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309" r:id="rId7"/>
    <p:sldId id="261" r:id="rId8"/>
    <p:sldId id="291" r:id="rId9"/>
    <p:sldId id="293" r:id="rId10"/>
    <p:sldId id="290" r:id="rId11"/>
    <p:sldId id="295" r:id="rId12"/>
    <p:sldId id="296" r:id="rId13"/>
    <p:sldId id="294" r:id="rId14"/>
    <p:sldId id="299" r:id="rId15"/>
    <p:sldId id="265" r:id="rId16"/>
    <p:sldId id="283" r:id="rId17"/>
    <p:sldId id="297" r:id="rId18"/>
    <p:sldId id="277" r:id="rId19"/>
    <p:sldId id="300" r:id="rId20"/>
    <p:sldId id="284" r:id="rId21"/>
    <p:sldId id="301" r:id="rId22"/>
    <p:sldId id="298" r:id="rId23"/>
    <p:sldId id="308" r:id="rId24"/>
    <p:sldId id="279" r:id="rId25"/>
    <p:sldId id="285" r:id="rId26"/>
    <p:sldId id="303" r:id="rId27"/>
    <p:sldId id="306" r:id="rId28"/>
    <p:sldId id="286" r:id="rId29"/>
    <p:sldId id="307" r:id="rId30"/>
    <p:sldId id="288" r:id="rId31"/>
    <p:sldId id="302" r:id="rId32"/>
    <p:sldId id="304" r:id="rId33"/>
    <p:sldId id="305" r:id="rId34"/>
    <p:sldId id="287" r:id="rId35"/>
    <p:sldId id="275" r:id="rId3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98C865-FB25-47E1-8C27-08B1C97CA218}" type="datetime1">
              <a:rPr lang="ko-KR" altLang="en-US" smtClean="0">
                <a:latin typeface="+mj-ea"/>
                <a:ea typeface="+mj-ea"/>
              </a:rPr>
              <a:t>2022-10-31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E6632E4-9166-4542-81F4-715FF7BB0489}" type="datetime1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97DC217-DF71-1A49-B3EA-559F1F43B0FF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10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947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11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0935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7279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962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1172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7406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6415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3316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2443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315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70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4635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0342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1546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23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3970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4493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25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2476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7308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27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4440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2114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177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3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4910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89663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31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4825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1767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4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606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5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518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6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202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7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9232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8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3211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9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442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(F)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자유형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자유형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(F)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시간 표시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028A10-1023-435E-8622-4AFC84E83B32}" type="datetime1">
              <a:rPr lang="ko-KR" altLang="en-US" noProof="0" smtClean="0"/>
              <a:t>2022-10-31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7FE0F-B16B-4ED9-827D-D9BA74803DBA}" type="datetime1">
              <a:rPr lang="ko-KR" altLang="en-US" noProof="0" smtClean="0"/>
              <a:t>2022-10-31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F5CDA3-30CF-450C-91E4-86FCE48334BF}" type="datetime1">
              <a:rPr lang="ko-KR" altLang="en-US" noProof="0" smtClean="0"/>
              <a:t>2022-10-31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종료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자유형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자유형(F)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B39A78-282B-4C90-89E3-DF5CAC5A8E7E}" type="datetime1">
              <a:rPr lang="ko-KR" altLang="en-US" noProof="0" smtClean="0"/>
              <a:t>2022-10-31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자유형(F)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21C666-04F7-426C-AA55-BEB70275A1B9}" type="datetime1">
              <a:rPr lang="ko-KR" altLang="en-US" noProof="0" smtClean="0"/>
              <a:t>2022-10-31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(F)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자유형(F)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자유형(F)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6AB79C-CD11-4C8C-9B8C-4C3AAA6F37E8}" type="datetime1">
              <a:rPr lang="ko-KR" altLang="en-US" noProof="0" smtClean="0"/>
              <a:t>2022-10-31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차트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자유형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08D44D-C2CA-42CC-91F4-1CB695BDE415}" type="datetime1">
              <a:rPr lang="ko-KR" altLang="en-US" noProof="0" smtClean="0"/>
              <a:t>2022-10-31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“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”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F4C0DE-3861-46B6-B09C-FD3EBBE55B81}" type="datetime1">
              <a:rPr lang="ko-KR" altLang="en-US" noProof="0" smtClean="0"/>
              <a:t>2022-10-31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그림 개체 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텍스트 개체 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1" name="텍스트 개체 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7" name="그림 개체 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텍스트 개체 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" name="텍스트 개체 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8" name="그림 개체 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4" name="텍스트 개체 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5" name="텍스트 개체 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9" name="그림 개체 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텍스트 개체 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7" name="텍스트 개체 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B4D3B6-F16C-48BA-9434-54ED0454B8BC}" type="datetime1">
              <a:rPr lang="ko-KR" altLang="en-US" noProof="0" smtClean="0"/>
              <a:t>2022-10-31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9" name="자유형(F)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자유형(F)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(F)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자유형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 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그림 개체 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1" name="텍스트 개체 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2" name="텍스트 개체 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3" name="그림 개체 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4" name="텍스트 개체 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5" name="텍스트 개체 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6" name="그림 개체 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7" name="텍스트 개체 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8" name="텍스트 개체 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9" name="그림 개체 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0" name="텍스트 개체 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1" name="텍스트 개체 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2" name="그림 개체 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3" name="텍스트 개체 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4" name="텍스트 개체 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5" name="그림 개체 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6" name="텍스트 개체 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7" name="텍스트 개체 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8" name="그림 개체 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9" name="텍스트 개체 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0" name="텍스트 개체 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51" name="그림 개체 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2" name="텍스트 개체 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3" name="텍스트 개체 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E80D99-A453-4BA1-9BD9-9EE7A9F0F929}" type="datetime1">
              <a:rPr lang="ko-KR" altLang="en-US" noProof="0" smtClean="0"/>
              <a:t>2022-10-31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B6892FB-8CC7-440F-A00A-9C089259DD72}" type="datetime1">
              <a:rPr lang="ko-KR" altLang="en-US" noProof="0" smtClean="0"/>
              <a:t>2022-10-31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57.png"/><Relationship Id="rId5" Type="http://schemas.openxmlformats.org/officeDocument/2006/relationships/image" Target="../media/image3.png"/><Relationship Id="rId10" Type="http://schemas.openxmlformats.org/officeDocument/2006/relationships/image" Target="../media/image56.png"/><Relationship Id="rId4" Type="http://schemas.openxmlformats.org/officeDocument/2006/relationships/image" Target="../media/image2.svg"/><Relationship Id="rId9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8629650" cy="2387600"/>
          </a:xfrm>
        </p:spPr>
        <p:txBody>
          <a:bodyPr rtlCol="0"/>
          <a:lstStyle/>
          <a:p>
            <a:pPr rtl="0"/>
            <a:r>
              <a:rPr lang="en-US" altLang="ko-KR">
                <a:latin typeface="Rockwell" panose="02060603020205020403" pitchFamily="18" charset="0"/>
              </a:rPr>
              <a:t>Big Float Calculation</a:t>
            </a:r>
            <a:endParaRPr lang="ko-KR" altLang="en-US">
              <a:latin typeface="Rockwell" panose="020606030202050204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en-US" altLang="ko-KR">
                <a:latin typeface="Rockwell" panose="02060603020205020403" pitchFamily="18" charset="0"/>
              </a:rPr>
              <a:t>Computer</a:t>
            </a:r>
            <a:r>
              <a:rPr lang="ko-KR" altLang="en-US">
                <a:latin typeface="Rockwell" panose="02060603020205020403" pitchFamily="18" charset="0"/>
              </a:rPr>
              <a:t> </a:t>
            </a:r>
            <a:r>
              <a:rPr lang="en-US" altLang="ko-KR">
                <a:latin typeface="Rockwell" panose="02060603020205020403" pitchFamily="18" charset="0"/>
              </a:rPr>
              <a:t>Systems – Project1</a:t>
            </a:r>
            <a:endParaRPr lang="ko-KR" altLang="en-US">
              <a:latin typeface="Rockwell" panose="02060603020205020403" pitchFamily="18" charset="0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BEB3C5D-4082-3FB2-F18B-1DB6819DDAD9}"/>
              </a:ext>
            </a:extLst>
          </p:cNvPr>
          <p:cNvSpPr txBox="1">
            <a:spLocks/>
          </p:cNvSpPr>
          <p:nvPr/>
        </p:nvSpPr>
        <p:spPr>
          <a:xfrm>
            <a:off x="8179295" y="5952059"/>
            <a:ext cx="3235695" cy="806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19102077 Seok-</a:t>
            </a:r>
            <a:r>
              <a:rPr lang="en-US" altLang="ko-KR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 Kang</a:t>
            </a:r>
          </a:p>
          <a:p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21102044 Se-</a:t>
            </a:r>
            <a:r>
              <a:rPr lang="en-US" altLang="ko-KR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yeon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OH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83" y="-86591"/>
            <a:ext cx="9779183" cy="1325563"/>
          </a:xfrm>
        </p:spPr>
        <p:txBody>
          <a:bodyPr rtlCol="0"/>
          <a:lstStyle/>
          <a:p>
            <a:pPr rtl="0"/>
            <a:r>
              <a:rPr lang="en-US" altLang="ko-KR" sz="4000"/>
              <a:t>Representing</a:t>
            </a:r>
            <a:r>
              <a:rPr lang="ko-KR" altLang="en-US" sz="4000"/>
              <a:t> </a:t>
            </a:r>
            <a:r>
              <a:rPr lang="en-US" altLang="ko-KR" sz="4000"/>
              <a:t>exceeding</a:t>
            </a:r>
            <a:r>
              <a:rPr lang="ko-KR" altLang="en-US" sz="4000"/>
              <a:t> </a:t>
            </a:r>
            <a:r>
              <a:rPr lang="en-US" altLang="ko-KR" sz="4000"/>
              <a:t>float</a:t>
            </a:r>
            <a:r>
              <a:rPr lang="ko-KR" altLang="en-US" sz="4000"/>
              <a:t> </a:t>
            </a:r>
            <a:r>
              <a:rPr lang="en-US" altLang="ko-KR" sz="4000"/>
              <a:t>number</a:t>
            </a:r>
            <a:endParaRPr lang="ko-KR" altLang="en-US" sz="40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848A98-9610-4D5F-1298-80EA5F98AD01}"/>
              </a:ext>
            </a:extLst>
          </p:cNvPr>
          <p:cNvCxnSpPr>
            <a:cxnSpLocks/>
          </p:cNvCxnSpPr>
          <p:nvPr/>
        </p:nvCxnSpPr>
        <p:spPr>
          <a:xfrm>
            <a:off x="575209" y="1287772"/>
            <a:ext cx="916107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18A092-2E02-7DF1-C762-49A235D43F34}"/>
              </a:ext>
            </a:extLst>
          </p:cNvPr>
          <p:cNvSpPr txBox="1"/>
          <p:nvPr/>
        </p:nvSpPr>
        <p:spPr>
          <a:xfrm>
            <a:off x="5863887" y="1740785"/>
            <a:ext cx="15641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  Input1 :</a:t>
            </a:r>
          </a:p>
          <a:p>
            <a:r>
              <a:rPr lang="en-US" altLang="ko-KR" sz="2800" b="1" dirty="0">
                <a:latin typeface="+mn-ea"/>
              </a:rPr>
              <a:t>  Input2 :</a:t>
            </a:r>
          </a:p>
          <a:p>
            <a:r>
              <a:rPr lang="en-US" altLang="ko-KR" sz="2800" b="1" dirty="0">
                <a:latin typeface="+mn-ea"/>
              </a:rPr>
              <a:t> Ouput1:</a:t>
            </a:r>
          </a:p>
          <a:p>
            <a:r>
              <a:rPr lang="en-US" altLang="ko-KR" sz="2800" b="1" dirty="0">
                <a:latin typeface="+mn-ea"/>
              </a:rPr>
              <a:t>Output2:</a:t>
            </a:r>
          </a:p>
          <a:p>
            <a:endParaRPr lang="en-US" altLang="ko-KR" sz="2800" b="1" dirty="0">
              <a:latin typeface="+mn-ea"/>
            </a:endParaRPr>
          </a:p>
          <a:p>
            <a:endParaRPr lang="en-US" altLang="ko-KR" sz="2800" b="1" dirty="0">
              <a:latin typeface="+mn-ea"/>
            </a:endParaRPr>
          </a:p>
          <a:p>
            <a:r>
              <a:rPr lang="en-US" altLang="ko-KR" sz="2800" b="1" dirty="0">
                <a:latin typeface="+mn-ea"/>
              </a:rPr>
              <a:t>  Input3 :</a:t>
            </a:r>
          </a:p>
          <a:p>
            <a:r>
              <a:rPr lang="en-US" altLang="ko-KR" sz="2800" b="1" dirty="0">
                <a:latin typeface="+mn-ea"/>
              </a:rPr>
              <a:t>  Input4 :</a:t>
            </a:r>
          </a:p>
          <a:p>
            <a:r>
              <a:rPr lang="en-US" altLang="ko-KR" sz="2800" b="1" dirty="0">
                <a:latin typeface="+mn-ea"/>
              </a:rPr>
              <a:t>Output3:</a:t>
            </a:r>
          </a:p>
          <a:p>
            <a:r>
              <a:rPr lang="en-US" altLang="ko-KR" sz="2800" b="1" dirty="0">
                <a:latin typeface="+mn-ea"/>
              </a:rPr>
              <a:t>Output4:</a:t>
            </a:r>
            <a:endParaRPr lang="ko-KR" altLang="en-US" sz="2800" b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3E1700-4051-DAA9-B741-8109275D0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305" y="1357495"/>
            <a:ext cx="3760463" cy="23502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E2683F-D33F-A279-8D0B-B6A8FAF27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752" y="1636710"/>
            <a:ext cx="4119958" cy="47739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BE730D-8A4F-205B-0075-074AF78C9FC8}"/>
              </a:ext>
            </a:extLst>
          </p:cNvPr>
          <p:cNvSpPr txBox="1"/>
          <p:nvPr/>
        </p:nvSpPr>
        <p:spPr>
          <a:xfrm>
            <a:off x="401575" y="1587909"/>
            <a:ext cx="156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Main :</a:t>
            </a:r>
            <a:endParaRPr lang="ko-KR" altLang="en-US" sz="2800" b="1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59696DB-7C91-5D7E-C164-F9C3FFDFF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969" y="3879319"/>
            <a:ext cx="3760462" cy="22434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6DFA11-84C9-20A4-C330-CDC2C90B0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300" y="6080538"/>
            <a:ext cx="3787468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0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83" y="-86591"/>
            <a:ext cx="9779183" cy="1325563"/>
          </a:xfrm>
        </p:spPr>
        <p:txBody>
          <a:bodyPr rtlCol="0"/>
          <a:lstStyle/>
          <a:p>
            <a:pPr rtl="0"/>
            <a:r>
              <a:rPr lang="en-US" altLang="ko-KR" sz="4000"/>
              <a:t>Representing</a:t>
            </a:r>
            <a:r>
              <a:rPr lang="ko-KR" altLang="en-US" sz="4000"/>
              <a:t> </a:t>
            </a:r>
            <a:r>
              <a:rPr lang="en-US" altLang="ko-KR" sz="4000"/>
              <a:t>exceeding</a:t>
            </a:r>
            <a:r>
              <a:rPr lang="ko-KR" altLang="en-US" sz="4000"/>
              <a:t> </a:t>
            </a:r>
            <a:r>
              <a:rPr lang="en-US" altLang="ko-KR" sz="4000"/>
              <a:t>float</a:t>
            </a:r>
            <a:r>
              <a:rPr lang="ko-KR" altLang="en-US" sz="4000"/>
              <a:t> </a:t>
            </a:r>
            <a:r>
              <a:rPr lang="en-US" altLang="ko-KR" sz="4000"/>
              <a:t>number</a:t>
            </a:r>
            <a:endParaRPr lang="ko-KR" altLang="en-US" sz="40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848A98-9610-4D5F-1298-80EA5F98AD01}"/>
              </a:ext>
            </a:extLst>
          </p:cNvPr>
          <p:cNvCxnSpPr>
            <a:cxnSpLocks/>
          </p:cNvCxnSpPr>
          <p:nvPr/>
        </p:nvCxnSpPr>
        <p:spPr>
          <a:xfrm>
            <a:off x="575209" y="1287772"/>
            <a:ext cx="916107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18A092-2E02-7DF1-C762-49A235D43F34}"/>
              </a:ext>
            </a:extLst>
          </p:cNvPr>
          <p:cNvSpPr txBox="1"/>
          <p:nvPr/>
        </p:nvSpPr>
        <p:spPr>
          <a:xfrm>
            <a:off x="554035" y="2521059"/>
            <a:ext cx="1564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  Input1 :</a:t>
            </a:r>
          </a:p>
          <a:p>
            <a:r>
              <a:rPr lang="en-US" altLang="ko-KR" sz="2800" b="1" dirty="0">
                <a:latin typeface="+mn-ea"/>
              </a:rPr>
              <a:t>  Input2 :</a:t>
            </a:r>
          </a:p>
          <a:p>
            <a:r>
              <a:rPr lang="en-US" altLang="ko-KR" sz="2800" b="1" dirty="0">
                <a:latin typeface="+mn-ea"/>
              </a:rPr>
              <a:t> Ouput1:</a:t>
            </a:r>
          </a:p>
          <a:p>
            <a:r>
              <a:rPr lang="en-US" altLang="ko-KR" sz="2800" b="1" dirty="0">
                <a:latin typeface="+mn-ea"/>
              </a:rPr>
              <a:t>Output2: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36DFA11-84C9-20A4-C330-CDC2C90B0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547" y="2245756"/>
            <a:ext cx="9564178" cy="198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3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2521CD48-BA87-39AC-7CDD-4C3E3EC1900C}"/>
              </a:ext>
            </a:extLst>
          </p:cNvPr>
          <p:cNvSpPr/>
          <p:nvPr/>
        </p:nvSpPr>
        <p:spPr>
          <a:xfrm>
            <a:off x="8288122" y="4151850"/>
            <a:ext cx="3567905" cy="118641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37" y="79664"/>
            <a:ext cx="9779183" cy="1325563"/>
          </a:xfrm>
        </p:spPr>
        <p:txBody>
          <a:bodyPr rtlCol="0"/>
          <a:lstStyle/>
          <a:p>
            <a:pPr rtl="0"/>
            <a:r>
              <a:rPr lang="en-US" altLang="ko-KR"/>
              <a:t>Arithmetic Operation - Addition</a:t>
            </a:r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E2A8E70-A417-84EA-1C0E-6A43B1FDA1BC}"/>
              </a:ext>
            </a:extLst>
          </p:cNvPr>
          <p:cNvCxnSpPr>
            <a:cxnSpLocks/>
          </p:cNvCxnSpPr>
          <p:nvPr/>
        </p:nvCxnSpPr>
        <p:spPr>
          <a:xfrm>
            <a:off x="1001237" y="1446791"/>
            <a:ext cx="95455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09B59E15-1DBB-4BB8-0954-6F9E5EFE4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08"/>
          <a:stretch/>
        </p:blipFill>
        <p:spPr>
          <a:xfrm>
            <a:off x="1375310" y="1746305"/>
            <a:ext cx="7768689" cy="1848674"/>
          </a:xfrm>
          <a:prstGeom prst="rect">
            <a:avLst/>
          </a:prstGeom>
        </p:spPr>
      </p:pic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B2F4F290-FE10-7A2D-6C86-38B7BEEBF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98822"/>
              </p:ext>
            </p:extLst>
          </p:nvPr>
        </p:nvGraphicFramePr>
        <p:xfrm>
          <a:off x="2380559" y="3948676"/>
          <a:ext cx="5578880" cy="4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360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4BA262CB-261D-D7EE-6783-58A5FBB1E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75922"/>
              </p:ext>
            </p:extLst>
          </p:nvPr>
        </p:nvGraphicFramePr>
        <p:xfrm>
          <a:off x="2380559" y="4561740"/>
          <a:ext cx="5578880" cy="4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360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E9DA0E7E-E824-E689-BCAF-D372DFAF8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987005"/>
              </p:ext>
            </p:extLst>
          </p:nvPr>
        </p:nvGraphicFramePr>
        <p:xfrm>
          <a:off x="2380559" y="5338262"/>
          <a:ext cx="5578880" cy="4882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97360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5A5E2E7-D44F-3E2B-CE83-02D6C745093C}"/>
              </a:ext>
            </a:extLst>
          </p:cNvPr>
          <p:cNvSpPr txBox="1"/>
          <p:nvPr/>
        </p:nvSpPr>
        <p:spPr>
          <a:xfrm>
            <a:off x="481695" y="3958471"/>
            <a:ext cx="189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bigNumber1 :</a:t>
            </a:r>
            <a:endParaRPr lang="ko-KR" altLang="en-US" sz="2000" b="1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27FA9-12D3-D6E0-B523-3B16216D0A5A}"/>
              </a:ext>
            </a:extLst>
          </p:cNvPr>
          <p:cNvSpPr txBox="1"/>
          <p:nvPr/>
        </p:nvSpPr>
        <p:spPr>
          <a:xfrm>
            <a:off x="481695" y="4550779"/>
            <a:ext cx="189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bigNumber2 :</a:t>
            </a:r>
            <a:endParaRPr lang="ko-KR" altLang="en-US" sz="2000" b="1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17E162-0A25-4C90-C682-C72FA74E6F8F}"/>
              </a:ext>
            </a:extLst>
          </p:cNvPr>
          <p:cNvSpPr txBox="1"/>
          <p:nvPr/>
        </p:nvSpPr>
        <p:spPr>
          <a:xfrm>
            <a:off x="1334787" y="5299208"/>
            <a:ext cx="104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result:</a:t>
            </a:r>
            <a:endParaRPr lang="ko-KR" altLang="en-US" sz="2000" b="1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6A6490-F29B-79F5-0D8E-5C9A6FB4F8AE}"/>
              </a:ext>
            </a:extLst>
          </p:cNvPr>
          <p:cNvSpPr txBox="1"/>
          <p:nvPr/>
        </p:nvSpPr>
        <p:spPr>
          <a:xfrm>
            <a:off x="7450410" y="4281102"/>
            <a:ext cx="3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+</a:t>
            </a:r>
            <a:endParaRPr lang="ko-KR" altLang="en-US" sz="2000" b="1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72AC4C-F83A-C362-D1C5-941C014532FD}"/>
              </a:ext>
            </a:extLst>
          </p:cNvPr>
          <p:cNvSpPr txBox="1"/>
          <p:nvPr/>
        </p:nvSpPr>
        <p:spPr>
          <a:xfrm>
            <a:off x="6729973" y="4275221"/>
            <a:ext cx="3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+</a:t>
            </a:r>
            <a:endParaRPr lang="ko-KR" altLang="en-US" sz="2000" b="1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3FF4C6-BCBB-9D3A-1117-50387F00635C}"/>
              </a:ext>
            </a:extLst>
          </p:cNvPr>
          <p:cNvSpPr txBox="1"/>
          <p:nvPr/>
        </p:nvSpPr>
        <p:spPr>
          <a:xfrm>
            <a:off x="6085366" y="4278838"/>
            <a:ext cx="3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+</a:t>
            </a:r>
            <a:endParaRPr lang="ko-KR" altLang="en-US" sz="2000" b="1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AEB5CE-7C4F-95F1-A0F8-8D5E380C3968}"/>
              </a:ext>
            </a:extLst>
          </p:cNvPr>
          <p:cNvSpPr txBox="1"/>
          <p:nvPr/>
        </p:nvSpPr>
        <p:spPr>
          <a:xfrm>
            <a:off x="5364929" y="4272957"/>
            <a:ext cx="3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+</a:t>
            </a:r>
            <a:endParaRPr lang="ko-KR" altLang="en-US" sz="2000" b="1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EF3686-6841-1024-FDFD-D4F7CF8E40CA}"/>
              </a:ext>
            </a:extLst>
          </p:cNvPr>
          <p:cNvSpPr txBox="1"/>
          <p:nvPr/>
        </p:nvSpPr>
        <p:spPr>
          <a:xfrm>
            <a:off x="4640598" y="4281102"/>
            <a:ext cx="3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+</a:t>
            </a:r>
            <a:endParaRPr lang="ko-KR" altLang="en-US" sz="2000" b="1">
              <a:latin typeface="+mn-ea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900DECD-2C5A-9324-4E21-2B7C9E320C78}"/>
              </a:ext>
            </a:extLst>
          </p:cNvPr>
          <p:cNvGrpSpPr/>
          <p:nvPr/>
        </p:nvGrpSpPr>
        <p:grpSpPr>
          <a:xfrm>
            <a:off x="5406374" y="5582377"/>
            <a:ext cx="2199776" cy="413838"/>
            <a:chOff x="5250634" y="5103024"/>
            <a:chExt cx="2199776" cy="41383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0B8D7C-0953-FE51-B500-D0A6CDB2E087}"/>
                </a:ext>
              </a:extLst>
            </p:cNvPr>
            <p:cNvSpPr txBox="1"/>
            <p:nvPr/>
          </p:nvSpPr>
          <p:spPr>
            <a:xfrm>
              <a:off x="6691508" y="5116752"/>
              <a:ext cx="758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latin typeface="+mn-ea"/>
                </a:rPr>
                <a:t>+1</a:t>
              </a:r>
              <a:endParaRPr lang="ko-KR" altLang="en-US" sz="2000" b="1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C549D50-AD91-11EF-CD94-A9B030A76A79}"/>
                </a:ext>
              </a:extLst>
            </p:cNvPr>
            <p:cNvSpPr txBox="1"/>
            <p:nvPr/>
          </p:nvSpPr>
          <p:spPr>
            <a:xfrm>
              <a:off x="5971071" y="5106381"/>
              <a:ext cx="758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latin typeface="+mn-ea"/>
                </a:rPr>
                <a:t>+1</a:t>
              </a:r>
              <a:endParaRPr lang="ko-KR" altLang="en-US" sz="2000" b="1">
                <a:latin typeface="+mn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B1F2598-1021-7FDD-C79D-11D9B57FABF5}"/>
                </a:ext>
              </a:extLst>
            </p:cNvPr>
            <p:cNvSpPr txBox="1"/>
            <p:nvPr/>
          </p:nvSpPr>
          <p:spPr>
            <a:xfrm>
              <a:off x="5250634" y="5103024"/>
              <a:ext cx="758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latin typeface="+mn-ea"/>
                </a:rPr>
                <a:t>+1</a:t>
              </a:r>
              <a:endParaRPr lang="ko-KR" altLang="en-US" sz="2000" b="1">
                <a:latin typeface="+mn-ea"/>
              </a:endParaRPr>
            </a:p>
          </p:txBody>
        </p:sp>
      </p:grp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ADE4E095-03F8-10E4-1FDE-5963039A6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98041"/>
              </p:ext>
            </p:extLst>
          </p:nvPr>
        </p:nvGraphicFramePr>
        <p:xfrm>
          <a:off x="2380559" y="6155889"/>
          <a:ext cx="5578880" cy="4882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97360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B1E2551B-2095-758E-7EE6-D1B0E36DBF8E}"/>
              </a:ext>
            </a:extLst>
          </p:cNvPr>
          <p:cNvSpPr txBox="1"/>
          <p:nvPr/>
        </p:nvSpPr>
        <p:spPr>
          <a:xfrm>
            <a:off x="706582" y="6197456"/>
            <a:ext cx="1673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Final result:</a:t>
            </a:r>
            <a:endParaRPr lang="ko-KR" altLang="en-US" sz="2000" b="1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759F69-D229-CBAD-D9F6-BE6583FE17E3}"/>
              </a:ext>
            </a:extLst>
          </p:cNvPr>
          <p:cNvSpPr txBox="1"/>
          <p:nvPr/>
        </p:nvSpPr>
        <p:spPr>
          <a:xfrm>
            <a:off x="8368396" y="4243002"/>
            <a:ext cx="3413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If addition result is over 10, </a:t>
            </a:r>
          </a:p>
          <a:p>
            <a:r>
              <a:rPr lang="en-US" altLang="ko-KR" sz="2000" b="1">
                <a:latin typeface="+mn-ea"/>
              </a:rPr>
              <a:t>Add 1 to the value of result previous index</a:t>
            </a:r>
            <a:endParaRPr lang="ko-KR" altLang="en-US" sz="2000" b="1">
              <a:latin typeface="+mn-ea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D851042-91E6-8CB9-043C-80AC94AAA495}"/>
              </a:ext>
            </a:extLst>
          </p:cNvPr>
          <p:cNvCxnSpPr>
            <a:cxnSpLocks/>
          </p:cNvCxnSpPr>
          <p:nvPr/>
        </p:nvCxnSpPr>
        <p:spPr>
          <a:xfrm flipH="1">
            <a:off x="6753727" y="3800608"/>
            <a:ext cx="1185261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F58BE4-A1B5-16C1-26B8-81F64BC9939E}"/>
              </a:ext>
            </a:extLst>
          </p:cNvPr>
          <p:cNvSpPr txBox="1"/>
          <p:nvPr/>
        </p:nvSpPr>
        <p:spPr>
          <a:xfrm>
            <a:off x="7938988" y="3578899"/>
            <a:ext cx="341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u="sng">
                <a:latin typeface="+mn-ea"/>
              </a:rPr>
              <a:t>Adding direction</a:t>
            </a:r>
            <a:endParaRPr lang="ko-KR" altLang="en-US" sz="2000" b="1" u="sng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37" y="79664"/>
            <a:ext cx="9779183" cy="1325563"/>
          </a:xfrm>
        </p:spPr>
        <p:txBody>
          <a:bodyPr rtlCol="0"/>
          <a:lstStyle/>
          <a:p>
            <a:pPr rtl="0"/>
            <a:r>
              <a:rPr lang="en-US" altLang="ko-KR"/>
              <a:t>Arithmetic Operation - Addition</a:t>
            </a:r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E2A8E70-A417-84EA-1C0E-6A43B1FDA1BC}"/>
              </a:ext>
            </a:extLst>
          </p:cNvPr>
          <p:cNvCxnSpPr>
            <a:cxnSpLocks/>
          </p:cNvCxnSpPr>
          <p:nvPr/>
        </p:nvCxnSpPr>
        <p:spPr>
          <a:xfrm>
            <a:off x="1001237" y="1446791"/>
            <a:ext cx="95455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4901A6-D502-A346-3C12-741B04599521}"/>
              </a:ext>
            </a:extLst>
          </p:cNvPr>
          <p:cNvSpPr txBox="1"/>
          <p:nvPr/>
        </p:nvSpPr>
        <p:spPr>
          <a:xfrm>
            <a:off x="1082694" y="3429000"/>
            <a:ext cx="4505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+mn-ea"/>
              </a:rPr>
              <a:t>1) Considering sign</a:t>
            </a:r>
          </a:p>
          <a:p>
            <a:r>
              <a:rPr lang="en-US" altLang="ko-KR" sz="2400" b="1">
                <a:latin typeface="+mn-ea"/>
              </a:rPr>
              <a:t>2) Comparing absolute value</a:t>
            </a:r>
            <a:endParaRPr lang="ko-KR" altLang="en-US" sz="2400" b="1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23A61E-1F6E-603A-EA63-17BE9C223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828" y="2932636"/>
            <a:ext cx="4780636" cy="1823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1F0081-D5CE-DBB9-F999-ED1A5DB43E05}"/>
              </a:ext>
            </a:extLst>
          </p:cNvPr>
          <p:cNvSpPr txBox="1"/>
          <p:nvPr/>
        </p:nvSpPr>
        <p:spPr>
          <a:xfrm>
            <a:off x="897329" y="2073379"/>
            <a:ext cx="657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highlight>
                  <a:srgbClr val="FFFF00"/>
                </a:highlight>
                <a:latin typeface="+mn-ea"/>
              </a:rPr>
              <a:t>When adding numbers with different signs</a:t>
            </a:r>
            <a:endParaRPr lang="ko-KR" altLang="en-US" sz="2400" b="1">
              <a:highlight>
                <a:srgbClr val="FFFF00"/>
              </a:highlight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CD58A-58FA-7AF5-FD36-828EF3B7ACD2}"/>
              </a:ext>
            </a:extLst>
          </p:cNvPr>
          <p:cNvSpPr txBox="1"/>
          <p:nvPr/>
        </p:nvSpPr>
        <p:spPr>
          <a:xfrm>
            <a:off x="1082694" y="4955478"/>
            <a:ext cx="6024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+mn-ea"/>
              </a:rPr>
              <a:t>3) Using subtraction code</a:t>
            </a:r>
          </a:p>
          <a:p>
            <a:r>
              <a:rPr lang="en-US" altLang="ko-KR" sz="2400" b="1">
                <a:latin typeface="+mn-ea"/>
              </a:rPr>
              <a:t>4) When the result is negative value, printing ‘-’ before printing result</a:t>
            </a:r>
            <a:endParaRPr lang="ko-KR" altLang="en-US" sz="2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783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37" y="79664"/>
            <a:ext cx="9779183" cy="1325563"/>
          </a:xfrm>
        </p:spPr>
        <p:txBody>
          <a:bodyPr rtlCol="0"/>
          <a:lstStyle/>
          <a:p>
            <a:pPr rtl="0"/>
            <a:r>
              <a:rPr lang="en-US" altLang="ko-KR"/>
              <a:t>Arithmetic Operation - Addition</a:t>
            </a:r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E2A8E70-A417-84EA-1C0E-6A43B1FDA1BC}"/>
              </a:ext>
            </a:extLst>
          </p:cNvPr>
          <p:cNvCxnSpPr>
            <a:cxnSpLocks/>
          </p:cNvCxnSpPr>
          <p:nvPr/>
        </p:nvCxnSpPr>
        <p:spPr>
          <a:xfrm>
            <a:off x="1001237" y="1446791"/>
            <a:ext cx="95455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1F0081-D5CE-DBB9-F999-ED1A5DB43E05}"/>
              </a:ext>
            </a:extLst>
          </p:cNvPr>
          <p:cNvSpPr txBox="1"/>
          <p:nvPr/>
        </p:nvSpPr>
        <p:spPr>
          <a:xfrm>
            <a:off x="1001237" y="1803215"/>
            <a:ext cx="9545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highlight>
                  <a:srgbClr val="FFFF00"/>
                </a:highlight>
                <a:latin typeface="+mn-ea"/>
              </a:rPr>
              <a:t>Result :</a:t>
            </a:r>
          </a:p>
          <a:p>
            <a:r>
              <a:rPr lang="en-US" altLang="ko-KR" sz="2800"/>
              <a:t>123412341234123412341234.12341234 </a:t>
            </a:r>
          </a:p>
          <a:p>
            <a:r>
              <a:rPr lang="en-US" altLang="ko-KR" sz="2800"/>
              <a:t>+ 98989898989898989898989898.9898989898989898989898</a:t>
            </a:r>
            <a:endParaRPr lang="ko-KR" altLang="en-US" sz="2800" b="1">
              <a:highlight>
                <a:srgbClr val="FFFF00"/>
              </a:highlight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33D175-C97C-C09D-74D9-58ACC879A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9"/>
          <a:stretch/>
        </p:blipFill>
        <p:spPr>
          <a:xfrm>
            <a:off x="1490353" y="3731347"/>
            <a:ext cx="8858003" cy="14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9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37" y="79664"/>
            <a:ext cx="10397590" cy="1325563"/>
          </a:xfrm>
        </p:spPr>
        <p:txBody>
          <a:bodyPr rtlCol="0"/>
          <a:lstStyle/>
          <a:p>
            <a:pPr rtl="0"/>
            <a:r>
              <a:rPr lang="en-US" altLang="ko-KR" sz="4400"/>
              <a:t>Arithmetic Operation - Subtraction</a:t>
            </a:r>
            <a:endParaRPr lang="ko-KR" altLang="en-US" sz="44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412034-ADAE-D43F-2A1C-9A321870730A}"/>
              </a:ext>
            </a:extLst>
          </p:cNvPr>
          <p:cNvCxnSpPr>
            <a:cxnSpLocks/>
          </p:cNvCxnSpPr>
          <p:nvPr/>
        </p:nvCxnSpPr>
        <p:spPr>
          <a:xfrm>
            <a:off x="1094755" y="1405227"/>
            <a:ext cx="936889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38CE5F-E7C3-DEEC-DAC6-6801D3A68E33}"/>
              </a:ext>
            </a:extLst>
          </p:cNvPr>
          <p:cNvSpPr txBox="1"/>
          <p:nvPr/>
        </p:nvSpPr>
        <p:spPr>
          <a:xfrm>
            <a:off x="1687037" y="4709728"/>
            <a:ext cx="7718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>
                <a:latin typeface="+mn-ea"/>
              </a:rPr>
              <a:t>Comparing absolute value and defining big number</a:t>
            </a:r>
          </a:p>
          <a:p>
            <a:endParaRPr lang="en-US" altLang="ko-KR" sz="2000" b="1">
              <a:latin typeface="+mn-ea"/>
            </a:endParaRPr>
          </a:p>
          <a:p>
            <a:r>
              <a:rPr lang="en-US" altLang="ko-KR" sz="2000" b="1">
                <a:latin typeface="+mn-ea"/>
                <a:sym typeface="Wingdings" panose="05000000000000000000" pitchFamily="2" charset="2"/>
              </a:rPr>
              <a:t> To subtract from big number to small number</a:t>
            </a:r>
            <a:endParaRPr lang="en-US" altLang="ko-KR" sz="2000" b="1">
              <a:latin typeface="+mn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7C10F19-28D2-2362-33DE-3F389CCFE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566" y="2071434"/>
            <a:ext cx="6043799" cy="21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4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72E4746B-D6CD-EDEF-FFCC-1567896A38CC}"/>
              </a:ext>
            </a:extLst>
          </p:cNvPr>
          <p:cNvSpPr/>
          <p:nvPr/>
        </p:nvSpPr>
        <p:spPr>
          <a:xfrm>
            <a:off x="7883601" y="4732791"/>
            <a:ext cx="4211417" cy="157523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37" y="79664"/>
            <a:ext cx="10397590" cy="1325563"/>
          </a:xfrm>
        </p:spPr>
        <p:txBody>
          <a:bodyPr rtlCol="0"/>
          <a:lstStyle/>
          <a:p>
            <a:pPr rtl="0"/>
            <a:r>
              <a:rPr lang="en-US" altLang="ko-KR" sz="4400"/>
              <a:t>Arithmetic Operation - Subtraction</a:t>
            </a:r>
            <a:endParaRPr lang="ko-KR" altLang="en-US" sz="44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412034-ADAE-D43F-2A1C-9A321870730A}"/>
              </a:ext>
            </a:extLst>
          </p:cNvPr>
          <p:cNvCxnSpPr>
            <a:cxnSpLocks/>
          </p:cNvCxnSpPr>
          <p:nvPr/>
        </p:nvCxnSpPr>
        <p:spPr>
          <a:xfrm>
            <a:off x="1094755" y="1405227"/>
            <a:ext cx="936889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AC15D64-B958-863E-2800-C6C026EF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777" y="1625420"/>
            <a:ext cx="6717909" cy="1938655"/>
          </a:xfrm>
          <a:prstGeom prst="rect">
            <a:avLst/>
          </a:prstGeom>
        </p:spPr>
      </p:pic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CDA02B-9509-6015-8FD2-D3130AE16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18693"/>
              </p:ext>
            </p:extLst>
          </p:nvPr>
        </p:nvGraphicFramePr>
        <p:xfrm>
          <a:off x="2151957" y="4312361"/>
          <a:ext cx="5578880" cy="4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360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28E05C1B-34FF-8927-F56B-95B19918F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41752"/>
              </p:ext>
            </p:extLst>
          </p:nvPr>
        </p:nvGraphicFramePr>
        <p:xfrm>
          <a:off x="2151957" y="5351456"/>
          <a:ext cx="5578880" cy="4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360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96E5DFB-F855-C828-29CB-A8DEFCB1481E}"/>
              </a:ext>
            </a:extLst>
          </p:cNvPr>
          <p:cNvSpPr txBox="1"/>
          <p:nvPr/>
        </p:nvSpPr>
        <p:spPr>
          <a:xfrm>
            <a:off x="253093" y="4322156"/>
            <a:ext cx="189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Big Number :</a:t>
            </a:r>
            <a:endParaRPr lang="ko-KR" altLang="en-US" sz="2000" b="1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537D3-9C0E-5F3C-43E0-581CC043EB7E}"/>
              </a:ext>
            </a:extLst>
          </p:cNvPr>
          <p:cNvSpPr txBox="1"/>
          <p:nvPr/>
        </p:nvSpPr>
        <p:spPr>
          <a:xfrm>
            <a:off x="-2" y="5340495"/>
            <a:ext cx="2151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Small Number :</a:t>
            </a:r>
            <a:endParaRPr lang="ko-KR" altLang="en-US" sz="2000" b="1">
              <a:latin typeface="+mn-ea"/>
            </a:endParaRP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60D33062-C46D-3C50-F864-8CFC357F5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817"/>
              </p:ext>
            </p:extLst>
          </p:nvPr>
        </p:nvGraphicFramePr>
        <p:xfrm>
          <a:off x="2151957" y="5958465"/>
          <a:ext cx="5578880" cy="4882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97360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B5D7EBA-B167-84A7-CB1D-FEA148812EDC}"/>
              </a:ext>
            </a:extLst>
          </p:cNvPr>
          <p:cNvSpPr txBox="1"/>
          <p:nvPr/>
        </p:nvSpPr>
        <p:spPr>
          <a:xfrm>
            <a:off x="1101912" y="5958465"/>
            <a:ext cx="107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result:</a:t>
            </a:r>
            <a:endParaRPr lang="ko-KR" altLang="en-US" sz="2000" b="1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FBE40-9985-E6B0-DE29-F3C1668E7EE8}"/>
              </a:ext>
            </a:extLst>
          </p:cNvPr>
          <p:cNvSpPr txBox="1"/>
          <p:nvPr/>
        </p:nvSpPr>
        <p:spPr>
          <a:xfrm>
            <a:off x="7171277" y="4940385"/>
            <a:ext cx="75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Montserrat" panose="00000500000000000000" pitchFamily="2" charset="0"/>
              </a:rPr>
              <a:t>‒</a:t>
            </a:r>
            <a:r>
              <a:rPr lang="en-US" altLang="ko-KR" sz="2000" b="1">
                <a:latin typeface="+mn-ea"/>
              </a:rPr>
              <a:t> </a:t>
            </a:r>
            <a:endParaRPr lang="ko-KR" altLang="en-US" sz="2000" b="1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E31A67-3797-9B71-29C7-F65FED931820}"/>
              </a:ext>
            </a:extLst>
          </p:cNvPr>
          <p:cNvSpPr txBox="1"/>
          <p:nvPr/>
        </p:nvSpPr>
        <p:spPr>
          <a:xfrm>
            <a:off x="7311372" y="4629225"/>
            <a:ext cx="75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highlight>
                  <a:srgbClr val="FFFF00"/>
                </a:highlight>
                <a:latin typeface="+mn-ea"/>
              </a:rPr>
              <a:t>+10</a:t>
            </a:r>
            <a:endParaRPr lang="ko-KR" altLang="en-US" sz="2000" b="1">
              <a:highlight>
                <a:srgbClr val="FFFF00"/>
              </a:highlight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632C20-1571-F287-77F3-F24FB61FFAD4}"/>
              </a:ext>
            </a:extLst>
          </p:cNvPr>
          <p:cNvSpPr txBox="1"/>
          <p:nvPr/>
        </p:nvSpPr>
        <p:spPr>
          <a:xfrm>
            <a:off x="6486661" y="3995084"/>
            <a:ext cx="75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highlight>
                  <a:srgbClr val="00FF00"/>
                </a:highlight>
                <a:latin typeface="+mn-ea"/>
              </a:rPr>
              <a:t>-1</a:t>
            </a:r>
            <a:endParaRPr lang="ko-KR" altLang="en-US" sz="2000" b="1">
              <a:highlight>
                <a:srgbClr val="00FF00"/>
              </a:highlight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E21D1-485D-E3CA-748D-4550B9949D94}"/>
              </a:ext>
            </a:extLst>
          </p:cNvPr>
          <p:cNvSpPr txBox="1"/>
          <p:nvPr/>
        </p:nvSpPr>
        <p:spPr>
          <a:xfrm>
            <a:off x="6573252" y="4629058"/>
            <a:ext cx="75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highlight>
                  <a:srgbClr val="FFFF00"/>
                </a:highlight>
                <a:latin typeface="+mn-ea"/>
              </a:rPr>
              <a:t>+10</a:t>
            </a:r>
            <a:endParaRPr lang="ko-KR" altLang="en-US" sz="2000" b="1">
              <a:highlight>
                <a:srgbClr val="FFFF00"/>
              </a:highlight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712BD-DB9C-1A2D-C84F-A9B4FBFD38B7}"/>
              </a:ext>
            </a:extLst>
          </p:cNvPr>
          <p:cNvSpPr txBox="1"/>
          <p:nvPr/>
        </p:nvSpPr>
        <p:spPr>
          <a:xfrm>
            <a:off x="5784546" y="3999849"/>
            <a:ext cx="75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highlight>
                  <a:srgbClr val="00FF00"/>
                </a:highlight>
                <a:latin typeface="+mn-ea"/>
              </a:rPr>
              <a:t>-1</a:t>
            </a:r>
            <a:endParaRPr lang="ko-KR" altLang="en-US" sz="2000" b="1">
              <a:highlight>
                <a:srgbClr val="00FF00"/>
              </a:highlight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F5199-2BAA-1A8D-0D21-2E2EE626EB89}"/>
              </a:ext>
            </a:extLst>
          </p:cNvPr>
          <p:cNvSpPr txBox="1"/>
          <p:nvPr/>
        </p:nvSpPr>
        <p:spPr>
          <a:xfrm>
            <a:off x="5833583" y="4636783"/>
            <a:ext cx="75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highlight>
                  <a:srgbClr val="FFFF00"/>
                </a:highlight>
                <a:latin typeface="+mn-ea"/>
              </a:rPr>
              <a:t>+10</a:t>
            </a:r>
            <a:endParaRPr lang="ko-KR" altLang="en-US" sz="20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4CF06-C3A7-06BB-8F71-8C7F7CB62AF5}"/>
              </a:ext>
            </a:extLst>
          </p:cNvPr>
          <p:cNvSpPr txBox="1"/>
          <p:nvPr/>
        </p:nvSpPr>
        <p:spPr>
          <a:xfrm>
            <a:off x="5082431" y="3995009"/>
            <a:ext cx="75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highlight>
                  <a:srgbClr val="00FF00"/>
                </a:highlight>
                <a:latin typeface="+mn-ea"/>
              </a:rPr>
              <a:t>-1</a:t>
            </a:r>
            <a:endParaRPr lang="ko-KR" altLang="en-US" sz="2000" b="1" dirty="0">
              <a:highlight>
                <a:srgbClr val="00FF00"/>
              </a:highlight>
              <a:latin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B0F2CB-D199-302C-9447-231D11B39FFF}"/>
              </a:ext>
            </a:extLst>
          </p:cNvPr>
          <p:cNvCxnSpPr>
            <a:cxnSpLocks/>
          </p:cNvCxnSpPr>
          <p:nvPr/>
        </p:nvCxnSpPr>
        <p:spPr>
          <a:xfrm flipH="1">
            <a:off x="6639426" y="3800608"/>
            <a:ext cx="1185261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DF040E-80A1-076B-883C-C6EEE6D568C8}"/>
              </a:ext>
            </a:extLst>
          </p:cNvPr>
          <p:cNvSpPr txBox="1"/>
          <p:nvPr/>
        </p:nvSpPr>
        <p:spPr>
          <a:xfrm>
            <a:off x="7855860" y="3578899"/>
            <a:ext cx="341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u="sng">
                <a:latin typeface="+mn-ea"/>
              </a:rPr>
              <a:t>Subtraction direction</a:t>
            </a:r>
            <a:endParaRPr lang="ko-KR" altLang="en-US" sz="2000" b="1" u="sng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546596-FA3C-81CB-0817-EF56CA4E7C91}"/>
              </a:ext>
            </a:extLst>
          </p:cNvPr>
          <p:cNvSpPr txBox="1"/>
          <p:nvPr/>
        </p:nvSpPr>
        <p:spPr>
          <a:xfrm>
            <a:off x="6525125" y="4947891"/>
            <a:ext cx="75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Montserrat" panose="00000500000000000000" pitchFamily="2" charset="0"/>
              </a:rPr>
              <a:t>‒</a:t>
            </a:r>
            <a:r>
              <a:rPr lang="en-US" altLang="ko-KR" sz="2000" b="1">
                <a:latin typeface="+mn-ea"/>
              </a:rPr>
              <a:t> </a:t>
            </a:r>
            <a:endParaRPr lang="ko-KR" altLang="en-US" sz="2000" b="1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BFD5BE-386C-D2F1-431C-98D24C4983C7}"/>
              </a:ext>
            </a:extLst>
          </p:cNvPr>
          <p:cNvSpPr txBox="1"/>
          <p:nvPr/>
        </p:nvSpPr>
        <p:spPr>
          <a:xfrm>
            <a:off x="5805875" y="4955616"/>
            <a:ext cx="75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Montserrat" panose="00000500000000000000" pitchFamily="2" charset="0"/>
              </a:rPr>
              <a:t>‒</a:t>
            </a:r>
            <a:r>
              <a:rPr lang="en-US" altLang="ko-KR" sz="2000" b="1">
                <a:latin typeface="+mn-ea"/>
              </a:rPr>
              <a:t> </a:t>
            </a:r>
            <a:endParaRPr lang="ko-KR" altLang="en-US" sz="2000" b="1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10A750-16D7-8C94-5F61-4470087A89A8}"/>
              </a:ext>
            </a:extLst>
          </p:cNvPr>
          <p:cNvSpPr txBox="1"/>
          <p:nvPr/>
        </p:nvSpPr>
        <p:spPr>
          <a:xfrm>
            <a:off x="5107403" y="4919370"/>
            <a:ext cx="75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Montserrat" panose="00000500000000000000" pitchFamily="2" charset="0"/>
              </a:rPr>
              <a:t>‒</a:t>
            </a:r>
            <a:r>
              <a:rPr lang="en-US" altLang="ko-KR" sz="2000" b="1">
                <a:latin typeface="+mn-ea"/>
              </a:rPr>
              <a:t> </a:t>
            </a:r>
            <a:endParaRPr lang="ko-KR" altLang="en-US" sz="2000" b="1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8A5BF1-9478-6750-9644-36F63FE51794}"/>
              </a:ext>
            </a:extLst>
          </p:cNvPr>
          <p:cNvSpPr txBox="1"/>
          <p:nvPr/>
        </p:nvSpPr>
        <p:spPr>
          <a:xfrm>
            <a:off x="4413218" y="4915367"/>
            <a:ext cx="75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Montserrat" panose="00000500000000000000" pitchFamily="2" charset="0"/>
              </a:rPr>
              <a:t>‒</a:t>
            </a:r>
            <a:r>
              <a:rPr lang="en-US" altLang="ko-KR" sz="2000" b="1">
                <a:latin typeface="+mn-ea"/>
              </a:rPr>
              <a:t> </a:t>
            </a:r>
            <a:endParaRPr lang="ko-KR" altLang="en-US" sz="2000" b="1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27D999-89DF-62D0-238C-0D6469387034}"/>
              </a:ext>
            </a:extLst>
          </p:cNvPr>
          <p:cNvSpPr txBox="1"/>
          <p:nvPr/>
        </p:nvSpPr>
        <p:spPr>
          <a:xfrm>
            <a:off x="7949410" y="4843300"/>
            <a:ext cx="432015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Montserrat" panose="00000500000000000000" pitchFamily="2" charset="0"/>
              </a:rPr>
              <a:t>If (big number &lt; small number)</a:t>
            </a:r>
          </a:p>
          <a:p>
            <a:r>
              <a:rPr lang="en-US" altLang="ko-KR" sz="1600" b="1">
                <a:latin typeface="Montserrat" panose="00000500000000000000" pitchFamily="2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1600" b="1">
                <a:latin typeface="Montserrat" panose="00000500000000000000" pitchFamily="2" charset="0"/>
                <a:sym typeface="Wingdings" panose="05000000000000000000" pitchFamily="2" charset="2"/>
              </a:rPr>
              <a:t>A</a:t>
            </a:r>
            <a:r>
              <a:rPr lang="en-US" altLang="ko-KR" sz="1600" b="1">
                <a:latin typeface="Montserrat" panose="00000500000000000000" pitchFamily="2" charset="0"/>
              </a:rPr>
              <a:t>dd 10 to the current big number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1600" b="1">
                <a:latin typeface="Montserrat" panose="00000500000000000000" pitchFamily="2" charset="0"/>
              </a:rPr>
              <a:t>Subtract 1 to the value of result previous index</a:t>
            </a:r>
            <a:r>
              <a:rPr lang="en-US" altLang="ko-KR" b="1">
                <a:latin typeface="Montserrat" panose="00000500000000000000" pitchFamily="2" charset="0"/>
              </a:rPr>
              <a:t>. </a:t>
            </a:r>
            <a:r>
              <a:rPr lang="en-US" altLang="ko-KR" b="1">
                <a:latin typeface="+mn-ea"/>
              </a:rPr>
              <a:t> </a:t>
            </a:r>
            <a:endParaRPr lang="ko-KR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206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37" y="79664"/>
            <a:ext cx="10397590" cy="1325563"/>
          </a:xfrm>
        </p:spPr>
        <p:txBody>
          <a:bodyPr rtlCol="0"/>
          <a:lstStyle/>
          <a:p>
            <a:pPr rtl="0"/>
            <a:r>
              <a:rPr lang="en-US" altLang="ko-KR" sz="4400" dirty="0"/>
              <a:t>Arithmetic Operation - Subtraction</a:t>
            </a:r>
            <a:endParaRPr lang="ko-KR" altLang="en-US" sz="4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412034-ADAE-D43F-2A1C-9A321870730A}"/>
              </a:ext>
            </a:extLst>
          </p:cNvPr>
          <p:cNvCxnSpPr>
            <a:cxnSpLocks/>
          </p:cNvCxnSpPr>
          <p:nvPr/>
        </p:nvCxnSpPr>
        <p:spPr>
          <a:xfrm>
            <a:off x="1094755" y="1405227"/>
            <a:ext cx="936889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4702D13-AF4C-FC15-82CA-2B267CB00008}"/>
              </a:ext>
            </a:extLst>
          </p:cNvPr>
          <p:cNvSpPr txBox="1"/>
          <p:nvPr/>
        </p:nvSpPr>
        <p:spPr>
          <a:xfrm>
            <a:off x="897329" y="2073379"/>
            <a:ext cx="657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highlight>
                  <a:srgbClr val="FFFF00"/>
                </a:highlight>
                <a:latin typeface="+mn-ea"/>
              </a:rPr>
              <a:t>When subtract numbers with different signs</a:t>
            </a:r>
            <a:endParaRPr lang="ko-KR" altLang="en-US" sz="24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8BF91-8B93-BBEE-C5ED-65CF3AD6A27E}"/>
              </a:ext>
            </a:extLst>
          </p:cNvPr>
          <p:cNvSpPr txBox="1"/>
          <p:nvPr/>
        </p:nvSpPr>
        <p:spPr>
          <a:xfrm>
            <a:off x="956210" y="3120068"/>
            <a:ext cx="4505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+mn-ea"/>
              </a:rPr>
              <a:t>1) Considering sign</a:t>
            </a:r>
          </a:p>
          <a:p>
            <a:r>
              <a:rPr lang="en-US" altLang="ko-KR" sz="2400" b="1">
                <a:latin typeface="+mn-ea"/>
              </a:rPr>
              <a:t>2) Comparing absolute value</a:t>
            </a:r>
            <a:endParaRPr lang="ko-KR" altLang="en-US" sz="2400" b="1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D0218-17EF-3B6D-76E7-F42B4D4A2678}"/>
              </a:ext>
            </a:extLst>
          </p:cNvPr>
          <p:cNvSpPr txBox="1"/>
          <p:nvPr/>
        </p:nvSpPr>
        <p:spPr>
          <a:xfrm>
            <a:off x="956210" y="4252444"/>
            <a:ext cx="1182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+mn-ea"/>
              </a:rPr>
              <a:t>3) Using addition code</a:t>
            </a:r>
          </a:p>
          <a:p>
            <a:r>
              <a:rPr lang="en-US" altLang="ko-KR" sz="2400" b="1">
                <a:latin typeface="+mn-ea"/>
              </a:rPr>
              <a:t>4) When the result is negative value, printing ‘-’ before printing result</a:t>
            </a:r>
            <a:endParaRPr lang="ko-KR" altLang="en-US" sz="2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176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37" y="79664"/>
            <a:ext cx="10397590" cy="1325563"/>
          </a:xfrm>
        </p:spPr>
        <p:txBody>
          <a:bodyPr rtlCol="0"/>
          <a:lstStyle/>
          <a:p>
            <a:pPr rtl="0"/>
            <a:r>
              <a:rPr lang="en-US" altLang="ko-KR" sz="4400"/>
              <a:t>Arithmetic Operation - Subtraction</a:t>
            </a:r>
            <a:endParaRPr lang="ko-KR" altLang="en-US" sz="44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412034-ADAE-D43F-2A1C-9A321870730A}"/>
              </a:ext>
            </a:extLst>
          </p:cNvPr>
          <p:cNvCxnSpPr>
            <a:cxnSpLocks/>
          </p:cNvCxnSpPr>
          <p:nvPr/>
        </p:nvCxnSpPr>
        <p:spPr>
          <a:xfrm>
            <a:off x="1094755" y="1405227"/>
            <a:ext cx="936889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9F5839-6924-BCFF-7F7B-8B0C04136889}"/>
              </a:ext>
            </a:extLst>
          </p:cNvPr>
          <p:cNvSpPr txBox="1"/>
          <p:nvPr/>
        </p:nvSpPr>
        <p:spPr>
          <a:xfrm>
            <a:off x="1001237" y="1803215"/>
            <a:ext cx="9545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highlight>
                  <a:srgbClr val="FFFF00"/>
                </a:highlight>
                <a:latin typeface="+mn-ea"/>
              </a:rPr>
              <a:t>Result :</a:t>
            </a:r>
          </a:p>
          <a:p>
            <a:r>
              <a:rPr lang="en-US" altLang="ko-KR" sz="2800"/>
              <a:t>123412341234123412341234.12341234 </a:t>
            </a:r>
          </a:p>
          <a:p>
            <a:r>
              <a:rPr lang="en-US" altLang="ko-KR" sz="2800"/>
              <a:t>- 98989898989898989898989898.9898989898989898989898</a:t>
            </a:r>
            <a:endParaRPr lang="ko-KR" altLang="en-US" sz="2800" b="1">
              <a:highlight>
                <a:srgbClr val="FFFF00"/>
              </a:highlight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D2ED55-3B22-2FDB-6832-CE4345305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22" y="3524641"/>
            <a:ext cx="9621756" cy="15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0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B2F4F290-FE10-7A2D-6C86-38B7BEEBF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77344"/>
              </p:ext>
            </p:extLst>
          </p:nvPr>
        </p:nvGraphicFramePr>
        <p:xfrm>
          <a:off x="2390391" y="3191594"/>
          <a:ext cx="5578880" cy="4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360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4BA262CB-261D-D7EE-6783-58A5FBB1E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176163"/>
              </p:ext>
            </p:extLst>
          </p:nvPr>
        </p:nvGraphicFramePr>
        <p:xfrm>
          <a:off x="2390391" y="4050465"/>
          <a:ext cx="5578880" cy="4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360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E9DA0E7E-E824-E689-BCAF-D372DFAF8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46539"/>
              </p:ext>
            </p:extLst>
          </p:nvPr>
        </p:nvGraphicFramePr>
        <p:xfrm>
          <a:off x="2390391" y="4866315"/>
          <a:ext cx="7717171" cy="4882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01561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1462152100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1711062950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283335283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5A5E2E7-D44F-3E2B-CE83-02D6C745093C}"/>
              </a:ext>
            </a:extLst>
          </p:cNvPr>
          <p:cNvSpPr txBox="1"/>
          <p:nvPr/>
        </p:nvSpPr>
        <p:spPr>
          <a:xfrm>
            <a:off x="491527" y="3218880"/>
            <a:ext cx="189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bigNumber1 :</a:t>
            </a:r>
            <a:endParaRPr lang="ko-KR" altLang="en-US" sz="2000" b="1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27FA9-12D3-D6E0-B523-3B16216D0A5A}"/>
              </a:ext>
            </a:extLst>
          </p:cNvPr>
          <p:cNvSpPr txBox="1"/>
          <p:nvPr/>
        </p:nvSpPr>
        <p:spPr>
          <a:xfrm>
            <a:off x="491527" y="4078832"/>
            <a:ext cx="189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bigNumber2 :</a:t>
            </a:r>
            <a:endParaRPr lang="ko-KR" altLang="en-US" sz="2000" b="1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17E162-0A25-4C90-C682-C72FA74E6F8F}"/>
              </a:ext>
            </a:extLst>
          </p:cNvPr>
          <p:cNvSpPr txBox="1"/>
          <p:nvPr/>
        </p:nvSpPr>
        <p:spPr>
          <a:xfrm>
            <a:off x="1344619" y="4827261"/>
            <a:ext cx="104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result:</a:t>
            </a:r>
            <a:endParaRPr lang="ko-KR" altLang="en-US" sz="2000" b="1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759F69-D229-CBAD-D9F6-BE6583FE17E3}"/>
              </a:ext>
            </a:extLst>
          </p:cNvPr>
          <p:cNvSpPr txBox="1"/>
          <p:nvPr/>
        </p:nvSpPr>
        <p:spPr>
          <a:xfrm>
            <a:off x="790129" y="1769774"/>
            <a:ext cx="10172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If result of each elements are over 10, </a:t>
            </a:r>
          </a:p>
          <a:p>
            <a:r>
              <a:rPr lang="en-US" altLang="ko-KR" sz="2000" b="1" dirty="0">
                <a:latin typeface="+mn-ea"/>
              </a:rPr>
              <a:t>shares of dividing by 10 are added to previous index, </a:t>
            </a:r>
          </a:p>
          <a:p>
            <a:r>
              <a:rPr lang="en-US" altLang="ko-KR" sz="2000" b="1" dirty="0">
                <a:latin typeface="+mn-ea"/>
              </a:rPr>
              <a:t>and the remainders stay in the index.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A4437B0-03CA-1A0A-63CE-E51C9F60457F}"/>
              </a:ext>
            </a:extLst>
          </p:cNvPr>
          <p:cNvGrpSpPr/>
          <p:nvPr/>
        </p:nvGrpSpPr>
        <p:grpSpPr>
          <a:xfrm>
            <a:off x="4119716" y="3601080"/>
            <a:ext cx="3052237" cy="552071"/>
            <a:chOff x="4798142" y="3604955"/>
            <a:chExt cx="3052237" cy="55207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6A6490-F29B-79F5-0D8E-5C9A6FB4F8AE}"/>
                </a:ext>
              </a:extLst>
            </p:cNvPr>
            <p:cNvSpPr txBox="1"/>
            <p:nvPr/>
          </p:nvSpPr>
          <p:spPr>
            <a:xfrm>
              <a:off x="7538899" y="3622347"/>
              <a:ext cx="311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latin typeface="+mn-ea"/>
                </a:rPr>
                <a:t>x</a:t>
              </a:r>
              <a:endParaRPr lang="ko-KR" altLang="en-US" sz="2000" b="1">
                <a:latin typeface="+mn-ea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75BF175-92B2-48BE-2A9F-9B028F1DDCEB}"/>
                </a:ext>
              </a:extLst>
            </p:cNvPr>
            <p:cNvCxnSpPr/>
            <p:nvPr/>
          </p:nvCxnSpPr>
          <p:spPr>
            <a:xfrm>
              <a:off x="7615982" y="3604955"/>
              <a:ext cx="0" cy="53063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41FDE69-EDAD-4668-AE4A-2BB2AD4EED8B}"/>
                </a:ext>
              </a:extLst>
            </p:cNvPr>
            <p:cNvCxnSpPr>
              <a:cxnSpLocks/>
            </p:cNvCxnSpPr>
            <p:nvPr/>
          </p:nvCxnSpPr>
          <p:spPr>
            <a:xfrm>
              <a:off x="6921082" y="3622443"/>
              <a:ext cx="677263" cy="534583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70725D7-01CC-B732-9E37-C7F302890A85}"/>
                </a:ext>
              </a:extLst>
            </p:cNvPr>
            <p:cNvCxnSpPr>
              <a:cxnSpLocks/>
            </p:cNvCxnSpPr>
            <p:nvPr/>
          </p:nvCxnSpPr>
          <p:spPr>
            <a:xfrm>
              <a:off x="6250201" y="3618990"/>
              <a:ext cx="1288698" cy="474196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55B784A-5592-203E-3D81-80864EEE88E6}"/>
                </a:ext>
              </a:extLst>
            </p:cNvPr>
            <p:cNvCxnSpPr>
              <a:cxnSpLocks/>
            </p:cNvCxnSpPr>
            <p:nvPr/>
          </p:nvCxnSpPr>
          <p:spPr>
            <a:xfrm>
              <a:off x="5506064" y="3643881"/>
              <a:ext cx="2105726" cy="491708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2C198E3-FA88-19E9-7642-000AC6AC4057}"/>
                </a:ext>
              </a:extLst>
            </p:cNvPr>
            <p:cNvCxnSpPr>
              <a:cxnSpLocks/>
            </p:cNvCxnSpPr>
            <p:nvPr/>
          </p:nvCxnSpPr>
          <p:spPr>
            <a:xfrm>
              <a:off x="4798142" y="3650895"/>
              <a:ext cx="2740757" cy="488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C9232A8-4293-2057-2B03-C63B76DD91A6}"/>
              </a:ext>
            </a:extLst>
          </p:cNvPr>
          <p:cNvGrpSpPr/>
          <p:nvPr/>
        </p:nvGrpSpPr>
        <p:grpSpPr>
          <a:xfrm>
            <a:off x="6248976" y="4402543"/>
            <a:ext cx="2727876" cy="504191"/>
            <a:chOff x="6927402" y="4406418"/>
            <a:chExt cx="2727876" cy="504191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6E64151-A1C9-B5C2-CDAF-33B53D740F0B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6927402" y="4536919"/>
              <a:ext cx="525449" cy="33327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3300952E-8BBB-DA53-560E-28020F199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52851" y="4563148"/>
              <a:ext cx="158939" cy="347461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343433D-1226-23FB-0C63-E02992467F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52851" y="4552487"/>
              <a:ext cx="868812" cy="338479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83BA784-CACA-4C8C-6D11-4F3CCFBA18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0708" y="4536919"/>
              <a:ext cx="1515473" cy="354047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EA5FC27-C3C2-23B8-32C6-2DA9CB27F7D0}"/>
                </a:ext>
              </a:extLst>
            </p:cNvPr>
            <p:cNvCxnSpPr>
              <a:cxnSpLocks/>
            </p:cNvCxnSpPr>
            <p:nvPr/>
          </p:nvCxnSpPr>
          <p:spPr>
            <a:xfrm>
              <a:off x="7622521" y="4461595"/>
              <a:ext cx="2032757" cy="4085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0703C7A-32FC-CA38-3B9D-CC0BE6DC0F5C}"/>
                </a:ext>
              </a:extLst>
            </p:cNvPr>
            <p:cNvSpPr txBox="1"/>
            <p:nvPr/>
          </p:nvSpPr>
          <p:spPr>
            <a:xfrm>
              <a:off x="8728470" y="4406418"/>
              <a:ext cx="311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=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70" name="제목 1">
            <a:extLst>
              <a:ext uri="{FF2B5EF4-FFF2-40B4-BE49-F238E27FC236}">
                <a16:creationId xmlns:a16="http://schemas.microsoft.com/office/drawing/2014/main" id="{24BB3E46-663F-2441-D00F-16113575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37" y="152401"/>
            <a:ext cx="10480718" cy="1325563"/>
          </a:xfrm>
        </p:spPr>
        <p:txBody>
          <a:bodyPr rtlCol="0"/>
          <a:lstStyle/>
          <a:p>
            <a:pPr rtl="0"/>
            <a:r>
              <a:rPr lang="en-US" altLang="ko-KR" sz="4400"/>
              <a:t>Arithmetic Operation - Multiplication</a:t>
            </a:r>
            <a:endParaRPr lang="ko-KR" altLang="en-US" sz="44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5BCB30D-B008-6CF1-D9C4-258652C266C7}"/>
              </a:ext>
            </a:extLst>
          </p:cNvPr>
          <p:cNvCxnSpPr>
            <a:cxnSpLocks/>
          </p:cNvCxnSpPr>
          <p:nvPr/>
        </p:nvCxnSpPr>
        <p:spPr>
          <a:xfrm flipV="1">
            <a:off x="575210" y="1477964"/>
            <a:ext cx="10106645" cy="512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10DAF8-5F03-87AC-8B68-AC16C86D0F3E}"/>
              </a:ext>
            </a:extLst>
          </p:cNvPr>
          <p:cNvSpPr txBox="1"/>
          <p:nvPr/>
        </p:nvSpPr>
        <p:spPr>
          <a:xfrm>
            <a:off x="2370872" y="5335878"/>
            <a:ext cx="341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Loop this process……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1960C-717A-C3F5-30D9-8CED061EBB5B}"/>
              </a:ext>
            </a:extLst>
          </p:cNvPr>
          <p:cNvSpPr txBox="1"/>
          <p:nvPr/>
        </p:nvSpPr>
        <p:spPr>
          <a:xfrm>
            <a:off x="4970891" y="2889508"/>
            <a:ext cx="32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+mn-ea"/>
              </a:rPr>
              <a:t>.</a:t>
            </a:r>
            <a:endParaRPr lang="ko-KR" altLang="en-US" sz="60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15D7C-CF38-B162-EA87-888688E91421}"/>
              </a:ext>
            </a:extLst>
          </p:cNvPr>
          <p:cNvSpPr txBox="1"/>
          <p:nvPr/>
        </p:nvSpPr>
        <p:spPr>
          <a:xfrm>
            <a:off x="4988528" y="3753223"/>
            <a:ext cx="32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+mn-ea"/>
              </a:rPr>
              <a:t>.</a:t>
            </a:r>
            <a:endParaRPr lang="ko-KR" altLang="en-US" sz="60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AC4FA-F1C5-6B86-BC98-6328627CD21C}"/>
              </a:ext>
            </a:extLst>
          </p:cNvPr>
          <p:cNvSpPr txBox="1"/>
          <p:nvPr/>
        </p:nvSpPr>
        <p:spPr>
          <a:xfrm>
            <a:off x="4988528" y="4602598"/>
            <a:ext cx="32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+mn-ea"/>
              </a:rPr>
              <a:t>.</a:t>
            </a:r>
            <a:endParaRPr lang="ko-KR" altLang="en-US" sz="6000" b="1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5DDF58-F7BD-316F-2AF5-FAF2B8D8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37" y="3804894"/>
            <a:ext cx="1562235" cy="7087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E78783-224E-5CC1-14E8-285CC9623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729" y="2370873"/>
            <a:ext cx="2454075" cy="11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1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146" y="416955"/>
            <a:ext cx="9779183" cy="1325563"/>
          </a:xfrm>
        </p:spPr>
        <p:txBody>
          <a:bodyPr rtlCol="0"/>
          <a:lstStyle/>
          <a:p>
            <a:pPr rtl="0"/>
            <a:r>
              <a:rPr lang="en-US" altLang="ko-KR"/>
              <a:t>Table</a:t>
            </a:r>
            <a:r>
              <a:rPr lang="ko-KR" altLang="en-US"/>
              <a:t> </a:t>
            </a:r>
            <a:r>
              <a:rPr lang="en-US" altLang="ko-KR"/>
              <a:t>of</a:t>
            </a:r>
            <a:r>
              <a:rPr lang="ko-KR" altLang="en-US"/>
              <a:t> </a:t>
            </a:r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2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97EA29-A773-5505-2645-4A6597BA4B50}"/>
              </a:ext>
            </a:extLst>
          </p:cNvPr>
          <p:cNvSpPr txBox="1"/>
          <p:nvPr/>
        </p:nvSpPr>
        <p:spPr>
          <a:xfrm>
            <a:off x="2310492" y="2598196"/>
            <a:ext cx="6681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n-ea"/>
              </a:rPr>
              <a:t>Representing exceeding float number</a:t>
            </a:r>
            <a:endParaRPr lang="ko-KR" altLang="en-US" sz="2800" b="1">
              <a:latin typeface="+mn-ea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EC3C10CB-2BBE-9152-AC05-3ECD4830D19E}"/>
              </a:ext>
            </a:extLst>
          </p:cNvPr>
          <p:cNvSpPr txBox="1">
            <a:spLocks/>
          </p:cNvSpPr>
          <p:nvPr/>
        </p:nvSpPr>
        <p:spPr>
          <a:xfrm>
            <a:off x="2310492" y="3860501"/>
            <a:ext cx="9500507" cy="806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latin typeface="+mn-ea"/>
                <a:ea typeface="+mn-ea"/>
              </a:rPr>
              <a:t>Arithmetic operation</a:t>
            </a: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25" name="그래픽 24" descr="배지 1 단색으로 채워진">
            <a:extLst>
              <a:ext uri="{FF2B5EF4-FFF2-40B4-BE49-F238E27FC236}">
                <a16:creationId xmlns:a16="http://schemas.microsoft.com/office/drawing/2014/main" id="{90C711B9-A6BB-828A-3D67-CE4C2D791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328" y="2392439"/>
            <a:ext cx="914400" cy="914400"/>
          </a:xfrm>
          <a:prstGeom prst="rect">
            <a:avLst/>
          </a:prstGeom>
        </p:spPr>
      </p:pic>
      <p:pic>
        <p:nvPicPr>
          <p:cNvPr id="27" name="그래픽 26" descr="배지 단색으로 채워진">
            <a:extLst>
              <a:ext uri="{FF2B5EF4-FFF2-40B4-BE49-F238E27FC236}">
                <a16:creationId xmlns:a16="http://schemas.microsoft.com/office/drawing/2014/main" id="{864830BE-D1CE-91A7-EFA4-C5F9DDEA11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5737" y="3597166"/>
            <a:ext cx="914400" cy="914400"/>
          </a:xfrm>
          <a:prstGeom prst="rect">
            <a:avLst/>
          </a:prstGeom>
        </p:spPr>
      </p:pic>
      <p:pic>
        <p:nvPicPr>
          <p:cNvPr id="29" name="그래픽 28" descr="배지 3 단색으로 채워진">
            <a:extLst>
              <a:ext uri="{FF2B5EF4-FFF2-40B4-BE49-F238E27FC236}">
                <a16:creationId xmlns:a16="http://schemas.microsoft.com/office/drawing/2014/main" id="{6C3E9306-E75E-02C2-E40B-7334DB6E7A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5737" y="4764614"/>
            <a:ext cx="914400" cy="914400"/>
          </a:xfrm>
          <a:prstGeom prst="rect">
            <a:avLst/>
          </a:prstGeom>
        </p:spPr>
      </p:pic>
      <p:sp>
        <p:nvSpPr>
          <p:cNvPr id="36" name="부제목 2">
            <a:extLst>
              <a:ext uri="{FF2B5EF4-FFF2-40B4-BE49-F238E27FC236}">
                <a16:creationId xmlns:a16="http://schemas.microsoft.com/office/drawing/2014/main" id="{9144ADD9-A822-B6D9-0053-A8C5C4BDC5A2}"/>
              </a:ext>
            </a:extLst>
          </p:cNvPr>
          <p:cNvSpPr txBox="1">
            <a:spLocks/>
          </p:cNvSpPr>
          <p:nvPr/>
        </p:nvSpPr>
        <p:spPr>
          <a:xfrm>
            <a:off x="2310492" y="5030435"/>
            <a:ext cx="9500507" cy="806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latin typeface="+mn-ea"/>
                <a:ea typeface="+mn-ea"/>
              </a:rPr>
              <a:t>Limited point </a:t>
            </a:r>
            <a:endParaRPr lang="ko-KR" altLang="en-US" b="1">
              <a:latin typeface="+mn-ea"/>
              <a:ea typeface="+mn-ea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EFCF81-0B1C-2338-8F8C-ABAFFEBACC0E}"/>
              </a:ext>
            </a:extLst>
          </p:cNvPr>
          <p:cNvCxnSpPr/>
          <p:nvPr/>
        </p:nvCxnSpPr>
        <p:spPr>
          <a:xfrm>
            <a:off x="1105146" y="1742518"/>
            <a:ext cx="53164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B2F4F290-FE10-7A2D-6C86-38B7BEEBF806}"/>
              </a:ext>
            </a:extLst>
          </p:cNvPr>
          <p:cNvGraphicFramePr>
            <a:graphicFrameLocks noGrp="1"/>
          </p:cNvGraphicFramePr>
          <p:nvPr/>
        </p:nvGraphicFramePr>
        <p:xfrm>
          <a:off x="2390391" y="3191594"/>
          <a:ext cx="5578880" cy="4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360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4BA262CB-261D-D7EE-6783-58A5FBB1E6F7}"/>
              </a:ext>
            </a:extLst>
          </p:cNvPr>
          <p:cNvGraphicFramePr>
            <a:graphicFrameLocks noGrp="1"/>
          </p:cNvGraphicFramePr>
          <p:nvPr/>
        </p:nvGraphicFramePr>
        <p:xfrm>
          <a:off x="2390391" y="4050465"/>
          <a:ext cx="5578880" cy="4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360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97360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E9DA0E7E-E824-E689-BCAF-D372DFAF8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84300"/>
              </p:ext>
            </p:extLst>
          </p:nvPr>
        </p:nvGraphicFramePr>
        <p:xfrm>
          <a:off x="2390391" y="4866315"/>
          <a:ext cx="7717171" cy="4882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01561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1462152100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1711062950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283335283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49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5A5E2E7-D44F-3E2B-CE83-02D6C745093C}"/>
              </a:ext>
            </a:extLst>
          </p:cNvPr>
          <p:cNvSpPr txBox="1"/>
          <p:nvPr/>
        </p:nvSpPr>
        <p:spPr>
          <a:xfrm>
            <a:off x="491527" y="3218880"/>
            <a:ext cx="189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bigNumber1 :</a:t>
            </a:r>
            <a:endParaRPr lang="ko-KR" altLang="en-US" sz="2000" b="1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27FA9-12D3-D6E0-B523-3B16216D0A5A}"/>
              </a:ext>
            </a:extLst>
          </p:cNvPr>
          <p:cNvSpPr txBox="1"/>
          <p:nvPr/>
        </p:nvSpPr>
        <p:spPr>
          <a:xfrm>
            <a:off x="491527" y="4078832"/>
            <a:ext cx="189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bigNumber2 :</a:t>
            </a:r>
            <a:endParaRPr lang="ko-KR" altLang="en-US" sz="2000" b="1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17E162-0A25-4C90-C682-C72FA74E6F8F}"/>
              </a:ext>
            </a:extLst>
          </p:cNvPr>
          <p:cNvSpPr txBox="1"/>
          <p:nvPr/>
        </p:nvSpPr>
        <p:spPr>
          <a:xfrm>
            <a:off x="1344619" y="4827261"/>
            <a:ext cx="104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result:</a:t>
            </a:r>
            <a:endParaRPr lang="ko-KR" altLang="en-US" sz="2000" b="1">
              <a:latin typeface="+mn-ea"/>
            </a:endParaRPr>
          </a:p>
        </p:txBody>
      </p: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ADE4E095-03F8-10E4-1FDE-5963039A6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90604"/>
              </p:ext>
            </p:extLst>
          </p:nvPr>
        </p:nvGraphicFramePr>
        <p:xfrm>
          <a:off x="2390391" y="5876494"/>
          <a:ext cx="7717171" cy="4882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01561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1378887194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1569202684"/>
                    </a:ext>
                  </a:extLst>
                </a:gridCol>
                <a:gridCol w="701561">
                  <a:extLst>
                    <a:ext uri="{9D8B030D-6E8A-4147-A177-3AD203B41FA5}">
                      <a16:colId xmlns:a16="http://schemas.microsoft.com/office/drawing/2014/main" val="858059402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B1E2551B-2095-758E-7EE6-D1B0E36DBF8E}"/>
              </a:ext>
            </a:extLst>
          </p:cNvPr>
          <p:cNvSpPr txBox="1"/>
          <p:nvPr/>
        </p:nvSpPr>
        <p:spPr>
          <a:xfrm>
            <a:off x="716414" y="5920554"/>
            <a:ext cx="1673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Final result: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759F69-D229-CBAD-D9F6-BE6583FE17E3}"/>
              </a:ext>
            </a:extLst>
          </p:cNvPr>
          <p:cNvSpPr txBox="1"/>
          <p:nvPr/>
        </p:nvSpPr>
        <p:spPr>
          <a:xfrm>
            <a:off x="790129" y="1769774"/>
            <a:ext cx="10172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If result of each elements are over 10, </a:t>
            </a:r>
          </a:p>
          <a:p>
            <a:r>
              <a:rPr lang="en-US" altLang="ko-KR" sz="2000" b="1" dirty="0">
                <a:latin typeface="+mn-ea"/>
              </a:rPr>
              <a:t>shares of dividing by 10 are added to previous index, </a:t>
            </a:r>
          </a:p>
          <a:p>
            <a:r>
              <a:rPr lang="en-US" altLang="ko-KR" sz="2000" b="1" dirty="0">
                <a:latin typeface="+mn-ea"/>
              </a:rPr>
              <a:t>and the remainders stay in the index.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A4437B0-03CA-1A0A-63CE-E51C9F60457F}"/>
              </a:ext>
            </a:extLst>
          </p:cNvPr>
          <p:cNvGrpSpPr/>
          <p:nvPr/>
        </p:nvGrpSpPr>
        <p:grpSpPr>
          <a:xfrm>
            <a:off x="4486030" y="3608980"/>
            <a:ext cx="2484813" cy="521121"/>
            <a:chOff x="4798142" y="3622347"/>
            <a:chExt cx="3731011" cy="5346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6A6490-F29B-79F5-0D8E-5C9A6FB4F8AE}"/>
                </a:ext>
              </a:extLst>
            </p:cNvPr>
            <p:cNvSpPr txBox="1"/>
            <p:nvPr/>
          </p:nvSpPr>
          <p:spPr>
            <a:xfrm>
              <a:off x="7538899" y="3622347"/>
              <a:ext cx="311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latin typeface="+mn-ea"/>
                </a:rPr>
                <a:t>x</a:t>
              </a:r>
              <a:endParaRPr lang="ko-KR" altLang="en-US" sz="2000" b="1">
                <a:latin typeface="+mn-ea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75BF175-92B2-48BE-2A9F-9B028F1DD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5982" y="3643881"/>
              <a:ext cx="913171" cy="49170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41FDE69-EDAD-4668-AE4A-2BB2AD4EED8B}"/>
                </a:ext>
              </a:extLst>
            </p:cNvPr>
            <p:cNvCxnSpPr>
              <a:cxnSpLocks/>
            </p:cNvCxnSpPr>
            <p:nvPr/>
          </p:nvCxnSpPr>
          <p:spPr>
            <a:xfrm>
              <a:off x="7463260" y="3643881"/>
              <a:ext cx="135085" cy="513145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70725D7-01CC-B732-9E37-C7F302890A85}"/>
                </a:ext>
              </a:extLst>
            </p:cNvPr>
            <p:cNvCxnSpPr>
              <a:cxnSpLocks/>
            </p:cNvCxnSpPr>
            <p:nvPr/>
          </p:nvCxnSpPr>
          <p:spPr>
            <a:xfrm>
              <a:off x="6435634" y="3650895"/>
              <a:ext cx="1103266" cy="442291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55B784A-5592-203E-3D81-80864EEE88E6}"/>
                </a:ext>
              </a:extLst>
            </p:cNvPr>
            <p:cNvCxnSpPr>
              <a:cxnSpLocks/>
            </p:cNvCxnSpPr>
            <p:nvPr/>
          </p:nvCxnSpPr>
          <p:spPr>
            <a:xfrm>
              <a:off x="5506064" y="3643881"/>
              <a:ext cx="2105726" cy="491708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2C198E3-FA88-19E9-7642-000AC6AC4057}"/>
                </a:ext>
              </a:extLst>
            </p:cNvPr>
            <p:cNvCxnSpPr>
              <a:cxnSpLocks/>
            </p:cNvCxnSpPr>
            <p:nvPr/>
          </p:nvCxnSpPr>
          <p:spPr>
            <a:xfrm>
              <a:off x="4798142" y="3650895"/>
              <a:ext cx="2740757" cy="488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C9232A8-4293-2057-2B03-C63B76DD91A6}"/>
              </a:ext>
            </a:extLst>
          </p:cNvPr>
          <p:cNvGrpSpPr/>
          <p:nvPr/>
        </p:nvGrpSpPr>
        <p:grpSpPr>
          <a:xfrm>
            <a:off x="5576582" y="4391919"/>
            <a:ext cx="2727876" cy="504191"/>
            <a:chOff x="6927402" y="4406418"/>
            <a:chExt cx="2727876" cy="504191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6E64151-A1C9-B5C2-CDAF-33B53D740F0B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6927402" y="4536919"/>
              <a:ext cx="525449" cy="33327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3300952E-8BBB-DA53-560E-28020F199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52851" y="4563148"/>
              <a:ext cx="158939" cy="347461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343433D-1226-23FB-0C63-E02992467F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52851" y="4552487"/>
              <a:ext cx="868812" cy="338479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83BA784-CACA-4C8C-6D11-4F3CCFBA18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0708" y="4536919"/>
              <a:ext cx="1515473" cy="354047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EA5FC27-C3C2-23B8-32C6-2DA9CB27F7D0}"/>
                </a:ext>
              </a:extLst>
            </p:cNvPr>
            <p:cNvCxnSpPr>
              <a:cxnSpLocks/>
            </p:cNvCxnSpPr>
            <p:nvPr/>
          </p:nvCxnSpPr>
          <p:spPr>
            <a:xfrm>
              <a:off x="7622521" y="4461595"/>
              <a:ext cx="2032757" cy="4085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0703C7A-32FC-CA38-3B9D-CC0BE6DC0F5C}"/>
                </a:ext>
              </a:extLst>
            </p:cNvPr>
            <p:cNvSpPr txBox="1"/>
            <p:nvPr/>
          </p:nvSpPr>
          <p:spPr>
            <a:xfrm>
              <a:off x="8728470" y="4406418"/>
              <a:ext cx="311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=</a:t>
              </a:r>
              <a:endParaRPr lang="ko-KR" altLang="en-US" sz="2000" b="1" dirty="0">
                <a:latin typeface="+mn-ea"/>
              </a:endParaRPr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80C90B6-FD51-7B00-32E2-7AE074FD78EA}"/>
              </a:ext>
            </a:extLst>
          </p:cNvPr>
          <p:cNvCxnSpPr>
            <a:cxnSpLocks/>
          </p:cNvCxnSpPr>
          <p:nvPr/>
        </p:nvCxnSpPr>
        <p:spPr>
          <a:xfrm>
            <a:off x="5179831" y="5237278"/>
            <a:ext cx="0" cy="6392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제목 1">
            <a:extLst>
              <a:ext uri="{FF2B5EF4-FFF2-40B4-BE49-F238E27FC236}">
                <a16:creationId xmlns:a16="http://schemas.microsoft.com/office/drawing/2014/main" id="{24BB3E46-663F-2441-D00F-16113575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37" y="152401"/>
            <a:ext cx="10480718" cy="1325563"/>
          </a:xfrm>
        </p:spPr>
        <p:txBody>
          <a:bodyPr rtlCol="0"/>
          <a:lstStyle/>
          <a:p>
            <a:pPr rtl="0"/>
            <a:r>
              <a:rPr lang="en-US" altLang="ko-KR" sz="4400"/>
              <a:t>Arithmetic Operation - Multiplication</a:t>
            </a:r>
            <a:endParaRPr lang="ko-KR" altLang="en-US" sz="44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5BCB30D-B008-6CF1-D9C4-258652C266C7}"/>
              </a:ext>
            </a:extLst>
          </p:cNvPr>
          <p:cNvCxnSpPr>
            <a:cxnSpLocks/>
          </p:cNvCxnSpPr>
          <p:nvPr/>
        </p:nvCxnSpPr>
        <p:spPr>
          <a:xfrm flipV="1">
            <a:off x="575210" y="1477964"/>
            <a:ext cx="10106645" cy="512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10DAF8-5F03-87AC-8B68-AC16C86D0F3E}"/>
              </a:ext>
            </a:extLst>
          </p:cNvPr>
          <p:cNvSpPr txBox="1"/>
          <p:nvPr/>
        </p:nvSpPr>
        <p:spPr>
          <a:xfrm>
            <a:off x="2370872" y="5335878"/>
            <a:ext cx="341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Loop this process……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1960C-717A-C3F5-30D9-8CED061EBB5B}"/>
              </a:ext>
            </a:extLst>
          </p:cNvPr>
          <p:cNvSpPr txBox="1"/>
          <p:nvPr/>
        </p:nvSpPr>
        <p:spPr>
          <a:xfrm>
            <a:off x="4970891" y="2889508"/>
            <a:ext cx="32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+mn-ea"/>
              </a:rPr>
              <a:t>.</a:t>
            </a:r>
            <a:endParaRPr lang="ko-KR" altLang="en-US" sz="60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15D7C-CF38-B162-EA87-888688E91421}"/>
              </a:ext>
            </a:extLst>
          </p:cNvPr>
          <p:cNvSpPr txBox="1"/>
          <p:nvPr/>
        </p:nvSpPr>
        <p:spPr>
          <a:xfrm>
            <a:off x="4988528" y="3753223"/>
            <a:ext cx="32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+mn-ea"/>
              </a:rPr>
              <a:t>.</a:t>
            </a:r>
            <a:endParaRPr lang="ko-KR" altLang="en-US" sz="60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AC4FA-F1C5-6B86-BC98-6328627CD21C}"/>
              </a:ext>
            </a:extLst>
          </p:cNvPr>
          <p:cNvSpPr txBox="1"/>
          <p:nvPr/>
        </p:nvSpPr>
        <p:spPr>
          <a:xfrm>
            <a:off x="4988528" y="4602598"/>
            <a:ext cx="32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+mn-ea"/>
              </a:rPr>
              <a:t>.</a:t>
            </a:r>
            <a:endParaRPr lang="ko-KR" altLang="en-US" sz="60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9E9456-6C0F-B669-BC6E-9A3B5D9F8631}"/>
              </a:ext>
            </a:extLst>
          </p:cNvPr>
          <p:cNvSpPr txBox="1"/>
          <p:nvPr/>
        </p:nvSpPr>
        <p:spPr>
          <a:xfrm>
            <a:off x="4985080" y="5428132"/>
            <a:ext cx="32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+mn-ea"/>
              </a:rPr>
              <a:t>.</a:t>
            </a:r>
            <a:endParaRPr lang="ko-KR" altLang="en-US" sz="6000" b="1" dirty="0"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FFC5B4F-38E6-D7B1-E919-42BC0B976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729" y="2370873"/>
            <a:ext cx="2454075" cy="11269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6A42977-F320-EDA2-152C-D1E306F74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137" y="3804894"/>
            <a:ext cx="1562235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37" y="152401"/>
            <a:ext cx="10480718" cy="1325563"/>
          </a:xfrm>
        </p:spPr>
        <p:txBody>
          <a:bodyPr rtlCol="0"/>
          <a:lstStyle/>
          <a:p>
            <a:pPr rtl="0"/>
            <a:r>
              <a:rPr lang="en-US" altLang="ko-KR" sz="4400" dirty="0"/>
              <a:t>Arithmetic Operation - Multiplication</a:t>
            </a:r>
            <a:endParaRPr lang="ko-KR" altLang="en-US" sz="4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B3E82F7-3B7A-3AFD-20C8-BDA2F1471905}"/>
              </a:ext>
            </a:extLst>
          </p:cNvPr>
          <p:cNvCxnSpPr>
            <a:cxnSpLocks/>
          </p:cNvCxnSpPr>
          <p:nvPr/>
        </p:nvCxnSpPr>
        <p:spPr>
          <a:xfrm flipV="1">
            <a:off x="575210" y="1477964"/>
            <a:ext cx="10106645" cy="512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1F90F94-1FE0-0A3B-0F1F-64B9386E3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10" y="1702813"/>
            <a:ext cx="8057513" cy="603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E4EB2-5086-42A0-9C19-209556A01A73}"/>
              </a:ext>
            </a:extLst>
          </p:cNvPr>
          <p:cNvSpPr txBox="1"/>
          <p:nvPr/>
        </p:nvSpPr>
        <p:spPr>
          <a:xfrm>
            <a:off x="544037" y="2371512"/>
            <a:ext cx="657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return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as many as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100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,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000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digits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61C675-4A3B-93DD-D315-89023B562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10" y="3040834"/>
            <a:ext cx="8057513" cy="2713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5A5339-1AE4-49D9-E32C-5238E5B245F5}"/>
              </a:ext>
            </a:extLst>
          </p:cNvPr>
          <p:cNvSpPr txBox="1"/>
          <p:nvPr/>
        </p:nvSpPr>
        <p:spPr>
          <a:xfrm>
            <a:off x="8632723" y="3205480"/>
            <a:ext cx="3559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+mn-ea"/>
              </a:rPr>
              <a:t>Multiplication of each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Making each number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less than or equal to 9</a:t>
            </a:r>
          </a:p>
        </p:txBody>
      </p:sp>
    </p:spTree>
    <p:extLst>
      <p:ext uri="{BB962C8B-B14F-4D97-AF65-F5344CB8AC3E}">
        <p14:creationId xmlns:p14="http://schemas.microsoft.com/office/powerpoint/2010/main" val="235303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37" y="152401"/>
            <a:ext cx="10480718" cy="1325563"/>
          </a:xfrm>
        </p:spPr>
        <p:txBody>
          <a:bodyPr rtlCol="0"/>
          <a:lstStyle/>
          <a:p>
            <a:pPr rtl="0"/>
            <a:r>
              <a:rPr lang="en-US" altLang="ko-KR" sz="4400"/>
              <a:t>Arithmetic Operation - Multiplication</a:t>
            </a:r>
            <a:endParaRPr lang="ko-KR" altLang="en-US" sz="44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B3E82F7-3B7A-3AFD-20C8-BDA2F1471905}"/>
              </a:ext>
            </a:extLst>
          </p:cNvPr>
          <p:cNvCxnSpPr>
            <a:cxnSpLocks/>
          </p:cNvCxnSpPr>
          <p:nvPr/>
        </p:nvCxnSpPr>
        <p:spPr>
          <a:xfrm flipV="1">
            <a:off x="575210" y="1477964"/>
            <a:ext cx="10106645" cy="512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E866AA1-EF6D-DA8E-3C53-0EDEBE94C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6" y="1817336"/>
            <a:ext cx="10928273" cy="1376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34AD07-AFF1-BB7B-FA51-25D72FB3F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36" y="3532762"/>
            <a:ext cx="7901874" cy="14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75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664" y="-148935"/>
            <a:ext cx="10480718" cy="1325563"/>
          </a:xfrm>
        </p:spPr>
        <p:txBody>
          <a:bodyPr rtlCol="0"/>
          <a:lstStyle/>
          <a:p>
            <a:pPr rtl="0"/>
            <a:r>
              <a:rPr lang="en-US" altLang="ko-KR" sz="4400"/>
              <a:t>Arithmetic Operation - Division</a:t>
            </a:r>
            <a:endParaRPr lang="ko-KR" altLang="en-US" sz="44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9E577D-00C0-7C3E-421F-B142167F90EE}"/>
              </a:ext>
            </a:extLst>
          </p:cNvPr>
          <p:cNvCxnSpPr>
            <a:cxnSpLocks/>
          </p:cNvCxnSpPr>
          <p:nvPr/>
        </p:nvCxnSpPr>
        <p:spPr>
          <a:xfrm>
            <a:off x="1198664" y="1228583"/>
            <a:ext cx="854800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A3FB46E-4071-649C-6C61-40D18F94F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51532"/>
              </p:ext>
            </p:extLst>
          </p:nvPr>
        </p:nvGraphicFramePr>
        <p:xfrm>
          <a:off x="2360895" y="2894643"/>
          <a:ext cx="6281658" cy="4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62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1450111916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A716ECB9-1831-54E0-9EA2-4A716B3DD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78681"/>
              </p:ext>
            </p:extLst>
          </p:nvPr>
        </p:nvGraphicFramePr>
        <p:xfrm>
          <a:off x="2360895" y="3753514"/>
          <a:ext cx="6281658" cy="4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962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2224344044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FC858A28-B9BA-94A3-3D38-6EE96104E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09099"/>
              </p:ext>
            </p:extLst>
          </p:nvPr>
        </p:nvGraphicFramePr>
        <p:xfrm>
          <a:off x="2360895" y="4569364"/>
          <a:ext cx="6281658" cy="4882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97962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2250307179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12DB7A-8AD7-15C7-B788-6C9A8B55B310}"/>
              </a:ext>
            </a:extLst>
          </p:cNvPr>
          <p:cNvSpPr txBox="1"/>
          <p:nvPr/>
        </p:nvSpPr>
        <p:spPr>
          <a:xfrm>
            <a:off x="462031" y="2921929"/>
            <a:ext cx="189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bigNumber1 :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FBC64-C0F6-3149-29E5-3CEE07F2E30C}"/>
              </a:ext>
            </a:extLst>
          </p:cNvPr>
          <p:cNvSpPr txBox="1"/>
          <p:nvPr/>
        </p:nvSpPr>
        <p:spPr>
          <a:xfrm>
            <a:off x="462031" y="3781881"/>
            <a:ext cx="189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bigNumber2 :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B34B6E69-E1A6-5E51-E19E-CAA336F7F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56073"/>
              </p:ext>
            </p:extLst>
          </p:nvPr>
        </p:nvGraphicFramePr>
        <p:xfrm>
          <a:off x="2360895" y="5386991"/>
          <a:ext cx="6281658" cy="4882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97962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  <a:gridCol w="697962">
                  <a:extLst>
                    <a:ext uri="{9D8B030D-6E8A-4147-A177-3AD203B41FA5}">
                      <a16:colId xmlns:a16="http://schemas.microsoft.com/office/drawing/2014/main" val="2370871347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21AC859-DC8E-0FDA-4A47-F8F07A8596D4}"/>
              </a:ext>
            </a:extLst>
          </p:cNvPr>
          <p:cNvSpPr txBox="1"/>
          <p:nvPr/>
        </p:nvSpPr>
        <p:spPr>
          <a:xfrm>
            <a:off x="686918" y="5428558"/>
            <a:ext cx="1673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result: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C877FB-1066-123B-6A3A-61B427076111}"/>
              </a:ext>
            </a:extLst>
          </p:cNvPr>
          <p:cNvSpPr txBox="1"/>
          <p:nvPr/>
        </p:nvSpPr>
        <p:spPr>
          <a:xfrm>
            <a:off x="3683561" y="6204618"/>
            <a:ext cx="341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Loop this process……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8BEADD-4415-7D14-1018-830703E37713}"/>
              </a:ext>
            </a:extLst>
          </p:cNvPr>
          <p:cNvSpPr txBox="1"/>
          <p:nvPr/>
        </p:nvSpPr>
        <p:spPr>
          <a:xfrm>
            <a:off x="3043907" y="3333877"/>
            <a:ext cx="2428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- Subtraction *1</a:t>
            </a:r>
            <a:endParaRPr lang="ko-KR" altLang="en-US" sz="2000" b="1" dirty="0">
              <a:latin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AB212C-4D83-267E-D077-E2657A7F4C80}"/>
              </a:ext>
            </a:extLst>
          </p:cNvPr>
          <p:cNvCxnSpPr>
            <a:cxnSpLocks/>
          </p:cNvCxnSpPr>
          <p:nvPr/>
        </p:nvCxnSpPr>
        <p:spPr>
          <a:xfrm>
            <a:off x="4931059" y="3666131"/>
            <a:ext cx="0" cy="18064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7EBA11C-D3FC-13D6-37EC-D62D462FF4F5}"/>
              </a:ext>
            </a:extLst>
          </p:cNvPr>
          <p:cNvSpPr txBox="1"/>
          <p:nvPr/>
        </p:nvSpPr>
        <p:spPr>
          <a:xfrm>
            <a:off x="470992" y="4571141"/>
            <a:ext cx="189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bigNumber1’ :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0838F-1C87-8CCA-7551-EB405206FA18}"/>
              </a:ext>
            </a:extLst>
          </p:cNvPr>
          <p:cNvSpPr txBox="1"/>
          <p:nvPr/>
        </p:nvSpPr>
        <p:spPr>
          <a:xfrm>
            <a:off x="4931059" y="2606429"/>
            <a:ext cx="32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+mn-ea"/>
              </a:rPr>
              <a:t>.</a:t>
            </a:r>
            <a:endParaRPr lang="ko-KR" altLang="en-US" sz="60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5C041-941A-3CFE-79D7-93B2689693D1}"/>
              </a:ext>
            </a:extLst>
          </p:cNvPr>
          <p:cNvSpPr txBox="1"/>
          <p:nvPr/>
        </p:nvSpPr>
        <p:spPr>
          <a:xfrm>
            <a:off x="3837505" y="2679340"/>
            <a:ext cx="58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4998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5BD5BF-547F-173A-BA05-F7FE03AB0F4C}"/>
              </a:ext>
            </a:extLst>
          </p:cNvPr>
          <p:cNvSpPr txBox="1"/>
          <p:nvPr/>
        </p:nvSpPr>
        <p:spPr>
          <a:xfrm>
            <a:off x="4565092" y="2672672"/>
            <a:ext cx="58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4999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E1E9B-3B94-7807-9F48-EE2EC07E15D1}"/>
              </a:ext>
            </a:extLst>
          </p:cNvPr>
          <p:cNvSpPr txBox="1"/>
          <p:nvPr/>
        </p:nvSpPr>
        <p:spPr>
          <a:xfrm>
            <a:off x="3160459" y="2682573"/>
            <a:ext cx="52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4997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28076-E700-742F-947A-EA4A8D8E17A4}"/>
              </a:ext>
            </a:extLst>
          </p:cNvPr>
          <p:cNvSpPr txBox="1"/>
          <p:nvPr/>
        </p:nvSpPr>
        <p:spPr>
          <a:xfrm>
            <a:off x="2521288" y="2675708"/>
            <a:ext cx="58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…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3E99AC-A982-B9A6-303A-0CBC4C076C96}"/>
              </a:ext>
            </a:extLst>
          </p:cNvPr>
          <p:cNvSpPr txBox="1"/>
          <p:nvPr/>
        </p:nvSpPr>
        <p:spPr>
          <a:xfrm>
            <a:off x="5271246" y="2670826"/>
            <a:ext cx="58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5000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DF0647-D509-F2B5-736D-9193F90E41E0}"/>
              </a:ext>
            </a:extLst>
          </p:cNvPr>
          <p:cNvSpPr txBox="1"/>
          <p:nvPr/>
        </p:nvSpPr>
        <p:spPr>
          <a:xfrm>
            <a:off x="5961101" y="2667355"/>
            <a:ext cx="58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5001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5CC875-5ACC-7CCC-3F24-FCD389E8ABED}"/>
              </a:ext>
            </a:extLst>
          </p:cNvPr>
          <p:cNvSpPr txBox="1"/>
          <p:nvPr/>
        </p:nvSpPr>
        <p:spPr>
          <a:xfrm>
            <a:off x="6657816" y="2665459"/>
            <a:ext cx="58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5002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7F08AD-78FB-7EAB-37BA-6FC13A6DC5FE}"/>
              </a:ext>
            </a:extLst>
          </p:cNvPr>
          <p:cNvSpPr txBox="1"/>
          <p:nvPr/>
        </p:nvSpPr>
        <p:spPr>
          <a:xfrm>
            <a:off x="7362210" y="2659486"/>
            <a:ext cx="58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5003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3F4FC8-A592-4317-25C9-17530374746B}"/>
              </a:ext>
            </a:extLst>
          </p:cNvPr>
          <p:cNvSpPr txBox="1"/>
          <p:nvPr/>
        </p:nvSpPr>
        <p:spPr>
          <a:xfrm>
            <a:off x="4948913" y="3474104"/>
            <a:ext cx="32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+mn-ea"/>
              </a:rPr>
              <a:t>.</a:t>
            </a:r>
            <a:endParaRPr lang="ko-KR" altLang="en-US" sz="6000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F15AE-AF25-11FA-A438-0F1C8C064F17}"/>
              </a:ext>
            </a:extLst>
          </p:cNvPr>
          <p:cNvSpPr txBox="1"/>
          <p:nvPr/>
        </p:nvSpPr>
        <p:spPr>
          <a:xfrm>
            <a:off x="4943586" y="4305647"/>
            <a:ext cx="32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+mn-ea"/>
              </a:rPr>
              <a:t>.</a:t>
            </a:r>
            <a:endParaRPr lang="ko-KR" altLang="en-US" sz="6000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5C10F3-E876-2F00-D352-57F74895A611}"/>
              </a:ext>
            </a:extLst>
          </p:cNvPr>
          <p:cNvSpPr txBox="1"/>
          <p:nvPr/>
        </p:nvSpPr>
        <p:spPr>
          <a:xfrm>
            <a:off x="4948913" y="5120781"/>
            <a:ext cx="32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+mn-ea"/>
              </a:rPr>
              <a:t>.</a:t>
            </a:r>
            <a:endParaRPr lang="ko-KR" altLang="en-US" sz="6000" b="1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791AEF-1F45-EAA6-0605-DF72AF268470}"/>
              </a:ext>
            </a:extLst>
          </p:cNvPr>
          <p:cNvSpPr txBox="1"/>
          <p:nvPr/>
        </p:nvSpPr>
        <p:spPr>
          <a:xfrm>
            <a:off x="8035732" y="2655425"/>
            <a:ext cx="58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5004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3CDC931-2889-DBDB-8F46-F9151D4BF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913" y="2869785"/>
            <a:ext cx="2887583" cy="120032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D40CC01-9E65-0DA5-A843-C23C992B9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913" y="4181991"/>
            <a:ext cx="1882303" cy="57155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6152E4-5835-7621-1892-BCA09FC8EFB3}"/>
              </a:ext>
            </a:extLst>
          </p:cNvPr>
          <p:cNvSpPr/>
          <p:nvPr/>
        </p:nvSpPr>
        <p:spPr>
          <a:xfrm>
            <a:off x="265396" y="1324995"/>
            <a:ext cx="11497113" cy="13575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18F3A1-47C8-8946-8E70-0DFD4C2BCA6D}"/>
                  </a:ext>
                </a:extLst>
              </p:cNvPr>
              <p:cNvSpPr txBox="1"/>
              <p:nvPr/>
            </p:nvSpPr>
            <p:spPr>
              <a:xfrm>
                <a:off x="302753" y="1418392"/>
                <a:ext cx="1158649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altLang="ko-KR" b="1" dirty="0">
                    <a:latin typeface="+mn-ea"/>
                  </a:rPr>
                  <a:t>: Repetition of Subtraction until |bigNumber1| &lt;= |bigNumber2|</a:t>
                </a:r>
              </a:p>
              <a:p>
                <a:r>
                  <a:rPr lang="en-US" altLang="ko-KR" b="1" dirty="0">
                    <a:latin typeface="+mn-ea"/>
                  </a:rPr>
                  <a:t>(2) : Storing the time of subtraction to result index(from 4999 to 9999)</a:t>
                </a:r>
              </a:p>
              <a:p>
                <a:r>
                  <a:rPr lang="en-US" altLang="ko-KR" b="1" dirty="0">
                    <a:latin typeface="+mn-ea"/>
                  </a:rPr>
                  <a:t>(3) : Result of bigNumber1 by calculation (1) - bigNumber2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+mn-ea"/>
                  </a:rPr>
                  <a:t> until |bigNumber1| &lt;= |bigNumber2|</a:t>
                </a:r>
              </a:p>
              <a:p>
                <a:r>
                  <a:rPr lang="en-US" altLang="ko-KR" b="1" dirty="0">
                    <a:latin typeface="+mn-ea"/>
                  </a:rPr>
                  <a:t>					</a:t>
                </a:r>
                <a:r>
                  <a:rPr lang="en-US" altLang="ko-KR" sz="2000" b="1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+mn-ea"/>
                  </a:rPr>
                  <a:t>Loop (1)~(3)</a:t>
                </a:r>
                <a:endParaRPr lang="en-US" altLang="ko-KR" b="1" dirty="0">
                  <a:solidFill>
                    <a:srgbClr val="C00000"/>
                  </a:solidFill>
                  <a:highlight>
                    <a:srgbClr val="FFFF00"/>
                  </a:highlight>
                  <a:latin typeface="+mn-ea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18F3A1-47C8-8946-8E70-0DFD4C2BC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3" y="1418392"/>
                <a:ext cx="11586493" cy="1231106"/>
              </a:xfrm>
              <a:prstGeom prst="rect">
                <a:avLst/>
              </a:prstGeom>
              <a:blipFill>
                <a:blip r:embed="rId5"/>
                <a:stretch>
                  <a:fillRect l="-474" t="-2970" b="-84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061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918589-39E9-4DC2-D3A0-BFE8B7E4CA1C}"/>
              </a:ext>
            </a:extLst>
          </p:cNvPr>
          <p:cNvSpPr/>
          <p:nvPr/>
        </p:nvSpPr>
        <p:spPr>
          <a:xfrm>
            <a:off x="265396" y="1324995"/>
            <a:ext cx="11497113" cy="13575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664" y="-148935"/>
            <a:ext cx="10480718" cy="1325563"/>
          </a:xfrm>
        </p:spPr>
        <p:txBody>
          <a:bodyPr rtlCol="0"/>
          <a:lstStyle/>
          <a:p>
            <a:pPr rtl="0"/>
            <a:r>
              <a:rPr lang="en-US" altLang="ko-KR" sz="4400"/>
              <a:t>Arithmetic Operation - Division</a:t>
            </a:r>
            <a:endParaRPr lang="ko-KR" altLang="en-US" sz="44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9E577D-00C0-7C3E-421F-B142167F90EE}"/>
              </a:ext>
            </a:extLst>
          </p:cNvPr>
          <p:cNvCxnSpPr>
            <a:cxnSpLocks/>
          </p:cNvCxnSpPr>
          <p:nvPr/>
        </p:nvCxnSpPr>
        <p:spPr>
          <a:xfrm>
            <a:off x="1198664" y="1228583"/>
            <a:ext cx="854800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A3FB46E-4071-649C-6C61-40D18F94F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99470"/>
              </p:ext>
            </p:extLst>
          </p:nvPr>
        </p:nvGraphicFramePr>
        <p:xfrm>
          <a:off x="2360895" y="2894643"/>
          <a:ext cx="6261993" cy="4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77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199092213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A716ECB9-1831-54E0-9EA2-4A716B3DD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26071"/>
              </p:ext>
            </p:extLst>
          </p:nvPr>
        </p:nvGraphicFramePr>
        <p:xfrm>
          <a:off x="2360895" y="3753514"/>
          <a:ext cx="6261993" cy="4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77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1963762820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FC858A28-B9BA-94A3-3D38-6EE96104E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34419"/>
              </p:ext>
            </p:extLst>
          </p:nvPr>
        </p:nvGraphicFramePr>
        <p:xfrm>
          <a:off x="2360895" y="4569364"/>
          <a:ext cx="6261993" cy="4882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95777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3655960485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12DB7A-8AD7-15C7-B788-6C9A8B55B310}"/>
              </a:ext>
            </a:extLst>
          </p:cNvPr>
          <p:cNvSpPr txBox="1"/>
          <p:nvPr/>
        </p:nvSpPr>
        <p:spPr>
          <a:xfrm>
            <a:off x="462031" y="2921929"/>
            <a:ext cx="189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bigNumber1’ :</a:t>
            </a:r>
            <a:endParaRPr lang="ko-KR" altLang="en-US" sz="2000" b="1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FBC64-C0F6-3149-29E5-3CEE07F2E30C}"/>
              </a:ext>
            </a:extLst>
          </p:cNvPr>
          <p:cNvSpPr txBox="1"/>
          <p:nvPr/>
        </p:nvSpPr>
        <p:spPr>
          <a:xfrm>
            <a:off x="462031" y="3781881"/>
            <a:ext cx="189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bigNumber2’ :</a:t>
            </a:r>
            <a:endParaRPr lang="ko-KR" altLang="en-US" sz="2000" b="1">
              <a:latin typeface="+mn-ea"/>
            </a:endParaRP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B34B6E69-E1A6-5E51-E19E-CAA336F7F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417961"/>
              </p:ext>
            </p:extLst>
          </p:nvPr>
        </p:nvGraphicFramePr>
        <p:xfrm>
          <a:off x="2360894" y="5386991"/>
          <a:ext cx="6261993" cy="4882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95777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  <a:gridCol w="695777">
                  <a:extLst>
                    <a:ext uri="{9D8B030D-6E8A-4147-A177-3AD203B41FA5}">
                      <a16:colId xmlns:a16="http://schemas.microsoft.com/office/drawing/2014/main" val="686181172"/>
                    </a:ext>
                  </a:extLst>
                </a:gridCol>
              </a:tblGrid>
              <a:tr h="48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21AC859-DC8E-0FDA-4A47-F8F07A8596D4}"/>
              </a:ext>
            </a:extLst>
          </p:cNvPr>
          <p:cNvSpPr txBox="1"/>
          <p:nvPr/>
        </p:nvSpPr>
        <p:spPr>
          <a:xfrm>
            <a:off x="686918" y="5428558"/>
            <a:ext cx="1673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result:</a:t>
            </a:r>
            <a:endParaRPr lang="ko-KR" altLang="en-US" sz="2000" b="1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DA5D76-5858-49A7-8370-AC10DB411C28}"/>
                  </a:ext>
                </a:extLst>
              </p:cNvPr>
              <p:cNvSpPr txBox="1"/>
              <p:nvPr/>
            </p:nvSpPr>
            <p:spPr>
              <a:xfrm>
                <a:off x="302753" y="1418392"/>
                <a:ext cx="1158649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altLang="ko-KR" b="1" dirty="0">
                    <a:latin typeface="+mn-ea"/>
                  </a:rPr>
                  <a:t>: Repetition of Subtraction until |bigNumber1| &lt;= |bigNumber2|</a:t>
                </a:r>
              </a:p>
              <a:p>
                <a:r>
                  <a:rPr lang="en-US" altLang="ko-KR" b="1" dirty="0">
                    <a:latin typeface="+mn-ea"/>
                  </a:rPr>
                  <a:t>(2) : Storing the time of subtraction to result index(from 4999 to 9999)</a:t>
                </a:r>
              </a:p>
              <a:p>
                <a:r>
                  <a:rPr lang="en-US" altLang="ko-KR" b="1" dirty="0">
                    <a:latin typeface="+mn-ea"/>
                  </a:rPr>
                  <a:t>(3) : Result of bigNumber1 by calculation (1) - bigNumber2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+mn-ea"/>
                  </a:rPr>
                  <a:t> until |bigNumber1| &lt;= |bigNumber2|</a:t>
                </a:r>
              </a:p>
              <a:p>
                <a:r>
                  <a:rPr lang="en-US" altLang="ko-KR" b="1" dirty="0">
                    <a:latin typeface="+mn-ea"/>
                  </a:rPr>
                  <a:t>					</a:t>
                </a:r>
                <a:r>
                  <a:rPr lang="en-US" altLang="ko-KR" sz="2000" b="1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+mn-ea"/>
                  </a:rPr>
                  <a:t>Loop (1)~(3)</a:t>
                </a:r>
                <a:endParaRPr lang="en-US" altLang="ko-KR" b="1" dirty="0">
                  <a:solidFill>
                    <a:srgbClr val="C00000"/>
                  </a:solidFill>
                  <a:highlight>
                    <a:srgbClr val="FFFF00"/>
                  </a:highlight>
                  <a:latin typeface="+mn-ea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DA5D76-5858-49A7-8370-AC10DB411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3" y="1418392"/>
                <a:ext cx="11586493" cy="1231106"/>
              </a:xfrm>
              <a:prstGeom prst="rect">
                <a:avLst/>
              </a:prstGeom>
              <a:blipFill>
                <a:blip r:embed="rId3"/>
                <a:stretch>
                  <a:fillRect l="-474" t="-2970" b="-84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78BEADD-4415-7D14-1018-830703E37713}"/>
              </a:ext>
            </a:extLst>
          </p:cNvPr>
          <p:cNvSpPr txBox="1"/>
          <p:nvPr/>
        </p:nvSpPr>
        <p:spPr>
          <a:xfrm>
            <a:off x="3043907" y="3333877"/>
            <a:ext cx="2428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- Subtraction *6</a:t>
            </a:r>
            <a:endParaRPr lang="ko-KR" altLang="en-US" sz="2000" b="1">
              <a:latin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AB212C-4D83-267E-D077-E2657A7F4C80}"/>
              </a:ext>
            </a:extLst>
          </p:cNvPr>
          <p:cNvCxnSpPr>
            <a:cxnSpLocks/>
          </p:cNvCxnSpPr>
          <p:nvPr/>
        </p:nvCxnSpPr>
        <p:spPr>
          <a:xfrm>
            <a:off x="4931059" y="3666131"/>
            <a:ext cx="541609" cy="17208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7EBA11C-D3FC-13D6-37EC-D62D462FF4F5}"/>
              </a:ext>
            </a:extLst>
          </p:cNvPr>
          <p:cNvSpPr txBox="1"/>
          <p:nvPr/>
        </p:nvSpPr>
        <p:spPr>
          <a:xfrm>
            <a:off x="470992" y="4571141"/>
            <a:ext cx="189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bigNumber1’’ :</a:t>
            </a:r>
            <a:endParaRPr lang="ko-KR" altLang="en-US" sz="2000" b="1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0838F-1C87-8CCA-7551-EB405206FA18}"/>
              </a:ext>
            </a:extLst>
          </p:cNvPr>
          <p:cNvSpPr txBox="1"/>
          <p:nvPr/>
        </p:nvSpPr>
        <p:spPr>
          <a:xfrm>
            <a:off x="4931059" y="2606429"/>
            <a:ext cx="32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>
                <a:latin typeface="+mn-ea"/>
              </a:rPr>
              <a:t>.</a:t>
            </a:r>
            <a:endParaRPr lang="ko-KR" altLang="en-US" sz="6000" b="1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5C041-941A-3CFE-79D7-93B2689693D1}"/>
              </a:ext>
            </a:extLst>
          </p:cNvPr>
          <p:cNvSpPr txBox="1"/>
          <p:nvPr/>
        </p:nvSpPr>
        <p:spPr>
          <a:xfrm>
            <a:off x="3837505" y="2679340"/>
            <a:ext cx="58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</a:rPr>
              <a:t>4998</a:t>
            </a:r>
            <a:endParaRPr lang="ko-KR" altLang="en-US" sz="1000" b="1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5BD5BF-547F-173A-BA05-F7FE03AB0F4C}"/>
              </a:ext>
            </a:extLst>
          </p:cNvPr>
          <p:cNvSpPr txBox="1"/>
          <p:nvPr/>
        </p:nvSpPr>
        <p:spPr>
          <a:xfrm>
            <a:off x="4565092" y="2672672"/>
            <a:ext cx="58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</a:rPr>
              <a:t>4999</a:t>
            </a:r>
            <a:endParaRPr lang="ko-KR" altLang="en-US" sz="1000" b="1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E1E9B-3B94-7807-9F48-EE2EC07E15D1}"/>
              </a:ext>
            </a:extLst>
          </p:cNvPr>
          <p:cNvSpPr txBox="1"/>
          <p:nvPr/>
        </p:nvSpPr>
        <p:spPr>
          <a:xfrm>
            <a:off x="3160459" y="2682573"/>
            <a:ext cx="52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</a:rPr>
              <a:t>4997</a:t>
            </a:r>
            <a:endParaRPr lang="ko-KR" altLang="en-US" sz="1000" b="1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28076-E700-742F-947A-EA4A8D8E17A4}"/>
              </a:ext>
            </a:extLst>
          </p:cNvPr>
          <p:cNvSpPr txBox="1"/>
          <p:nvPr/>
        </p:nvSpPr>
        <p:spPr>
          <a:xfrm>
            <a:off x="2521288" y="2675708"/>
            <a:ext cx="58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</a:rPr>
              <a:t>…</a:t>
            </a:r>
            <a:endParaRPr lang="ko-KR" altLang="en-US" sz="1000" b="1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3E99AC-A982-B9A6-303A-0CBC4C076C96}"/>
              </a:ext>
            </a:extLst>
          </p:cNvPr>
          <p:cNvSpPr txBox="1"/>
          <p:nvPr/>
        </p:nvSpPr>
        <p:spPr>
          <a:xfrm>
            <a:off x="5271246" y="2670826"/>
            <a:ext cx="58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</a:rPr>
              <a:t>5000</a:t>
            </a:r>
            <a:endParaRPr lang="ko-KR" altLang="en-US" sz="1000" b="1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DF0647-D509-F2B5-736D-9193F90E41E0}"/>
              </a:ext>
            </a:extLst>
          </p:cNvPr>
          <p:cNvSpPr txBox="1"/>
          <p:nvPr/>
        </p:nvSpPr>
        <p:spPr>
          <a:xfrm>
            <a:off x="5961101" y="2667355"/>
            <a:ext cx="58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</a:rPr>
              <a:t>5001</a:t>
            </a:r>
            <a:endParaRPr lang="ko-KR" altLang="en-US" sz="1000" b="1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5CC875-5ACC-7CCC-3F24-FCD389E8ABED}"/>
              </a:ext>
            </a:extLst>
          </p:cNvPr>
          <p:cNvSpPr txBox="1"/>
          <p:nvPr/>
        </p:nvSpPr>
        <p:spPr>
          <a:xfrm>
            <a:off x="6657816" y="2665459"/>
            <a:ext cx="58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</a:rPr>
              <a:t>5002</a:t>
            </a:r>
            <a:endParaRPr lang="ko-KR" altLang="en-US" sz="1000" b="1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7F08AD-78FB-7EAB-37BA-6FC13A6DC5FE}"/>
              </a:ext>
            </a:extLst>
          </p:cNvPr>
          <p:cNvSpPr txBox="1"/>
          <p:nvPr/>
        </p:nvSpPr>
        <p:spPr>
          <a:xfrm>
            <a:off x="7362210" y="2659486"/>
            <a:ext cx="58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</a:rPr>
              <a:t>5003</a:t>
            </a:r>
            <a:endParaRPr lang="ko-KR" altLang="en-US" sz="1000" b="1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6A84D-C924-CEB9-6235-BDA7FCBAB7B8}"/>
              </a:ext>
            </a:extLst>
          </p:cNvPr>
          <p:cNvSpPr txBox="1"/>
          <p:nvPr/>
        </p:nvSpPr>
        <p:spPr>
          <a:xfrm>
            <a:off x="4948913" y="5120781"/>
            <a:ext cx="32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>
                <a:latin typeface="+mn-ea"/>
              </a:rPr>
              <a:t>.</a:t>
            </a:r>
            <a:endParaRPr lang="ko-KR" altLang="en-US" sz="6000" b="1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76139D-A50B-6DB1-882F-62691D8EEC3C}"/>
              </a:ext>
            </a:extLst>
          </p:cNvPr>
          <p:cNvSpPr txBox="1"/>
          <p:nvPr/>
        </p:nvSpPr>
        <p:spPr>
          <a:xfrm>
            <a:off x="4943586" y="4305647"/>
            <a:ext cx="32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>
                <a:latin typeface="+mn-ea"/>
              </a:rPr>
              <a:t>.</a:t>
            </a:r>
            <a:endParaRPr lang="ko-KR" altLang="en-US" sz="6000" b="1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2FCDFD-570E-E88A-17CF-85EC90A440AA}"/>
              </a:ext>
            </a:extLst>
          </p:cNvPr>
          <p:cNvSpPr txBox="1"/>
          <p:nvPr/>
        </p:nvSpPr>
        <p:spPr>
          <a:xfrm>
            <a:off x="4948913" y="3474104"/>
            <a:ext cx="32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>
                <a:latin typeface="+mn-ea"/>
              </a:rPr>
              <a:t>.</a:t>
            </a:r>
            <a:endParaRPr lang="ko-KR" altLang="en-US" sz="6000" b="1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47AA3-1074-F6CC-1CEE-6E69A593B01F}"/>
              </a:ext>
            </a:extLst>
          </p:cNvPr>
          <p:cNvSpPr txBox="1"/>
          <p:nvPr/>
        </p:nvSpPr>
        <p:spPr>
          <a:xfrm>
            <a:off x="3683561" y="6204618"/>
            <a:ext cx="341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Loop this process……</a:t>
            </a:r>
            <a:endParaRPr lang="ko-KR" altLang="en-US" sz="2000" b="1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42A988-84B1-52FC-6EAE-8CC3223D4009}"/>
              </a:ext>
            </a:extLst>
          </p:cNvPr>
          <p:cNvSpPr txBox="1"/>
          <p:nvPr/>
        </p:nvSpPr>
        <p:spPr>
          <a:xfrm>
            <a:off x="8035732" y="2655425"/>
            <a:ext cx="58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</a:rPr>
              <a:t>5004</a:t>
            </a:r>
            <a:endParaRPr lang="ko-KR" altLang="en-US" sz="1000" b="1">
              <a:latin typeface="+mn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6C448FE-9EED-EDCB-8464-DCFC22750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913" y="4181991"/>
            <a:ext cx="1882303" cy="5715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47D25F6-EE21-09C5-6102-A7E49B4A5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5913" y="2869785"/>
            <a:ext cx="2887583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70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664" y="-148935"/>
            <a:ext cx="10480718" cy="1325563"/>
          </a:xfrm>
        </p:spPr>
        <p:txBody>
          <a:bodyPr rtlCol="0"/>
          <a:lstStyle/>
          <a:p>
            <a:pPr rtl="0"/>
            <a:r>
              <a:rPr lang="en-US" altLang="ko-KR" sz="4400"/>
              <a:t>Arithmetic Operation - Division</a:t>
            </a:r>
            <a:endParaRPr lang="ko-KR" altLang="en-US" sz="44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9E577D-00C0-7C3E-421F-B142167F90EE}"/>
              </a:ext>
            </a:extLst>
          </p:cNvPr>
          <p:cNvCxnSpPr>
            <a:cxnSpLocks/>
          </p:cNvCxnSpPr>
          <p:nvPr/>
        </p:nvCxnSpPr>
        <p:spPr>
          <a:xfrm>
            <a:off x="1198664" y="1228583"/>
            <a:ext cx="854800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126BED-0A14-6C99-5D7B-495622FEE204}"/>
              </a:ext>
            </a:extLst>
          </p:cNvPr>
          <p:cNvSpPr txBox="1"/>
          <p:nvPr/>
        </p:nvSpPr>
        <p:spPr>
          <a:xfrm>
            <a:off x="284755" y="1806483"/>
            <a:ext cx="657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as many 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1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000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digits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5B3FC-50B2-A716-428B-C63B616A6E77}"/>
              </a:ext>
            </a:extLst>
          </p:cNvPr>
          <p:cNvSpPr txBox="1"/>
          <p:nvPr/>
        </p:nvSpPr>
        <p:spPr>
          <a:xfrm>
            <a:off x="207423" y="2351426"/>
            <a:ext cx="61357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0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(1)</a:t>
            </a:r>
          </a:p>
          <a:p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499; i++) {</a:t>
            </a:r>
          </a:p>
          <a:p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10000; i++)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bigNumber1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.number[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&gt;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bigNumber2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.number[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checkBigger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bigNumber1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.number[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&lt;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bigNumber2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.number[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checkBigger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-1;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checkBigger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checkBigger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 {</a:t>
            </a:r>
          </a:p>
          <a:p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10000; i++)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bigNumber1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.number[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&gt;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bigNumber2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.number[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checkBigger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bigNumber1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.number[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&lt;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bigNumber2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.number[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checkBigger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-1;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checkBigger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8CD9C6-3850-3C26-7F34-A802F4BCAE8A}"/>
              </a:ext>
            </a:extLst>
          </p:cNvPr>
          <p:cNvSpPr txBox="1"/>
          <p:nvPr/>
        </p:nvSpPr>
        <p:spPr>
          <a:xfrm>
            <a:off x="5013346" y="1229452"/>
            <a:ext cx="646843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10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(2)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checkBigger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4999 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maxFloatSize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5000 -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maxIntSize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bigNumber1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.number[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&gt;=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bigNumber2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.number[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bigNumber1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.number[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bigNumber1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.number[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-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bigNumber2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.number[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bigNumber1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.number[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(10 +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bigNumber1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.number[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 -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bigNumber2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.number[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bigNumber1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.number[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 -= 1;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subNum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checkBigger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subNum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result[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resultIndex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subNum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tempNum2[10000];</a:t>
            </a:r>
          </a:p>
          <a:p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1000; i++)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tempNum2[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0;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9999; i++)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tempNum2[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+ 1] 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bigNumber2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.number[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bigNumber2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.number[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tempNum2[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maxFloatSize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result[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resultIndex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subNum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resultIndex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subNum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D85E9F5-9361-C23D-84B3-40574516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55" y="1354926"/>
            <a:ext cx="4584046" cy="4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57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664" y="-148935"/>
            <a:ext cx="10480718" cy="1325563"/>
          </a:xfrm>
        </p:spPr>
        <p:txBody>
          <a:bodyPr rtlCol="0"/>
          <a:lstStyle/>
          <a:p>
            <a:pPr rtl="0"/>
            <a:r>
              <a:rPr lang="en-US" altLang="ko-KR" sz="4400"/>
              <a:t>Arithmetic Operation - Division</a:t>
            </a:r>
            <a:endParaRPr lang="ko-KR" altLang="en-US" sz="44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9E577D-00C0-7C3E-421F-B142167F90EE}"/>
              </a:ext>
            </a:extLst>
          </p:cNvPr>
          <p:cNvCxnSpPr>
            <a:cxnSpLocks/>
          </p:cNvCxnSpPr>
          <p:nvPr/>
        </p:nvCxnSpPr>
        <p:spPr>
          <a:xfrm>
            <a:off x="1198664" y="1228583"/>
            <a:ext cx="854800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F28F87B-BE36-7FC3-F014-C585CFBBC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82" y="1520768"/>
            <a:ext cx="10877540" cy="12519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B83404-9280-7438-A897-680F5AFA9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82" y="3911233"/>
            <a:ext cx="10873315" cy="11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38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664" y="-148935"/>
            <a:ext cx="10480718" cy="1325563"/>
          </a:xfrm>
        </p:spPr>
        <p:txBody>
          <a:bodyPr rtlCol="0"/>
          <a:lstStyle/>
          <a:p>
            <a:pPr rtl="0"/>
            <a:r>
              <a:rPr lang="en-US" altLang="ko-KR" sz="4400"/>
              <a:t>Random number - Addition </a:t>
            </a:r>
            <a:endParaRPr lang="ko-KR" altLang="en-US" sz="44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9E577D-00C0-7C3E-421F-B142167F90EE}"/>
              </a:ext>
            </a:extLst>
          </p:cNvPr>
          <p:cNvCxnSpPr>
            <a:cxnSpLocks/>
          </p:cNvCxnSpPr>
          <p:nvPr/>
        </p:nvCxnSpPr>
        <p:spPr>
          <a:xfrm>
            <a:off x="1198664" y="1124673"/>
            <a:ext cx="74985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BCA7AD6-7D26-EC31-96E9-873F5DBE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41" y="1492100"/>
            <a:ext cx="10272729" cy="9913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531782-51EB-96E9-8207-E99E4F495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41" y="2673893"/>
            <a:ext cx="5018946" cy="12123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C7713C-EEB4-02CA-10B1-65C57F0171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4"/>
          <a:stretch/>
        </p:blipFill>
        <p:spPr>
          <a:xfrm>
            <a:off x="850141" y="4076679"/>
            <a:ext cx="8096756" cy="12123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DED031-2348-FFD9-E18C-9D2578F4B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354" y="5407889"/>
            <a:ext cx="11905291" cy="12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41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664" y="-148935"/>
            <a:ext cx="10480718" cy="1325563"/>
          </a:xfrm>
        </p:spPr>
        <p:txBody>
          <a:bodyPr rtlCol="0"/>
          <a:lstStyle/>
          <a:p>
            <a:pPr rtl="0"/>
            <a:r>
              <a:rPr lang="en-US" altLang="ko-KR" sz="4400"/>
              <a:t>Random number - Subtraction </a:t>
            </a:r>
            <a:endParaRPr lang="ko-KR" altLang="en-US" sz="44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9E577D-00C0-7C3E-421F-B142167F90EE}"/>
              </a:ext>
            </a:extLst>
          </p:cNvPr>
          <p:cNvCxnSpPr>
            <a:cxnSpLocks/>
          </p:cNvCxnSpPr>
          <p:nvPr/>
        </p:nvCxnSpPr>
        <p:spPr>
          <a:xfrm>
            <a:off x="1198664" y="1228583"/>
            <a:ext cx="834019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F01748A-6F2F-427B-BBFC-E4C18CECD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44" y="1373991"/>
            <a:ext cx="5710691" cy="10020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046F62-A999-BDC5-6A0B-42F44BE04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44" y="2636451"/>
            <a:ext cx="7399699" cy="10020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3CB381-FAD7-5396-BFA5-169CAFD3B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44" y="3898908"/>
            <a:ext cx="5284665" cy="11781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EF4454C-7F2C-A445-A20D-044D7803D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544" y="5409144"/>
            <a:ext cx="11061872" cy="92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83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664" y="-148935"/>
            <a:ext cx="10480718" cy="1325563"/>
          </a:xfrm>
        </p:spPr>
        <p:txBody>
          <a:bodyPr rtlCol="0"/>
          <a:lstStyle/>
          <a:p>
            <a:pPr rtl="0"/>
            <a:r>
              <a:rPr lang="en-US" altLang="ko-KR" sz="4400"/>
              <a:t>Random number - Multiplication </a:t>
            </a:r>
            <a:endParaRPr lang="ko-KR" altLang="en-US" sz="44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9E577D-00C0-7C3E-421F-B142167F90EE}"/>
              </a:ext>
            </a:extLst>
          </p:cNvPr>
          <p:cNvCxnSpPr>
            <a:cxnSpLocks/>
          </p:cNvCxnSpPr>
          <p:nvPr/>
        </p:nvCxnSpPr>
        <p:spPr>
          <a:xfrm>
            <a:off x="1198664" y="1228583"/>
            <a:ext cx="896364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ECE0C8D-285B-DC0F-41C9-F00194C00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47" y="1527083"/>
            <a:ext cx="10714649" cy="7696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3295B7-788B-29F7-9021-545F2E7F8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34" y="2595269"/>
            <a:ext cx="11774334" cy="12078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9539E7-02B4-8272-D5F5-393F52687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72" y="4013909"/>
            <a:ext cx="11580056" cy="10317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811465-D269-9BB4-96C3-80127A9AD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392" y="5330917"/>
            <a:ext cx="10732771" cy="113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8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83" y="-86591"/>
            <a:ext cx="9779183" cy="1325563"/>
          </a:xfrm>
        </p:spPr>
        <p:txBody>
          <a:bodyPr rtlCol="0"/>
          <a:lstStyle/>
          <a:p>
            <a:pPr rtl="0"/>
            <a:r>
              <a:rPr lang="en-US" altLang="ko-KR" sz="4000" dirty="0"/>
              <a:t>The</a:t>
            </a:r>
            <a:r>
              <a:rPr lang="ko-KR" altLang="en-US" sz="4000" dirty="0"/>
              <a:t> </a:t>
            </a:r>
            <a:r>
              <a:rPr lang="en-US" altLang="ko-KR" sz="4000" dirty="0"/>
              <a:t>largest floating</a:t>
            </a:r>
            <a:r>
              <a:rPr lang="ko-KR" altLang="en-US" sz="4000" dirty="0"/>
              <a:t> </a:t>
            </a:r>
            <a:r>
              <a:rPr lang="en-US" altLang="ko-KR" sz="4000" dirty="0"/>
              <a:t>number</a:t>
            </a:r>
            <a:endParaRPr lang="ko-KR" altLang="en-US" sz="4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848A98-9610-4D5F-1298-80EA5F98AD01}"/>
              </a:ext>
            </a:extLst>
          </p:cNvPr>
          <p:cNvCxnSpPr>
            <a:cxnSpLocks/>
          </p:cNvCxnSpPr>
          <p:nvPr/>
        </p:nvCxnSpPr>
        <p:spPr>
          <a:xfrm>
            <a:off x="575209" y="1287772"/>
            <a:ext cx="916107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00263A1-77EB-477F-DD29-A3A5AA05D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83" y="1769935"/>
            <a:ext cx="8382975" cy="337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9C9010-2D24-9FA6-D885-2C1263355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84" y="2589257"/>
            <a:ext cx="4712216" cy="14672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9F93F1-6167-2F6D-802F-6A53923A4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83" y="4365149"/>
            <a:ext cx="10216365" cy="7715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1966E1A-614F-E600-A4FA-432121FD0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4062" y="5233271"/>
            <a:ext cx="4840475" cy="80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11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664" y="-148935"/>
            <a:ext cx="10480718" cy="1325563"/>
          </a:xfrm>
        </p:spPr>
        <p:txBody>
          <a:bodyPr rtlCol="0"/>
          <a:lstStyle/>
          <a:p>
            <a:pPr rtl="0"/>
            <a:r>
              <a:rPr lang="en-US" altLang="ko-KR" sz="4400"/>
              <a:t>Random number - Division </a:t>
            </a:r>
            <a:endParaRPr lang="ko-KR" altLang="en-US" sz="44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9E577D-00C0-7C3E-421F-B142167F90EE}"/>
              </a:ext>
            </a:extLst>
          </p:cNvPr>
          <p:cNvCxnSpPr>
            <a:cxnSpLocks/>
          </p:cNvCxnSpPr>
          <p:nvPr/>
        </p:nvCxnSpPr>
        <p:spPr>
          <a:xfrm flipV="1">
            <a:off x="1198664" y="1176628"/>
            <a:ext cx="7384227" cy="519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2BE6340-8833-9F21-11DE-4058BDCF6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53" y="1425945"/>
            <a:ext cx="9581725" cy="10762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83C8E4-8B6D-1A3D-FBD3-890D27863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51" y="2674177"/>
            <a:ext cx="10186293" cy="10762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5B645D-F583-84AE-326C-CC4030D9D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52" y="4077071"/>
            <a:ext cx="11125427" cy="10436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D02A22-A341-0353-DDD0-D94FA3108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551" y="5292718"/>
            <a:ext cx="9781181" cy="10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84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AC9498AB-8DF7-FA5E-3A8D-A61C8535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664" y="-148935"/>
            <a:ext cx="10480718" cy="1325563"/>
          </a:xfrm>
        </p:spPr>
        <p:txBody>
          <a:bodyPr rtlCol="0"/>
          <a:lstStyle/>
          <a:p>
            <a:pPr rtl="0"/>
            <a:r>
              <a:rPr lang="en-US" altLang="ko-KR" sz="4400"/>
              <a:t>Limited Point</a:t>
            </a:r>
            <a:endParaRPr lang="ko-KR" altLang="en-US" sz="440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433C7EA-433D-58D4-2AA0-C0E73A3C1F13}"/>
              </a:ext>
            </a:extLst>
          </p:cNvPr>
          <p:cNvCxnSpPr>
            <a:cxnSpLocks/>
          </p:cNvCxnSpPr>
          <p:nvPr/>
        </p:nvCxnSpPr>
        <p:spPr>
          <a:xfrm>
            <a:off x="1250619" y="1228583"/>
            <a:ext cx="366428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래픽 28" descr="배지 1 단색으로 채워진">
            <a:extLst>
              <a:ext uri="{FF2B5EF4-FFF2-40B4-BE49-F238E27FC236}">
                <a16:creationId xmlns:a16="http://schemas.microsoft.com/office/drawing/2014/main" id="{ADACE168-9327-060A-1F9F-53ED03238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5" y="1935238"/>
            <a:ext cx="914400" cy="914400"/>
          </a:xfrm>
          <a:prstGeom prst="rect">
            <a:avLst/>
          </a:prstGeom>
        </p:spPr>
      </p:pic>
      <p:pic>
        <p:nvPicPr>
          <p:cNvPr id="30" name="그래픽 29" descr="배지 단색으로 채워진">
            <a:extLst>
              <a:ext uri="{FF2B5EF4-FFF2-40B4-BE49-F238E27FC236}">
                <a16:creationId xmlns:a16="http://schemas.microsoft.com/office/drawing/2014/main" id="{0D659C72-67D8-6B89-EF5A-75DB47B75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754" y="3264657"/>
            <a:ext cx="914400" cy="914400"/>
          </a:xfrm>
          <a:prstGeom prst="rect">
            <a:avLst/>
          </a:prstGeom>
        </p:spPr>
      </p:pic>
      <p:pic>
        <p:nvPicPr>
          <p:cNvPr id="31" name="그래픽 30" descr="배지 3 단색으로 채워진">
            <a:extLst>
              <a:ext uri="{FF2B5EF4-FFF2-40B4-BE49-F238E27FC236}">
                <a16:creationId xmlns:a16="http://schemas.microsoft.com/office/drawing/2014/main" id="{A4CDF3DF-E483-5CED-7DE9-38AA0F26A0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4754" y="4587970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C18E07-B84D-6780-293B-FF1E9166A2B2}"/>
              </a:ext>
            </a:extLst>
          </p:cNvPr>
          <p:cNvSpPr txBox="1"/>
          <p:nvPr/>
        </p:nvSpPr>
        <p:spPr>
          <a:xfrm>
            <a:off x="2175409" y="2130828"/>
            <a:ext cx="6681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n-ea"/>
              </a:rPr>
              <a:t>Can accommodate up to </a:t>
            </a:r>
            <a:r>
              <a:rPr lang="en-US" altLang="ko-KR" sz="2800" b="1">
                <a:solidFill>
                  <a:srgbClr val="C00000"/>
                </a:solidFill>
                <a:latin typeface="+mn-ea"/>
              </a:rPr>
              <a:t>10,000</a:t>
            </a:r>
            <a:r>
              <a:rPr lang="en-US" altLang="ko-KR" sz="2800" b="1">
                <a:latin typeface="+mn-ea"/>
              </a:rPr>
              <a:t> digits</a:t>
            </a:r>
            <a:endParaRPr lang="ko-KR" altLang="en-US" sz="2800" b="1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3C35EE-6D11-51AF-4544-8CA8979DCB84}"/>
              </a:ext>
            </a:extLst>
          </p:cNvPr>
          <p:cNvSpPr txBox="1"/>
          <p:nvPr/>
        </p:nvSpPr>
        <p:spPr>
          <a:xfrm>
            <a:off x="2175408" y="3336247"/>
            <a:ext cx="8921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n-ea"/>
              </a:rPr>
              <a:t>Difficulty in deriving result very </a:t>
            </a:r>
            <a:r>
              <a:rPr lang="en-US" altLang="ko-KR" sz="2800" b="1">
                <a:solidFill>
                  <a:srgbClr val="C00000"/>
                </a:solidFill>
                <a:latin typeface="+mn-ea"/>
              </a:rPr>
              <a:t>large numbers divided by small numbers</a:t>
            </a:r>
            <a:endParaRPr lang="ko-KR" altLang="en-US" sz="2800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6EB75-FD1B-F683-6D7B-97B5C443C16B}"/>
              </a:ext>
            </a:extLst>
          </p:cNvPr>
          <p:cNvSpPr txBox="1"/>
          <p:nvPr/>
        </p:nvSpPr>
        <p:spPr>
          <a:xfrm>
            <a:off x="2175409" y="4783560"/>
            <a:ext cx="841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C00000"/>
                </a:solidFill>
                <a:latin typeface="+mn-ea"/>
              </a:rPr>
              <a:t>Decimal points </a:t>
            </a:r>
            <a:r>
              <a:rPr lang="en-US" altLang="ko-KR" sz="2800" b="1">
                <a:latin typeface="+mn-ea"/>
              </a:rPr>
              <a:t>must be entered when entered</a:t>
            </a:r>
            <a:endParaRPr lang="ko-KR" altLang="en-US" sz="2800" b="1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54C8EF-C479-1577-CBD4-D0B3E5F243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3626" y="1731316"/>
            <a:ext cx="3046275" cy="3995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69F610-FECD-31BE-B6A7-FD7A876A13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9327" y="4219710"/>
            <a:ext cx="6200055" cy="6006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CB3B9C-FEAA-B2ED-F280-F05ABFD7CF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61747" y="5341908"/>
            <a:ext cx="3427527" cy="124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69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299010"/>
            <a:ext cx="6220278" cy="2387600"/>
          </a:xfrm>
        </p:spPr>
        <p:txBody>
          <a:bodyPr rtlCol="0"/>
          <a:lstStyle/>
          <a:p>
            <a:pPr rtl="0"/>
            <a:r>
              <a:rPr lang="en-US" altLang="ko-KR">
                <a:latin typeface="Footlight MT Light" panose="0204060206030A020304" pitchFamily="18" charset="0"/>
              </a:rPr>
              <a:t>Thank</a:t>
            </a:r>
            <a:r>
              <a:rPr lang="ko-KR" altLang="en-US">
                <a:latin typeface="Footlight MT Light" panose="0204060206030A020304" pitchFamily="18" charset="0"/>
              </a:rPr>
              <a:t> </a:t>
            </a:r>
            <a:r>
              <a:rPr lang="en-US" altLang="ko-KR">
                <a:latin typeface="Footlight MT Light" panose="0204060206030A020304" pitchFamily="18" charset="0"/>
              </a:rPr>
              <a:t>you</a:t>
            </a:r>
            <a:endParaRPr lang="ko-KR" altLang="en-US">
              <a:latin typeface="Footlight MT Light" panose="0204060206030A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778685"/>
            <a:ext cx="6220277" cy="2247219"/>
          </a:xfrm>
        </p:spPr>
        <p:txBody>
          <a:bodyPr rtlCol="0">
            <a:norm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19102077 Seok-</a:t>
            </a:r>
            <a:r>
              <a:rPr lang="en-US" altLang="ko-KR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Kang</a:t>
            </a:r>
          </a:p>
          <a:p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21102044 Se-</a:t>
            </a:r>
            <a:r>
              <a:rPr lang="en-US" altLang="ko-KR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yeon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OH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DCD0A-9D72-ECA2-E724-3F8F9E1C9BC7}"/>
              </a:ext>
            </a:extLst>
          </p:cNvPr>
          <p:cNvSpPr/>
          <p:nvPr/>
        </p:nvSpPr>
        <p:spPr>
          <a:xfrm>
            <a:off x="6347979" y="5444835"/>
            <a:ext cx="4500130" cy="84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473BAF-D57A-D010-F168-BEF08BBAA626}"/>
              </a:ext>
            </a:extLst>
          </p:cNvPr>
          <p:cNvSpPr/>
          <p:nvPr/>
        </p:nvSpPr>
        <p:spPr>
          <a:xfrm>
            <a:off x="4693592" y="1563702"/>
            <a:ext cx="7048135" cy="338308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83" y="-86591"/>
            <a:ext cx="9779183" cy="1325563"/>
          </a:xfrm>
        </p:spPr>
        <p:txBody>
          <a:bodyPr rtlCol="0"/>
          <a:lstStyle/>
          <a:p>
            <a:pPr rtl="0"/>
            <a:r>
              <a:rPr lang="en-US" altLang="ko-KR" sz="4000"/>
              <a:t>Representing</a:t>
            </a:r>
            <a:r>
              <a:rPr lang="ko-KR" altLang="en-US" sz="4000"/>
              <a:t> </a:t>
            </a:r>
            <a:r>
              <a:rPr lang="en-US" altLang="ko-KR" sz="4000"/>
              <a:t>exceeding</a:t>
            </a:r>
            <a:r>
              <a:rPr lang="ko-KR" altLang="en-US" sz="4000"/>
              <a:t> </a:t>
            </a:r>
            <a:r>
              <a:rPr lang="en-US" altLang="ko-KR" sz="4000"/>
              <a:t>float</a:t>
            </a:r>
            <a:r>
              <a:rPr lang="ko-KR" altLang="en-US" sz="4000"/>
              <a:t> </a:t>
            </a:r>
            <a:r>
              <a:rPr lang="en-US" altLang="ko-KR" sz="4000"/>
              <a:t>number</a:t>
            </a:r>
            <a:endParaRPr lang="ko-KR" altLang="en-US" sz="40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848A98-9610-4D5F-1298-80EA5F98AD01}"/>
              </a:ext>
            </a:extLst>
          </p:cNvPr>
          <p:cNvCxnSpPr>
            <a:cxnSpLocks/>
          </p:cNvCxnSpPr>
          <p:nvPr/>
        </p:nvCxnSpPr>
        <p:spPr>
          <a:xfrm>
            <a:off x="575209" y="1287772"/>
            <a:ext cx="916107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EFBA549-3A2B-60EB-6F24-0AFD19690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0" y="1546075"/>
            <a:ext cx="4065617" cy="3765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5F5AE8-0008-E35F-DECB-C15875367862}"/>
              </a:ext>
            </a:extLst>
          </p:cNvPr>
          <p:cNvSpPr txBox="1"/>
          <p:nvPr/>
        </p:nvSpPr>
        <p:spPr>
          <a:xfrm>
            <a:off x="4650658" y="1546075"/>
            <a:ext cx="7226709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• Structure ‘</a:t>
            </a:r>
            <a:r>
              <a:rPr lang="en-US" altLang="ko-KR" sz="2400" i="1" dirty="0" err="1"/>
              <a:t>BigFloat</a:t>
            </a:r>
            <a:r>
              <a:rPr lang="en-US" altLang="ko-KR" sz="2400" dirty="0"/>
              <a:t>’</a:t>
            </a:r>
          </a:p>
          <a:p>
            <a:endParaRPr lang="en-US" altLang="ko-KR" sz="2400" dirty="0"/>
          </a:p>
          <a:p>
            <a:r>
              <a:rPr lang="en-US" altLang="ko-KR" sz="2400" dirty="0"/>
              <a:t>• input number 				-123.4567</a:t>
            </a:r>
          </a:p>
          <a:p>
            <a:r>
              <a:rPr lang="en-US" altLang="ko-KR" sz="2400" dirty="0"/>
              <a:t>• integer part (for storing)			123</a:t>
            </a:r>
          </a:p>
          <a:p>
            <a:r>
              <a:rPr lang="en-US" altLang="ko-KR" sz="2400" dirty="0"/>
              <a:t>• float part (for storing)			456</a:t>
            </a:r>
          </a:p>
          <a:p>
            <a:r>
              <a:rPr lang="en-US" altLang="ko-KR" sz="2400" dirty="0"/>
              <a:t>• length of integer part (for calculation)	3</a:t>
            </a:r>
          </a:p>
          <a:p>
            <a:r>
              <a:rPr lang="en-US" altLang="ko-KR" sz="2400" dirty="0"/>
              <a:t>• length of float part (for calculation) 	4</a:t>
            </a:r>
          </a:p>
          <a:p>
            <a:r>
              <a:rPr lang="en-US" altLang="ko-KR" sz="2400" dirty="0"/>
              <a:t>• big number 			[…, 1, 2, 3, 4, 5, 6, 7, …]</a:t>
            </a:r>
          </a:p>
          <a:p>
            <a:r>
              <a:rPr lang="en-US" altLang="ko-KR" sz="2400" dirty="0"/>
              <a:t>• sign 				(-) -&gt; 1</a:t>
            </a:r>
          </a:p>
          <a:p>
            <a:endParaRPr lang="en-US" altLang="ko-KR" sz="2300" dirty="0"/>
          </a:p>
          <a:p>
            <a:endParaRPr lang="en-US" altLang="ko-KR" sz="2000" dirty="0"/>
          </a:p>
          <a:p>
            <a:r>
              <a:rPr lang="en-US" altLang="ko-KR" sz="2000" dirty="0"/>
              <a:t>		‘</a:t>
            </a:r>
            <a:r>
              <a:rPr lang="en-US" altLang="ko-KR" sz="2000" i="1" dirty="0" err="1"/>
              <a:t>storeNumber</a:t>
            </a:r>
            <a:r>
              <a:rPr lang="en-US" altLang="ko-KR" sz="2000" i="1" dirty="0"/>
              <a:t>’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		function to store and sort the number</a:t>
            </a:r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B150DE-BC3F-54B9-8E5F-8D8981865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40" y="5619028"/>
            <a:ext cx="5762938" cy="28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E064BB-4D22-683D-1EC0-1BBE19E6A71F}"/>
              </a:ext>
            </a:extLst>
          </p:cNvPr>
          <p:cNvSpPr/>
          <p:nvPr/>
        </p:nvSpPr>
        <p:spPr>
          <a:xfrm>
            <a:off x="6475799" y="1616634"/>
            <a:ext cx="5369837" cy="359959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83" y="-86591"/>
            <a:ext cx="9779183" cy="1325563"/>
          </a:xfrm>
        </p:spPr>
        <p:txBody>
          <a:bodyPr rtlCol="0"/>
          <a:lstStyle/>
          <a:p>
            <a:pPr rtl="0"/>
            <a:r>
              <a:rPr lang="en-US" altLang="ko-KR" sz="4000"/>
              <a:t>Representing</a:t>
            </a:r>
            <a:r>
              <a:rPr lang="ko-KR" altLang="en-US" sz="4000"/>
              <a:t> </a:t>
            </a:r>
            <a:r>
              <a:rPr lang="en-US" altLang="ko-KR" sz="4000"/>
              <a:t>exceeding</a:t>
            </a:r>
            <a:r>
              <a:rPr lang="ko-KR" altLang="en-US" sz="4000"/>
              <a:t> </a:t>
            </a:r>
            <a:r>
              <a:rPr lang="en-US" altLang="ko-KR" sz="4000"/>
              <a:t>float</a:t>
            </a:r>
            <a:r>
              <a:rPr lang="ko-KR" altLang="en-US" sz="4000"/>
              <a:t> </a:t>
            </a:r>
            <a:r>
              <a:rPr lang="en-US" altLang="ko-KR" sz="4000"/>
              <a:t>number</a:t>
            </a:r>
            <a:endParaRPr lang="ko-KR" altLang="en-US" sz="40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848A98-9610-4D5F-1298-80EA5F98AD01}"/>
              </a:ext>
            </a:extLst>
          </p:cNvPr>
          <p:cNvCxnSpPr>
            <a:cxnSpLocks/>
          </p:cNvCxnSpPr>
          <p:nvPr/>
        </p:nvCxnSpPr>
        <p:spPr>
          <a:xfrm>
            <a:off x="575209" y="1287772"/>
            <a:ext cx="916107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76A9C79-CE0D-288D-1181-6F27CA355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09" y="1430487"/>
            <a:ext cx="4685049" cy="2336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013F64-2F45-6ACE-4301-FE63D3E9D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09" y="1727345"/>
            <a:ext cx="5762938" cy="34033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229A13-7F3D-5AE7-D131-F335B700B0D7}"/>
              </a:ext>
            </a:extLst>
          </p:cNvPr>
          <p:cNvSpPr txBox="1"/>
          <p:nvPr/>
        </p:nvSpPr>
        <p:spPr>
          <a:xfrm>
            <a:off x="6475799" y="1727345"/>
            <a:ext cx="72267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en-US" altLang="ko-KR" i="1" dirty="0" err="1"/>
              <a:t>storeNumber</a:t>
            </a:r>
            <a:r>
              <a:rPr lang="en-US" altLang="ko-KR" i="1" dirty="0"/>
              <a:t>’</a:t>
            </a:r>
            <a:r>
              <a:rPr lang="en-US" altLang="ko-KR" dirty="0"/>
              <a:t>  function to store and sort the number</a:t>
            </a:r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en-US" altLang="ko-KR" dirty="0" err="1"/>
              <a:t>inputNum</a:t>
            </a:r>
            <a:r>
              <a:rPr lang="en-US" altLang="ko-KR" dirty="0"/>
              <a:t> &lt;- input number (String) -123.4567</a:t>
            </a:r>
          </a:p>
          <a:p>
            <a:r>
              <a:rPr lang="en-US" altLang="ko-KR" dirty="0"/>
              <a:t>• integer part (String)	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en-US" altLang="ko-KR" dirty="0"/>
              <a:t>123</a:t>
            </a:r>
          </a:p>
          <a:p>
            <a:r>
              <a:rPr lang="en-US" altLang="ko-KR" dirty="0"/>
              <a:t>• float part (String)	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en-US" altLang="ko-KR" dirty="0"/>
              <a:t>456</a:t>
            </a:r>
          </a:p>
          <a:p>
            <a:endParaRPr lang="en-US" altLang="ko-KR" dirty="0"/>
          </a:p>
          <a:p>
            <a:r>
              <a:rPr lang="en-US" altLang="ko-KR" dirty="0"/>
              <a:t>• sign (Int) = 1 		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en-US" altLang="ko-KR" dirty="0" err="1"/>
              <a:t>intNum</a:t>
            </a:r>
            <a:r>
              <a:rPr lang="en-US" altLang="ko-KR" dirty="0"/>
              <a:t>[0] = ‘-’</a:t>
            </a:r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en-US" altLang="ko-KR" dirty="0" err="1"/>
              <a:t>intSize</a:t>
            </a:r>
            <a:r>
              <a:rPr lang="en-US" altLang="ko-KR" dirty="0"/>
              <a:t> = length of integer part (Int)		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en-US" altLang="ko-KR" dirty="0"/>
              <a:t>3</a:t>
            </a:r>
          </a:p>
          <a:p>
            <a:r>
              <a:rPr lang="en-US" altLang="ko-KR" dirty="0"/>
              <a:t>• </a:t>
            </a:r>
            <a:r>
              <a:rPr lang="en-US" altLang="ko-KR" dirty="0" err="1"/>
              <a:t>floatSize</a:t>
            </a:r>
            <a:r>
              <a:rPr lang="en-US" altLang="ko-KR" dirty="0"/>
              <a:t> = length of float part (Int) </a:t>
            </a:r>
            <a:r>
              <a:rPr lang="en-US" altLang="ko-KR" dirty="0">
                <a:sym typeface="Wingdings" panose="05000000000000000000" pitchFamily="2" charset="2"/>
              </a:rPr>
              <a:t> 	 </a:t>
            </a:r>
            <a:r>
              <a:rPr lang="en-US" altLang="ko-KR" dirty="0"/>
              <a:t>4</a:t>
            </a:r>
          </a:p>
          <a:p>
            <a:endParaRPr lang="en-US" altLang="ko-KR" dirty="0"/>
          </a:p>
          <a:p>
            <a:r>
              <a:rPr lang="en-US" altLang="ko-KR" dirty="0"/>
              <a:t>big number (Int array)	[…, 1, 2, 3, 4, 5, 6, 7, …]</a:t>
            </a:r>
          </a:p>
          <a:p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6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0BADBBC-33D7-6158-1068-017D97ACAEAF}"/>
              </a:ext>
            </a:extLst>
          </p:cNvPr>
          <p:cNvSpPr/>
          <p:nvPr/>
        </p:nvSpPr>
        <p:spPr>
          <a:xfrm>
            <a:off x="6096000" y="1853763"/>
            <a:ext cx="5999018" cy="235455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83" y="-86591"/>
            <a:ext cx="9779183" cy="1325563"/>
          </a:xfrm>
        </p:spPr>
        <p:txBody>
          <a:bodyPr rtlCol="0"/>
          <a:lstStyle/>
          <a:p>
            <a:pPr rtl="0"/>
            <a:r>
              <a:rPr lang="en-US" altLang="ko-KR" sz="4000"/>
              <a:t>Representing</a:t>
            </a:r>
            <a:r>
              <a:rPr lang="ko-KR" altLang="en-US" sz="4000"/>
              <a:t> </a:t>
            </a:r>
            <a:r>
              <a:rPr lang="en-US" altLang="ko-KR" sz="4000"/>
              <a:t>exceeding</a:t>
            </a:r>
            <a:r>
              <a:rPr lang="ko-KR" altLang="en-US" sz="4000"/>
              <a:t> </a:t>
            </a:r>
            <a:r>
              <a:rPr lang="en-US" altLang="ko-KR" sz="4000"/>
              <a:t>float</a:t>
            </a:r>
            <a:r>
              <a:rPr lang="ko-KR" altLang="en-US" sz="4000"/>
              <a:t> </a:t>
            </a:r>
            <a:r>
              <a:rPr lang="en-US" altLang="ko-KR" sz="4000"/>
              <a:t>number</a:t>
            </a:r>
            <a:endParaRPr lang="ko-KR" altLang="en-US" sz="40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848A98-9610-4D5F-1298-80EA5F98AD01}"/>
              </a:ext>
            </a:extLst>
          </p:cNvPr>
          <p:cNvCxnSpPr>
            <a:cxnSpLocks/>
          </p:cNvCxnSpPr>
          <p:nvPr/>
        </p:nvCxnSpPr>
        <p:spPr>
          <a:xfrm>
            <a:off x="575209" y="1287772"/>
            <a:ext cx="916107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F162FF0-F339-767F-F7E1-7EA00F9B4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09" y="1766114"/>
            <a:ext cx="5343810" cy="46227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FF6D0A-5066-7C36-1036-64847E3DA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10" y="1430487"/>
            <a:ext cx="3868972" cy="192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FD561E-7AFA-AF9D-8AFA-1A98389CA3F5}"/>
              </a:ext>
            </a:extLst>
          </p:cNvPr>
          <p:cNvSpPr txBox="1"/>
          <p:nvPr/>
        </p:nvSpPr>
        <p:spPr>
          <a:xfrm>
            <a:off x="6096000" y="1914158"/>
            <a:ext cx="6096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‘</a:t>
            </a:r>
            <a:r>
              <a:rPr lang="en-US" altLang="ko-KR" sz="2000" i="1" dirty="0" err="1"/>
              <a:t>storeNumber</a:t>
            </a:r>
            <a:r>
              <a:rPr lang="en-US" altLang="ko-KR" sz="2000" i="1" dirty="0"/>
              <a:t>’</a:t>
            </a:r>
            <a:r>
              <a:rPr lang="en-US" altLang="ko-KR" sz="2000" dirty="0"/>
              <a:t>  function to store and sort the number</a:t>
            </a:r>
          </a:p>
          <a:p>
            <a:endParaRPr lang="en-US" altLang="ko-KR" sz="2000" dirty="0"/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noto"/>
              </a:rPr>
              <a:t>Store </a:t>
            </a:r>
            <a:r>
              <a:rPr lang="en-US" altLang="ko-KR" sz="2000" dirty="0">
                <a:solidFill>
                  <a:srgbClr val="000000"/>
                </a:solidFill>
                <a:latin typeface="noto"/>
              </a:rPr>
              <a:t>number in ‘</a:t>
            </a:r>
            <a:r>
              <a:rPr lang="en-US" altLang="ko-KR" sz="2000" dirty="0" err="1">
                <a:solidFill>
                  <a:srgbClr val="000000"/>
                </a:solidFill>
                <a:latin typeface="noto"/>
              </a:rPr>
              <a:t>bigNumber.number</a:t>
            </a:r>
            <a:r>
              <a:rPr lang="en-US" altLang="ko-KR" sz="2000" dirty="0">
                <a:solidFill>
                  <a:srgbClr val="000000"/>
                </a:solidFill>
                <a:latin typeface="noto"/>
              </a:rPr>
              <a:t>’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noto"/>
              </a:rPr>
              <a:t>b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"/>
              </a:rPr>
              <a:t>ased on index[5000] = first float number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noto"/>
              </a:rPr>
              <a:t>Fill in the front of Integer part by ‘</a:t>
            </a:r>
            <a:r>
              <a:rPr lang="en-US" altLang="ko-KR" sz="2000" dirty="0" err="1"/>
              <a:t>intSize</a:t>
            </a:r>
            <a:r>
              <a:rPr lang="en-US" altLang="ko-KR" sz="2000" dirty="0"/>
              <a:t>’</a:t>
            </a:r>
            <a:br>
              <a:rPr lang="en-US" altLang="ko-KR" sz="2000" dirty="0"/>
            </a:br>
            <a:r>
              <a:rPr lang="en-US" altLang="ko-KR" sz="2000" b="0" i="0" dirty="0">
                <a:solidFill>
                  <a:srgbClr val="000000"/>
                </a:solidFill>
                <a:effectLst/>
                <a:latin typeface="noto"/>
              </a:rPr>
              <a:t>Fill in the back of decimal part by ‘</a:t>
            </a:r>
            <a:r>
              <a:rPr lang="en-US" altLang="ko-KR" sz="2000" dirty="0" err="1"/>
              <a:t>floatSize</a:t>
            </a:r>
            <a:r>
              <a:rPr lang="en-US" altLang="ko-KR" sz="2000" dirty="0"/>
              <a:t>’</a:t>
            </a:r>
          </a:p>
          <a:p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85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83" y="-86591"/>
            <a:ext cx="9779183" cy="1325563"/>
          </a:xfrm>
        </p:spPr>
        <p:txBody>
          <a:bodyPr rtlCol="0"/>
          <a:lstStyle/>
          <a:p>
            <a:pPr rtl="0"/>
            <a:r>
              <a:rPr lang="en-US" altLang="ko-KR" sz="4000"/>
              <a:t>Representing</a:t>
            </a:r>
            <a:r>
              <a:rPr lang="ko-KR" altLang="en-US" sz="4000"/>
              <a:t> </a:t>
            </a:r>
            <a:r>
              <a:rPr lang="en-US" altLang="ko-KR" sz="4000"/>
              <a:t>exceeding</a:t>
            </a:r>
            <a:r>
              <a:rPr lang="ko-KR" altLang="en-US" sz="4000"/>
              <a:t> </a:t>
            </a:r>
            <a:r>
              <a:rPr lang="en-US" altLang="ko-KR" sz="4000"/>
              <a:t>float</a:t>
            </a:r>
            <a:r>
              <a:rPr lang="ko-KR" altLang="en-US" sz="4000"/>
              <a:t> </a:t>
            </a:r>
            <a:r>
              <a:rPr lang="en-US" altLang="ko-KR" sz="4000"/>
              <a:t>number</a:t>
            </a:r>
            <a:endParaRPr lang="ko-KR" altLang="en-US" sz="40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848A98-9610-4D5F-1298-80EA5F98AD01}"/>
              </a:ext>
            </a:extLst>
          </p:cNvPr>
          <p:cNvCxnSpPr>
            <a:cxnSpLocks/>
          </p:cNvCxnSpPr>
          <p:nvPr/>
        </p:nvCxnSpPr>
        <p:spPr>
          <a:xfrm>
            <a:off x="575209" y="1287772"/>
            <a:ext cx="916107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BC9522E-F942-9B42-B0DC-2C8D17E0A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32182"/>
              </p:ext>
            </p:extLst>
          </p:nvPr>
        </p:nvGraphicFramePr>
        <p:xfrm>
          <a:off x="1969656" y="3130360"/>
          <a:ext cx="9161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362">
                  <a:extLst>
                    <a:ext uri="{9D8B030D-6E8A-4147-A177-3AD203B41FA5}">
                      <a16:colId xmlns:a16="http://schemas.microsoft.com/office/drawing/2014/main" val="4041737081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720365455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1964643640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823498055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2076050232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1221273822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F147170-7A1B-D5ED-D087-51DC93BA73E7}"/>
              </a:ext>
            </a:extLst>
          </p:cNvPr>
          <p:cNvSpPr txBox="1"/>
          <p:nvPr/>
        </p:nvSpPr>
        <p:spPr>
          <a:xfrm>
            <a:off x="4719074" y="1623843"/>
            <a:ext cx="4038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n-ea"/>
              </a:rPr>
              <a:t>&lt; Storage structure &gt;</a:t>
            </a:r>
            <a:endParaRPr lang="ko-KR" altLang="en-US" sz="2800" b="1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BE92E52-00B8-D7D5-B1DA-B60643D2FB65}"/>
              </a:ext>
            </a:extLst>
          </p:cNvPr>
          <p:cNvCxnSpPr>
            <a:cxnSpLocks/>
          </p:cNvCxnSpPr>
          <p:nvPr/>
        </p:nvCxnSpPr>
        <p:spPr>
          <a:xfrm flipV="1">
            <a:off x="6550190" y="3568334"/>
            <a:ext cx="0" cy="5024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7B27A7-466F-7A23-271C-C7FE63AF6CD7}"/>
              </a:ext>
            </a:extLst>
          </p:cNvPr>
          <p:cNvSpPr txBox="1"/>
          <p:nvPr/>
        </p:nvSpPr>
        <p:spPr>
          <a:xfrm>
            <a:off x="1886528" y="2628533"/>
            <a:ext cx="82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n-ea"/>
              </a:rPr>
              <a:t>[ 0 ]</a:t>
            </a:r>
            <a:endParaRPr lang="ko-KR" altLang="en-US" sz="280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D1D5D-A077-14E4-B5A5-CB09ACA2B0B8}"/>
              </a:ext>
            </a:extLst>
          </p:cNvPr>
          <p:cNvSpPr txBox="1"/>
          <p:nvPr/>
        </p:nvSpPr>
        <p:spPr>
          <a:xfrm>
            <a:off x="2587911" y="2638752"/>
            <a:ext cx="82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n-ea"/>
              </a:rPr>
              <a:t>[ 1 ]</a:t>
            </a:r>
            <a:endParaRPr lang="ko-KR" altLang="en-US" sz="280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82849-BB4C-A817-ECE8-2BD5FE9757B0}"/>
              </a:ext>
            </a:extLst>
          </p:cNvPr>
          <p:cNvSpPr txBox="1"/>
          <p:nvPr/>
        </p:nvSpPr>
        <p:spPr>
          <a:xfrm>
            <a:off x="3289294" y="2646678"/>
            <a:ext cx="82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n-ea"/>
              </a:rPr>
              <a:t>[ 2 ]</a:t>
            </a:r>
            <a:endParaRPr lang="ko-KR" altLang="en-US" sz="280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DE51A-E554-AD4E-6433-D7F399046BCE}"/>
              </a:ext>
            </a:extLst>
          </p:cNvPr>
          <p:cNvSpPr txBox="1"/>
          <p:nvPr/>
        </p:nvSpPr>
        <p:spPr>
          <a:xfrm>
            <a:off x="4281054" y="2575430"/>
            <a:ext cx="145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n-ea"/>
              </a:rPr>
              <a:t>.  .  .  .</a:t>
            </a:r>
            <a:endParaRPr lang="ko-KR" altLang="en-US" sz="280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F9E110-3363-B175-118F-45E8D5034019}"/>
              </a:ext>
            </a:extLst>
          </p:cNvPr>
          <p:cNvSpPr txBox="1"/>
          <p:nvPr/>
        </p:nvSpPr>
        <p:spPr>
          <a:xfrm>
            <a:off x="5395192" y="4091554"/>
            <a:ext cx="284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highlight>
                  <a:srgbClr val="FFFF00"/>
                </a:highlight>
                <a:latin typeface="+mn-ea"/>
              </a:rPr>
              <a:t>Decimal point</a:t>
            </a:r>
            <a:endParaRPr lang="ko-KR" altLang="en-US" sz="2800">
              <a:solidFill>
                <a:srgbClr val="C00000"/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2A42B5-F4B5-51A4-4ABD-E544E2D1E928}"/>
              </a:ext>
            </a:extLst>
          </p:cNvPr>
          <p:cNvSpPr txBox="1"/>
          <p:nvPr/>
        </p:nvSpPr>
        <p:spPr>
          <a:xfrm>
            <a:off x="7970705" y="2558339"/>
            <a:ext cx="145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+mn-ea"/>
              </a:rPr>
              <a:t>.  .  .  .</a:t>
            </a:r>
            <a:endParaRPr lang="ko-KR" altLang="en-US" sz="280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389C50-A286-CC72-05D4-39204301A7E4}"/>
              </a:ext>
            </a:extLst>
          </p:cNvPr>
          <p:cNvSpPr txBox="1"/>
          <p:nvPr/>
        </p:nvSpPr>
        <p:spPr>
          <a:xfrm>
            <a:off x="10395589" y="2752159"/>
            <a:ext cx="1451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+mn-ea"/>
              </a:rPr>
              <a:t>[9999]</a:t>
            </a:r>
            <a:endParaRPr lang="ko-KR" altLang="en-US" sz="200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949DF4-5ACD-3C7A-51CD-41F54A8633B7}"/>
              </a:ext>
            </a:extLst>
          </p:cNvPr>
          <p:cNvSpPr txBox="1"/>
          <p:nvPr/>
        </p:nvSpPr>
        <p:spPr>
          <a:xfrm>
            <a:off x="6549737" y="2687692"/>
            <a:ext cx="1451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+mn-ea"/>
              </a:rPr>
              <a:t>[5000]</a:t>
            </a:r>
            <a:endParaRPr lang="ko-KR" altLang="en-US" sz="200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952DDE-08EB-4BD1-EEF6-DEFA89D83F26}"/>
              </a:ext>
            </a:extLst>
          </p:cNvPr>
          <p:cNvSpPr txBox="1"/>
          <p:nvPr/>
        </p:nvSpPr>
        <p:spPr>
          <a:xfrm>
            <a:off x="5708990" y="2697681"/>
            <a:ext cx="88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+mn-ea"/>
              </a:rPr>
              <a:t>[4999]</a:t>
            </a:r>
            <a:endParaRPr lang="ko-KR" altLang="en-US" sz="2000"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672C0B0-70C9-5AB5-68E9-56825630B860}"/>
              </a:ext>
            </a:extLst>
          </p:cNvPr>
          <p:cNvCxnSpPr/>
          <p:nvPr/>
        </p:nvCxnSpPr>
        <p:spPr>
          <a:xfrm>
            <a:off x="6560581" y="3012828"/>
            <a:ext cx="0" cy="48837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92D3D4-D45F-6E26-4E93-F15D4E075A97}"/>
              </a:ext>
            </a:extLst>
          </p:cNvPr>
          <p:cNvSpPr txBox="1"/>
          <p:nvPr/>
        </p:nvSpPr>
        <p:spPr>
          <a:xfrm>
            <a:off x="727077" y="2697681"/>
            <a:ext cx="1451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INDEX :</a:t>
            </a:r>
            <a:endParaRPr lang="ko-KR" altLang="en-US" sz="2000" b="1">
              <a:latin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BA491A0-D73D-E834-94E3-1A34262B4681}"/>
              </a:ext>
            </a:extLst>
          </p:cNvPr>
          <p:cNvGrpSpPr/>
          <p:nvPr/>
        </p:nvGrpSpPr>
        <p:grpSpPr>
          <a:xfrm>
            <a:off x="2178336" y="3579682"/>
            <a:ext cx="4183954" cy="251219"/>
            <a:chOff x="1325418" y="3007224"/>
            <a:chExt cx="4183954" cy="251219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D2E94D6-624A-2813-868D-F4823928A991}"/>
                </a:ext>
              </a:extLst>
            </p:cNvPr>
            <p:cNvCxnSpPr/>
            <p:nvPr/>
          </p:nvCxnSpPr>
          <p:spPr>
            <a:xfrm>
              <a:off x="1325418" y="3007224"/>
              <a:ext cx="0" cy="25121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38A252D-5C78-4CEA-B782-144EBF14DAC7}"/>
                </a:ext>
              </a:extLst>
            </p:cNvPr>
            <p:cNvCxnSpPr/>
            <p:nvPr/>
          </p:nvCxnSpPr>
          <p:spPr>
            <a:xfrm>
              <a:off x="1325418" y="3258443"/>
              <a:ext cx="418395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E38E59B-E70E-3441-01E5-6B2260F15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9372" y="3007224"/>
              <a:ext cx="0" cy="25121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9D1AA9-DA0D-9B00-9D1E-0D6D36CB3F63}"/>
              </a:ext>
            </a:extLst>
          </p:cNvPr>
          <p:cNvGrpSpPr/>
          <p:nvPr/>
        </p:nvGrpSpPr>
        <p:grpSpPr>
          <a:xfrm>
            <a:off x="6738090" y="3606274"/>
            <a:ext cx="4183954" cy="251219"/>
            <a:chOff x="1325418" y="3007224"/>
            <a:chExt cx="4183954" cy="251219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CEB80BF-4ED6-12AC-1107-532515F7B68E}"/>
                </a:ext>
              </a:extLst>
            </p:cNvPr>
            <p:cNvCxnSpPr/>
            <p:nvPr/>
          </p:nvCxnSpPr>
          <p:spPr>
            <a:xfrm>
              <a:off x="1325418" y="3007224"/>
              <a:ext cx="0" cy="25121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AD38E83-AC7A-5720-05D6-C847D53A700A}"/>
                </a:ext>
              </a:extLst>
            </p:cNvPr>
            <p:cNvCxnSpPr/>
            <p:nvPr/>
          </p:nvCxnSpPr>
          <p:spPr>
            <a:xfrm>
              <a:off x="1325418" y="3258443"/>
              <a:ext cx="418395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DFC798D-5AFD-C330-4672-F9FC7F807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9372" y="3007224"/>
              <a:ext cx="0" cy="25121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9457DF7-DAB6-218F-CC9E-EC6EC91F61D0}"/>
              </a:ext>
            </a:extLst>
          </p:cNvPr>
          <p:cNvSpPr txBox="1"/>
          <p:nvPr/>
        </p:nvSpPr>
        <p:spPr>
          <a:xfrm>
            <a:off x="3466693" y="3430791"/>
            <a:ext cx="2265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Integer part</a:t>
            </a:r>
            <a:endParaRPr lang="ko-KR" altLang="en-US" sz="2000" b="1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21999C-C854-D00A-E475-FBC859059A2E}"/>
              </a:ext>
            </a:extLst>
          </p:cNvPr>
          <p:cNvSpPr txBox="1"/>
          <p:nvPr/>
        </p:nvSpPr>
        <p:spPr>
          <a:xfrm>
            <a:off x="8111094" y="3463875"/>
            <a:ext cx="1902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</a:rPr>
              <a:t>Float part</a:t>
            </a:r>
            <a:endParaRPr lang="ko-KR" altLang="en-US" sz="2000" b="1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2BA9F8-37F2-9FCE-25E5-B9D1CC249C0D}"/>
              </a:ext>
            </a:extLst>
          </p:cNvPr>
          <p:cNvSpPr txBox="1"/>
          <p:nvPr/>
        </p:nvSpPr>
        <p:spPr>
          <a:xfrm>
            <a:off x="9700248" y="2747029"/>
            <a:ext cx="1451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+mn-ea"/>
              </a:rPr>
              <a:t>[9998]</a:t>
            </a:r>
            <a:endParaRPr lang="ko-KR" altLang="en-US" sz="200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DF5150-15B2-24C8-B72D-8248410C662D}"/>
              </a:ext>
            </a:extLst>
          </p:cNvPr>
          <p:cNvSpPr txBox="1"/>
          <p:nvPr/>
        </p:nvSpPr>
        <p:spPr>
          <a:xfrm>
            <a:off x="1171523" y="4972547"/>
            <a:ext cx="519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n-ea"/>
              </a:rPr>
              <a:t>Example) 123.123</a:t>
            </a:r>
            <a:endParaRPr lang="ko-KR" altLang="en-US" sz="2800" b="1">
              <a:latin typeface="+mn-ea"/>
            </a:endParaRPr>
          </a:p>
        </p:txBody>
      </p:sp>
      <p:graphicFrame>
        <p:nvGraphicFramePr>
          <p:cNvPr id="47" name="표 3">
            <a:extLst>
              <a:ext uri="{FF2B5EF4-FFF2-40B4-BE49-F238E27FC236}">
                <a16:creationId xmlns:a16="http://schemas.microsoft.com/office/drawing/2014/main" id="{3A4817E3-BEF1-0A04-2B30-6EE74E5BF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99494"/>
              </p:ext>
            </p:extLst>
          </p:nvPr>
        </p:nvGraphicFramePr>
        <p:xfrm>
          <a:off x="1960150" y="5574688"/>
          <a:ext cx="9161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362">
                  <a:extLst>
                    <a:ext uri="{9D8B030D-6E8A-4147-A177-3AD203B41FA5}">
                      <a16:colId xmlns:a16="http://schemas.microsoft.com/office/drawing/2014/main" val="4041737081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720365455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1964643640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823498055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2076050232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1221273822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164848606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3899852537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2229466455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22217052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2610723442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904345437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4192715390"/>
                    </a:ext>
                  </a:extLst>
                </a:gridCol>
                <a:gridCol w="654362">
                  <a:extLst>
                    <a:ext uri="{9D8B030D-6E8A-4147-A177-3AD203B41FA5}">
                      <a16:colId xmlns:a16="http://schemas.microsoft.com/office/drawing/2014/main" val="97935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715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7FF431FB-89CF-D6B7-576B-7E373910356C}"/>
              </a:ext>
            </a:extLst>
          </p:cNvPr>
          <p:cNvSpPr txBox="1"/>
          <p:nvPr/>
        </p:nvSpPr>
        <p:spPr>
          <a:xfrm>
            <a:off x="5398656" y="6024449"/>
            <a:ext cx="284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highlight>
                  <a:srgbClr val="FFFF00"/>
                </a:highlight>
                <a:latin typeface="+mn-ea"/>
              </a:rPr>
              <a:t>Decimal point</a:t>
            </a:r>
            <a:endParaRPr lang="ko-KR" altLang="en-US" sz="2800">
              <a:solidFill>
                <a:srgbClr val="C00000"/>
              </a:solidFill>
              <a:highlight>
                <a:srgbClr val="FFFF00"/>
              </a:highlight>
              <a:latin typeface="+mn-ea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7D3FDBD-5001-7656-18B1-EA9BF2D47B44}"/>
              </a:ext>
            </a:extLst>
          </p:cNvPr>
          <p:cNvCxnSpPr/>
          <p:nvPr/>
        </p:nvCxnSpPr>
        <p:spPr>
          <a:xfrm>
            <a:off x="6560581" y="5517664"/>
            <a:ext cx="0" cy="48837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FD0A175-689B-A9BE-D710-B67E351F3330}"/>
              </a:ext>
            </a:extLst>
          </p:cNvPr>
          <p:cNvSpPr txBox="1"/>
          <p:nvPr/>
        </p:nvSpPr>
        <p:spPr>
          <a:xfrm>
            <a:off x="693012" y="2108814"/>
            <a:ext cx="4038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n-ea"/>
              </a:rPr>
              <a:t>Number [10000]</a:t>
            </a:r>
            <a:endParaRPr lang="ko-KR" altLang="en-US" sz="28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072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DA476-8D8E-8A19-27D0-6B3A7C4EDDA8}"/>
              </a:ext>
            </a:extLst>
          </p:cNvPr>
          <p:cNvSpPr/>
          <p:nvPr/>
        </p:nvSpPr>
        <p:spPr>
          <a:xfrm>
            <a:off x="7405375" y="3382024"/>
            <a:ext cx="2767326" cy="107566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83" y="-86591"/>
            <a:ext cx="9779183" cy="1325563"/>
          </a:xfrm>
        </p:spPr>
        <p:txBody>
          <a:bodyPr rtlCol="0"/>
          <a:lstStyle/>
          <a:p>
            <a:pPr rtl="0"/>
            <a:r>
              <a:rPr lang="en-US" altLang="ko-KR" sz="4000"/>
              <a:t>Representing</a:t>
            </a:r>
            <a:r>
              <a:rPr lang="ko-KR" altLang="en-US" sz="4000"/>
              <a:t> </a:t>
            </a:r>
            <a:r>
              <a:rPr lang="en-US" altLang="ko-KR" sz="4000"/>
              <a:t>exceeding</a:t>
            </a:r>
            <a:r>
              <a:rPr lang="ko-KR" altLang="en-US" sz="4000"/>
              <a:t> </a:t>
            </a:r>
            <a:r>
              <a:rPr lang="en-US" altLang="ko-KR" sz="4000"/>
              <a:t>float</a:t>
            </a:r>
            <a:r>
              <a:rPr lang="ko-KR" altLang="en-US" sz="4000"/>
              <a:t> </a:t>
            </a:r>
            <a:r>
              <a:rPr lang="en-US" altLang="ko-KR" sz="4000"/>
              <a:t>number</a:t>
            </a:r>
            <a:endParaRPr lang="ko-KR" altLang="en-US" sz="40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848A98-9610-4D5F-1298-80EA5F98AD01}"/>
              </a:ext>
            </a:extLst>
          </p:cNvPr>
          <p:cNvCxnSpPr>
            <a:cxnSpLocks/>
          </p:cNvCxnSpPr>
          <p:nvPr/>
        </p:nvCxnSpPr>
        <p:spPr>
          <a:xfrm>
            <a:off x="575209" y="1287772"/>
            <a:ext cx="916107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D784145-9052-9048-EDD3-00224973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09" y="2244931"/>
            <a:ext cx="6721757" cy="37839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96D36E-FBB7-B4C3-AD6D-60D94F75FF36}"/>
              </a:ext>
            </a:extLst>
          </p:cNvPr>
          <p:cNvSpPr txBox="1"/>
          <p:nvPr/>
        </p:nvSpPr>
        <p:spPr>
          <a:xfrm>
            <a:off x="507098" y="1488244"/>
            <a:ext cx="6857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‘</a:t>
            </a:r>
            <a:r>
              <a:rPr lang="en-US" altLang="ko-KR" sz="2000" i="1" dirty="0" err="1"/>
              <a:t>showNumber</a:t>
            </a:r>
            <a:r>
              <a:rPr lang="en-US" altLang="ko-KR" sz="2000" i="1" dirty="0"/>
              <a:t>’</a:t>
            </a:r>
            <a:r>
              <a:rPr lang="en-US" altLang="ko-KR" sz="2000" dirty="0"/>
              <a:t>  function to show the stored number</a:t>
            </a:r>
          </a:p>
          <a:p>
            <a:endParaRPr lang="en-US" altLang="ko-K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BE3C37-8531-F22E-C4FF-09A4AF66CFC3}"/>
              </a:ext>
            </a:extLst>
          </p:cNvPr>
          <p:cNvSpPr txBox="1"/>
          <p:nvPr/>
        </p:nvSpPr>
        <p:spPr>
          <a:xfrm>
            <a:off x="7482347" y="3538322"/>
            <a:ext cx="48964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Don’t represent </a:t>
            </a:r>
          </a:p>
          <a:p>
            <a:r>
              <a:rPr lang="en-US" altLang="ko-KR" sz="2000" dirty="0"/>
              <a:t>empty array element</a:t>
            </a:r>
          </a:p>
        </p:txBody>
      </p:sp>
    </p:spTree>
    <p:extLst>
      <p:ext uri="{BB962C8B-B14F-4D97-AF65-F5344CB8AC3E}">
        <p14:creationId xmlns:p14="http://schemas.microsoft.com/office/powerpoint/2010/main" val="366106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905B383-8266-A17C-018B-04099B421C9B}"/>
              </a:ext>
            </a:extLst>
          </p:cNvPr>
          <p:cNvSpPr/>
          <p:nvPr/>
        </p:nvSpPr>
        <p:spPr>
          <a:xfrm>
            <a:off x="6930624" y="3302709"/>
            <a:ext cx="4811103" cy="8952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83" y="-86591"/>
            <a:ext cx="9779183" cy="1325563"/>
          </a:xfrm>
        </p:spPr>
        <p:txBody>
          <a:bodyPr rtlCol="0"/>
          <a:lstStyle/>
          <a:p>
            <a:pPr rtl="0"/>
            <a:r>
              <a:rPr lang="en-US" altLang="ko-KR" sz="4000"/>
              <a:t>Representing</a:t>
            </a:r>
            <a:r>
              <a:rPr lang="ko-KR" altLang="en-US" sz="4000"/>
              <a:t> </a:t>
            </a:r>
            <a:r>
              <a:rPr lang="en-US" altLang="ko-KR" sz="4000"/>
              <a:t>exceeding</a:t>
            </a:r>
            <a:r>
              <a:rPr lang="ko-KR" altLang="en-US" sz="4000"/>
              <a:t> </a:t>
            </a:r>
            <a:r>
              <a:rPr lang="en-US" altLang="ko-KR" sz="4000"/>
              <a:t>float</a:t>
            </a:r>
            <a:r>
              <a:rPr lang="ko-KR" altLang="en-US" sz="4000"/>
              <a:t> </a:t>
            </a:r>
            <a:r>
              <a:rPr lang="en-US" altLang="ko-KR" sz="4000"/>
              <a:t>number</a:t>
            </a:r>
            <a:endParaRPr lang="ko-KR" altLang="en-US" sz="40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848A98-9610-4D5F-1298-80EA5F98AD01}"/>
              </a:ext>
            </a:extLst>
          </p:cNvPr>
          <p:cNvCxnSpPr>
            <a:cxnSpLocks/>
          </p:cNvCxnSpPr>
          <p:nvPr/>
        </p:nvCxnSpPr>
        <p:spPr>
          <a:xfrm>
            <a:off x="575209" y="1287772"/>
            <a:ext cx="916107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C014CBC-6F08-2D3A-69FE-599019DD3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09" y="2038207"/>
            <a:ext cx="6265807" cy="4416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28A116-679C-7878-42CA-041A988A8AA5}"/>
              </a:ext>
            </a:extLst>
          </p:cNvPr>
          <p:cNvSpPr txBox="1"/>
          <p:nvPr/>
        </p:nvSpPr>
        <p:spPr>
          <a:xfrm>
            <a:off x="575209" y="1336573"/>
            <a:ext cx="63761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‘</a:t>
            </a:r>
            <a:r>
              <a:rPr lang="en-US" altLang="ko-KR" sz="2000" i="1" dirty="0" err="1"/>
              <a:t>showNumber</a:t>
            </a:r>
            <a:r>
              <a:rPr lang="en-US" altLang="ko-KR" sz="2000" i="1" dirty="0"/>
              <a:t>’</a:t>
            </a:r>
            <a:r>
              <a:rPr lang="en-US" altLang="ko-KR" sz="2000" dirty="0"/>
              <a:t>  function to show the stored number</a:t>
            </a:r>
          </a:p>
          <a:p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B58C-3FC1-DCD3-4D93-7656F238FB92}"/>
              </a:ext>
            </a:extLst>
          </p:cNvPr>
          <p:cNvSpPr txBox="1"/>
          <p:nvPr/>
        </p:nvSpPr>
        <p:spPr>
          <a:xfrm>
            <a:off x="6951406" y="3351510"/>
            <a:ext cx="48964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represent </a:t>
            </a:r>
          </a:p>
          <a:p>
            <a:r>
              <a:rPr lang="en-US" altLang="ko-KR" sz="2000" dirty="0"/>
              <a:t>sign, integer part, comma, and float part</a:t>
            </a:r>
          </a:p>
        </p:txBody>
      </p:sp>
    </p:spTree>
    <p:extLst>
      <p:ext uri="{BB962C8B-B14F-4D97-AF65-F5344CB8AC3E}">
        <p14:creationId xmlns:p14="http://schemas.microsoft.com/office/powerpoint/2010/main" val="424827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70_TF45331398_Win32" id="{DE441B10-FFDE-4D0A-B464-C9C9B0170975}" vid="{C602A381-A645-4E6C-961B-E3FB64D0768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6B3E465E789F64983B2E3EA3A701296" ma:contentTypeVersion="4" ma:contentTypeDescription="새 문서를 만듭니다." ma:contentTypeScope="" ma:versionID="e26195f142de25dece1a3d8cd0d9689f">
  <xsd:schema xmlns:xsd="http://www.w3.org/2001/XMLSchema" xmlns:xs="http://www.w3.org/2001/XMLSchema" xmlns:p="http://schemas.microsoft.com/office/2006/metadata/properties" xmlns:ns3="4c0b560a-f86b-4447-a244-7b09f1c2cdd7" targetNamespace="http://schemas.microsoft.com/office/2006/metadata/properties" ma:root="true" ma:fieldsID="e9af5f10bb488699423b16067299c440" ns3:_="">
    <xsd:import namespace="4c0b560a-f86b-4447-a244-7b09f1c2cd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b560a-f86b-4447-a244-7b09f1c2cd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c0b560a-f86b-4447-a244-7b09f1c2cdd7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3D85C1-555A-47ED-A563-779B0861FB5F}">
  <ds:schemaRefs>
    <ds:schemaRef ds:uri="4c0b560a-f86b-4447-a244-7b09f1c2cdd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4c0b560a-f86b-4447-a244-7b09f1c2cdd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유니버설 프레젠테이션</Template>
  <TotalTime>64</TotalTime>
  <Words>1663</Words>
  <Application>Microsoft Office PowerPoint</Application>
  <PresentationFormat>와이드스크린</PresentationFormat>
  <Paragraphs>503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noto</vt:lpstr>
      <vt:lpstr>돋움체</vt:lpstr>
      <vt:lpstr>맑은 고딕</vt:lpstr>
      <vt:lpstr>Arial</vt:lpstr>
      <vt:lpstr>Cambria Math</vt:lpstr>
      <vt:lpstr>Footlight MT Light</vt:lpstr>
      <vt:lpstr>Montserrat</vt:lpstr>
      <vt:lpstr>Rockwell</vt:lpstr>
      <vt:lpstr>Tenorite</vt:lpstr>
      <vt:lpstr>Times New Roman</vt:lpstr>
      <vt:lpstr>Wingdings</vt:lpstr>
      <vt:lpstr>Office 테마</vt:lpstr>
      <vt:lpstr>Big Float Calculation</vt:lpstr>
      <vt:lpstr>Table of Contents</vt:lpstr>
      <vt:lpstr>The largest floating number</vt:lpstr>
      <vt:lpstr>Representing exceeding float number</vt:lpstr>
      <vt:lpstr>Representing exceeding float number</vt:lpstr>
      <vt:lpstr>Representing exceeding float number</vt:lpstr>
      <vt:lpstr>Representing exceeding float number</vt:lpstr>
      <vt:lpstr>Representing exceeding float number</vt:lpstr>
      <vt:lpstr>Representing exceeding float number</vt:lpstr>
      <vt:lpstr>Representing exceeding float number</vt:lpstr>
      <vt:lpstr>Representing exceeding float number</vt:lpstr>
      <vt:lpstr>Arithmetic Operation - Addition</vt:lpstr>
      <vt:lpstr>Arithmetic Operation - Addition</vt:lpstr>
      <vt:lpstr>Arithmetic Operation - Addition</vt:lpstr>
      <vt:lpstr>Arithmetic Operation - Subtraction</vt:lpstr>
      <vt:lpstr>Arithmetic Operation - Subtraction</vt:lpstr>
      <vt:lpstr>Arithmetic Operation - Subtraction</vt:lpstr>
      <vt:lpstr>Arithmetic Operation - Subtraction</vt:lpstr>
      <vt:lpstr>Arithmetic Operation - Multiplication</vt:lpstr>
      <vt:lpstr>Arithmetic Operation - Multiplication</vt:lpstr>
      <vt:lpstr>Arithmetic Operation - Multiplication</vt:lpstr>
      <vt:lpstr>Arithmetic Operation - Multiplication</vt:lpstr>
      <vt:lpstr>Arithmetic Operation - Division</vt:lpstr>
      <vt:lpstr>Arithmetic Operation - Division</vt:lpstr>
      <vt:lpstr>Arithmetic Operation - Division</vt:lpstr>
      <vt:lpstr>Arithmetic Operation - Division</vt:lpstr>
      <vt:lpstr>Random number - Addition </vt:lpstr>
      <vt:lpstr>Random number - Subtraction </vt:lpstr>
      <vt:lpstr>Random number - Multiplication </vt:lpstr>
      <vt:lpstr>Random number - Division </vt:lpstr>
      <vt:lpstr>Limited Point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Float Calculation</dc:title>
  <dc:creator>오세연</dc:creator>
  <cp:lastModifiedBy>강석준</cp:lastModifiedBy>
  <cp:revision>9</cp:revision>
  <dcterms:created xsi:type="dcterms:W3CDTF">2022-10-30T11:21:13Z</dcterms:created>
  <dcterms:modified xsi:type="dcterms:W3CDTF">2022-10-31T02:59:21Z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0x01010056B3E465E789F64983B2E3EA3A701296</vt:lpwstr>
  </property>
</Properties>
</file>