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3" r:id="rId4"/>
    <p:sldId id="275" r:id="rId5"/>
    <p:sldId id="276" r:id="rId6"/>
    <p:sldId id="268" r:id="rId7"/>
    <p:sldId id="298" r:id="rId8"/>
    <p:sldId id="299" r:id="rId9"/>
    <p:sldId id="300" r:id="rId10"/>
    <p:sldId id="288" r:id="rId11"/>
    <p:sldId id="287" r:id="rId12"/>
    <p:sldId id="283" r:id="rId13"/>
    <p:sldId id="293" r:id="rId14"/>
    <p:sldId id="289" r:id="rId15"/>
    <p:sldId id="296" r:id="rId16"/>
    <p:sldId id="294" r:id="rId17"/>
    <p:sldId id="297" r:id="rId18"/>
    <p:sldId id="271" r:id="rId19"/>
    <p:sldId id="281" r:id="rId20"/>
    <p:sldId id="286" r:id="rId21"/>
    <p:sldId id="285" r:id="rId22"/>
    <p:sldId id="277" r:id="rId23"/>
    <p:sldId id="291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133A"/>
    <a:srgbClr val="1F497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25" autoAdjust="0"/>
    <p:restoredTop sz="94152" autoAdjust="0"/>
  </p:normalViewPr>
  <p:slideViewPr>
    <p:cSldViewPr>
      <p:cViewPr>
        <p:scale>
          <a:sx n="66" d="100"/>
          <a:sy n="66" d="100"/>
        </p:scale>
        <p:origin x="-2022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8511-7FF7-4E67-B7A2-B60C799BD008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F679-4015-46BB-B1E1-EDF8C07DA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2448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8511-7FF7-4E67-B7A2-B60C799BD008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F679-4015-46BB-B1E1-EDF8C07DA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397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8511-7FF7-4E67-B7A2-B60C799BD008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F679-4015-46BB-B1E1-EDF8C07DA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3711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8511-7FF7-4E67-B7A2-B60C799BD008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F679-4015-46BB-B1E1-EDF8C07DA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1614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8511-7FF7-4E67-B7A2-B60C799BD008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F679-4015-46BB-B1E1-EDF8C07DA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4282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8511-7FF7-4E67-B7A2-B60C799BD008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F679-4015-46BB-B1E1-EDF8C07DA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4803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8511-7FF7-4E67-B7A2-B60C799BD008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F679-4015-46BB-B1E1-EDF8C07DA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3520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8511-7FF7-4E67-B7A2-B60C799BD008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F679-4015-46BB-B1E1-EDF8C07DA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451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8511-7FF7-4E67-B7A2-B60C799BD008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F679-4015-46BB-B1E1-EDF8C07DA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212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8511-7FF7-4E67-B7A2-B60C799BD008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F679-4015-46BB-B1E1-EDF8C07DA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1657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8511-7FF7-4E67-B7A2-B60C799BD008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F679-4015-46BB-B1E1-EDF8C07DA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445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E8511-7FF7-4E67-B7A2-B60C799BD008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4F679-4015-46BB-B1E1-EDF8C07DA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764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\\192.168.10.53\__share__\&#54532;&#47196;&#51229;&#53944;\__SUBMIT__\A\docs\KakaoTalk_Video_20180323_1437_31_771.mp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4862195"/>
          </a:xfrm>
          <a:prstGeom prst="rect">
            <a:avLst/>
          </a:prstGeom>
          <a:solidFill>
            <a:srgbClr val="00133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1868" y="5857892"/>
            <a:ext cx="5322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Team A</a:t>
            </a:r>
            <a:br>
              <a:rPr lang="en-US" altLang="ko-KR" sz="20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</a:br>
            <a:r>
              <a:rPr lang="en-US" altLang="ko-KR" sz="20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Member: </a:t>
            </a:r>
            <a:r>
              <a:rPr lang="ko-KR" altLang="en-US" sz="20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최지수</a:t>
            </a:r>
            <a:r>
              <a:rPr lang="en-US" altLang="ko-KR" sz="20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팀장</a:t>
            </a:r>
            <a:r>
              <a:rPr lang="en-US" altLang="ko-KR" sz="20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), </a:t>
            </a:r>
            <a:r>
              <a:rPr lang="ko-KR" altLang="en-US" sz="20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오윤석</a:t>
            </a:r>
            <a:r>
              <a:rPr lang="en-US" altLang="ko-KR" sz="20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이하은</a:t>
            </a:r>
            <a:r>
              <a:rPr lang="en-US" altLang="ko-KR" sz="20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박승호</a:t>
            </a:r>
            <a:endParaRPr lang="ko-KR" altLang="en-US" sz="2000" dirty="0">
              <a:solidFill>
                <a:schemeClr val="tx2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3571876"/>
            <a:ext cx="7629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V2X </a:t>
            </a:r>
            <a:r>
              <a:rPr lang="ko-KR" altLang="en-US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활용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임베디드</a:t>
            </a:r>
            <a:r>
              <a:rPr lang="ko-KR" altLang="en-US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기반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자율주행차</a:t>
            </a:r>
            <a:r>
              <a:rPr lang="ko-KR" altLang="en-US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ko-KR" altLang="en-US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환경에서의 다수 차량 원격 관리 시스템</a:t>
            </a:r>
            <a:endParaRPr lang="ko-KR" altLang="en-US" sz="32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7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"/>
            <a:ext cx="9144000" cy="980728"/>
          </a:xfrm>
          <a:prstGeom prst="rect">
            <a:avLst/>
          </a:prstGeom>
          <a:solidFill>
            <a:srgbClr val="1F497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332656"/>
            <a:ext cx="782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기술적 내용 </a:t>
            </a:r>
            <a:r>
              <a:rPr lang="en-US" altLang="ko-KR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– Linux </a:t>
            </a:r>
            <a:r>
              <a:rPr lang="ko-KR" altLang="en-US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와 타켓보드간</a:t>
            </a:r>
            <a:r>
              <a:rPr lang="en-US" altLang="ko-KR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142984"/>
            <a:ext cx="8572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3"/>
                </a:solidFill>
              </a:rPr>
              <a:t>기술 </a:t>
            </a:r>
            <a:r>
              <a:rPr lang="en-US" altLang="ko-KR" sz="2000" b="1" dirty="0" smtClean="0">
                <a:solidFill>
                  <a:schemeClr val="accent3"/>
                </a:solidFill>
              </a:rPr>
              <a:t>4] QT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를 이용한 </a:t>
            </a:r>
            <a:r>
              <a:rPr lang="en-US" altLang="ko-KR" sz="2000" b="1" dirty="0" smtClean="0">
                <a:solidFill>
                  <a:schemeClr val="accent3"/>
                </a:solidFill>
              </a:rPr>
              <a:t>LED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에 버튼및 이미지 출력</a:t>
            </a:r>
            <a:endParaRPr lang="en-US" altLang="ko-KR" sz="2000" b="1" dirty="0" smtClean="0">
              <a:solidFill>
                <a:schemeClr val="accent3"/>
              </a:solidFill>
            </a:endParaRPr>
          </a:p>
          <a:p>
            <a:r>
              <a:rPr lang="en-US" altLang="ko-KR" sz="2000" dirty="0" smtClean="0"/>
              <a:t>         	-QT</a:t>
            </a:r>
            <a:r>
              <a:rPr lang="ko-KR" altLang="en-US" sz="2000" dirty="0" smtClean="0"/>
              <a:t>를 이용해서 버튼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이미지를 출력하였고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버튼 이벤트로 </a:t>
            </a:r>
            <a:endParaRPr lang="en-US" altLang="ko-KR" sz="2000" dirty="0" smtClean="0"/>
          </a:p>
          <a:p>
            <a:r>
              <a:rPr lang="en-US" altLang="ko-KR" sz="2000" dirty="0" smtClean="0"/>
              <a:t>	</a:t>
            </a:r>
            <a:r>
              <a:rPr lang="ko-KR" altLang="en-US" sz="2000" dirty="0" smtClean="0"/>
              <a:t>데이터를 호스트</a:t>
            </a:r>
            <a:r>
              <a:rPr lang="en-US" altLang="ko-KR" sz="2000" dirty="0" smtClean="0"/>
              <a:t>(Linux)</a:t>
            </a:r>
            <a:r>
              <a:rPr lang="ko-KR" altLang="en-US" sz="2000" dirty="0" smtClean="0"/>
              <a:t>로 전송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b="1" dirty="0" smtClean="0">
                <a:solidFill>
                  <a:schemeClr val="accent3"/>
                </a:solidFill>
              </a:rPr>
              <a:t>기술 </a:t>
            </a:r>
            <a:r>
              <a:rPr lang="en-US" altLang="ko-KR" sz="2000" b="1" dirty="0" smtClean="0">
                <a:solidFill>
                  <a:schemeClr val="accent3"/>
                </a:solidFill>
              </a:rPr>
              <a:t>5] TCP/IP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를 이용하여 </a:t>
            </a:r>
            <a:r>
              <a:rPr lang="en-US" altLang="ko-KR" sz="2000" b="1" dirty="0" smtClean="0">
                <a:solidFill>
                  <a:schemeClr val="accent3"/>
                </a:solidFill>
              </a:rPr>
              <a:t>Linux , </a:t>
            </a:r>
            <a:r>
              <a:rPr lang="ko-KR" altLang="en-US" sz="2000" b="1" dirty="0" err="1" smtClean="0">
                <a:solidFill>
                  <a:schemeClr val="accent3"/>
                </a:solidFill>
              </a:rPr>
              <a:t>타켓보드간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 통신</a:t>
            </a:r>
            <a:endParaRPr lang="en-US" altLang="ko-KR" sz="2000" b="1" dirty="0" smtClean="0">
              <a:solidFill>
                <a:schemeClr val="accent3"/>
              </a:solidFill>
            </a:endParaRPr>
          </a:p>
          <a:p>
            <a:r>
              <a:rPr lang="en-US" altLang="ko-KR" sz="2000" dirty="0" smtClean="0"/>
              <a:t>  	-</a:t>
            </a:r>
            <a:r>
              <a:rPr lang="ko-KR" altLang="en-US" sz="2000" dirty="0" err="1" smtClean="0"/>
              <a:t>타겟보드를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Client ,</a:t>
            </a:r>
            <a:r>
              <a:rPr lang="ko-KR" altLang="en-US" sz="2000" dirty="0" err="1" smtClean="0"/>
              <a:t>리눅스를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Server </a:t>
            </a:r>
            <a:r>
              <a:rPr lang="ko-KR" altLang="en-US" sz="2000" dirty="0" smtClean="0"/>
              <a:t>로 지정하여 </a:t>
            </a:r>
            <a:r>
              <a:rPr lang="ko-KR" altLang="en-US" sz="2000" dirty="0" err="1" smtClean="0"/>
              <a:t>타겟보드</a:t>
            </a:r>
            <a:r>
              <a:rPr lang="en-US" altLang="ko-KR" sz="2000" dirty="0" smtClean="0"/>
              <a:t>, </a:t>
            </a:r>
          </a:p>
          <a:p>
            <a:r>
              <a:rPr lang="en-US" altLang="ko-KR" sz="2000" dirty="0" smtClean="0"/>
              <a:t>	</a:t>
            </a:r>
            <a:r>
              <a:rPr lang="ko-KR" altLang="en-US" sz="2000" dirty="0" smtClean="0"/>
              <a:t>호스트 </a:t>
            </a:r>
            <a:r>
              <a:rPr lang="en-US" altLang="ko-KR" sz="2000" dirty="0" smtClean="0"/>
              <a:t>PC</a:t>
            </a:r>
            <a:r>
              <a:rPr lang="ko-KR" altLang="en-US" sz="2000" dirty="0" smtClean="0"/>
              <a:t>간 통신을 구현하여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타겟보드에서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어떤일이</a:t>
            </a:r>
            <a:r>
              <a:rPr lang="ko-KR" altLang="en-US" sz="2000" dirty="0" smtClean="0"/>
              <a:t> 발생했는지     </a:t>
            </a:r>
            <a:r>
              <a:rPr lang="en-US" altLang="ko-KR" sz="2000" dirty="0" smtClean="0"/>
              <a:t>	</a:t>
            </a:r>
            <a:r>
              <a:rPr lang="ko-KR" altLang="en-US" sz="2000" dirty="0" smtClean="0"/>
              <a:t>호스트 </a:t>
            </a:r>
            <a:r>
              <a:rPr lang="en-US" altLang="ko-KR" sz="2000" dirty="0" smtClean="0"/>
              <a:t>PC</a:t>
            </a:r>
            <a:r>
              <a:rPr lang="ko-KR" altLang="en-US" sz="2000" dirty="0" smtClean="0"/>
              <a:t>에서 파악가능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9891" y="1428736"/>
            <a:ext cx="60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929066"/>
            <a:ext cx="5524196" cy="253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1500166" y="3786190"/>
            <a:ext cx="5715040" cy="278608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43042" y="3786190"/>
            <a:ext cx="2714644" cy="1000132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64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"/>
            <a:ext cx="9144000" cy="980728"/>
          </a:xfrm>
          <a:prstGeom prst="rect">
            <a:avLst/>
          </a:prstGeom>
          <a:solidFill>
            <a:srgbClr val="1F497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332656"/>
            <a:ext cx="782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기술적 내용 </a:t>
            </a:r>
            <a:r>
              <a:rPr lang="en-US" altLang="ko-KR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– Linux </a:t>
            </a:r>
            <a:r>
              <a:rPr lang="ko-KR" altLang="en-US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와 타켓보드간</a:t>
            </a:r>
            <a:r>
              <a:rPr lang="en-US" altLang="ko-KR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231645"/>
            <a:ext cx="8572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3"/>
                </a:solidFill>
              </a:rPr>
              <a:t>기술 </a:t>
            </a:r>
            <a:r>
              <a:rPr lang="en-US" altLang="ko-KR" sz="2000" b="1" dirty="0" smtClean="0">
                <a:solidFill>
                  <a:schemeClr val="accent3"/>
                </a:solidFill>
              </a:rPr>
              <a:t>6] Multi thread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와 </a:t>
            </a:r>
            <a:r>
              <a:rPr lang="en-US" altLang="ko-KR" sz="2000" b="1" dirty="0" err="1" smtClean="0">
                <a:solidFill>
                  <a:schemeClr val="accent3"/>
                </a:solidFill>
              </a:rPr>
              <a:t>Mutex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를 이용한</a:t>
            </a:r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장치 관리</a:t>
            </a:r>
            <a:endParaRPr lang="en-US" altLang="ko-KR" sz="2000" b="1" dirty="0" smtClean="0">
              <a:solidFill>
                <a:schemeClr val="accent3"/>
              </a:solidFill>
            </a:endParaRPr>
          </a:p>
          <a:p>
            <a:r>
              <a:rPr lang="en-US" altLang="ko-KR" sz="2000" dirty="0" smtClean="0"/>
              <a:t>        -</a:t>
            </a:r>
            <a:r>
              <a:rPr lang="ko-KR" altLang="en-US" sz="2000" dirty="0" smtClean="0"/>
              <a:t>여러 개의 장치를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하나의 프로세스에서 여러 개의 </a:t>
            </a:r>
            <a:r>
              <a:rPr lang="en-US" altLang="ko-KR" sz="2000" dirty="0" smtClean="0"/>
              <a:t>Thread</a:t>
            </a:r>
            <a:r>
              <a:rPr lang="ko-KR" altLang="en-US" sz="2000" dirty="0" smtClean="0"/>
              <a:t>로 </a:t>
            </a:r>
            <a:endParaRPr lang="en-US" altLang="ko-KR" sz="2000" dirty="0" smtClean="0"/>
          </a:p>
          <a:p>
            <a:r>
              <a:rPr lang="en-US" altLang="ko-KR" sz="2000" dirty="0" smtClean="0"/>
              <a:t>         </a:t>
            </a:r>
            <a:r>
              <a:rPr lang="ko-KR" altLang="en-US" sz="2000" dirty="0" smtClean="0"/>
              <a:t>나누어서 관리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        -Message Queue</a:t>
            </a:r>
            <a:r>
              <a:rPr lang="ko-KR" altLang="en-US" sz="2000" dirty="0" smtClean="0"/>
              <a:t> 통해서 </a:t>
            </a:r>
            <a:r>
              <a:rPr lang="en-US" altLang="ko-KR" sz="2000" dirty="0" smtClean="0"/>
              <a:t>QT</a:t>
            </a:r>
            <a:r>
              <a:rPr lang="ko-KR" altLang="en-US" sz="2000" dirty="0" smtClean="0"/>
              <a:t>에서 전송된 데이터를 받아</a:t>
            </a:r>
            <a:r>
              <a:rPr lang="en-US" altLang="ko-KR" sz="2000" dirty="0" smtClean="0"/>
              <a:t>, </a:t>
            </a:r>
          </a:p>
          <a:p>
            <a:r>
              <a:rPr lang="en-US" altLang="ko-KR" sz="2000" dirty="0" smtClean="0"/>
              <a:t>         </a:t>
            </a:r>
            <a:r>
              <a:rPr lang="ko-KR" altLang="en-US" sz="2000" dirty="0" smtClean="0"/>
              <a:t>호출된 장치만 동작시키고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나머지 장치들은 </a:t>
            </a:r>
            <a:r>
              <a:rPr lang="en-US" altLang="ko-KR" sz="2000" dirty="0" smtClean="0"/>
              <a:t>Thread</a:t>
            </a:r>
            <a:r>
              <a:rPr lang="ko-KR" altLang="en-US" sz="2000" dirty="0" smtClean="0"/>
              <a:t>를 재워              </a:t>
            </a:r>
            <a:r>
              <a:rPr lang="en-US" altLang="ko-KR" sz="2000" dirty="0" smtClean="0"/>
              <a:t>                                        	</a:t>
            </a:r>
            <a:r>
              <a:rPr lang="ko-KR" altLang="en-US" sz="2000" dirty="0" smtClean="0"/>
              <a:t>효율적인 장치관리 구연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139891" y="1428736"/>
            <a:ext cx="60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929066"/>
            <a:ext cx="5524196" cy="253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1500166" y="3786190"/>
            <a:ext cx="5715040" cy="278608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43042" y="3786190"/>
            <a:ext cx="2714644" cy="1000132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64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"/>
            <a:ext cx="9144000" cy="980728"/>
          </a:xfrm>
          <a:prstGeom prst="rect">
            <a:avLst/>
          </a:prstGeom>
          <a:solidFill>
            <a:srgbClr val="1F497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332656"/>
            <a:ext cx="624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기술적 내용 </a:t>
            </a:r>
            <a:r>
              <a:rPr lang="en-US" altLang="ko-KR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중앙 서버 데이터 관리 </a:t>
            </a:r>
          </a:p>
          <a:p>
            <a:endParaRPr lang="ko-KR" altLang="en-US" sz="28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142984"/>
            <a:ext cx="8572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5"/>
                </a:solidFill>
              </a:rPr>
              <a:t>기술 </a:t>
            </a:r>
            <a:r>
              <a:rPr lang="en-US" altLang="ko-KR" sz="2000" b="1" dirty="0" smtClean="0">
                <a:solidFill>
                  <a:schemeClr val="accent5"/>
                </a:solidFill>
              </a:rPr>
              <a:t>7] Shell Script </a:t>
            </a:r>
            <a:r>
              <a:rPr lang="ko-KR" altLang="en-US" sz="2000" b="1" dirty="0" smtClean="0">
                <a:solidFill>
                  <a:schemeClr val="accent5"/>
                </a:solidFill>
              </a:rPr>
              <a:t>프로그래밍을 통한 운영체제 간 인터페이스 구축</a:t>
            </a:r>
            <a:endParaRPr lang="en-US" altLang="ko-KR" sz="2000" b="1" dirty="0" smtClean="0">
              <a:solidFill>
                <a:schemeClr val="accent5"/>
              </a:solidFill>
            </a:endParaRPr>
          </a:p>
          <a:p>
            <a:r>
              <a:rPr lang="en-US" altLang="ko-KR" sz="2000" dirty="0" smtClean="0"/>
              <a:t>         	-</a:t>
            </a:r>
            <a:r>
              <a:rPr lang="en-US" altLang="ko-KR" sz="2000" dirty="0" err="1" smtClean="0"/>
              <a:t>json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데이터 형식으로 </a:t>
            </a:r>
            <a:r>
              <a:rPr lang="ko-KR" altLang="en-US" sz="2000" dirty="0" err="1" smtClean="0"/>
              <a:t>리눅스</a:t>
            </a:r>
            <a:r>
              <a:rPr lang="ko-KR" altLang="en-US" sz="2000" dirty="0" smtClean="0"/>
              <a:t> 가상 이미지에서 추출한 정보를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Windows</a:t>
            </a:r>
            <a:r>
              <a:rPr lang="ko-KR" altLang="en-US" sz="2000" dirty="0" smtClean="0"/>
              <a:t>로 추출 </a:t>
            </a:r>
            <a:r>
              <a:rPr lang="en-US" altLang="ko-KR" sz="2000" dirty="0" smtClean="0"/>
              <a:t>(jsonCopy.sh)</a:t>
            </a:r>
          </a:p>
          <a:p>
            <a:endParaRPr lang="en-US" altLang="ko-KR" sz="2000" dirty="0" smtClean="0"/>
          </a:p>
          <a:p>
            <a:r>
              <a:rPr lang="ko-KR" altLang="en-US" sz="2000" b="1" dirty="0" smtClean="0">
                <a:solidFill>
                  <a:schemeClr val="accent5"/>
                </a:solidFill>
              </a:rPr>
              <a:t>기술 </a:t>
            </a:r>
            <a:r>
              <a:rPr lang="en-US" altLang="ko-KR" sz="2000" b="1" dirty="0" smtClean="0">
                <a:solidFill>
                  <a:schemeClr val="accent5"/>
                </a:solidFill>
              </a:rPr>
              <a:t>8] </a:t>
            </a:r>
            <a:r>
              <a:rPr lang="ko-KR" altLang="en-US" sz="2000" b="1" dirty="0" smtClean="0">
                <a:solidFill>
                  <a:schemeClr val="accent5"/>
                </a:solidFill>
              </a:rPr>
              <a:t>각 </a:t>
            </a:r>
            <a:r>
              <a:rPr lang="ko-KR" altLang="en-US" sz="2000" b="1" dirty="0" err="1" smtClean="0">
                <a:solidFill>
                  <a:schemeClr val="accent5"/>
                </a:solidFill>
              </a:rPr>
              <a:t>타겟의</a:t>
            </a:r>
            <a:r>
              <a:rPr lang="ko-KR" altLang="en-US" sz="2000" b="1" dirty="0" smtClean="0">
                <a:solidFill>
                  <a:schemeClr val="accent5"/>
                </a:solidFill>
              </a:rPr>
              <a:t> 정보를 </a:t>
            </a:r>
            <a:r>
              <a:rPr lang="en-US" altLang="ko-KR" sz="2000" b="1" dirty="0" smtClean="0">
                <a:solidFill>
                  <a:schemeClr val="accent5"/>
                </a:solidFill>
              </a:rPr>
              <a:t>JSON </a:t>
            </a:r>
            <a:r>
              <a:rPr lang="ko-KR" altLang="en-US" sz="2000" b="1" dirty="0" smtClean="0">
                <a:solidFill>
                  <a:schemeClr val="accent5"/>
                </a:solidFill>
              </a:rPr>
              <a:t>포맷 기반 </a:t>
            </a:r>
            <a:r>
              <a:rPr lang="en-US" altLang="ko-KR" sz="2000" b="1" dirty="0" smtClean="0">
                <a:solidFill>
                  <a:schemeClr val="accent5"/>
                </a:solidFill>
              </a:rPr>
              <a:t>Database </a:t>
            </a:r>
            <a:r>
              <a:rPr lang="ko-KR" altLang="en-US" sz="2000" b="1" dirty="0" smtClean="0">
                <a:solidFill>
                  <a:schemeClr val="accent5"/>
                </a:solidFill>
              </a:rPr>
              <a:t>에 업데이트</a:t>
            </a:r>
            <a:endParaRPr lang="en-US" altLang="ko-KR" sz="2000" b="1" dirty="0" smtClean="0">
              <a:solidFill>
                <a:schemeClr val="accent5"/>
              </a:solidFill>
            </a:endParaRPr>
          </a:p>
          <a:p>
            <a:r>
              <a:rPr lang="en-US" altLang="ko-KR" sz="2000" dirty="0" smtClean="0"/>
              <a:t>         	-</a:t>
            </a:r>
            <a:r>
              <a:rPr lang="en-US" altLang="ko-KR" sz="2000" dirty="0" err="1" smtClean="0"/>
              <a:t>MongoDB</a:t>
            </a:r>
            <a:r>
              <a:rPr lang="en-US" altLang="ko-KR" sz="2000" dirty="0" smtClean="0"/>
              <a:t> (</a:t>
            </a:r>
            <a:r>
              <a:rPr lang="en-US" altLang="ko-KR" sz="2000" dirty="0" err="1" smtClean="0"/>
              <a:t>NoSQL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JSON </a:t>
            </a:r>
            <a:r>
              <a:rPr lang="ko-KR" altLang="en-US" sz="2000" dirty="0" smtClean="0"/>
              <a:t>형식으로 바로 입력을 줄 수 있음</a:t>
            </a:r>
            <a:endParaRPr lang="en-US" altLang="ko-KR" sz="2000" dirty="0" smtClean="0"/>
          </a:p>
          <a:p>
            <a:endParaRPr lang="en-US" altLang="ko-KR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4214818"/>
            <a:ext cx="19621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929066"/>
            <a:ext cx="5524196" cy="253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1500166" y="3786190"/>
            <a:ext cx="5572164" cy="278608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14744" y="3714752"/>
            <a:ext cx="3429024" cy="2714644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64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"/>
            <a:ext cx="9144000" cy="980728"/>
          </a:xfrm>
          <a:prstGeom prst="rect">
            <a:avLst/>
          </a:prstGeom>
          <a:solidFill>
            <a:srgbClr val="1F497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332656"/>
            <a:ext cx="624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기술적 내용 </a:t>
            </a:r>
            <a:r>
              <a:rPr lang="en-US" altLang="ko-KR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중앙 서버 데이터 관리 </a:t>
            </a:r>
          </a:p>
          <a:p>
            <a:endParaRPr lang="ko-KR" altLang="en-US" sz="28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142984"/>
            <a:ext cx="88582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5"/>
                </a:solidFill>
              </a:rPr>
              <a:t>기술 </a:t>
            </a:r>
            <a:r>
              <a:rPr lang="en-US" altLang="ko-KR" sz="2000" b="1" dirty="0" smtClean="0">
                <a:solidFill>
                  <a:schemeClr val="accent5"/>
                </a:solidFill>
              </a:rPr>
              <a:t>9] Database </a:t>
            </a:r>
            <a:r>
              <a:rPr lang="ko-KR" altLang="en-US" sz="2000" b="1" dirty="0" smtClean="0">
                <a:solidFill>
                  <a:schemeClr val="accent5"/>
                </a:solidFill>
              </a:rPr>
              <a:t>정보를 </a:t>
            </a:r>
            <a:r>
              <a:rPr lang="en-US" altLang="ko-KR" sz="2000" b="1" dirty="0" smtClean="0">
                <a:solidFill>
                  <a:schemeClr val="accent5"/>
                </a:solidFill>
              </a:rPr>
              <a:t>Read</a:t>
            </a:r>
            <a:r>
              <a:rPr lang="ko-KR" altLang="en-US" sz="2000" b="1" dirty="0" smtClean="0">
                <a:solidFill>
                  <a:schemeClr val="accent5"/>
                </a:solidFill>
              </a:rPr>
              <a:t> 하여 </a:t>
            </a:r>
            <a:r>
              <a:rPr lang="ko-KR" altLang="en-US" sz="2000" b="1" dirty="0" err="1" smtClean="0">
                <a:solidFill>
                  <a:schemeClr val="accent5"/>
                </a:solidFill>
              </a:rPr>
              <a:t>타겟에</a:t>
            </a:r>
            <a:r>
              <a:rPr lang="ko-KR" altLang="en-US" sz="2000" b="1" dirty="0" smtClean="0">
                <a:solidFill>
                  <a:schemeClr val="accent5"/>
                </a:solidFill>
              </a:rPr>
              <a:t> 대한 상태 추론</a:t>
            </a:r>
            <a:endParaRPr lang="en-US" altLang="ko-KR" sz="2000" b="1" dirty="0" smtClean="0">
              <a:solidFill>
                <a:schemeClr val="accent5"/>
              </a:solidFill>
            </a:endParaRPr>
          </a:p>
          <a:p>
            <a:r>
              <a:rPr lang="en-US" altLang="ko-KR" sz="2000" dirty="0" smtClean="0"/>
              <a:t>         	- Motor 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속력</a:t>
            </a:r>
            <a:r>
              <a:rPr lang="en-US" altLang="ko-KR" sz="2000" dirty="0" smtClean="0"/>
              <a:t>, Servo motor</a:t>
            </a:r>
            <a:r>
              <a:rPr lang="ko-KR" altLang="en-US" sz="2000" dirty="0" smtClean="0"/>
              <a:t>에서의 방향성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Buz</a:t>
            </a:r>
            <a:r>
              <a:rPr lang="ko-KR" altLang="en-US" sz="2000" dirty="0" smtClean="0"/>
              <a:t>를 통한 경적에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</a:t>
            </a:r>
            <a:r>
              <a:rPr lang="ko-KR" altLang="en-US" sz="2000" dirty="0" smtClean="0"/>
              <a:t>대한 정보를 통한 차량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임베디드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타겟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대한 현 상태를 추론함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b="1" dirty="0" smtClean="0">
                <a:solidFill>
                  <a:schemeClr val="accent5"/>
                </a:solidFill>
              </a:rPr>
              <a:t> 기술 </a:t>
            </a:r>
            <a:r>
              <a:rPr lang="en-US" altLang="ko-KR" sz="2000" b="1" dirty="0" smtClean="0">
                <a:solidFill>
                  <a:schemeClr val="accent5"/>
                </a:solidFill>
              </a:rPr>
              <a:t>10] </a:t>
            </a:r>
            <a:r>
              <a:rPr lang="ko-KR" altLang="en-US" sz="2000" b="1" dirty="0" smtClean="0">
                <a:solidFill>
                  <a:schemeClr val="accent5"/>
                </a:solidFill>
              </a:rPr>
              <a:t>추론 결과 및 상태 정보를 사용자 친화적인 형태인 </a:t>
            </a:r>
            <a:r>
              <a:rPr lang="en-US" altLang="ko-KR" sz="2000" b="1" dirty="0" smtClean="0">
                <a:solidFill>
                  <a:schemeClr val="accent5"/>
                </a:solidFill>
              </a:rPr>
              <a:t/>
            </a:r>
            <a:br>
              <a:rPr lang="en-US" altLang="ko-KR" sz="2000" b="1" dirty="0" smtClean="0">
                <a:solidFill>
                  <a:schemeClr val="accent5"/>
                </a:solidFill>
              </a:rPr>
            </a:br>
            <a:r>
              <a:rPr lang="en-US" altLang="ko-KR" sz="2000" b="1" dirty="0" smtClean="0">
                <a:solidFill>
                  <a:schemeClr val="accent5"/>
                </a:solidFill>
              </a:rPr>
              <a:t>            Web-front end</a:t>
            </a:r>
            <a:r>
              <a:rPr lang="ko-KR" altLang="en-US" sz="2000" b="1" dirty="0" smtClean="0">
                <a:solidFill>
                  <a:schemeClr val="accent5"/>
                </a:solidFill>
              </a:rPr>
              <a:t>에 출력함</a:t>
            </a:r>
            <a:endParaRPr lang="en-US" altLang="ko-KR" sz="2000" b="1" dirty="0" smtClean="0">
              <a:solidFill>
                <a:schemeClr val="accent5"/>
              </a:solidFill>
            </a:endParaRPr>
          </a:p>
          <a:p>
            <a:r>
              <a:rPr lang="en-US" altLang="ko-KR" sz="2000" b="1" dirty="0" smtClean="0">
                <a:solidFill>
                  <a:schemeClr val="accent3"/>
                </a:solidFill>
              </a:rPr>
              <a:t>          </a:t>
            </a:r>
            <a:r>
              <a:rPr lang="en-US" altLang="ko-KR" sz="2000" dirty="0" smtClean="0"/>
              <a:t> - </a:t>
            </a:r>
            <a:r>
              <a:rPr lang="ko-KR" altLang="en-US" sz="2000" dirty="0" smtClean="0"/>
              <a:t>웹을 통한 각 </a:t>
            </a:r>
            <a:r>
              <a:rPr lang="ko-KR" altLang="en-US" sz="2000" dirty="0" err="1" smtClean="0"/>
              <a:t>타겟에서의</a:t>
            </a:r>
            <a:r>
              <a:rPr lang="ko-KR" altLang="en-US" sz="2000" dirty="0" smtClean="0"/>
              <a:t> 현 상황을 모니터링 할 수 있음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(192.168.10.39)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4214818"/>
            <a:ext cx="19621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929066"/>
            <a:ext cx="5524196" cy="253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1500166" y="3786190"/>
            <a:ext cx="5572164" cy="278608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14744" y="3714752"/>
            <a:ext cx="3286148" cy="2714644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64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"/>
            <a:ext cx="9144000" cy="980728"/>
          </a:xfrm>
          <a:prstGeom prst="rect">
            <a:avLst/>
          </a:prstGeom>
          <a:solidFill>
            <a:srgbClr val="1F497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개발의 환경</a:t>
            </a:r>
            <a:endParaRPr lang="ko-KR" altLang="en-US" sz="28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72660" y="3214686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환경과 사용된 도구들 명세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2714676" y="-8286832"/>
            <a:ext cx="17216558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==========================</a:t>
            </a:r>
          </a:p>
          <a:p>
            <a:r>
              <a:rPr lang="en-US" altLang="ko-KR" dirty="0" smtClean="0"/>
              <a:t>A </a:t>
            </a:r>
            <a:r>
              <a:rPr lang="ko-KR" altLang="en-US" dirty="0" smtClean="0"/>
              <a:t>조 필요 부품 목록 리스트</a:t>
            </a:r>
          </a:p>
          <a:p>
            <a:r>
              <a:rPr lang="en-US" altLang="ko-KR" dirty="0" smtClean="0"/>
              <a:t>==========================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====	=======================	=======	=======	=======	===========================================================================</a:t>
            </a:r>
          </a:p>
          <a:p>
            <a:r>
              <a:rPr lang="ko-KR" altLang="en-US" dirty="0" smtClean="0"/>
              <a:t>번호	</a:t>
            </a:r>
            <a:r>
              <a:rPr lang="ko-KR" altLang="en-US" dirty="0" err="1" smtClean="0"/>
              <a:t>부품명</a:t>
            </a:r>
            <a:r>
              <a:rPr lang="ko-KR" altLang="en-US" dirty="0" smtClean="0"/>
              <a:t>			수량	단가	가격	구매주소</a:t>
            </a:r>
          </a:p>
          <a:p>
            <a:r>
              <a:rPr lang="en-US" altLang="ko-KR" dirty="0" smtClean="0"/>
              <a:t>====	=======================	=======	=======	=======	===========================================================================</a:t>
            </a:r>
          </a:p>
          <a:p>
            <a:r>
              <a:rPr lang="en-US" altLang="ko-KR" dirty="0" smtClean="0"/>
              <a:t>1	9V </a:t>
            </a:r>
            <a:r>
              <a:rPr lang="ko-KR" altLang="en-US" dirty="0" smtClean="0"/>
              <a:t>건전지 </a:t>
            </a:r>
            <a:r>
              <a:rPr lang="ko-KR" altLang="en-US" dirty="0" err="1" smtClean="0"/>
              <a:t>홀더</a:t>
            </a:r>
            <a:r>
              <a:rPr lang="ko-KR" altLang="en-US" dirty="0" smtClean="0"/>
              <a:t>		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	</a:t>
            </a:r>
            <a:r>
              <a:rPr lang="en-US" altLang="ko-KR" dirty="0" smtClean="0"/>
              <a:t>1200	1200	http://mechasolution.com/shop/goods/goods_view.php?goodsno=543005&amp;category=135002	</a:t>
            </a:r>
          </a:p>
          <a:p>
            <a:r>
              <a:rPr lang="en-US" altLang="ko-KR" dirty="0" smtClean="0"/>
              <a:t>x2	9V </a:t>
            </a:r>
            <a:r>
              <a:rPr lang="ko-KR" altLang="en-US" dirty="0" smtClean="0"/>
              <a:t>건전지		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	</a:t>
            </a:r>
            <a:r>
              <a:rPr lang="en-US" altLang="ko-KR" dirty="0" smtClean="0"/>
              <a:t>1210	2420	http://mechasolution.com/shop/goods/goods_view.php?goodsno=539736&amp;category=135001</a:t>
            </a:r>
          </a:p>
          <a:p>
            <a:r>
              <a:rPr lang="en-US" altLang="ko-KR" dirty="0" smtClean="0"/>
              <a:t>x3	AA </a:t>
            </a:r>
            <a:r>
              <a:rPr lang="ko-KR" altLang="en-US" dirty="0" smtClean="0"/>
              <a:t>건전지		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	</a:t>
            </a:r>
            <a:r>
              <a:rPr lang="en-US" altLang="ko-KR" dirty="0" smtClean="0"/>
              <a:t>880     5280    http://mechasolution.com/shop/goods/goods_view.php?goodsno=772&amp;category=135001</a:t>
            </a:r>
          </a:p>
          <a:p>
            <a:r>
              <a:rPr lang="en-US" altLang="ko-KR" dirty="0" smtClean="0"/>
              <a:t>4	</a:t>
            </a:r>
            <a:r>
              <a:rPr lang="ko-KR" altLang="en-US" dirty="0" smtClean="0"/>
              <a:t>적외선 센서		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	</a:t>
            </a:r>
            <a:r>
              <a:rPr lang="en-US" altLang="ko-KR" dirty="0" smtClean="0"/>
              <a:t>880	1760	http://mechasolution.com/shop/goods/goods_view.php?goodsno=539743&amp;category=129015</a:t>
            </a:r>
          </a:p>
          <a:p>
            <a:r>
              <a:rPr lang="en-US" altLang="ko-KR" dirty="0" smtClean="0"/>
              <a:t>5	DC </a:t>
            </a:r>
            <a:r>
              <a:rPr lang="ko-KR" altLang="en-US" dirty="0" smtClean="0"/>
              <a:t>모터			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	</a:t>
            </a:r>
            <a:r>
              <a:rPr lang="en-US" altLang="ko-KR" dirty="0" smtClean="0"/>
              <a:t>1650	3300	http://mechasolution.com/shop/goods/goods_view.php?goodsno=8903&amp;category=</a:t>
            </a:r>
          </a:p>
          <a:p>
            <a:r>
              <a:rPr lang="en-US" altLang="ko-KR" dirty="0" smtClean="0"/>
              <a:t>6	</a:t>
            </a:r>
            <a:r>
              <a:rPr lang="ko-KR" altLang="en-US" dirty="0" smtClean="0"/>
              <a:t>모터 드라이버		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	</a:t>
            </a:r>
            <a:r>
              <a:rPr lang="en-US" altLang="ko-KR" dirty="0" smtClean="0"/>
              <a:t>2900	5800	http://www.devicemart.co.kr/1278835</a:t>
            </a:r>
          </a:p>
          <a:p>
            <a:r>
              <a:rPr lang="en-US" altLang="ko-KR" dirty="0" smtClean="0"/>
              <a:t>x7	</a:t>
            </a:r>
            <a:r>
              <a:rPr lang="ko-KR" altLang="en-US" dirty="0" err="1" smtClean="0"/>
              <a:t>서보모터</a:t>
            </a:r>
            <a:r>
              <a:rPr lang="ko-KR" altLang="en-US" dirty="0" smtClean="0"/>
              <a:t>		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	</a:t>
            </a:r>
            <a:r>
              <a:rPr lang="en-US" altLang="ko-KR" dirty="0" smtClean="0"/>
              <a:t>1650	3300 	http://mechasolution.com/shop/goods/goods_view.php?goodsno=71795&amp;category=131006</a:t>
            </a:r>
          </a:p>
          <a:p>
            <a:r>
              <a:rPr lang="en-US" altLang="ko-KR" dirty="0" smtClean="0"/>
              <a:t>x8	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륜 로봇 프레임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	</a:t>
            </a:r>
            <a:r>
              <a:rPr lang="en-US" altLang="ko-KR" dirty="0" smtClean="0"/>
              <a:t>12100	12100	http://mechasolution.com/shop/goods/goods_view.php?goodsno=330391&amp;category=140012</a:t>
            </a:r>
          </a:p>
          <a:p>
            <a:r>
              <a:rPr lang="en-US" altLang="ko-KR" dirty="0" smtClean="0"/>
              <a:t>9 	n100mini </a:t>
            </a:r>
            <a:r>
              <a:rPr lang="en-US" altLang="ko-KR" dirty="0" err="1" smtClean="0"/>
              <a:t>iptime</a:t>
            </a:r>
            <a:r>
              <a:rPr lang="en-US" altLang="ko-KR" dirty="0" smtClean="0"/>
              <a:t>		2</a:t>
            </a:r>
            <a:r>
              <a:rPr lang="ko-KR" altLang="en-US" dirty="0" smtClean="0"/>
              <a:t>개	</a:t>
            </a:r>
            <a:r>
              <a:rPr lang="en-US" altLang="ko-KR" dirty="0" smtClean="0"/>
              <a:t>6900	13800   http://www.devicemart.co.kr/1105254</a:t>
            </a:r>
          </a:p>
          <a:p>
            <a:r>
              <a:rPr lang="en-US" altLang="ko-KR" dirty="0" smtClean="0"/>
              <a:t>10  	</a:t>
            </a:r>
            <a:r>
              <a:rPr lang="ko-KR" altLang="en-US" dirty="0" smtClean="0"/>
              <a:t>핀 커넥터		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	</a:t>
            </a:r>
            <a:r>
              <a:rPr lang="en-US" altLang="ko-KR" dirty="0" smtClean="0"/>
              <a:t>990	990	http://mechasolution.com/shop/goods/goods_view.php?goodsno=9682&amp;category=</a:t>
            </a:r>
          </a:p>
          <a:p>
            <a:r>
              <a:rPr lang="en-US" altLang="ko-KR" dirty="0" smtClean="0"/>
              <a:t>x11  	</a:t>
            </a:r>
            <a:r>
              <a:rPr lang="ko-KR" altLang="en-US" dirty="0" smtClean="0"/>
              <a:t>미니 </a:t>
            </a:r>
            <a:r>
              <a:rPr lang="ko-KR" altLang="en-US" dirty="0" err="1" smtClean="0"/>
              <a:t>브레드보드</a:t>
            </a:r>
            <a:r>
              <a:rPr lang="ko-KR" altLang="en-US" dirty="0" smtClean="0"/>
              <a:t>		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	</a:t>
            </a:r>
            <a:r>
              <a:rPr lang="en-US" altLang="ko-KR" dirty="0" smtClean="0"/>
              <a:t>660	1320	http://mechasolution.com/shop/goods/goods_view.php?goodsno=44&amp;category=</a:t>
            </a:r>
          </a:p>
          <a:p>
            <a:r>
              <a:rPr lang="en-US" altLang="ko-KR" dirty="0" smtClean="0"/>
              <a:t>x12     </a:t>
            </a:r>
            <a:r>
              <a:rPr lang="en-US" altLang="ko-KR" dirty="0" err="1" smtClean="0"/>
              <a:t>usb</a:t>
            </a:r>
            <a:r>
              <a:rPr lang="en-US" altLang="ko-KR" dirty="0" smtClean="0"/>
              <a:t> to DC               1</a:t>
            </a:r>
            <a:r>
              <a:rPr lang="ko-KR" altLang="en-US" dirty="0" smtClean="0"/>
              <a:t>개	</a:t>
            </a:r>
            <a:r>
              <a:rPr lang="en-US" altLang="ko-KR" dirty="0" smtClean="0"/>
              <a:t>1500	1500	http://www.devicemart.co.kr/1328651</a:t>
            </a:r>
          </a:p>
          <a:p>
            <a:r>
              <a:rPr lang="en-US" altLang="ko-KR" dirty="0" smtClean="0"/>
              <a:t>x13	</a:t>
            </a:r>
            <a:r>
              <a:rPr lang="ko-KR" altLang="en-US" dirty="0" smtClean="0"/>
              <a:t>점퍼선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====	=======================	=======	=======	=======	===========================================================================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총  액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인원수</a:t>
            </a:r>
            <a:r>
              <a:rPr lang="en-US" altLang="ko-KR" dirty="0" smtClean="0"/>
              <a:t>: 4 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8662" y="1124744"/>
            <a:ext cx="77122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1) </a:t>
            </a:r>
            <a:r>
              <a:rPr lang="ko-KR" altLang="en-US" sz="2000" b="1" dirty="0" smtClean="0"/>
              <a:t>운영체제</a:t>
            </a:r>
            <a:r>
              <a:rPr lang="en-US" altLang="ko-KR" sz="2000" b="1" dirty="0" smtClean="0"/>
              <a:t>: </a:t>
            </a:r>
            <a:r>
              <a:rPr lang="ko-KR" altLang="en-US" sz="2000" dirty="0" smtClean="0"/>
              <a:t>가상 머신 우분투 </a:t>
            </a:r>
            <a:r>
              <a:rPr lang="en-US" altLang="ko-KR" sz="2000" dirty="0" smtClean="0"/>
              <a:t>Linux 2.6.32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2) </a:t>
            </a:r>
            <a:r>
              <a:rPr lang="ko-KR" altLang="en-US" sz="2000" b="1" dirty="0" smtClean="0"/>
              <a:t>사용자인터페이스</a:t>
            </a:r>
            <a:r>
              <a:rPr lang="en-US" altLang="ko-KR" sz="2000" b="1" dirty="0" smtClean="0"/>
              <a:t>: </a:t>
            </a:r>
            <a:r>
              <a:rPr lang="ko-KR" altLang="en-US" sz="2000" dirty="0" smtClean="0"/>
              <a:t>터미널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텍스트 기반</a:t>
            </a:r>
            <a:r>
              <a:rPr lang="en-US" altLang="ko-KR" sz="2000" dirty="0" smtClean="0"/>
              <a:t>, Tera Term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3) </a:t>
            </a:r>
            <a:r>
              <a:rPr lang="ko-KR" altLang="en-US" sz="2000" b="1" dirty="0" smtClean="0"/>
              <a:t>개발언어</a:t>
            </a:r>
            <a:r>
              <a:rPr lang="en-US" altLang="ko-KR" sz="2000" dirty="0" smtClean="0"/>
              <a:t>: C, C++, </a:t>
            </a:r>
            <a:r>
              <a:rPr lang="en-US" altLang="ko-KR" sz="2000" dirty="0" err="1" smtClean="0"/>
              <a:t>Javascript</a:t>
            </a:r>
            <a:r>
              <a:rPr lang="en-US" altLang="ko-KR" sz="2000" dirty="0" smtClean="0"/>
              <a:t>, html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4) </a:t>
            </a:r>
            <a:r>
              <a:rPr lang="ko-KR" altLang="en-US" sz="2000" b="1" dirty="0" smtClean="0"/>
              <a:t>편집기</a:t>
            </a:r>
            <a:r>
              <a:rPr lang="en-US" altLang="ko-KR" sz="2000" b="1" dirty="0" smtClean="0"/>
              <a:t>: </a:t>
            </a:r>
            <a:r>
              <a:rPr lang="ko-KR" altLang="en-US" sz="2000" dirty="0" err="1" smtClean="0"/>
              <a:t>리눅스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gedit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리눅스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vim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5) </a:t>
            </a:r>
            <a:r>
              <a:rPr lang="ko-KR" altLang="en-US" sz="2000" b="1" dirty="0" smtClean="0"/>
              <a:t>기타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개발 툴</a:t>
            </a:r>
            <a:r>
              <a:rPr lang="en-US" altLang="ko-KR" sz="2000" b="1" dirty="0" smtClean="0"/>
              <a:t>, IDE </a:t>
            </a:r>
            <a:r>
              <a:rPr lang="ko-KR" altLang="en-US" sz="2000" b="1" dirty="0" smtClean="0"/>
              <a:t>및 플랫폼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크로스컴파일러</a:t>
            </a:r>
            <a:r>
              <a:rPr lang="en-US" altLang="ko-KR" sz="2000" dirty="0" smtClean="0"/>
              <a:t>(GNU </a:t>
            </a:r>
            <a:r>
              <a:rPr lang="ko-KR" altLang="en-US" sz="2000" dirty="0" smtClean="0"/>
              <a:t>툴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체인</a:t>
            </a:r>
            <a:r>
              <a:rPr lang="en-US" altLang="ko-KR" sz="2000" dirty="0" smtClean="0"/>
              <a:t>),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 - NFS (HOST </a:t>
            </a:r>
            <a:r>
              <a:rPr lang="ko-KR" altLang="en-US" sz="2000" dirty="0" smtClean="0"/>
              <a:t>루트파일시스템</a:t>
            </a:r>
            <a:r>
              <a:rPr lang="en-US" altLang="ko-KR" sz="2000" dirty="0" smtClean="0"/>
              <a:t>),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 - TFTP, </a:t>
            </a:r>
            <a:r>
              <a:rPr lang="ko-KR" altLang="en-US" sz="2000" dirty="0" smtClean="0"/>
              <a:t>부트 로더</a:t>
            </a:r>
            <a:r>
              <a:rPr lang="en-US" altLang="ko-KR" sz="2000" dirty="0" smtClean="0"/>
              <a:t>(U-Boot),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 - </a:t>
            </a:r>
            <a:r>
              <a:rPr lang="en-US" altLang="ko-KR" sz="2000" dirty="0" err="1" smtClean="0"/>
              <a:t>Webstorm</a:t>
            </a:r>
            <a:r>
              <a:rPr lang="en-US" altLang="ko-KR" sz="2000" dirty="0" smtClean="0"/>
              <a:t>, Google Chrome, </a:t>
            </a:r>
            <a:r>
              <a:rPr lang="en-US" altLang="ko-KR" sz="2000" dirty="0" err="1" smtClean="0"/>
              <a:t>MongoDB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NodeJS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6)</a:t>
            </a:r>
            <a:r>
              <a:rPr lang="ko-KR" altLang="en-US" sz="2000" b="1" dirty="0" smtClean="0"/>
              <a:t> 개발 보드</a:t>
            </a:r>
            <a:r>
              <a:rPr lang="en-US" altLang="ko-KR" sz="2000" b="1" dirty="0" smtClean="0"/>
              <a:t>: </a:t>
            </a:r>
            <a:r>
              <a:rPr lang="en-US" altLang="ko-KR" sz="2000" dirty="0" smtClean="0"/>
              <a:t>MDS2450 (S3C2450)</a:t>
            </a:r>
          </a:p>
        </p:txBody>
      </p:sp>
    </p:spTree>
    <p:extLst>
      <p:ext uri="{BB962C8B-B14F-4D97-AF65-F5344CB8AC3E}">
        <p14:creationId xmlns:p14="http://schemas.microsoft.com/office/powerpoint/2010/main" xmlns="" val="18464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"/>
            <a:ext cx="9144000" cy="980728"/>
          </a:xfrm>
          <a:prstGeom prst="rect">
            <a:avLst/>
          </a:prstGeom>
          <a:solidFill>
            <a:srgbClr val="1F497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성공과 실패</a:t>
            </a:r>
            <a:endParaRPr lang="ko-KR" altLang="en-US" sz="28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108534"/>
            <a:ext cx="7929618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기술항목 </a:t>
            </a:r>
            <a:r>
              <a:rPr lang="ko-KR" altLang="en-US" sz="1400" b="1" dirty="0" err="1" smtClean="0">
                <a:solidFill>
                  <a:schemeClr val="accent6"/>
                </a:solidFill>
              </a:rPr>
              <a:t>부저</a:t>
            </a:r>
            <a:r>
              <a:rPr lang="ko-KR" altLang="en-US" sz="1400" b="1" dirty="0" smtClean="0">
                <a:solidFill>
                  <a:schemeClr val="accent6"/>
                </a:solidFill>
              </a:rPr>
              <a:t> 구현</a:t>
            </a:r>
            <a:endParaRPr lang="en-US" altLang="ko-KR" sz="1400" b="1" dirty="0" smtClean="0">
              <a:solidFill>
                <a:schemeClr val="accent6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세부내용 </a:t>
            </a:r>
            <a:r>
              <a:rPr lang="ko-KR" altLang="en-US" sz="1400" dirty="0" err="1" smtClean="0"/>
              <a:t>부저</a:t>
            </a:r>
            <a:r>
              <a:rPr lang="ko-KR" altLang="en-US" sz="1400" dirty="0" smtClean="0"/>
              <a:t> 구현으로 자동차 </a:t>
            </a:r>
            <a:r>
              <a:rPr lang="ko-KR" altLang="en-US" sz="1400" dirty="0" err="1" smtClean="0"/>
              <a:t>크랙션</a:t>
            </a:r>
            <a:r>
              <a:rPr lang="ko-KR" altLang="en-US" sz="1400" dirty="0" smtClean="0"/>
              <a:t> 구현</a:t>
            </a: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담당자    </a:t>
            </a:r>
            <a:r>
              <a:rPr lang="ko-KR" altLang="en-US" sz="1400" dirty="0" smtClean="0"/>
              <a:t>이하은</a:t>
            </a:r>
            <a:endParaRPr lang="en-US" altLang="ko-KR" sz="1000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결과       </a:t>
            </a:r>
            <a:r>
              <a:rPr lang="ko-KR" altLang="en-US" sz="1400" dirty="0" err="1" smtClean="0"/>
              <a:t>부저</a:t>
            </a:r>
            <a:r>
              <a:rPr lang="ko-KR" altLang="en-US" sz="1400" dirty="0" smtClean="0"/>
              <a:t> 구현을 터치스크린을 통한 터치를 통해 </a:t>
            </a:r>
            <a:r>
              <a:rPr lang="ko-KR" altLang="en-US" sz="1400" dirty="0" err="1" smtClean="0"/>
              <a:t>부저음</a:t>
            </a:r>
            <a:r>
              <a:rPr lang="ko-KR" altLang="en-US" sz="1400" dirty="0" smtClean="0"/>
              <a:t> 출력 성공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성패요인분석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sz="1400" dirty="0" err="1" smtClean="0"/>
              <a:t>부저음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내장 하드웨어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출력은 다른 외장 하드웨어 구현에 비해 접근이 쉬움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3786190"/>
            <a:ext cx="7929618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기술항목 </a:t>
            </a:r>
            <a:r>
              <a:rPr lang="ko-KR" altLang="en-US" sz="1400" b="1" dirty="0" err="1" smtClean="0">
                <a:solidFill>
                  <a:schemeClr val="accent6"/>
                </a:solidFill>
              </a:rPr>
              <a:t>서보모터 구현</a:t>
            </a:r>
            <a:endParaRPr lang="en-US" altLang="ko-KR" sz="1400" b="1" dirty="0" err="1" smtClean="0">
              <a:solidFill>
                <a:schemeClr val="accent6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세부내용 </a:t>
            </a:r>
            <a:r>
              <a:rPr lang="ko-KR" altLang="en-US" sz="1400" dirty="0" err="1" smtClean="0"/>
              <a:t>서보모터</a:t>
            </a:r>
            <a:r>
              <a:rPr lang="ko-KR" altLang="en-US" sz="1400" dirty="0" smtClean="0"/>
              <a:t> 구현으로 자동차 방향 설정</a:t>
            </a: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담당자    </a:t>
            </a:r>
            <a:r>
              <a:rPr lang="ko-KR" altLang="en-US" sz="1400" dirty="0" smtClean="0"/>
              <a:t>이하은㈜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박승호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부</a:t>
            </a:r>
            <a:r>
              <a:rPr lang="en-US" altLang="ko-KR" sz="1000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결과       </a:t>
            </a:r>
            <a:r>
              <a:rPr lang="ko-KR" altLang="en-US" sz="1400" dirty="0" err="1" smtClean="0"/>
              <a:t>서보</a:t>
            </a:r>
            <a:r>
              <a:rPr lang="ko-KR" altLang="en-US" sz="1400" dirty="0" smtClean="0"/>
              <a:t> 모터로 방향 전환을 성공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성패요인분석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서보모터를</a:t>
            </a:r>
            <a:r>
              <a:rPr lang="ko-KR" altLang="en-US" sz="1400" dirty="0" smtClean="0"/>
              <a:t> 원하는 각도 조절에는 성공함</a:t>
            </a:r>
            <a:r>
              <a:rPr lang="en-US" altLang="ko-KR" sz="1400" dirty="0" smtClean="0"/>
              <a:t>.</a:t>
            </a:r>
          </a:p>
          <a:p>
            <a:pPr lvl="1">
              <a:buFontTx/>
              <a:buChar char="-"/>
            </a:pPr>
            <a:r>
              <a:rPr lang="ko-KR" altLang="en-US" sz="1400" dirty="0" smtClean="0"/>
              <a:t>하지만 </a:t>
            </a:r>
            <a:r>
              <a:rPr lang="en-US" altLang="ko-KR" sz="1400" dirty="0" smtClean="0"/>
              <a:t>PWM</a:t>
            </a:r>
            <a:r>
              <a:rPr lang="ko-KR" altLang="en-US" sz="1400" dirty="0" smtClean="0"/>
              <a:t>에 의한 정확한 각도 조절에서는 어려움 </a:t>
            </a:r>
            <a:endParaRPr lang="en-US" altLang="ko-KR" sz="1400" dirty="0" smtClean="0"/>
          </a:p>
          <a:p>
            <a:pPr lvl="1">
              <a:buFontTx/>
              <a:buChar char="-"/>
            </a:pPr>
            <a:r>
              <a:rPr lang="ko-KR" altLang="en-US" sz="1400" dirty="0" smtClean="0"/>
              <a:t>모터와의 결합을 통한 바퀴 방향 조절에서는 바퀴 무게로 인해 원활한 조절 어려움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18464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"/>
            <a:ext cx="9144000" cy="980728"/>
          </a:xfrm>
          <a:prstGeom prst="rect">
            <a:avLst/>
          </a:prstGeom>
          <a:solidFill>
            <a:srgbClr val="1F497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성공과 실패</a:t>
            </a:r>
            <a:endParaRPr lang="ko-KR" altLang="en-US" sz="28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428736"/>
            <a:ext cx="7929618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기술항목 </a:t>
            </a:r>
            <a:r>
              <a:rPr lang="ko-KR" altLang="en-US" sz="1400" b="1" dirty="0" smtClean="0">
                <a:solidFill>
                  <a:schemeClr val="accent6"/>
                </a:solidFill>
              </a:rPr>
              <a:t>모터 </a:t>
            </a:r>
            <a:r>
              <a:rPr lang="ko-KR" altLang="en-US" sz="1400" b="1" dirty="0" err="1" smtClean="0">
                <a:solidFill>
                  <a:schemeClr val="accent6"/>
                </a:solidFill>
              </a:rPr>
              <a:t>드라이버단</a:t>
            </a:r>
            <a:r>
              <a:rPr lang="ko-KR" altLang="en-US" sz="1400" b="1" dirty="0" smtClean="0">
                <a:solidFill>
                  <a:schemeClr val="accent6"/>
                </a:solidFill>
              </a:rPr>
              <a:t> 구현</a:t>
            </a:r>
            <a:endParaRPr lang="en-US" altLang="ko-KR" sz="1400" b="1" dirty="0" smtClean="0">
              <a:solidFill>
                <a:schemeClr val="accent6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세부내용 </a:t>
            </a:r>
            <a:r>
              <a:rPr lang="en-US" altLang="ko-KR" sz="1400" dirty="0" smtClean="0"/>
              <a:t>DC</a:t>
            </a:r>
            <a:r>
              <a:rPr lang="ko-KR" altLang="en-US" sz="1400" dirty="0" smtClean="0"/>
              <a:t>모터와 </a:t>
            </a:r>
            <a:r>
              <a:rPr lang="ko-KR" altLang="en-US" sz="1400" dirty="0" err="1" smtClean="0"/>
              <a:t>타겟보드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PWM</a:t>
            </a:r>
            <a:r>
              <a:rPr lang="ko-KR" altLang="en-US" sz="1400" dirty="0" smtClean="0"/>
              <a:t>를 사용하여 직진 및 속도 제어</a:t>
            </a: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담당자    </a:t>
            </a:r>
            <a:r>
              <a:rPr lang="ko-KR" altLang="en-US" sz="1400" dirty="0" smtClean="0"/>
              <a:t>이하은㈜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박승호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부</a:t>
            </a:r>
            <a:r>
              <a:rPr lang="en-US" altLang="ko-KR" sz="1000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결과 </a:t>
            </a:r>
            <a:r>
              <a:rPr lang="ko-KR" altLang="en-US" sz="1400" dirty="0" smtClean="0"/>
              <a:t>직진 및 속도 제어는 성공하였으나</a:t>
            </a:r>
            <a:r>
              <a:rPr lang="en-US" altLang="ko-KR" sz="1400" dirty="0" smtClean="0"/>
              <a:t>, Timer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TCNT reload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update</a:t>
            </a:r>
            <a:r>
              <a:rPr lang="ko-KR" altLang="en-US" sz="1400" dirty="0" smtClean="0"/>
              <a:t>를 반복하는 구역에서          </a:t>
            </a:r>
            <a:endParaRPr lang="en-US" altLang="ko-KR" sz="1400" dirty="0" smtClean="0"/>
          </a:p>
          <a:p>
            <a:r>
              <a:rPr lang="ko-KR" altLang="en-US" sz="1400" dirty="0" smtClean="0"/>
              <a:t>          버그로 인한 제한된 구현을 수행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성패요인분석</a:t>
            </a:r>
            <a:endParaRPr lang="en-US" altLang="ko-KR" dirty="0" smtClean="0"/>
          </a:p>
          <a:p>
            <a:pPr lvl="1"/>
            <a:r>
              <a:rPr lang="en-US" altLang="ko-KR" sz="1400" dirty="0" smtClean="0"/>
              <a:t>-GPG2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GPG3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OUTPUT</a:t>
            </a:r>
            <a:r>
              <a:rPr lang="ko-KR" altLang="en-US" sz="1400" dirty="0" smtClean="0"/>
              <a:t>으로 설정하고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모터드라이버 </a:t>
            </a:r>
            <a:r>
              <a:rPr lang="en-US" altLang="ko-KR" sz="1400" dirty="0" smtClean="0"/>
              <a:t>IN</a:t>
            </a:r>
            <a:r>
              <a:rPr lang="ko-KR" altLang="en-US" sz="1400" dirty="0" smtClean="0"/>
              <a:t>에 입력 후 </a:t>
            </a:r>
            <a:r>
              <a:rPr lang="en-US" altLang="ko-KR" sz="1400" dirty="0" smtClean="0"/>
              <a:t>GO, BACK </a:t>
            </a:r>
            <a:r>
              <a:rPr lang="ko-KR" altLang="en-US" sz="1400" dirty="0" smtClean="0"/>
              <a:t>제어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-Enable A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Enable B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PWM </a:t>
            </a:r>
            <a:r>
              <a:rPr lang="ko-KR" altLang="en-US" sz="1400" dirty="0" smtClean="0"/>
              <a:t>신호를 주입하여 모터 </a:t>
            </a:r>
            <a:r>
              <a:rPr lang="en-US" altLang="ko-KR" sz="1400" dirty="0" smtClean="0"/>
              <a:t>enable, disable </a:t>
            </a:r>
            <a:r>
              <a:rPr lang="ko-KR" altLang="en-US" sz="1400" dirty="0" smtClean="0"/>
              <a:t>제어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r>
              <a:rPr lang="en-US" altLang="ko-KR" sz="1400" dirty="0" smtClean="0"/>
              <a:t>-</a:t>
            </a:r>
            <a:r>
              <a:rPr lang="ko-KR" altLang="en-US" sz="1400" dirty="0" smtClean="0"/>
              <a:t>모터 드라이버를 이용한 속도 제어를 이해하고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원하는 속도 출력을 위해 알맞은 </a:t>
            </a:r>
            <a:r>
              <a:rPr lang="en-US" altLang="ko-KR" sz="1400" dirty="0" smtClean="0"/>
              <a:t>PWM </a:t>
            </a:r>
            <a:r>
              <a:rPr lang="ko-KR" altLang="en-US" sz="1400" dirty="0" err="1" smtClean="0"/>
              <a:t>듀티</a:t>
            </a:r>
            <a:r>
              <a:rPr lang="ko-KR" altLang="en-US" sz="1400" dirty="0" smtClean="0"/>
              <a:t> 비 계산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- </a:t>
            </a:r>
            <a:r>
              <a:rPr lang="ko-KR" altLang="en-US" sz="1400" dirty="0" smtClean="0"/>
              <a:t>모터에서 삐</a:t>
            </a:r>
            <a:r>
              <a:rPr lang="en-US" altLang="ko-KR" sz="1400" dirty="0" smtClean="0"/>
              <a:t> – </a:t>
            </a:r>
            <a:r>
              <a:rPr lang="ko-KR" altLang="en-US" sz="1400" dirty="0" smtClean="0"/>
              <a:t>주파수 소리가 나는 것을 주기 부분을 수정하여 해결함</a:t>
            </a:r>
            <a:r>
              <a:rPr lang="en-US" altLang="ko-KR" sz="1400" dirty="0" smtClean="0"/>
              <a:t>.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142976" y="4357694"/>
          <a:ext cx="6357982" cy="69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1"/>
                <a:gridCol w="642942"/>
                <a:gridCol w="599976"/>
                <a:gridCol w="614471"/>
                <a:gridCol w="571504"/>
                <a:gridCol w="1071570"/>
                <a:gridCol w="1143008"/>
              </a:tblGrid>
              <a:tr h="357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보드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(GPIO)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G2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(pin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244)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G3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(pin 245)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TOUT2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(pin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104)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3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모터 드라이버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IN1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IN3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IN2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IN4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Enable A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Enable</a:t>
                      </a:r>
                      <a:r>
                        <a:rPr lang="en-US" altLang="ko-KR" sz="1600" baseline="0" dirty="0" smtClean="0"/>
                        <a:t> B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464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"/>
            <a:ext cx="9144000" cy="980728"/>
          </a:xfrm>
          <a:prstGeom prst="rect">
            <a:avLst/>
          </a:prstGeom>
          <a:solidFill>
            <a:srgbClr val="1F497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성공과 실패</a:t>
            </a:r>
            <a:endParaRPr lang="ko-KR" altLang="en-US" sz="28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428736"/>
            <a:ext cx="8143932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기술항목</a:t>
            </a:r>
            <a:r>
              <a:rPr lang="en-US" altLang="ko-KR" dirty="0" smtClean="0"/>
              <a:t> : </a:t>
            </a:r>
            <a:r>
              <a:rPr lang="ko-KR" altLang="en-US" sz="1400" b="1" dirty="0" err="1" smtClean="0">
                <a:solidFill>
                  <a:schemeClr val="accent6"/>
                </a:solidFill>
              </a:rPr>
              <a:t>타겟보드</a:t>
            </a:r>
            <a:r>
              <a:rPr lang="en-US" altLang="ko-KR" sz="1400" b="1" dirty="0" err="1" smtClean="0">
                <a:solidFill>
                  <a:schemeClr val="accent6"/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accent6"/>
                </a:solidFill>
              </a:rPr>
              <a:t>호스트</a:t>
            </a:r>
            <a:r>
              <a:rPr lang="en-US" altLang="ko-KR" sz="1400" b="1" dirty="0" err="1" smtClean="0">
                <a:solidFill>
                  <a:schemeClr val="accent6"/>
                </a:solidFill>
              </a:rPr>
              <a:t>PC, </a:t>
            </a:r>
            <a:r>
              <a:rPr lang="ko-KR" altLang="en-US" sz="1400" b="1" dirty="0" err="1" smtClean="0">
                <a:solidFill>
                  <a:schemeClr val="accent6"/>
                </a:solidFill>
              </a:rPr>
              <a:t>장치간 통신망 구축 </a:t>
            </a:r>
            <a:endParaRPr lang="en-US" altLang="ko-KR" sz="1400" b="1" dirty="0" err="1" smtClean="0">
              <a:solidFill>
                <a:schemeClr val="accent6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세부내용 </a:t>
            </a:r>
            <a:r>
              <a:rPr lang="en-US" altLang="ko-KR" sz="1400" dirty="0" smtClean="0"/>
              <a:t>:QT</a:t>
            </a:r>
            <a:r>
              <a:rPr lang="ko-KR" altLang="en-US" sz="1400" dirty="0" smtClean="0"/>
              <a:t>를 통해 사용자의 데이터를 받아</a:t>
            </a:r>
            <a:r>
              <a:rPr lang="en-US" altLang="ko-KR" sz="1400" dirty="0" smtClean="0"/>
              <a:t>, TCP/IP Socket </a:t>
            </a:r>
            <a:r>
              <a:rPr lang="ko-KR" altLang="en-US" sz="1400" dirty="0" smtClean="0"/>
              <a:t>통신</a:t>
            </a:r>
            <a:r>
              <a:rPr lang="en-US" altLang="ko-KR" sz="1400" dirty="0" smtClean="0"/>
              <a:t>, Massage Queue</a:t>
            </a:r>
            <a:r>
              <a:rPr lang="ko-KR" altLang="en-US" sz="1400" dirty="0" smtClean="0"/>
              <a:t>를 통해</a:t>
            </a:r>
            <a:endParaRPr lang="en-US" altLang="ko-KR" sz="1400" dirty="0" smtClean="0"/>
          </a:p>
          <a:p>
            <a:r>
              <a:rPr lang="ko-KR" altLang="en-US" sz="1400" dirty="0" smtClean="0"/>
              <a:t>                </a:t>
            </a:r>
            <a:r>
              <a:rPr lang="ko-KR" altLang="en-US" sz="1400" dirty="0" err="1" smtClean="0"/>
              <a:t>타겟보드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호스트 </a:t>
            </a:r>
            <a:r>
              <a:rPr lang="en-US" altLang="ko-KR" sz="1400" dirty="0" err="1" smtClean="0"/>
              <a:t>pc,device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간 통신망 구축</a:t>
            </a:r>
            <a:r>
              <a:rPr lang="en-US" altLang="ko-KR" sz="1400" dirty="0" smtClean="0"/>
              <a:t>. Device manager</a:t>
            </a:r>
            <a:r>
              <a:rPr lang="ko-KR" altLang="en-US" sz="1400" dirty="0" smtClean="0"/>
              <a:t>를 통해 효율적 장치관리</a:t>
            </a:r>
            <a:r>
              <a:rPr lang="en-US" altLang="ko-KR" sz="1400" dirty="0" smtClean="0"/>
              <a:t>.</a:t>
            </a:r>
          </a:p>
          <a:p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담당자 </a:t>
            </a:r>
            <a:r>
              <a:rPr lang="en-US" altLang="ko-KR" dirty="0" smtClean="0"/>
              <a:t>:</a:t>
            </a:r>
            <a:r>
              <a:rPr lang="ko-KR" altLang="en-US" dirty="0" smtClean="0"/>
              <a:t>  </a:t>
            </a:r>
            <a:r>
              <a:rPr lang="ko-KR" altLang="en-US" sz="1400" dirty="0" smtClean="0"/>
              <a:t>오윤석</a:t>
            </a: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결과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1</a:t>
            </a:r>
            <a:r>
              <a:rPr lang="ko-KR" altLang="en-US" sz="1400" dirty="0" smtClean="0"/>
              <a:t>차적인 목표인 호스트와 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타겟보드</a:t>
            </a:r>
            <a:r>
              <a:rPr lang="ko-KR" altLang="en-US" sz="1400" dirty="0" smtClean="0"/>
              <a:t> 간 통신은 이루었으나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wifi</a:t>
            </a:r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통한 추가적인 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  </a:t>
            </a:r>
            <a:r>
              <a:rPr lang="ko-KR" altLang="en-US" sz="1400" dirty="0" smtClean="0"/>
              <a:t>데이터를 </a:t>
            </a:r>
            <a:r>
              <a:rPr lang="en-US" altLang="ko-KR" sz="1400" dirty="0" err="1" smtClean="0"/>
              <a:t>Transceive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까지는 구현 완료하지 못 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성패요인분석</a:t>
            </a:r>
            <a:endParaRPr lang="en-US" altLang="ko-KR" sz="1400" dirty="0" smtClean="0"/>
          </a:p>
          <a:p>
            <a:pPr lvl="1">
              <a:buFontTx/>
              <a:buChar char="-"/>
            </a:pPr>
            <a:r>
              <a:rPr lang="en-US" altLang="ko-KR" sz="1400" dirty="0" smtClean="0"/>
              <a:t>Cross Cable</a:t>
            </a:r>
            <a:r>
              <a:rPr lang="ko-KR" altLang="en-US" sz="1400" dirty="0" smtClean="0"/>
              <a:t>을 통한 유선 네트워크을 사용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해당 데모를 위해 총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개의 파일 필요함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dirty="0" smtClean="0"/>
              <a:t>하지만 무선 네트워크 사용 시 </a:t>
            </a:r>
            <a:r>
              <a:rPr lang="en-US" altLang="ko-KR" sz="1400" dirty="0" smtClean="0"/>
              <a:t>Network file system</a:t>
            </a:r>
            <a:r>
              <a:rPr lang="ko-KR" altLang="en-US" sz="1400" dirty="0" smtClean="0"/>
              <a:t>이 없어져서</a:t>
            </a:r>
            <a:r>
              <a:rPr lang="en-US" altLang="ko-KR" sz="1400" dirty="0" smtClean="0"/>
              <a:t>, 1</a:t>
            </a:r>
            <a:r>
              <a:rPr lang="ko-KR" altLang="en-US" sz="1400" dirty="0" smtClean="0"/>
              <a:t>개의 파일로 만들어야 했음</a:t>
            </a:r>
            <a:r>
              <a:rPr lang="en-US" altLang="ko-KR" sz="1400" dirty="0" smtClean="0"/>
              <a:t>.</a:t>
            </a:r>
          </a:p>
          <a:p>
            <a:pPr lvl="1"/>
            <a:endParaRPr lang="en-US" altLang="ko-KR" sz="1400" dirty="0" smtClean="0"/>
          </a:p>
          <a:p>
            <a:pPr lvl="1"/>
            <a:r>
              <a:rPr lang="en-US" altLang="ko-KR" sz="1400" dirty="0" smtClean="0"/>
              <a:t>-1</a:t>
            </a:r>
            <a:r>
              <a:rPr lang="ko-KR" altLang="en-US" sz="1400" dirty="0" smtClean="0"/>
              <a:t>개의 파일에서 서버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클라이언트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디바이스 매니저 역할을 다 할 수 있도록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차적 구현은 완료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dirty="0" smtClean="0"/>
              <a:t>무선인터넷을 이용한 통신을 하기 위한 환경 구축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하드웨어 조립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유선 시스템 </a:t>
            </a:r>
            <a:r>
              <a:rPr lang="ko-KR" altLang="en-US" sz="1400" dirty="0" err="1" smtClean="0"/>
              <a:t>테스팅</a:t>
            </a:r>
            <a:r>
              <a:rPr lang="ko-KR" altLang="en-US" sz="1400" dirty="0" smtClean="0"/>
              <a:t> 및 디버깅 등의 문제로 시간이 부족하여 완성시키지 못함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8464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"/>
            <a:ext cx="9144000" cy="980728"/>
          </a:xfrm>
          <a:prstGeom prst="rect">
            <a:avLst/>
          </a:prstGeom>
          <a:solidFill>
            <a:srgbClr val="1F497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팀원들 소감</a:t>
            </a:r>
            <a:endParaRPr lang="ko-KR" altLang="en-US" sz="28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4348" y="1285860"/>
            <a:ext cx="7858180" cy="111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임베디드</a:t>
            </a:r>
            <a:r>
              <a:rPr lang="ko-KR" altLang="en-US" dirty="0" smtClean="0">
                <a:solidFill>
                  <a:schemeClr val="tx1"/>
                </a:solidFill>
              </a:rPr>
              <a:t> 시스템과 </a:t>
            </a:r>
            <a:r>
              <a:rPr lang="ko-KR" altLang="en-US" dirty="0" err="1" smtClean="0">
                <a:solidFill>
                  <a:schemeClr val="tx1"/>
                </a:solidFill>
              </a:rPr>
              <a:t>리눅스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커널에</a:t>
            </a:r>
            <a:r>
              <a:rPr lang="ko-KR" altLang="en-US" dirty="0" smtClean="0">
                <a:solidFill>
                  <a:schemeClr val="tx1"/>
                </a:solidFill>
              </a:rPr>
              <a:t> 대해 깊은 연구가 </a:t>
            </a:r>
            <a:r>
              <a:rPr lang="ko-KR" altLang="en-US" dirty="0" err="1" smtClean="0">
                <a:solidFill>
                  <a:schemeClr val="tx1"/>
                </a:solidFill>
              </a:rPr>
              <a:t>필요거라</a:t>
            </a:r>
            <a:r>
              <a:rPr lang="ko-KR" altLang="en-US" dirty="0" smtClean="0">
                <a:solidFill>
                  <a:schemeClr val="tx1"/>
                </a:solidFill>
              </a:rPr>
              <a:t> 느꼈습니다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그래도 아래 </a:t>
            </a:r>
            <a:r>
              <a:rPr lang="ko-KR" altLang="en-US" dirty="0" err="1" smtClean="0">
                <a:solidFill>
                  <a:schemeClr val="tx1"/>
                </a:solidFill>
              </a:rPr>
              <a:t>타겟단부터</a:t>
            </a:r>
            <a:r>
              <a:rPr lang="ko-KR" altLang="en-US" dirty="0" smtClean="0">
                <a:solidFill>
                  <a:schemeClr val="tx1"/>
                </a:solidFill>
              </a:rPr>
              <a:t> 호스트를 거친 </a:t>
            </a:r>
            <a:r>
              <a:rPr lang="ko-KR" altLang="en-US" dirty="0" err="1" smtClean="0">
                <a:solidFill>
                  <a:schemeClr val="tx1"/>
                </a:solidFill>
              </a:rPr>
              <a:t>웹단에서의</a:t>
            </a:r>
            <a:r>
              <a:rPr lang="ko-KR" altLang="en-US" dirty="0" smtClean="0">
                <a:solidFill>
                  <a:schemeClr val="tx1"/>
                </a:solidFill>
              </a:rPr>
              <a:t> 서비스까지 간단한 데모시스템을 구축할 수 있게 되어서 즐겁고 보람찼던 것 같습니다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4348" y="2598752"/>
            <a:ext cx="7858180" cy="111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프로그램의 전체적인 시스템을 어떻게 구성해야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효율적인 시스템을 구축할 수 있을까</a:t>
            </a:r>
            <a:r>
              <a:rPr lang="en-US" altLang="ko-KR" dirty="0" smtClean="0">
                <a:solidFill>
                  <a:schemeClr val="tx1"/>
                </a:solidFill>
              </a:rPr>
              <a:t>? </a:t>
            </a:r>
            <a:r>
              <a:rPr lang="ko-KR" altLang="en-US" dirty="0" smtClean="0">
                <a:solidFill>
                  <a:schemeClr val="tx1"/>
                </a:solidFill>
              </a:rPr>
              <a:t>라는 것에 초점을 맞춰서 이번 프로젝트를 진행했습니다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시행착오를 거치며 하나씩 제 생각을 표현할 수 있는 재미있는 경험이 </a:t>
            </a:r>
            <a:r>
              <a:rPr lang="ko-KR" altLang="en-US" dirty="0" err="1" smtClean="0">
                <a:solidFill>
                  <a:schemeClr val="tx1"/>
                </a:solidFill>
              </a:rPr>
              <a:t>였습니다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4348" y="3956074"/>
            <a:ext cx="7858180" cy="111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보드에 직접 </a:t>
            </a:r>
            <a:r>
              <a:rPr lang="en-US" altLang="ko-KR" dirty="0" smtClean="0">
                <a:solidFill>
                  <a:schemeClr val="tx1"/>
                </a:solidFill>
              </a:rPr>
              <a:t>OS</a:t>
            </a:r>
            <a:r>
              <a:rPr lang="ko-KR" altLang="en-US" dirty="0" smtClean="0">
                <a:solidFill>
                  <a:schemeClr val="tx1"/>
                </a:solidFill>
              </a:rPr>
              <a:t>를 올려서 코딩을 해보았습니다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정말 어려운 </a:t>
            </a:r>
            <a:r>
              <a:rPr lang="ko-KR" altLang="en-US" dirty="0" err="1" smtClean="0">
                <a:solidFill>
                  <a:schemeClr val="tx1"/>
                </a:solidFill>
              </a:rPr>
              <a:t>과정이였지만</a:t>
            </a:r>
            <a:r>
              <a:rPr lang="ko-KR" altLang="en-US" dirty="0" smtClean="0">
                <a:solidFill>
                  <a:schemeClr val="tx1"/>
                </a:solidFill>
              </a:rPr>
              <a:t> 끈기 있게 하니 </a:t>
            </a:r>
            <a:r>
              <a:rPr lang="en-US" altLang="ko-KR" dirty="0" smtClean="0">
                <a:solidFill>
                  <a:schemeClr val="tx1"/>
                </a:solidFill>
              </a:rPr>
              <a:t>DC</a:t>
            </a:r>
            <a:r>
              <a:rPr lang="ko-KR" altLang="en-US" dirty="0" smtClean="0">
                <a:solidFill>
                  <a:schemeClr val="tx1"/>
                </a:solidFill>
              </a:rPr>
              <a:t>모터와 </a:t>
            </a:r>
            <a:r>
              <a:rPr lang="ko-KR" altLang="en-US" dirty="0" err="1" smtClean="0">
                <a:solidFill>
                  <a:schemeClr val="tx1"/>
                </a:solidFill>
              </a:rPr>
              <a:t>서보모터를</a:t>
            </a:r>
            <a:r>
              <a:rPr lang="ko-KR" altLang="en-US" dirty="0" smtClean="0">
                <a:solidFill>
                  <a:schemeClr val="tx1"/>
                </a:solidFill>
              </a:rPr>
              <a:t> 제어할 수 있는 좋은 </a:t>
            </a:r>
            <a:r>
              <a:rPr lang="ko-KR" altLang="en-US" dirty="0" err="1" smtClean="0">
                <a:solidFill>
                  <a:schemeClr val="tx1"/>
                </a:solidFill>
              </a:rPr>
              <a:t>경험이였습니다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4348" y="5313396"/>
            <a:ext cx="7858180" cy="111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PWM</a:t>
            </a:r>
            <a:r>
              <a:rPr lang="ko-KR" altLang="en-US" dirty="0" smtClean="0">
                <a:solidFill>
                  <a:schemeClr val="tx1"/>
                </a:solidFill>
              </a:rPr>
              <a:t>을 파형을 통해 직접 모터를 제어 할 수 있는 어려운 경험을 했습니다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PWM</a:t>
            </a:r>
            <a:r>
              <a:rPr lang="ko-KR" altLang="en-US" dirty="0" smtClean="0">
                <a:solidFill>
                  <a:schemeClr val="tx1"/>
                </a:solidFill>
              </a:rPr>
              <a:t>에서 많은 원리를 알아보는 좋은 공부를 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4348" y="1142984"/>
            <a:ext cx="1428760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최지수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714348" y="2428868"/>
            <a:ext cx="1285884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오윤석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714348" y="3714752"/>
            <a:ext cx="1428760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이하은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714348" y="5143512"/>
            <a:ext cx="1428760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박승호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8464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214546" y="2892508"/>
            <a:ext cx="50720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L" pitchFamily="18" charset="-127"/>
                <a:ea typeface="HY엽서L" pitchFamily="18" charset="-127"/>
              </a:rPr>
              <a:t>감사합니다</a:t>
            </a:r>
            <a:r>
              <a:rPr lang="ko-KR" altLang="en-US" sz="6600" b="1" dirty="0" smtClean="0">
                <a:latin typeface="HY엽서L" pitchFamily="18" charset="-127"/>
                <a:ea typeface="HY엽서L" pitchFamily="18" charset="-127"/>
              </a:rPr>
              <a:t> </a:t>
            </a:r>
            <a:endParaRPr lang="ko-KR" altLang="en-US" sz="6600" b="1" dirty="0">
              <a:latin typeface="HY엽서L" pitchFamily="18" charset="-127"/>
              <a:ea typeface="HY엽서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8070" y="1484784"/>
            <a:ext cx="207079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  <a:latin typeface="휴먼모음T" pitchFamily="18" charset="-127"/>
                <a:ea typeface="휴먼모음T" pitchFamily="18" charset="-127"/>
              </a:rPr>
              <a:t>과제의 개요</a:t>
            </a:r>
            <a:endParaRPr lang="en-US" altLang="ko-KR" sz="2000" b="1" dirty="0" smtClean="0">
              <a:solidFill>
                <a:srgbClr val="00206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R" sz="2000" b="1" dirty="0" smtClean="0">
              <a:solidFill>
                <a:srgbClr val="00206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  <a:latin typeface="휴먼모음T" pitchFamily="18" charset="-127"/>
                <a:ea typeface="휴먼모음T" pitchFamily="18" charset="-127"/>
              </a:rPr>
              <a:t>시스템 구성</a:t>
            </a:r>
            <a:endParaRPr lang="en-US" altLang="ko-KR" sz="2000" b="1" dirty="0" smtClean="0">
              <a:solidFill>
                <a:srgbClr val="00206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R" sz="2000" b="1" dirty="0" smtClean="0">
              <a:solidFill>
                <a:srgbClr val="00206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  <a:latin typeface="휴먼모음T" pitchFamily="18" charset="-127"/>
                <a:ea typeface="휴먼모음T" pitchFamily="18" charset="-127"/>
              </a:rPr>
              <a:t>역할의 분담</a:t>
            </a:r>
            <a:endParaRPr lang="en-US" altLang="ko-KR" sz="2000" b="1" dirty="0" smtClean="0">
              <a:solidFill>
                <a:srgbClr val="00206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R" sz="2000" b="1" dirty="0" smtClean="0">
              <a:solidFill>
                <a:srgbClr val="00206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  <a:latin typeface="휴먼모음T" pitchFamily="18" charset="-127"/>
                <a:ea typeface="휴먼모음T" pitchFamily="18" charset="-127"/>
              </a:rPr>
              <a:t>기능적 내용</a:t>
            </a:r>
            <a:endParaRPr lang="en-US" altLang="ko-KR" sz="2000" b="1" dirty="0" smtClean="0">
              <a:solidFill>
                <a:srgbClr val="00206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R" sz="2000" b="1" dirty="0" smtClean="0">
              <a:solidFill>
                <a:srgbClr val="00206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  <a:latin typeface="휴먼모음T" pitchFamily="18" charset="-127"/>
                <a:ea typeface="휴먼모음T" pitchFamily="18" charset="-127"/>
              </a:rPr>
              <a:t>개발의 환경</a:t>
            </a:r>
            <a:endParaRPr lang="en-US" altLang="ko-KR" sz="2000" b="1" dirty="0" smtClean="0">
              <a:solidFill>
                <a:srgbClr val="00206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R" sz="2000" b="1" dirty="0" smtClean="0">
              <a:solidFill>
                <a:srgbClr val="00206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  <a:latin typeface="휴먼모음T" pitchFamily="18" charset="-127"/>
                <a:ea typeface="휴먼모음T" pitchFamily="18" charset="-127"/>
              </a:rPr>
              <a:t>기술적 내용</a:t>
            </a:r>
            <a:endParaRPr lang="en-US" altLang="ko-KR" sz="2000" b="1" dirty="0" smtClean="0">
              <a:solidFill>
                <a:srgbClr val="00206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R" sz="2000" b="1" dirty="0" smtClean="0">
              <a:solidFill>
                <a:srgbClr val="00206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  <a:latin typeface="휴먼모음T" pitchFamily="18" charset="-127"/>
                <a:ea typeface="휴먼모음T" pitchFamily="18" charset="-127"/>
              </a:rPr>
              <a:t>성공과 실패</a:t>
            </a:r>
            <a:endParaRPr lang="en-US" altLang="ko-KR" sz="2000" b="1" dirty="0" smtClean="0">
              <a:solidFill>
                <a:srgbClr val="00206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R" sz="2000" b="1" dirty="0" smtClean="0">
              <a:solidFill>
                <a:srgbClr val="00206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  <a:latin typeface="휴먼모음T" pitchFamily="18" charset="-127"/>
                <a:ea typeface="휴먼모음T" pitchFamily="18" charset="-127"/>
              </a:rPr>
              <a:t>팀원들 소감</a:t>
            </a:r>
            <a:endParaRPr lang="en-US" altLang="ko-KR" sz="2000" b="1" dirty="0" smtClean="0">
              <a:solidFill>
                <a:srgbClr val="00206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"/>
            <a:ext cx="9144000" cy="980728"/>
          </a:xfrm>
          <a:prstGeom prst="rect">
            <a:avLst/>
          </a:prstGeom>
          <a:solidFill>
            <a:srgbClr val="1F497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목</a:t>
            </a:r>
            <a:r>
              <a:rPr lang="ko-KR" altLang="en-US" sz="280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xmlns="" val="18464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"/>
            <a:ext cx="9144000" cy="980728"/>
          </a:xfrm>
          <a:prstGeom prst="rect">
            <a:avLst/>
          </a:prstGeom>
          <a:solidFill>
            <a:srgbClr val="1F497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기술적 내용</a:t>
            </a:r>
            <a:endParaRPr lang="ko-KR" altLang="en-US" sz="28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1604" y="3244334"/>
            <a:ext cx="57534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기능을 어떤 기술을 사용하여 구현하였는가를 설명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.  </a:t>
            </a:r>
            <a:r>
              <a:rPr lang="ko-KR" altLang="en-US" sz="1400" dirty="0" smtClean="0"/>
              <a:t>상기 기능 </a:t>
            </a:r>
            <a:r>
              <a:rPr lang="en-US" altLang="ko-KR" sz="1400" dirty="0" smtClean="0"/>
              <a:t>1 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UART </a:t>
            </a:r>
            <a:r>
              <a:rPr lang="ko-KR" altLang="en-US" sz="1400" dirty="0" smtClean="0"/>
              <a:t>통신을 사용하여 구현하기로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했다 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1571612"/>
            <a:ext cx="60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기술적으로 여기는 </a:t>
            </a:r>
            <a:r>
              <a:rPr lang="en-US" altLang="ko-KR" dirty="0" smtClean="0"/>
              <a:t>TCP/IP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-2928990" y="2786058"/>
            <a:ext cx="6357982" cy="364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최대한 비슷한 느낌으로</a:t>
            </a:r>
            <a:r>
              <a:rPr lang="en-US" altLang="ko-KR" dirty="0" smtClean="0"/>
              <a:t>!!</a:t>
            </a:r>
            <a:endParaRPr lang="ko-KR" altLang="en-US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기술적인거</a:t>
            </a:r>
            <a:r>
              <a:rPr lang="ko-KR" altLang="en-US" dirty="0" smtClean="0"/>
              <a:t> 그러니깐 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TCP /IP </a:t>
            </a:r>
            <a:r>
              <a:rPr lang="ko-KR" altLang="en-US" dirty="0" smtClean="0"/>
              <a:t>사용 </a:t>
            </a:r>
            <a:endParaRPr lang="en-US" altLang="ko-KR" dirty="0" smtClean="0"/>
          </a:p>
          <a:p>
            <a:pPr algn="ctr">
              <a:buFontTx/>
              <a:buChar char="-"/>
            </a:pPr>
            <a:r>
              <a:rPr lang="ko-KR" altLang="en-US" dirty="0" smtClean="0"/>
              <a:t>사용한 함수 같은 것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대략 적인 함수 역할 정도만</a:t>
            </a:r>
            <a:r>
              <a:rPr lang="en-US" altLang="ko-KR" dirty="0" smtClean="0"/>
              <a:t>)</a:t>
            </a:r>
          </a:p>
          <a:p>
            <a:pPr algn="ctr"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하나하나 설명 안 해도 됨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동작말하는</a:t>
            </a:r>
            <a:r>
              <a:rPr lang="ko-KR" altLang="en-US" dirty="0" smtClean="0"/>
              <a:t> 거임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28662" y="1643050"/>
            <a:ext cx="764386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 smtClean="0">
                <a:latin typeface="+mn-ea"/>
              </a:rPr>
              <a:t>최근 스마트 </a:t>
            </a:r>
            <a:r>
              <a:rPr lang="ko-KR" altLang="en-US" sz="1600" b="1" dirty="0" err="1" smtClean="0">
                <a:latin typeface="+mn-ea"/>
              </a:rPr>
              <a:t>카는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커넥티비티를</a:t>
            </a:r>
            <a:r>
              <a:rPr lang="ko-KR" altLang="en-US" sz="1600" b="1" dirty="0" smtClean="0">
                <a:latin typeface="+mn-ea"/>
              </a:rPr>
              <a:t> 기반으로 완전 </a:t>
            </a:r>
            <a:r>
              <a:rPr lang="ko-KR" altLang="en-US" sz="1600" b="1" dirty="0" err="1" smtClean="0">
                <a:latin typeface="+mn-ea"/>
              </a:rPr>
              <a:t>자율주행하는</a:t>
            </a:r>
            <a:r>
              <a:rPr lang="ko-KR" altLang="en-US" sz="1600" b="1" dirty="0" smtClean="0">
                <a:latin typeface="+mn-ea"/>
              </a:rPr>
              <a:t> 것을 목표로 함</a:t>
            </a:r>
            <a:r>
              <a:rPr lang="en-US" altLang="ko-KR" sz="1600" b="1" dirty="0" smtClean="0">
                <a:latin typeface="+mn-ea"/>
              </a:rPr>
              <a:t> </a:t>
            </a:r>
          </a:p>
          <a:p>
            <a:pPr marL="3556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latin typeface="+mn-ea"/>
              </a:rPr>
              <a:t>  이 때 차량이 직접 운전하는 도로 상황에서의 잘못된 </a:t>
            </a:r>
            <a:r>
              <a:rPr lang="en-US" altLang="ko-KR" sz="1600" b="1" dirty="0" smtClean="0">
                <a:latin typeface="+mn-ea"/>
              </a:rPr>
              <a:t>HW/ SW</a:t>
            </a:r>
            <a:r>
              <a:rPr lang="ko-KR" altLang="en-US" sz="1600" b="1" dirty="0" smtClean="0">
                <a:latin typeface="+mn-ea"/>
              </a:rPr>
              <a:t>적인 문제 차량 탑승자의  인명 피해와 직결됨</a:t>
            </a:r>
            <a:endParaRPr lang="en-US" altLang="ko-KR" sz="1600" b="1" dirty="0" smtClean="0">
              <a:latin typeface="+mn-ea"/>
            </a:endParaRPr>
          </a:p>
          <a:p>
            <a:pPr marL="3556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latin typeface="+mn-ea"/>
              </a:rPr>
              <a:t>  그래서 차량의 현재 상태를 모니터링하고 상태를 분석하며 피해 정도에 따른 빠른 관리대응을 하는 시스템이 필요함</a:t>
            </a:r>
            <a:endParaRPr lang="en-US" altLang="ko-KR" sz="1600" b="1" dirty="0" smtClean="0">
              <a:latin typeface="+mn-ea"/>
            </a:endParaRPr>
          </a:p>
          <a:p>
            <a:pPr marL="3556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latin typeface="+mn-ea"/>
              </a:rPr>
              <a:t>  </a:t>
            </a:r>
            <a:r>
              <a:rPr lang="ko-KR" altLang="en-US" sz="1600" b="1" u="sng" dirty="0" smtClean="0">
                <a:latin typeface="+mn-ea"/>
              </a:rPr>
              <a:t>이에</a:t>
            </a:r>
            <a:r>
              <a:rPr lang="en-US" altLang="ko-KR" sz="1600" b="1" u="sng" dirty="0" smtClean="0">
                <a:latin typeface="+mn-ea"/>
              </a:rPr>
              <a:t> </a:t>
            </a:r>
            <a:r>
              <a:rPr lang="ko-KR" altLang="en-US" sz="1600" b="1" u="sng" dirty="0" smtClean="0">
                <a:latin typeface="+mn-ea"/>
              </a:rPr>
              <a:t>우리는 해당 문제를 해결하기 위해</a:t>
            </a:r>
            <a:r>
              <a:rPr lang="en-US" altLang="ko-KR" sz="1600" b="1" u="sng" dirty="0" smtClean="0">
                <a:latin typeface="+mn-ea"/>
              </a:rPr>
              <a:t>,</a:t>
            </a:r>
            <a:r>
              <a:rPr lang="ko-KR" altLang="en-US" sz="1600" b="1" u="sng" dirty="0" smtClean="0">
                <a:latin typeface="+mn-ea"/>
              </a:rPr>
              <a:t> 자율주행 차를 다수의 디바이스 기반 </a:t>
            </a:r>
            <a:r>
              <a:rPr lang="ko-KR" altLang="en-US" sz="1600" b="1" u="sng" dirty="0" err="1" smtClean="0">
                <a:latin typeface="+mn-ea"/>
              </a:rPr>
              <a:t>임베디드</a:t>
            </a:r>
            <a:r>
              <a:rPr lang="ko-KR" altLang="en-US" sz="1600" b="1" u="sng" dirty="0" smtClean="0">
                <a:latin typeface="+mn-ea"/>
              </a:rPr>
              <a:t> 시스템이라고 가정하였고</a:t>
            </a:r>
            <a:r>
              <a:rPr lang="en-US" altLang="ko-KR" sz="1600" b="1" u="sng" dirty="0" smtClean="0">
                <a:latin typeface="+mn-ea"/>
              </a:rPr>
              <a:t> </a:t>
            </a:r>
            <a:r>
              <a:rPr lang="ko-KR" altLang="en-US" sz="1600" b="1" u="sng" dirty="0" smtClean="0">
                <a:latin typeface="+mn-ea"/>
              </a:rPr>
              <a:t>이를 </a:t>
            </a:r>
            <a:r>
              <a:rPr lang="en-US" altLang="ko-KR" sz="1600" b="1" u="sng" dirty="0" smtClean="0">
                <a:latin typeface="+mn-ea"/>
              </a:rPr>
              <a:t>Emulation</a:t>
            </a:r>
            <a:r>
              <a:rPr lang="ko-KR" altLang="en-US" sz="1600" b="1" u="sng" dirty="0" smtClean="0">
                <a:latin typeface="+mn-ea"/>
              </a:rPr>
              <a:t>하여 </a:t>
            </a:r>
            <a:r>
              <a:rPr lang="en-US" altLang="ko-KR" sz="1600" b="1" u="sng" dirty="0" smtClean="0">
                <a:latin typeface="+mn-ea"/>
              </a:rPr>
              <a:t>V2X </a:t>
            </a:r>
            <a:r>
              <a:rPr lang="ko-KR" altLang="en-US" sz="1600" b="1" u="sng" dirty="0" smtClean="0">
                <a:latin typeface="+mn-ea"/>
              </a:rPr>
              <a:t>활용 자율주행 차량 원격 관리 시스템 </a:t>
            </a:r>
            <a:r>
              <a:rPr lang="ko-KR" altLang="en-US" sz="1600" b="1" u="sng" dirty="0" err="1" smtClean="0">
                <a:latin typeface="+mn-ea"/>
              </a:rPr>
              <a:t>프로토타입을</a:t>
            </a:r>
            <a:r>
              <a:rPr lang="ko-KR" altLang="en-US" sz="1600" b="1" u="sng" dirty="0" smtClean="0">
                <a:latin typeface="+mn-ea"/>
              </a:rPr>
              <a:t> 개발하는 것을 과제의 목표로 함</a:t>
            </a:r>
            <a:endParaRPr lang="en-US" altLang="ko-KR" b="1" u="sng" dirty="0" smtClean="0">
              <a:latin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928926" y="3714752"/>
            <a:ext cx="185738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46425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"/>
            <a:ext cx="9144000" cy="980728"/>
          </a:xfrm>
          <a:prstGeom prst="rect">
            <a:avLst/>
          </a:prstGeom>
          <a:solidFill>
            <a:srgbClr val="1F497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개발의 환경</a:t>
            </a:r>
            <a:endParaRPr lang="ko-KR" altLang="en-US" sz="28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72660" y="3214686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환경과 사용된 도구들 명세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57290" y="1500174"/>
            <a:ext cx="2710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언어</a:t>
            </a:r>
            <a:r>
              <a:rPr lang="en-US" altLang="ko-KR" dirty="0" smtClean="0"/>
              <a:t>: C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운영체제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리눅스</a:t>
            </a:r>
            <a:endParaRPr lang="en-US" altLang="ko-KR" dirty="0" smtClean="0"/>
          </a:p>
          <a:p>
            <a:r>
              <a:rPr lang="ko-KR" altLang="en-US" dirty="0" smtClean="0"/>
              <a:t>하드웨어</a:t>
            </a:r>
            <a:r>
              <a:rPr lang="en-US" altLang="ko-KR" dirty="0" smtClean="0"/>
              <a:t>: MDS2450</a:t>
            </a:r>
            <a:r>
              <a:rPr lang="ko-KR" altLang="en-US" dirty="0" smtClean="0"/>
              <a:t>보드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-2714676" y="-8286832"/>
            <a:ext cx="17216558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==========================</a:t>
            </a:r>
          </a:p>
          <a:p>
            <a:r>
              <a:rPr lang="en-US" altLang="ko-KR" dirty="0" smtClean="0"/>
              <a:t>A </a:t>
            </a:r>
            <a:r>
              <a:rPr lang="ko-KR" altLang="en-US" dirty="0" smtClean="0"/>
              <a:t>조 필요 부품 목록 리스트</a:t>
            </a:r>
          </a:p>
          <a:p>
            <a:r>
              <a:rPr lang="en-US" altLang="ko-KR" dirty="0" smtClean="0"/>
              <a:t>==========================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====	=======================	=======	=======	=======	===========================================================================</a:t>
            </a:r>
          </a:p>
          <a:p>
            <a:r>
              <a:rPr lang="ko-KR" altLang="en-US" dirty="0" smtClean="0"/>
              <a:t>번호	</a:t>
            </a:r>
            <a:r>
              <a:rPr lang="ko-KR" altLang="en-US" dirty="0" err="1" smtClean="0"/>
              <a:t>부품명</a:t>
            </a:r>
            <a:r>
              <a:rPr lang="ko-KR" altLang="en-US" dirty="0" smtClean="0"/>
              <a:t>			수량	단가	가격	구매주소</a:t>
            </a:r>
          </a:p>
          <a:p>
            <a:r>
              <a:rPr lang="en-US" altLang="ko-KR" dirty="0" smtClean="0"/>
              <a:t>====	=======================	=======	=======	=======	===========================================================================</a:t>
            </a:r>
          </a:p>
          <a:p>
            <a:r>
              <a:rPr lang="en-US" altLang="ko-KR" dirty="0" smtClean="0"/>
              <a:t>1	9V </a:t>
            </a:r>
            <a:r>
              <a:rPr lang="ko-KR" altLang="en-US" dirty="0" smtClean="0"/>
              <a:t>건전지 </a:t>
            </a:r>
            <a:r>
              <a:rPr lang="ko-KR" altLang="en-US" dirty="0" err="1" smtClean="0"/>
              <a:t>홀더</a:t>
            </a:r>
            <a:r>
              <a:rPr lang="ko-KR" altLang="en-US" dirty="0" smtClean="0"/>
              <a:t>		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	</a:t>
            </a:r>
            <a:r>
              <a:rPr lang="en-US" altLang="ko-KR" dirty="0" smtClean="0"/>
              <a:t>1200	1200	http://mechasolution.com/shop/goods/goods_view.php?goodsno=543005&amp;category=135002	</a:t>
            </a:r>
          </a:p>
          <a:p>
            <a:r>
              <a:rPr lang="en-US" altLang="ko-KR" dirty="0" smtClean="0"/>
              <a:t>x2	9V </a:t>
            </a:r>
            <a:r>
              <a:rPr lang="ko-KR" altLang="en-US" dirty="0" smtClean="0"/>
              <a:t>건전지		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	</a:t>
            </a:r>
            <a:r>
              <a:rPr lang="en-US" altLang="ko-KR" dirty="0" smtClean="0"/>
              <a:t>1210	2420	http://mechasolution.com/shop/goods/goods_view.php?goodsno=539736&amp;category=135001</a:t>
            </a:r>
          </a:p>
          <a:p>
            <a:r>
              <a:rPr lang="en-US" altLang="ko-KR" dirty="0" smtClean="0"/>
              <a:t>x3	AA </a:t>
            </a:r>
            <a:r>
              <a:rPr lang="ko-KR" altLang="en-US" dirty="0" smtClean="0"/>
              <a:t>건전지		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	</a:t>
            </a:r>
            <a:r>
              <a:rPr lang="en-US" altLang="ko-KR" dirty="0" smtClean="0"/>
              <a:t>880     5280    http://mechasolution.com/shop/goods/goods_view.php?goodsno=772&amp;category=135001</a:t>
            </a:r>
          </a:p>
          <a:p>
            <a:r>
              <a:rPr lang="en-US" altLang="ko-KR" dirty="0" smtClean="0"/>
              <a:t>4	</a:t>
            </a:r>
            <a:r>
              <a:rPr lang="ko-KR" altLang="en-US" dirty="0" smtClean="0"/>
              <a:t>적외선 센서		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	</a:t>
            </a:r>
            <a:r>
              <a:rPr lang="en-US" altLang="ko-KR" dirty="0" smtClean="0"/>
              <a:t>880	1760	http://mechasolution.com/shop/goods/goods_view.php?goodsno=539743&amp;category=129015</a:t>
            </a:r>
          </a:p>
          <a:p>
            <a:r>
              <a:rPr lang="en-US" altLang="ko-KR" dirty="0" smtClean="0"/>
              <a:t>5	DC </a:t>
            </a:r>
            <a:r>
              <a:rPr lang="ko-KR" altLang="en-US" dirty="0" smtClean="0"/>
              <a:t>모터			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	</a:t>
            </a:r>
            <a:r>
              <a:rPr lang="en-US" altLang="ko-KR" dirty="0" smtClean="0"/>
              <a:t>1650	3300	http://mechasolution.com/shop/goods/goods_view.php?goodsno=8903&amp;category=</a:t>
            </a:r>
          </a:p>
          <a:p>
            <a:r>
              <a:rPr lang="en-US" altLang="ko-KR" dirty="0" smtClean="0"/>
              <a:t>6	</a:t>
            </a:r>
            <a:r>
              <a:rPr lang="ko-KR" altLang="en-US" dirty="0" smtClean="0"/>
              <a:t>모터 드라이버		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	</a:t>
            </a:r>
            <a:r>
              <a:rPr lang="en-US" altLang="ko-KR" dirty="0" smtClean="0"/>
              <a:t>2900	5800	http://www.devicemart.co.kr/1278835</a:t>
            </a:r>
          </a:p>
          <a:p>
            <a:r>
              <a:rPr lang="en-US" altLang="ko-KR" dirty="0" smtClean="0"/>
              <a:t>x7	</a:t>
            </a:r>
            <a:r>
              <a:rPr lang="ko-KR" altLang="en-US" dirty="0" err="1" smtClean="0"/>
              <a:t>서보모터</a:t>
            </a:r>
            <a:r>
              <a:rPr lang="ko-KR" altLang="en-US" dirty="0" smtClean="0"/>
              <a:t>		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	</a:t>
            </a:r>
            <a:r>
              <a:rPr lang="en-US" altLang="ko-KR" dirty="0" smtClean="0"/>
              <a:t>1650	3300 	http://mechasolution.com/shop/goods/goods_view.php?goodsno=71795&amp;category=131006</a:t>
            </a:r>
          </a:p>
          <a:p>
            <a:r>
              <a:rPr lang="en-US" altLang="ko-KR" dirty="0" smtClean="0"/>
              <a:t>x8	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륜 로봇 프레임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	</a:t>
            </a:r>
            <a:r>
              <a:rPr lang="en-US" altLang="ko-KR" dirty="0" smtClean="0"/>
              <a:t>12100	12100	http://mechasolution.com/shop/goods/goods_view.php?goodsno=330391&amp;category=140012</a:t>
            </a:r>
          </a:p>
          <a:p>
            <a:r>
              <a:rPr lang="en-US" altLang="ko-KR" dirty="0" smtClean="0"/>
              <a:t>9 	n100mini </a:t>
            </a:r>
            <a:r>
              <a:rPr lang="en-US" altLang="ko-KR" dirty="0" err="1" smtClean="0"/>
              <a:t>iptime</a:t>
            </a:r>
            <a:r>
              <a:rPr lang="en-US" altLang="ko-KR" dirty="0" smtClean="0"/>
              <a:t>		2</a:t>
            </a:r>
            <a:r>
              <a:rPr lang="ko-KR" altLang="en-US" dirty="0" smtClean="0"/>
              <a:t>개	</a:t>
            </a:r>
            <a:r>
              <a:rPr lang="en-US" altLang="ko-KR" dirty="0" smtClean="0"/>
              <a:t>6900	13800   http://www.devicemart.co.kr/1105254</a:t>
            </a:r>
          </a:p>
          <a:p>
            <a:r>
              <a:rPr lang="en-US" altLang="ko-KR" dirty="0" smtClean="0"/>
              <a:t>10  	</a:t>
            </a:r>
            <a:r>
              <a:rPr lang="ko-KR" altLang="en-US" dirty="0" smtClean="0"/>
              <a:t>핀 커넥터		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	</a:t>
            </a:r>
            <a:r>
              <a:rPr lang="en-US" altLang="ko-KR" dirty="0" smtClean="0"/>
              <a:t>990	990	http://mechasolution.com/shop/goods/goods_view.php?goodsno=9682&amp;category=</a:t>
            </a:r>
          </a:p>
          <a:p>
            <a:r>
              <a:rPr lang="en-US" altLang="ko-KR" dirty="0" smtClean="0"/>
              <a:t>x11  	</a:t>
            </a:r>
            <a:r>
              <a:rPr lang="ko-KR" altLang="en-US" dirty="0" smtClean="0"/>
              <a:t>미니 </a:t>
            </a:r>
            <a:r>
              <a:rPr lang="ko-KR" altLang="en-US" dirty="0" err="1" smtClean="0"/>
              <a:t>브레드보드</a:t>
            </a:r>
            <a:r>
              <a:rPr lang="ko-KR" altLang="en-US" dirty="0" smtClean="0"/>
              <a:t>		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	</a:t>
            </a:r>
            <a:r>
              <a:rPr lang="en-US" altLang="ko-KR" dirty="0" smtClean="0"/>
              <a:t>660	1320	http://mechasolution.com/shop/goods/goods_view.php?goodsno=44&amp;category=</a:t>
            </a:r>
          </a:p>
          <a:p>
            <a:r>
              <a:rPr lang="en-US" altLang="ko-KR" dirty="0" smtClean="0"/>
              <a:t>x12     </a:t>
            </a:r>
            <a:r>
              <a:rPr lang="en-US" altLang="ko-KR" dirty="0" err="1" smtClean="0"/>
              <a:t>usb</a:t>
            </a:r>
            <a:r>
              <a:rPr lang="en-US" altLang="ko-KR" dirty="0" smtClean="0"/>
              <a:t> to DC               1</a:t>
            </a:r>
            <a:r>
              <a:rPr lang="ko-KR" altLang="en-US" dirty="0" smtClean="0"/>
              <a:t>개	</a:t>
            </a:r>
            <a:r>
              <a:rPr lang="en-US" altLang="ko-KR" dirty="0" smtClean="0"/>
              <a:t>1500	1500	http://www.devicemart.co.kr/1328651</a:t>
            </a:r>
          </a:p>
          <a:p>
            <a:r>
              <a:rPr lang="en-US" altLang="ko-KR" dirty="0" smtClean="0"/>
              <a:t>x13	</a:t>
            </a:r>
            <a:r>
              <a:rPr lang="ko-KR" altLang="en-US" dirty="0" smtClean="0"/>
              <a:t>점퍼선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====	=======================	=======	=======	=======	===========================================================================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총  액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인원수</a:t>
            </a:r>
            <a:r>
              <a:rPr lang="en-US" altLang="ko-KR" dirty="0" smtClean="0"/>
              <a:t>: 4 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57224" y="2826127"/>
            <a:ext cx="764386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 smtClean="0">
                <a:latin typeface="+mn-ea"/>
              </a:rPr>
              <a:t>최근 스마트 </a:t>
            </a:r>
            <a:r>
              <a:rPr lang="ko-KR" altLang="en-US" sz="1600" b="1" dirty="0" err="1" smtClean="0">
                <a:latin typeface="+mn-ea"/>
              </a:rPr>
              <a:t>카는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커넥티비티를</a:t>
            </a:r>
            <a:r>
              <a:rPr lang="ko-KR" altLang="en-US" sz="1600" b="1" dirty="0" smtClean="0">
                <a:latin typeface="+mn-ea"/>
              </a:rPr>
              <a:t> 기반으로 완전 </a:t>
            </a:r>
            <a:r>
              <a:rPr lang="ko-KR" altLang="en-US" sz="1600" b="1" dirty="0" err="1" smtClean="0">
                <a:latin typeface="+mn-ea"/>
              </a:rPr>
              <a:t>자율주행하는</a:t>
            </a:r>
            <a:r>
              <a:rPr lang="ko-KR" altLang="en-US" sz="1600" b="1" dirty="0" smtClean="0">
                <a:latin typeface="+mn-ea"/>
              </a:rPr>
              <a:t> 것을 목표로 함</a:t>
            </a:r>
            <a:r>
              <a:rPr lang="en-US" altLang="ko-KR" sz="1600" b="1" dirty="0" smtClean="0">
                <a:latin typeface="+mn-ea"/>
              </a:rPr>
              <a:t> </a:t>
            </a:r>
          </a:p>
          <a:p>
            <a:pPr marL="3556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latin typeface="+mn-ea"/>
              </a:rPr>
              <a:t>  이 때 차량이 직접 운전하는 도로 상황에서의 잘못된 </a:t>
            </a:r>
            <a:r>
              <a:rPr lang="en-US" altLang="ko-KR" sz="1600" b="1" dirty="0" smtClean="0">
                <a:latin typeface="+mn-ea"/>
              </a:rPr>
              <a:t>HW/ SW</a:t>
            </a:r>
            <a:r>
              <a:rPr lang="ko-KR" altLang="en-US" sz="1600" b="1" dirty="0" smtClean="0">
                <a:latin typeface="+mn-ea"/>
              </a:rPr>
              <a:t>적인 문제 차량 탑승자의  인명 피해와 직결됨</a:t>
            </a:r>
            <a:endParaRPr lang="en-US" altLang="ko-KR" sz="1600" b="1" dirty="0" smtClean="0">
              <a:latin typeface="+mn-ea"/>
            </a:endParaRPr>
          </a:p>
          <a:p>
            <a:pPr marL="3556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latin typeface="+mn-ea"/>
              </a:rPr>
              <a:t>  그래서 차량의 현재 상태를 모니터링하고 상태를 분석하며 피해 정도에 따른 빠른 관리대응을 하는 시스템이 필요함</a:t>
            </a:r>
            <a:endParaRPr lang="en-US" altLang="ko-KR" sz="1600" b="1" dirty="0" smtClean="0">
              <a:latin typeface="+mn-ea"/>
            </a:endParaRPr>
          </a:p>
          <a:p>
            <a:pPr marL="3556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latin typeface="+mn-ea"/>
              </a:rPr>
              <a:t>  </a:t>
            </a:r>
            <a:r>
              <a:rPr lang="ko-KR" altLang="en-US" sz="1600" b="1" u="sng" dirty="0" smtClean="0">
                <a:latin typeface="+mn-ea"/>
              </a:rPr>
              <a:t>이에</a:t>
            </a:r>
            <a:r>
              <a:rPr lang="en-US" altLang="ko-KR" sz="1600" b="1" u="sng" dirty="0" smtClean="0">
                <a:latin typeface="+mn-ea"/>
              </a:rPr>
              <a:t> </a:t>
            </a:r>
            <a:r>
              <a:rPr lang="ko-KR" altLang="en-US" sz="1600" b="1" u="sng" dirty="0" smtClean="0">
                <a:latin typeface="+mn-ea"/>
              </a:rPr>
              <a:t>우리는 해당 문제를 해결하기 위해</a:t>
            </a:r>
            <a:r>
              <a:rPr lang="en-US" altLang="ko-KR" sz="1600" b="1" u="sng" dirty="0" smtClean="0">
                <a:latin typeface="+mn-ea"/>
              </a:rPr>
              <a:t>,</a:t>
            </a:r>
            <a:r>
              <a:rPr lang="ko-KR" altLang="en-US" sz="1600" b="1" u="sng" dirty="0" smtClean="0">
                <a:latin typeface="+mn-ea"/>
              </a:rPr>
              <a:t> 자율주행 차를 다수의 디바이스 기반 </a:t>
            </a:r>
            <a:r>
              <a:rPr lang="ko-KR" altLang="en-US" sz="1600" b="1" u="sng" dirty="0" err="1" smtClean="0">
                <a:latin typeface="+mn-ea"/>
              </a:rPr>
              <a:t>임베디드</a:t>
            </a:r>
            <a:r>
              <a:rPr lang="ko-KR" altLang="en-US" sz="1600" b="1" u="sng" dirty="0" smtClean="0">
                <a:latin typeface="+mn-ea"/>
              </a:rPr>
              <a:t> 시스템이라고 가정하였고</a:t>
            </a:r>
            <a:r>
              <a:rPr lang="en-US" altLang="ko-KR" sz="1600" b="1" u="sng" dirty="0" smtClean="0">
                <a:latin typeface="+mn-ea"/>
              </a:rPr>
              <a:t> </a:t>
            </a:r>
            <a:r>
              <a:rPr lang="ko-KR" altLang="en-US" sz="1600" b="1" u="sng" dirty="0" smtClean="0">
                <a:latin typeface="+mn-ea"/>
              </a:rPr>
              <a:t>이를 </a:t>
            </a:r>
            <a:r>
              <a:rPr lang="en-US" altLang="ko-KR" sz="1600" b="1" u="sng" dirty="0" smtClean="0">
                <a:latin typeface="+mn-ea"/>
              </a:rPr>
              <a:t>Emulation</a:t>
            </a:r>
            <a:r>
              <a:rPr lang="ko-KR" altLang="en-US" sz="1600" b="1" u="sng" dirty="0" smtClean="0">
                <a:latin typeface="+mn-ea"/>
              </a:rPr>
              <a:t>하여 </a:t>
            </a:r>
            <a:r>
              <a:rPr lang="en-US" altLang="ko-KR" sz="1600" b="1" u="sng" dirty="0" smtClean="0">
                <a:latin typeface="+mn-ea"/>
              </a:rPr>
              <a:t>V2X </a:t>
            </a:r>
            <a:r>
              <a:rPr lang="ko-KR" altLang="en-US" sz="1600" b="1" u="sng" dirty="0" smtClean="0">
                <a:latin typeface="+mn-ea"/>
              </a:rPr>
              <a:t>활용 자율주행 차량 원격 관리 시스템 </a:t>
            </a:r>
            <a:r>
              <a:rPr lang="ko-KR" altLang="en-US" sz="1600" b="1" u="sng" dirty="0" err="1" smtClean="0">
                <a:latin typeface="+mn-ea"/>
              </a:rPr>
              <a:t>프로토타입을</a:t>
            </a:r>
            <a:r>
              <a:rPr lang="ko-KR" altLang="en-US" sz="1600" b="1" u="sng" dirty="0" smtClean="0">
                <a:latin typeface="+mn-ea"/>
              </a:rPr>
              <a:t> 개발하는 것을 과제의 목표로 함</a:t>
            </a:r>
            <a:endParaRPr lang="en-US" altLang="ko-KR" b="1" u="sng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6425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/>
          <p:cNvSpPr/>
          <p:nvPr/>
        </p:nvSpPr>
        <p:spPr>
          <a:xfrm>
            <a:off x="-13358938" y="3000372"/>
            <a:ext cx="9787006" cy="23574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 smtClean="0"/>
              <a:t>V2X Control Server</a:t>
            </a:r>
            <a:endParaRPr lang="ko-KR" altLang="en-US" sz="2400" b="1" dirty="0"/>
          </a:p>
        </p:txBody>
      </p:sp>
      <p:sp>
        <p:nvSpPr>
          <p:cNvPr id="80" name="직사각형 79"/>
          <p:cNvSpPr/>
          <p:nvPr/>
        </p:nvSpPr>
        <p:spPr>
          <a:xfrm>
            <a:off x="-9929914" y="5572140"/>
            <a:ext cx="2500330" cy="15716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Host</a:t>
            </a:r>
            <a:endParaRPr lang="ko-KR" altLang="en-US" b="1" dirty="0"/>
          </a:p>
        </p:txBody>
      </p:sp>
      <p:sp>
        <p:nvSpPr>
          <p:cNvPr id="81" name="직사각형 80"/>
          <p:cNvSpPr/>
          <p:nvPr/>
        </p:nvSpPr>
        <p:spPr>
          <a:xfrm>
            <a:off x="-9758430" y="6572272"/>
            <a:ext cx="2143108" cy="4024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Linux (Bridge Net.)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-9758430" y="5929330"/>
            <a:ext cx="2143108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Windows</a:t>
            </a:r>
            <a:endParaRPr lang="ko-KR" altLang="en-US" dirty="0"/>
          </a:p>
        </p:txBody>
      </p:sp>
      <p:cxnSp>
        <p:nvCxnSpPr>
          <p:cNvPr id="83" name="꺾인 연결선 82"/>
          <p:cNvCxnSpPr/>
          <p:nvPr/>
        </p:nvCxnSpPr>
        <p:spPr>
          <a:xfrm rot="16200000" flipH="1">
            <a:off x="-8936901" y="6465107"/>
            <a:ext cx="500068" cy="1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-6500890" y="5572140"/>
            <a:ext cx="2500330" cy="15716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Host</a:t>
            </a:r>
            <a:endParaRPr lang="ko-KR" altLang="en-US" b="1" dirty="0"/>
          </a:p>
        </p:txBody>
      </p:sp>
      <p:sp>
        <p:nvSpPr>
          <p:cNvPr id="85" name="직사각형 84"/>
          <p:cNvSpPr/>
          <p:nvPr/>
        </p:nvSpPr>
        <p:spPr>
          <a:xfrm>
            <a:off x="-6329406" y="6572272"/>
            <a:ext cx="2143108" cy="4024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Linux (Bridge Net.)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-6329406" y="5929330"/>
            <a:ext cx="2143108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Windows</a:t>
            </a:r>
            <a:endParaRPr lang="ko-KR" altLang="en-US" dirty="0"/>
          </a:p>
        </p:txBody>
      </p:sp>
      <p:cxnSp>
        <p:nvCxnSpPr>
          <p:cNvPr id="87" name="꺾인 연결선 86"/>
          <p:cNvCxnSpPr/>
          <p:nvPr/>
        </p:nvCxnSpPr>
        <p:spPr>
          <a:xfrm rot="16200000" flipH="1">
            <a:off x="-5507877" y="6465107"/>
            <a:ext cx="500068" cy="1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-13358938" y="5572140"/>
            <a:ext cx="2500330" cy="15716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Host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-13473174" y="9572620"/>
            <a:ext cx="3096000" cy="36433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Target</a:t>
            </a:r>
            <a:endParaRPr lang="ko-KR" altLang="en-US" b="1" dirty="0"/>
          </a:p>
        </p:txBody>
      </p:sp>
      <p:sp>
        <p:nvSpPr>
          <p:cNvPr id="74" name="직사각형 73"/>
          <p:cNvSpPr/>
          <p:nvPr/>
        </p:nvSpPr>
        <p:spPr>
          <a:xfrm>
            <a:off x="-13358938" y="10001272"/>
            <a:ext cx="2857520" cy="30718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</a:rPr>
              <a:t>QT IDE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"/>
            <a:ext cx="9144000" cy="980728"/>
          </a:xfrm>
          <a:prstGeom prst="rect">
            <a:avLst/>
          </a:prstGeom>
          <a:solidFill>
            <a:srgbClr val="1F497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시스템 구성</a:t>
            </a:r>
            <a:endParaRPr lang="ko-KR" altLang="en-US" sz="28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58676" y="1785926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시스템 구성에 대한 </a:t>
            </a:r>
            <a:r>
              <a:rPr lang="ko-KR" altLang="en-US" dirty="0" err="1" smtClean="0"/>
              <a:t>다이아그램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sz="1400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073122" y="3857628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MDS2450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716328" y="2786058"/>
            <a:ext cx="157163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2928990" y="14501890"/>
            <a:ext cx="157163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001288" y="5286388"/>
            <a:ext cx="157163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5716328" y="5286388"/>
            <a:ext cx="157163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위로 굽은 화살표 13"/>
          <p:cNvSpPr/>
          <p:nvPr/>
        </p:nvSpPr>
        <p:spPr>
          <a:xfrm flipH="1">
            <a:off x="13716064" y="4929198"/>
            <a:ext cx="1714512" cy="857256"/>
          </a:xfrm>
          <a:prstGeom prst="bentUpArrow">
            <a:avLst>
              <a:gd name="adj1" fmla="val 50000"/>
              <a:gd name="adj2" fmla="val 44645"/>
              <a:gd name="adj3" fmla="val 2953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15" name="위로 굽은 화살표 14"/>
          <p:cNvSpPr/>
          <p:nvPr/>
        </p:nvSpPr>
        <p:spPr>
          <a:xfrm rot="5400000" flipH="1">
            <a:off x="14430444" y="2500306"/>
            <a:ext cx="857256" cy="1428760"/>
          </a:xfrm>
          <a:prstGeom prst="bentUpArrow">
            <a:avLst>
              <a:gd name="adj1" fmla="val 40238"/>
              <a:gd name="adj2" fmla="val 34004"/>
              <a:gd name="adj3" fmla="val 374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제어</a:t>
            </a:r>
            <a:endParaRPr lang="ko-KR" altLang="en-US" dirty="0"/>
          </a:p>
        </p:txBody>
      </p:sp>
      <p:pic>
        <p:nvPicPr>
          <p:cNvPr id="12" name="Picture 2" descr="vehicle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473174" y="7224783"/>
            <a:ext cx="2700000" cy="1800000"/>
          </a:xfrm>
          <a:prstGeom prst="rect">
            <a:avLst/>
          </a:prstGeom>
          <a:noFill/>
        </p:spPr>
      </p:pic>
      <p:pic>
        <p:nvPicPr>
          <p:cNvPr id="13" name="Picture 4" descr="vehicle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">
          <a:xfrm flipH="1">
            <a:off x="-10472810" y="7474816"/>
            <a:ext cx="3066158" cy="1800000"/>
          </a:xfrm>
          <a:prstGeom prst="rect">
            <a:avLst/>
          </a:prstGeom>
          <a:noFill/>
        </p:spPr>
      </p:pic>
      <p:pic>
        <p:nvPicPr>
          <p:cNvPr id="16" name="Picture 6" descr="vehicle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-6900910" y="7331940"/>
            <a:ext cx="3373427" cy="1800000"/>
          </a:xfrm>
          <a:prstGeom prst="rect">
            <a:avLst/>
          </a:prstGeom>
          <a:noFill/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1615818" y="7741369"/>
            <a:ext cx="1357322" cy="116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/>
          <p:cNvSpPr/>
          <p:nvPr/>
        </p:nvSpPr>
        <p:spPr>
          <a:xfrm>
            <a:off x="-13187422" y="4728208"/>
            <a:ext cx="9544052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Database (</a:t>
            </a:r>
            <a:r>
              <a:rPr lang="en-US" altLang="ko-KR" dirty="0" err="1" smtClean="0">
                <a:solidFill>
                  <a:schemeClr val="tx1"/>
                </a:solidFill>
              </a:rPr>
              <a:t>MongoDB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13173166" y="4073124"/>
            <a:ext cx="9529796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Web Back-end Server (</a:t>
            </a:r>
            <a:r>
              <a:rPr lang="en-US" altLang="ko-KR" dirty="0" err="1" smtClean="0">
                <a:solidFill>
                  <a:schemeClr val="tx1"/>
                </a:solidFill>
              </a:rPr>
              <a:t>Nodejs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플랫폼에서의 </a:t>
            </a:r>
            <a:r>
              <a:rPr lang="en-US" altLang="ko-KR" dirty="0" err="1" smtClean="0">
                <a:solidFill>
                  <a:schemeClr val="tx1"/>
                </a:solidFill>
              </a:rPr>
              <a:t>Javascript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기반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13187422" y="3429000"/>
            <a:ext cx="9544052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Front-end (html, </a:t>
            </a:r>
            <a:r>
              <a:rPr lang="en-US" altLang="ko-KR" dirty="0" err="1" smtClean="0">
                <a:solidFill>
                  <a:schemeClr val="tx1"/>
                </a:solidFill>
              </a:rPr>
              <a:t>angularJS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3187454" y="6572272"/>
            <a:ext cx="2143108" cy="4024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Linux (Bridge Net.)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-13187454" y="5929330"/>
            <a:ext cx="2143108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Windows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-13244378" y="10782280"/>
            <a:ext cx="2686036" cy="4643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1"/>
                </a:solidFill>
              </a:rPr>
              <a:t>DC</a:t>
            </a:r>
            <a:r>
              <a:rPr lang="ko-KR" altLang="en-US" sz="1600" dirty="0" smtClean="0">
                <a:solidFill>
                  <a:schemeClr val="accent1"/>
                </a:solidFill>
              </a:rPr>
              <a:t>모터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16430772" y="9644106"/>
            <a:ext cx="1285884" cy="4643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accent1"/>
                </a:solidFill>
              </a:rPr>
              <a:t>서보모터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-13244604" y="11379549"/>
            <a:ext cx="2671748" cy="4643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1"/>
                </a:solidFill>
              </a:rPr>
              <a:t>Buzzer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 rot="5400000">
            <a:off x="-13687504" y="8903592"/>
            <a:ext cx="785818" cy="35715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-11858740" y="8715412"/>
            <a:ext cx="1528806" cy="83110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400000">
            <a:off x="-10329918" y="8832154"/>
            <a:ext cx="785818" cy="35715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-9044050" y="8617824"/>
            <a:ext cx="2071702" cy="85725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rot="5400000">
            <a:off x="-6650893" y="8903592"/>
            <a:ext cx="785818" cy="35715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-5000692" y="8715412"/>
            <a:ext cx="1171616" cy="107397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-14716260" y="14894775"/>
            <a:ext cx="1285884" cy="4643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1"/>
                </a:solidFill>
              </a:rPr>
              <a:t>LCD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49" name="꺾인 연결선 48"/>
          <p:cNvCxnSpPr/>
          <p:nvPr/>
        </p:nvCxnSpPr>
        <p:spPr>
          <a:xfrm rot="5400000">
            <a:off x="-11824074" y="8757189"/>
            <a:ext cx="785818" cy="98801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8329670" y="7689130"/>
            <a:ext cx="1357322" cy="116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1" name="꺾인 연결선 50"/>
          <p:cNvCxnSpPr>
            <a:stCxn id="50" idx="2"/>
          </p:cNvCxnSpPr>
          <p:nvPr/>
        </p:nvCxnSpPr>
        <p:spPr>
          <a:xfrm rot="5400000">
            <a:off x="-8492607" y="8704919"/>
            <a:ext cx="695181" cy="98801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4614894" y="7689130"/>
            <a:ext cx="1357322" cy="116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3" name="꺾인 연결선 52"/>
          <p:cNvCxnSpPr>
            <a:stCxn id="52" idx="2"/>
          </p:cNvCxnSpPr>
          <p:nvPr/>
        </p:nvCxnSpPr>
        <p:spPr>
          <a:xfrm rot="5400000">
            <a:off x="-4777831" y="8704919"/>
            <a:ext cx="695181" cy="98801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25" idx="2"/>
            <a:endCxn id="18" idx="0"/>
          </p:cNvCxnSpPr>
          <p:nvPr/>
        </p:nvCxnSpPr>
        <p:spPr>
          <a:xfrm rot="16200000" flipH="1">
            <a:off x="-11909838" y="6768687"/>
            <a:ext cx="766619" cy="117874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-3204935" y="7003325"/>
            <a:ext cx="7062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TCP/IP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통신 기반 디바이스 데이터 수집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서버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3214742" y="5150006"/>
            <a:ext cx="5063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수집된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JSON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파일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Read </a:t>
            </a:r>
            <a:b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DB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로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 Update (192.168.10.39)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8" name="꺾인 연결선 57"/>
          <p:cNvCxnSpPr/>
          <p:nvPr/>
        </p:nvCxnSpPr>
        <p:spPr>
          <a:xfrm rot="16200000" flipH="1">
            <a:off x="-12365925" y="6465107"/>
            <a:ext cx="500068" cy="1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6200000" flipH="1">
            <a:off x="-8659393" y="6804407"/>
            <a:ext cx="695181" cy="117874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/>
          <p:nvPr/>
        </p:nvCxnSpPr>
        <p:spPr>
          <a:xfrm rot="16200000" flipH="1">
            <a:off x="-4944617" y="6804407"/>
            <a:ext cx="695181" cy="117874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-3214742" y="6253483"/>
            <a:ext cx="7345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공유폴더에 수집 데이터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JSON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형태로 저장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4" name="꺾인 연결선 63"/>
          <p:cNvCxnSpPr/>
          <p:nvPr/>
        </p:nvCxnSpPr>
        <p:spPr>
          <a:xfrm rot="16200000" flipH="1">
            <a:off x="-7377327" y="3684150"/>
            <a:ext cx="695181" cy="36000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/>
          <p:nvPr/>
        </p:nvCxnSpPr>
        <p:spPr>
          <a:xfrm rot="5400000">
            <a:off x="-10949227" y="3684151"/>
            <a:ext cx="695181" cy="36000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/>
          <p:nvPr/>
        </p:nvCxnSpPr>
        <p:spPr>
          <a:xfrm rot="16200000" flipH="1">
            <a:off x="-9152695" y="5470831"/>
            <a:ext cx="684000" cy="1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rot="16200000" flipH="1">
            <a:off x="-9063727" y="3962629"/>
            <a:ext cx="468000" cy="1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-3186135" y="4143380"/>
            <a:ext cx="509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DB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에 저장된 차량상태정보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Get  (e.g., </a:t>
            </a:r>
            <a:r>
              <a:rPr lang="en-US" altLang="ko-KR" sz="2400" b="1" dirty="0" err="1" smtClean="0">
                <a:solidFill>
                  <a:schemeClr val="bg2">
                    <a:lumMod val="25000"/>
                  </a:schemeClr>
                </a:solidFill>
              </a:rPr>
              <a:t>db.collections.find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())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-3214775" y="3214686"/>
            <a:ext cx="6715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Back-end Server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로부터 연동된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Web Front-end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0" name="꺾인 연결선 69"/>
          <p:cNvCxnSpPr/>
          <p:nvPr/>
        </p:nvCxnSpPr>
        <p:spPr>
          <a:xfrm rot="16200000" flipH="1">
            <a:off x="-9063727" y="4677009"/>
            <a:ext cx="468000" cy="1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-12430244" y="2285992"/>
            <a:ext cx="15859236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V2X </a:t>
            </a:r>
            <a:r>
              <a:rPr lang="ko-KR" altLang="en-US" sz="36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활용 </a:t>
            </a:r>
            <a:r>
              <a:rPr lang="ko-KR" altLang="en-US" sz="3600" b="1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임베디드</a:t>
            </a:r>
            <a:r>
              <a:rPr lang="ko-KR" altLang="en-US" sz="36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기반 </a:t>
            </a:r>
            <a:r>
              <a:rPr lang="ko-KR" altLang="en-US" sz="3600" b="1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자율주행차</a:t>
            </a:r>
            <a:r>
              <a:rPr lang="ko-KR" altLang="en-US" sz="36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환경에서의 다수 차량 원격 관리 시스템</a:t>
            </a:r>
            <a:endParaRPr lang="ko-KR" altLang="en-US" sz="36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-17788094" y="6286496"/>
            <a:ext cx="157163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-13216062" y="10356057"/>
            <a:ext cx="2643206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1"/>
                </a:solidFill>
              </a:rPr>
              <a:t>디바이스 매니저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-13258472" y="11930098"/>
            <a:ext cx="2671748" cy="4643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accent1"/>
                </a:solidFill>
              </a:rPr>
              <a:t>서보모터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-13243958" y="12487088"/>
            <a:ext cx="2671748" cy="4643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1"/>
                </a:solidFill>
              </a:rPr>
              <a:t>LCD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-10072790" y="9572644"/>
            <a:ext cx="3096000" cy="36433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Target</a:t>
            </a:r>
            <a:endParaRPr lang="ko-KR" altLang="en-US" b="1" dirty="0"/>
          </a:p>
        </p:txBody>
      </p:sp>
      <p:sp>
        <p:nvSpPr>
          <p:cNvPr id="89" name="직사각형 88"/>
          <p:cNvSpPr/>
          <p:nvPr/>
        </p:nvSpPr>
        <p:spPr>
          <a:xfrm>
            <a:off x="-9958554" y="10001296"/>
            <a:ext cx="2857520" cy="30718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</a:rPr>
              <a:t>QT IDE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-9843994" y="10782304"/>
            <a:ext cx="2686036" cy="4643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1"/>
                </a:solidFill>
              </a:rPr>
              <a:t>DC</a:t>
            </a:r>
            <a:r>
              <a:rPr lang="ko-KR" altLang="en-US" sz="1600" dirty="0" smtClean="0">
                <a:solidFill>
                  <a:schemeClr val="accent1"/>
                </a:solidFill>
              </a:rPr>
              <a:t>모터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-9844220" y="11379573"/>
            <a:ext cx="2671748" cy="4643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1"/>
                </a:solidFill>
              </a:rPr>
              <a:t>Buzzer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-9815678" y="10356081"/>
            <a:ext cx="2643206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1"/>
                </a:solidFill>
              </a:rPr>
              <a:t>디바이스 매니저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-9858088" y="11930122"/>
            <a:ext cx="2671748" cy="4643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accent1"/>
                </a:solidFill>
              </a:rPr>
              <a:t>서보모터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-9843574" y="12487112"/>
            <a:ext cx="2671748" cy="4643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1"/>
                </a:solidFill>
              </a:rPr>
              <a:t>LCD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-6572328" y="9572644"/>
            <a:ext cx="3096000" cy="36433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Target</a:t>
            </a:r>
            <a:endParaRPr lang="ko-KR" altLang="en-US" b="1" dirty="0"/>
          </a:p>
        </p:txBody>
      </p:sp>
      <p:sp>
        <p:nvSpPr>
          <p:cNvPr id="96" name="직사각형 95"/>
          <p:cNvSpPr/>
          <p:nvPr/>
        </p:nvSpPr>
        <p:spPr>
          <a:xfrm>
            <a:off x="-6458092" y="10001296"/>
            <a:ext cx="2857520" cy="30718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</a:rPr>
              <a:t>QT IDE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-6343532" y="10822785"/>
            <a:ext cx="2686036" cy="4643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1"/>
                </a:solidFill>
              </a:rPr>
              <a:t>DC</a:t>
            </a:r>
            <a:r>
              <a:rPr lang="ko-KR" altLang="en-US" sz="1600" dirty="0" smtClean="0">
                <a:solidFill>
                  <a:schemeClr val="accent1"/>
                </a:solidFill>
              </a:rPr>
              <a:t>모터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-6343758" y="11379573"/>
            <a:ext cx="2671748" cy="4643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1"/>
                </a:solidFill>
              </a:rPr>
              <a:t>Buzzer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-6315216" y="10356081"/>
            <a:ext cx="2643206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1"/>
                </a:solidFill>
              </a:rPr>
              <a:t>디바이스 매니저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-6357626" y="11930122"/>
            <a:ext cx="2671748" cy="4643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accent1"/>
                </a:solidFill>
              </a:rPr>
              <a:t>서보모터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-6343112" y="12487112"/>
            <a:ext cx="2671748" cy="4643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1"/>
                </a:solidFill>
              </a:rPr>
              <a:t>LCD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-3277629" y="8929727"/>
            <a:ext cx="784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TCP/IP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통신 기반 디바이스 데이터 전송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클라이언트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-3214743" y="9358354"/>
            <a:ext cx="56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디바이스 드라이버를 내장한 디바이스 매니저가 관련 명령에 대한 실행을 수행</a:t>
            </a:r>
            <a:endParaRPr lang="en-US" altLang="ko-KR" sz="2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-3214742" y="10222104"/>
            <a:ext cx="521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관련 레지스터 설정 기반 디바이스 드라이버 구현을 통한 속도 제어</a:t>
            </a:r>
            <a:endParaRPr lang="en-US" altLang="ko-KR" sz="2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13573252" y="3357562"/>
            <a:ext cx="332561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9" name="TextBox 108"/>
          <p:cNvSpPr txBox="1"/>
          <p:nvPr/>
        </p:nvSpPr>
        <p:spPr>
          <a:xfrm>
            <a:off x="-3429056" y="10979120"/>
            <a:ext cx="6929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개발목표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b="1" dirty="0" err="1" smtClean="0">
                <a:latin typeface="HY견고딕" pitchFamily="18" charset="-127"/>
                <a:ea typeface="HY견고딕" pitchFamily="18" charset="-127"/>
              </a:rPr>
              <a:t>커넥티비티</a:t>
            </a:r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 기반 </a:t>
            </a:r>
            <a:r>
              <a:rPr lang="ko-KR" altLang="en-US" sz="2400" b="1" dirty="0" err="1" smtClean="0">
                <a:latin typeface="HY견고딕" pitchFamily="18" charset="-127"/>
                <a:ea typeface="HY견고딕" pitchFamily="18" charset="-127"/>
              </a:rPr>
              <a:t>임베디드</a:t>
            </a:r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 자율주행 차량에서 발생하는 다양한 디바이스 신호들을 수집하고 이를 중앙서버가 모니터링 및 관리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나아가 분석할 수 있는 시스템을 구축하는 것을 목표로 함</a:t>
            </a:r>
            <a:endParaRPr lang="en-US" altLang="ko-KR" sz="2400" b="1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-7000956" y="7901018"/>
            <a:ext cx="546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…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1846425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"/>
            <a:ext cx="9144000" cy="980728"/>
          </a:xfrm>
          <a:prstGeom prst="rect">
            <a:avLst/>
          </a:prstGeom>
          <a:solidFill>
            <a:srgbClr val="1F497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332656"/>
            <a:ext cx="624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기술적 내용 </a:t>
            </a:r>
            <a:r>
              <a:rPr lang="en-US" altLang="ko-KR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중앙 서버 데이터 관리 </a:t>
            </a:r>
          </a:p>
          <a:p>
            <a:endParaRPr lang="ko-KR" altLang="en-US" sz="28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142984"/>
            <a:ext cx="8572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3"/>
                </a:solidFill>
              </a:rPr>
              <a:t>기술 </a:t>
            </a:r>
            <a:r>
              <a:rPr lang="en-US" altLang="ko-KR" sz="2000" b="1" dirty="0" smtClean="0">
                <a:solidFill>
                  <a:schemeClr val="accent3"/>
                </a:solidFill>
              </a:rPr>
              <a:t>4] Shell Script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프로그래밍을 통한 운영체제 간 인터페이스 구축</a:t>
            </a:r>
            <a:endParaRPr lang="en-US" altLang="ko-KR" sz="2000" b="1" dirty="0" smtClean="0">
              <a:solidFill>
                <a:schemeClr val="accent3"/>
              </a:solidFill>
            </a:endParaRPr>
          </a:p>
          <a:p>
            <a:r>
              <a:rPr lang="en-US" altLang="ko-KR" sz="2000" dirty="0" smtClean="0"/>
              <a:t>         	-</a:t>
            </a:r>
            <a:r>
              <a:rPr lang="en-US" altLang="ko-KR" sz="2000" dirty="0" err="1" smtClean="0"/>
              <a:t>json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데이터 형식으로 </a:t>
            </a:r>
            <a:r>
              <a:rPr lang="ko-KR" altLang="en-US" sz="2000" dirty="0" err="1" smtClean="0"/>
              <a:t>리눅스</a:t>
            </a:r>
            <a:r>
              <a:rPr lang="ko-KR" altLang="en-US" sz="2000" dirty="0" smtClean="0"/>
              <a:t> 가상 이미지에서 추출한 정보를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Windows</a:t>
            </a:r>
            <a:r>
              <a:rPr lang="ko-KR" altLang="en-US" sz="2000" dirty="0" smtClean="0"/>
              <a:t>로 추출 </a:t>
            </a:r>
            <a:r>
              <a:rPr lang="en-US" altLang="ko-KR" sz="2000" dirty="0" smtClean="0"/>
              <a:t>(jsonCopy.sh)</a:t>
            </a:r>
          </a:p>
          <a:p>
            <a:endParaRPr lang="en-US" altLang="ko-KR" sz="2000" dirty="0" smtClean="0"/>
          </a:p>
          <a:p>
            <a:r>
              <a:rPr lang="ko-KR" altLang="en-US" sz="2000" b="1" dirty="0" smtClean="0">
                <a:solidFill>
                  <a:schemeClr val="accent3"/>
                </a:solidFill>
              </a:rPr>
              <a:t>기술 </a:t>
            </a:r>
            <a:r>
              <a:rPr lang="en-US" altLang="ko-KR" sz="2000" b="1" dirty="0" smtClean="0">
                <a:solidFill>
                  <a:schemeClr val="accent3"/>
                </a:solidFill>
              </a:rPr>
              <a:t>5]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각 </a:t>
            </a:r>
            <a:r>
              <a:rPr lang="ko-KR" altLang="en-US" sz="2000" b="1" dirty="0" err="1" smtClean="0">
                <a:solidFill>
                  <a:schemeClr val="accent3"/>
                </a:solidFill>
              </a:rPr>
              <a:t>타겟의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 정보를 </a:t>
            </a:r>
            <a:r>
              <a:rPr lang="en-US" altLang="ko-KR" sz="2000" b="1" dirty="0" smtClean="0">
                <a:solidFill>
                  <a:schemeClr val="accent3"/>
                </a:solidFill>
              </a:rPr>
              <a:t>JSON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포맷 기반 </a:t>
            </a:r>
            <a:r>
              <a:rPr lang="en-US" altLang="ko-KR" sz="2000" b="1" dirty="0" smtClean="0">
                <a:solidFill>
                  <a:schemeClr val="accent3"/>
                </a:solidFill>
              </a:rPr>
              <a:t>Database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에 업데이트</a:t>
            </a:r>
            <a:endParaRPr lang="en-US" altLang="ko-KR" sz="2000" b="1" dirty="0" smtClean="0">
              <a:solidFill>
                <a:schemeClr val="accent3"/>
              </a:solidFill>
            </a:endParaRPr>
          </a:p>
          <a:p>
            <a:r>
              <a:rPr lang="en-US" altLang="ko-KR" sz="2000" dirty="0" smtClean="0"/>
              <a:t>         	-</a:t>
            </a:r>
            <a:r>
              <a:rPr lang="en-US" altLang="ko-KR" sz="2000" dirty="0" err="1" smtClean="0"/>
              <a:t>json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데이터 형식으로 </a:t>
            </a:r>
            <a:r>
              <a:rPr lang="ko-KR" altLang="en-US" sz="2000" dirty="0" err="1" smtClean="0"/>
              <a:t>리눅스</a:t>
            </a:r>
            <a:r>
              <a:rPr lang="ko-KR" altLang="en-US" sz="2000" dirty="0" smtClean="0"/>
              <a:t> 가상 이미지에서 추출한 정보를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Windows</a:t>
            </a:r>
            <a:r>
              <a:rPr lang="ko-KR" altLang="en-US" sz="2000" dirty="0" smtClean="0"/>
              <a:t>로 추출 </a:t>
            </a:r>
            <a:r>
              <a:rPr lang="en-US" altLang="ko-KR" sz="2000" dirty="0" smtClean="0"/>
              <a:t>(jsonCopy.sh)</a:t>
            </a:r>
          </a:p>
          <a:p>
            <a:endParaRPr lang="en-US" altLang="ko-KR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4214818"/>
            <a:ext cx="19621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929066"/>
            <a:ext cx="5524196" cy="253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1500166" y="3786190"/>
            <a:ext cx="5572164" cy="278608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14744" y="3714752"/>
            <a:ext cx="3429024" cy="271464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6425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ìì¨ì£¼íì°¨ì ëí ì´ë¯¸ì§ ê²ìê²°ê³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28660" y="500042"/>
            <a:ext cx="5361791" cy="357190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0" y="1"/>
            <a:ext cx="9144000" cy="980728"/>
          </a:xfrm>
          <a:prstGeom prst="rect">
            <a:avLst/>
          </a:prstGeom>
          <a:solidFill>
            <a:srgbClr val="1F497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ìì¨ì£¼íì°¨ì ëí ì´ë¯¸ì§ ê²ìê²°ê³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1071546"/>
            <a:ext cx="5072066" cy="321471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79512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과제의 개요</a:t>
            </a:r>
            <a:endParaRPr lang="ko-KR" altLang="en-US" sz="28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2726" y="3143248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무엇을 제작하기로 하였는지에 대한 소개</a:t>
            </a:r>
            <a:endParaRPr lang="ko-KR" altLang="en-US" dirty="0"/>
          </a:p>
        </p:txBody>
      </p:sp>
      <p:pic>
        <p:nvPicPr>
          <p:cNvPr id="23556" name="Picture 4" descr="ìì¨ì£¼íì°¨ ì¬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857288" y="3290887"/>
            <a:ext cx="6341533" cy="3567113"/>
          </a:xfrm>
          <a:prstGeom prst="rect">
            <a:avLst/>
          </a:prstGeom>
          <a:noFill/>
        </p:spPr>
      </p:pic>
      <p:pic>
        <p:nvPicPr>
          <p:cNvPr id="23558" name="Picture 6" descr="ìì¨ì£¼íì°¨ ì¬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0515" y="4286256"/>
            <a:ext cx="4433485" cy="2571744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1000108"/>
            <a:ext cx="9144000" cy="585789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7224" y="1071546"/>
            <a:ext cx="764386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u="sng" dirty="0" smtClean="0">
                <a:solidFill>
                  <a:srgbClr val="7030A0"/>
                </a:solidFill>
                <a:latin typeface="HY견고딕" pitchFamily="18" charset="-127"/>
                <a:ea typeface="HY견고딕" pitchFamily="18" charset="-127"/>
              </a:rPr>
              <a:t>과제 정의</a:t>
            </a:r>
            <a:endParaRPr lang="en-US" altLang="ko-KR" sz="2800" u="sng" dirty="0" smtClean="0">
              <a:solidFill>
                <a:srgbClr val="7030A0"/>
              </a:solidFill>
              <a:latin typeface="HY견고딕" pitchFamily="18" charset="-127"/>
              <a:ea typeface="HY견고딕" pitchFamily="18" charset="-127"/>
            </a:endParaRPr>
          </a:p>
          <a:p>
            <a:pPr marL="3556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002060"/>
                </a:solidFill>
              </a:rPr>
              <a:t>  </a:t>
            </a:r>
            <a:r>
              <a:rPr lang="ko-KR" altLang="en-US" sz="1600" b="1" dirty="0" smtClean="0">
                <a:latin typeface="HY헤드라인M" pitchFamily="18" charset="-127"/>
                <a:ea typeface="HY헤드라인M" pitchFamily="18" charset="-127"/>
              </a:rPr>
              <a:t>최근 스마트 </a:t>
            </a:r>
            <a:r>
              <a:rPr lang="ko-KR" altLang="en-US" sz="1600" b="1" dirty="0" err="1" smtClean="0">
                <a:latin typeface="HY헤드라인M" pitchFamily="18" charset="-127"/>
                <a:ea typeface="HY헤드라인M" pitchFamily="18" charset="-127"/>
              </a:rPr>
              <a:t>카는</a:t>
            </a:r>
            <a:r>
              <a:rPr lang="ko-KR" altLang="en-US" sz="1600" b="1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b="1" dirty="0" err="1" smtClean="0">
                <a:latin typeface="HY헤드라인M" pitchFamily="18" charset="-127"/>
                <a:ea typeface="HY헤드라인M" pitchFamily="18" charset="-127"/>
              </a:rPr>
              <a:t>커넥티비티를</a:t>
            </a:r>
            <a:r>
              <a:rPr lang="ko-KR" altLang="en-US" sz="1600" b="1" dirty="0" smtClean="0">
                <a:latin typeface="HY헤드라인M" pitchFamily="18" charset="-127"/>
                <a:ea typeface="HY헤드라인M" pitchFamily="18" charset="-127"/>
              </a:rPr>
              <a:t> 기반으로 완전 </a:t>
            </a:r>
            <a:r>
              <a:rPr lang="ko-KR" altLang="en-US" sz="1600" b="1" dirty="0" err="1" smtClean="0">
                <a:latin typeface="HY헤드라인M" pitchFamily="18" charset="-127"/>
                <a:ea typeface="HY헤드라인M" pitchFamily="18" charset="-127"/>
              </a:rPr>
              <a:t>자율주행하는</a:t>
            </a:r>
            <a:r>
              <a:rPr lang="ko-KR" altLang="en-US" sz="1600" b="1" dirty="0" smtClean="0">
                <a:latin typeface="HY헤드라인M" pitchFamily="18" charset="-127"/>
                <a:ea typeface="HY헤드라인M" pitchFamily="18" charset="-127"/>
              </a:rPr>
              <a:t> 것을 목표로 함</a:t>
            </a:r>
            <a:r>
              <a:rPr lang="en-US" altLang="ko-KR" sz="1600" b="1" dirty="0" smtClean="0">
                <a:latin typeface="HY헤드라인M" pitchFamily="18" charset="-127"/>
                <a:ea typeface="HY헤드라인M" pitchFamily="18" charset="-127"/>
              </a:rPr>
              <a:t> </a:t>
            </a:r>
          </a:p>
          <a:p>
            <a:pPr marL="3556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latin typeface="HY헤드라인M" pitchFamily="18" charset="-127"/>
                <a:ea typeface="HY헤드라인M" pitchFamily="18" charset="-127"/>
              </a:rPr>
              <a:t>  이 때 차량이 직접 운전하는 도로 상황에서의 잘못된 </a:t>
            </a:r>
            <a:r>
              <a:rPr lang="en-US" altLang="ko-KR" sz="1600" b="1" dirty="0" smtClean="0">
                <a:latin typeface="HY헤드라인M" pitchFamily="18" charset="-127"/>
                <a:ea typeface="HY헤드라인M" pitchFamily="18" charset="-127"/>
              </a:rPr>
              <a:t>HW/ SW</a:t>
            </a:r>
            <a:r>
              <a:rPr lang="ko-KR" altLang="en-US" sz="1600" b="1" dirty="0" smtClean="0">
                <a:latin typeface="HY헤드라인M" pitchFamily="18" charset="-127"/>
                <a:ea typeface="HY헤드라인M" pitchFamily="18" charset="-127"/>
              </a:rPr>
              <a:t>적인 문제 차량 탑승자의  인명 피해와 직결됨</a:t>
            </a:r>
            <a:endParaRPr lang="en-US" altLang="ko-KR" sz="1600" b="1" dirty="0" smtClean="0">
              <a:latin typeface="HY헤드라인M" pitchFamily="18" charset="-127"/>
              <a:ea typeface="HY헤드라인M" pitchFamily="18" charset="-127"/>
            </a:endParaRPr>
          </a:p>
          <a:p>
            <a:pPr marL="3556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latin typeface="HY헤드라인M" pitchFamily="18" charset="-127"/>
                <a:ea typeface="HY헤드라인M" pitchFamily="18" charset="-127"/>
              </a:rPr>
              <a:t>  그래서 차량의 현재 상태를 모니터링하고 상태를 분석하며 피해 정도에 따른 빠른 관리대응을 하는 시스템이 필요함</a:t>
            </a:r>
            <a:endParaRPr lang="en-US" altLang="ko-KR" sz="1600" b="1" dirty="0" smtClean="0">
              <a:latin typeface="HY헤드라인M" pitchFamily="18" charset="-127"/>
              <a:ea typeface="HY헤드라인M" pitchFamily="18" charset="-127"/>
            </a:endParaRPr>
          </a:p>
          <a:p>
            <a:pPr marL="3556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1600" b="1" u="sng" dirty="0" smtClean="0">
                <a:latin typeface="HY헤드라인M" pitchFamily="18" charset="-127"/>
                <a:ea typeface="HY헤드라인M" pitchFamily="18" charset="-127"/>
              </a:rPr>
              <a:t>이에</a:t>
            </a:r>
            <a:r>
              <a:rPr lang="en-US" altLang="ko-KR" sz="1600" b="1" u="sng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b="1" u="sng" dirty="0" smtClean="0">
                <a:latin typeface="HY헤드라인M" pitchFamily="18" charset="-127"/>
                <a:ea typeface="HY헤드라인M" pitchFamily="18" charset="-127"/>
              </a:rPr>
              <a:t>우리는 해당 문제를 해결하기 위해</a:t>
            </a:r>
            <a:r>
              <a:rPr lang="en-US" altLang="ko-KR" sz="1600" b="1" u="sng" dirty="0" smtClean="0"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600" b="1" u="sng" dirty="0" smtClean="0">
                <a:latin typeface="HY헤드라인M" pitchFamily="18" charset="-127"/>
                <a:ea typeface="HY헤드라인M" pitchFamily="18" charset="-127"/>
              </a:rPr>
              <a:t> 자율주행 차를 다수의 디바이스 기반 </a:t>
            </a:r>
            <a:r>
              <a:rPr lang="ko-KR" altLang="en-US" sz="1600" b="1" u="sng" dirty="0" err="1" smtClean="0">
                <a:latin typeface="HY헤드라인M" pitchFamily="18" charset="-127"/>
                <a:ea typeface="HY헤드라인M" pitchFamily="18" charset="-127"/>
              </a:rPr>
              <a:t>임베디드</a:t>
            </a:r>
            <a:r>
              <a:rPr lang="ko-KR" altLang="en-US" sz="1600" b="1" u="sng" dirty="0" smtClean="0">
                <a:latin typeface="HY헤드라인M" pitchFamily="18" charset="-127"/>
                <a:ea typeface="HY헤드라인M" pitchFamily="18" charset="-127"/>
              </a:rPr>
              <a:t> 시스템이라고 가정하였고</a:t>
            </a:r>
            <a:r>
              <a:rPr lang="en-US" altLang="ko-KR" sz="1600" b="1" u="sng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b="1" u="sng" dirty="0" smtClean="0">
                <a:latin typeface="HY헤드라인M" pitchFamily="18" charset="-127"/>
                <a:ea typeface="HY헤드라인M" pitchFamily="18" charset="-127"/>
              </a:rPr>
              <a:t>이를 </a:t>
            </a:r>
            <a:r>
              <a:rPr lang="en-US" altLang="ko-KR" sz="1600" b="1" u="sng" dirty="0" smtClean="0">
                <a:latin typeface="HY헤드라인M" pitchFamily="18" charset="-127"/>
                <a:ea typeface="HY헤드라인M" pitchFamily="18" charset="-127"/>
              </a:rPr>
              <a:t>Emulation</a:t>
            </a:r>
            <a:r>
              <a:rPr lang="ko-KR" altLang="en-US" sz="1600" b="1" u="sng" dirty="0" smtClean="0">
                <a:latin typeface="HY헤드라인M" pitchFamily="18" charset="-127"/>
                <a:ea typeface="HY헤드라인M" pitchFamily="18" charset="-127"/>
              </a:rPr>
              <a:t>하여 </a:t>
            </a:r>
            <a:r>
              <a:rPr lang="en-US" altLang="ko-KR" sz="1600" b="1" u="sng" dirty="0" smtClean="0">
                <a:latin typeface="HY헤드라인M" pitchFamily="18" charset="-127"/>
                <a:ea typeface="HY헤드라인M" pitchFamily="18" charset="-127"/>
              </a:rPr>
              <a:t>V2X </a:t>
            </a:r>
            <a:r>
              <a:rPr lang="ko-KR" altLang="en-US" sz="1600" b="1" u="sng" dirty="0" smtClean="0">
                <a:latin typeface="HY헤드라인M" pitchFamily="18" charset="-127"/>
                <a:ea typeface="HY헤드라인M" pitchFamily="18" charset="-127"/>
              </a:rPr>
              <a:t>활용 자율주행 차량 원격 관리 시스템 </a:t>
            </a:r>
            <a:r>
              <a:rPr lang="ko-KR" altLang="en-US" sz="1600" b="1" u="sng" dirty="0" err="1" smtClean="0">
                <a:latin typeface="HY헤드라인M" pitchFamily="18" charset="-127"/>
                <a:ea typeface="HY헤드라인M" pitchFamily="18" charset="-127"/>
              </a:rPr>
              <a:t>프로토타입을</a:t>
            </a:r>
            <a:r>
              <a:rPr lang="ko-KR" altLang="en-US" sz="1600" b="1" u="sng" dirty="0" smtClean="0">
                <a:latin typeface="HY헤드라인M" pitchFamily="18" charset="-127"/>
                <a:ea typeface="HY헤드라인M" pitchFamily="18" charset="-127"/>
              </a:rPr>
              <a:t> 개발하는 것을 과제의 목표로 함</a:t>
            </a:r>
            <a:endParaRPr lang="en-US" altLang="ko-KR" b="1" u="sng" dirty="0" smtClean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64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"/>
            <a:ext cx="9144000" cy="980728"/>
          </a:xfrm>
          <a:prstGeom prst="rect">
            <a:avLst/>
          </a:prstGeom>
          <a:solidFill>
            <a:srgbClr val="1F497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시스템 구성</a:t>
            </a:r>
            <a:endParaRPr lang="ko-KR" altLang="en-US" sz="28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58676" y="1785926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시스템 구성에 대한 </a:t>
            </a:r>
            <a:r>
              <a:rPr lang="ko-KR" altLang="en-US" dirty="0" err="1" smtClean="0"/>
              <a:t>다이아그램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sz="1400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073122" y="3857628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MDS2450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716328" y="2786058"/>
            <a:ext cx="157163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001288" y="2786058"/>
            <a:ext cx="157163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001288" y="5286388"/>
            <a:ext cx="157163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5716328" y="5286388"/>
            <a:ext cx="157163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위로 굽은 화살표 13"/>
          <p:cNvSpPr/>
          <p:nvPr/>
        </p:nvSpPr>
        <p:spPr>
          <a:xfrm flipH="1">
            <a:off x="13716064" y="4929198"/>
            <a:ext cx="1714512" cy="857256"/>
          </a:xfrm>
          <a:prstGeom prst="bentUpArrow">
            <a:avLst>
              <a:gd name="adj1" fmla="val 50000"/>
              <a:gd name="adj2" fmla="val 44645"/>
              <a:gd name="adj3" fmla="val 2953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15" name="위로 굽은 화살표 14"/>
          <p:cNvSpPr/>
          <p:nvPr/>
        </p:nvSpPr>
        <p:spPr>
          <a:xfrm rot="5400000" flipH="1">
            <a:off x="14430444" y="2500306"/>
            <a:ext cx="857256" cy="1428760"/>
          </a:xfrm>
          <a:prstGeom prst="bentUpArrow">
            <a:avLst>
              <a:gd name="adj1" fmla="val 40238"/>
              <a:gd name="adj2" fmla="val 34004"/>
              <a:gd name="adj3" fmla="val 374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제어</a:t>
            </a:r>
            <a:endParaRPr lang="ko-KR" altLang="en-US" dirty="0"/>
          </a:p>
        </p:txBody>
      </p:sp>
      <p:pic>
        <p:nvPicPr>
          <p:cNvPr id="12" name="Picture 2" descr="vehicle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214874" y="13966105"/>
            <a:ext cx="2700000" cy="1800000"/>
          </a:xfrm>
          <a:prstGeom prst="rect">
            <a:avLst/>
          </a:prstGeom>
          <a:noFill/>
        </p:spPr>
      </p:pic>
      <p:pic>
        <p:nvPicPr>
          <p:cNvPr id="13" name="Picture 4" descr="vehicle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">
          <a:xfrm flipH="1">
            <a:off x="-1214510" y="14216138"/>
            <a:ext cx="3066158" cy="1800000"/>
          </a:xfrm>
          <a:prstGeom prst="rect">
            <a:avLst/>
          </a:prstGeom>
          <a:noFill/>
        </p:spPr>
      </p:pic>
      <p:pic>
        <p:nvPicPr>
          <p:cNvPr id="16" name="Picture 6" descr="vehicle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357390" y="14073262"/>
            <a:ext cx="3373427" cy="18000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2214514" y="14501890"/>
            <a:ext cx="4122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357518" y="14482691"/>
            <a:ext cx="1357322" cy="116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2928894" y="13287444"/>
            <a:ext cx="2143108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Linux (Bridge Net.)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928894" y="12430188"/>
            <a:ext cx="2143108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Windows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-3929122" y="11469530"/>
            <a:ext cx="9001156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Database (</a:t>
            </a:r>
            <a:r>
              <a:rPr lang="en-US" altLang="ko-KR" dirty="0" err="1" smtClean="0">
                <a:solidFill>
                  <a:schemeClr val="tx1"/>
                </a:solidFill>
              </a:rPr>
              <a:t>MongoDB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3914866" y="10814446"/>
            <a:ext cx="9001156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Back-end Server (</a:t>
            </a:r>
            <a:r>
              <a:rPr lang="en-US" altLang="ko-KR" dirty="0" err="1" smtClean="0">
                <a:solidFill>
                  <a:schemeClr val="tx1"/>
                </a:solidFill>
              </a:rPr>
              <a:t>Nodejs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플랫폼에서의 </a:t>
            </a:r>
            <a:r>
              <a:rPr lang="en-US" altLang="ko-KR" dirty="0" err="1" smtClean="0">
                <a:solidFill>
                  <a:schemeClr val="tx1"/>
                </a:solidFill>
              </a:rPr>
              <a:t>Javascript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기반 </a:t>
            </a:r>
            <a:r>
              <a:rPr lang="en-US" altLang="ko-KR" dirty="0" smtClean="0">
                <a:solidFill>
                  <a:schemeClr val="tx1"/>
                </a:solidFill>
              </a:rPr>
              <a:t>Express </a:t>
            </a:r>
            <a:r>
              <a:rPr lang="ko-KR" altLang="en-US" dirty="0" smtClean="0">
                <a:solidFill>
                  <a:schemeClr val="tx1"/>
                </a:solidFill>
              </a:rPr>
              <a:t>모듈 사용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3929122" y="10112208"/>
            <a:ext cx="9001156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Front-end (html, </a:t>
            </a:r>
            <a:r>
              <a:rPr lang="en-US" altLang="ko-KR" dirty="0" err="1" smtClean="0">
                <a:solidFill>
                  <a:schemeClr val="tx1"/>
                </a:solidFill>
              </a:rPr>
              <a:t>angularJS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4214874" y="16430716"/>
            <a:ext cx="3096000" cy="16430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3929154" y="13287444"/>
            <a:ext cx="2143108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Linux (Bridge Net.)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-3929154" y="12501626"/>
            <a:ext cx="2143108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Windows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-785882" y="13287444"/>
            <a:ext cx="2143108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Linux (Bridge Net.)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-785882" y="12501626"/>
            <a:ext cx="2143108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Windows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-4000592" y="16627134"/>
            <a:ext cx="1285884" cy="4643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1"/>
                </a:solidFill>
              </a:rPr>
              <a:t>DC</a:t>
            </a:r>
            <a:r>
              <a:rPr lang="ko-KR" altLang="en-US" sz="1600" dirty="0" smtClean="0">
                <a:solidFill>
                  <a:schemeClr val="accent1"/>
                </a:solidFill>
              </a:rPr>
              <a:t>모터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2571832" y="16627134"/>
            <a:ext cx="1285884" cy="4643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accent1"/>
                </a:solidFill>
              </a:rPr>
              <a:t>서보모터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-3986304" y="17235584"/>
            <a:ext cx="1285884" cy="4643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1"/>
                </a:solidFill>
              </a:rPr>
              <a:t>적외선센서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 rot="5400000">
            <a:off x="-4429204" y="15644914"/>
            <a:ext cx="785818" cy="35715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-3143336" y="15430584"/>
            <a:ext cx="2071702" cy="85725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400000">
            <a:off x="-1071618" y="15573476"/>
            <a:ext cx="785818" cy="35715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14250" y="15359146"/>
            <a:ext cx="2071702" cy="85725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rot="5400000">
            <a:off x="2607407" y="15644914"/>
            <a:ext cx="785818" cy="35715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893275" y="15316284"/>
            <a:ext cx="1535949" cy="121442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-2571832" y="17216534"/>
            <a:ext cx="1285884" cy="4643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1"/>
                </a:solidFill>
              </a:rPr>
              <a:t>Wi-Fi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-857320" y="16430716"/>
            <a:ext cx="3096000" cy="16430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-643038" y="16627134"/>
            <a:ext cx="1285884" cy="4643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1"/>
                </a:solidFill>
              </a:rPr>
              <a:t>DC</a:t>
            </a:r>
            <a:r>
              <a:rPr lang="ko-KR" altLang="en-US" sz="1600" dirty="0" smtClean="0">
                <a:solidFill>
                  <a:schemeClr val="accent1"/>
                </a:solidFill>
              </a:rPr>
              <a:t>모터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85722" y="16627134"/>
            <a:ext cx="1285884" cy="4643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accent1"/>
                </a:solidFill>
              </a:rPr>
              <a:t>서보모터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628750" y="17235584"/>
            <a:ext cx="1285884" cy="4643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1"/>
                </a:solidFill>
              </a:rPr>
              <a:t>적외선센서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85722" y="17216534"/>
            <a:ext cx="1285884" cy="4643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1"/>
                </a:solidFill>
              </a:rPr>
              <a:t>Wi-Fi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00266" y="16430740"/>
            <a:ext cx="3096000" cy="16430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714548" y="16627158"/>
            <a:ext cx="1285884" cy="4643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1"/>
                </a:solidFill>
              </a:rPr>
              <a:t>DC</a:t>
            </a:r>
            <a:r>
              <a:rPr lang="ko-KR" altLang="en-US" sz="1600" dirty="0" smtClean="0">
                <a:solidFill>
                  <a:schemeClr val="accent1"/>
                </a:solidFill>
              </a:rPr>
              <a:t>모터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43308" y="16627158"/>
            <a:ext cx="1285884" cy="4643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accent1"/>
                </a:solidFill>
              </a:rPr>
              <a:t>서보모터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728836" y="17235608"/>
            <a:ext cx="1285884" cy="4643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1"/>
                </a:solidFill>
              </a:rPr>
              <a:t>적외선센서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143308" y="17216558"/>
            <a:ext cx="1285884" cy="4643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1"/>
                </a:solidFill>
              </a:rPr>
              <a:t>Wi-Fi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49" name="꺾인 연결선 48"/>
          <p:cNvCxnSpPr>
            <a:stCxn id="18" idx="2"/>
            <a:endCxn id="24" idx="0"/>
          </p:cNvCxnSpPr>
          <p:nvPr/>
        </p:nvCxnSpPr>
        <p:spPr>
          <a:xfrm rot="5400000">
            <a:off x="-2565774" y="15543799"/>
            <a:ext cx="785818" cy="98801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30" y="14430452"/>
            <a:ext cx="1357322" cy="116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1" name="꺾인 연결선 50"/>
          <p:cNvCxnSpPr>
            <a:stCxn id="50" idx="2"/>
          </p:cNvCxnSpPr>
          <p:nvPr/>
        </p:nvCxnSpPr>
        <p:spPr>
          <a:xfrm rot="5400000">
            <a:off x="765693" y="15446241"/>
            <a:ext cx="695181" cy="98801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3406" y="14430452"/>
            <a:ext cx="1357322" cy="116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3" name="꺾인 연결선 52"/>
          <p:cNvCxnSpPr>
            <a:stCxn id="52" idx="2"/>
          </p:cNvCxnSpPr>
          <p:nvPr/>
        </p:nvCxnSpPr>
        <p:spPr>
          <a:xfrm rot="5400000">
            <a:off x="4480469" y="15446241"/>
            <a:ext cx="695181" cy="98801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9126" y="15930650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DD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5" name="꺾인 연결선 54"/>
          <p:cNvCxnSpPr>
            <a:stCxn id="25" idx="2"/>
            <a:endCxn id="18" idx="0"/>
          </p:cNvCxnSpPr>
          <p:nvPr/>
        </p:nvCxnSpPr>
        <p:spPr>
          <a:xfrm rot="16200000" flipH="1">
            <a:off x="-2615819" y="13545728"/>
            <a:ext cx="695181" cy="117874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29126" y="13744647"/>
            <a:ext cx="4776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TCP/IP 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통신 기반 디바이스 데이터 수집</a:t>
            </a:r>
            <a:endParaRPr lang="en-US" altLang="ko-KR" sz="20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29126" y="11855295"/>
            <a:ext cx="3373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수집된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JSON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파일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Read</a:t>
            </a: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DB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로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Update (192.168.10.39)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8" name="꺾인 연결선 57"/>
          <p:cNvCxnSpPr>
            <a:stCxn id="26" idx="2"/>
          </p:cNvCxnSpPr>
          <p:nvPr/>
        </p:nvCxnSpPr>
        <p:spPr>
          <a:xfrm rot="16200000" flipH="1">
            <a:off x="-3107625" y="13251717"/>
            <a:ext cx="500068" cy="1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16200000" flipH="1">
            <a:off x="107083" y="13180280"/>
            <a:ext cx="500068" cy="1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16200000" flipH="1">
            <a:off x="3821859" y="13108841"/>
            <a:ext cx="500068" cy="1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6200000" flipH="1">
            <a:off x="598907" y="13545729"/>
            <a:ext cx="695181" cy="117874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/>
          <p:nvPr/>
        </p:nvCxnSpPr>
        <p:spPr>
          <a:xfrm rot="16200000" flipH="1">
            <a:off x="4313683" y="13545729"/>
            <a:ext cx="695181" cy="117874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29126" y="12815953"/>
            <a:ext cx="5141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공유폴더에 수집 데이터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JSON 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형태로 저장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4" name="꺾인 연결선 63"/>
          <p:cNvCxnSpPr/>
          <p:nvPr/>
        </p:nvCxnSpPr>
        <p:spPr>
          <a:xfrm rot="16200000" flipH="1">
            <a:off x="1880973" y="10425472"/>
            <a:ext cx="695181" cy="36000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/>
          <p:nvPr/>
        </p:nvCxnSpPr>
        <p:spPr>
          <a:xfrm rot="5400000">
            <a:off x="-1690927" y="10425473"/>
            <a:ext cx="695181" cy="36000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/>
          <p:nvPr/>
        </p:nvCxnSpPr>
        <p:spPr>
          <a:xfrm rot="16200000" flipH="1">
            <a:off x="105605" y="12212153"/>
            <a:ext cx="684000" cy="1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rot="16200000" flipH="1">
            <a:off x="194573" y="10703951"/>
            <a:ext cx="468000" cy="1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929126" y="11128773"/>
            <a:ext cx="650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DB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에 저장된 차량상태정보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Get (e.g.,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db.collections.find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())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29126" y="10271517"/>
            <a:ext cx="521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Back-end Server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로부터 연동된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Web Front-end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0" name="꺾인 연결선 69"/>
          <p:cNvCxnSpPr/>
          <p:nvPr/>
        </p:nvCxnSpPr>
        <p:spPr>
          <a:xfrm rot="16200000" flipH="1">
            <a:off x="194573" y="11418331"/>
            <a:ext cx="468000" cy="1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-3500526" y="9378115"/>
            <a:ext cx="15859236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V2X </a:t>
            </a:r>
            <a:r>
              <a:rPr lang="ko-KR" altLang="en-US" sz="36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활용 </a:t>
            </a:r>
            <a:r>
              <a:rPr lang="ko-KR" altLang="en-US" sz="3600" b="1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임베디드</a:t>
            </a:r>
            <a:r>
              <a:rPr lang="ko-KR" altLang="en-US" sz="36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기반 </a:t>
            </a:r>
            <a:r>
              <a:rPr lang="ko-KR" altLang="en-US" sz="3600" b="1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자율주행차</a:t>
            </a:r>
            <a:r>
              <a:rPr lang="ko-KR" altLang="en-US" sz="36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환경에서의 다수 차량 원격 관리 시스템</a:t>
            </a:r>
            <a:endParaRPr lang="ko-KR" altLang="en-US" sz="36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43524" y="15242420"/>
            <a:ext cx="7429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개발목표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b="1" dirty="0" err="1" smtClean="0">
                <a:latin typeface="HY견고딕" pitchFamily="18" charset="-127"/>
                <a:ea typeface="HY견고딕" pitchFamily="18" charset="-127"/>
              </a:rPr>
              <a:t>커넥티비티</a:t>
            </a:r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 기반 자율주행 차량에서 발생하는 다양한 센서 신호들을 수집하고 이를 중앙서버가 모니터링 및 관리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나아가 분석할 수 있는 시스템을 구축하는 것을 목표로 함</a:t>
            </a:r>
            <a:endParaRPr lang="en-US" altLang="ko-KR" sz="2400" b="1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특이사항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진행사항에 따라 목표 축소 및 변경 가능</a:t>
            </a:r>
            <a:endParaRPr lang="ko-KR" altLang="en-US" sz="2400" b="1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758" y="1057455"/>
            <a:ext cx="9144000" cy="56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464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직사각형 144"/>
          <p:cNvSpPr/>
          <p:nvPr/>
        </p:nvSpPr>
        <p:spPr>
          <a:xfrm>
            <a:off x="928662" y="1255770"/>
            <a:ext cx="4000528" cy="11161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b="1" dirty="0" smtClean="0"/>
              <a:t>중앙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Server</a:t>
            </a:r>
            <a:endParaRPr lang="ko-KR" altLang="en-US" b="1" dirty="0"/>
          </a:p>
        </p:txBody>
      </p:sp>
      <p:sp>
        <p:nvSpPr>
          <p:cNvPr id="134" name="직사각형 133"/>
          <p:cNvSpPr/>
          <p:nvPr/>
        </p:nvSpPr>
        <p:spPr>
          <a:xfrm>
            <a:off x="214282" y="2571744"/>
            <a:ext cx="1500198" cy="1000132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Host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0" y="1"/>
            <a:ext cx="9144000" cy="980728"/>
          </a:xfrm>
          <a:prstGeom prst="rect">
            <a:avLst/>
          </a:prstGeom>
          <a:solidFill>
            <a:srgbClr val="1F497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역할의 분담</a:t>
            </a:r>
            <a:endParaRPr lang="ko-KR" altLang="en-US" sz="28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4811" y="1297721"/>
            <a:ext cx="172346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최지수 </a:t>
            </a:r>
            <a:r>
              <a:rPr lang="en-US" altLang="ko-KR" b="1" dirty="0" smtClean="0">
                <a:solidFill>
                  <a:schemeClr val="accent5"/>
                </a:solidFill>
              </a:rPr>
              <a:t>(</a:t>
            </a:r>
            <a:r>
              <a:rPr lang="ko-KR" altLang="en-US" b="1" dirty="0" smtClean="0">
                <a:solidFill>
                  <a:schemeClr val="accent5"/>
                </a:solidFill>
              </a:rPr>
              <a:t>총괄</a:t>
            </a:r>
            <a:r>
              <a:rPr lang="en-US" altLang="ko-KR" b="1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ko-KR" altLang="en-US" sz="1400" b="1" dirty="0" smtClean="0"/>
              <a:t>전반적인 다수 차량 모니터링 및 분석 시스템 구축</a:t>
            </a:r>
            <a:endParaRPr lang="en-US" altLang="ko-KR" sz="1400" b="1" dirty="0" smtClean="0"/>
          </a:p>
          <a:p>
            <a:pPr>
              <a:buFont typeface="Wingdings" pitchFamily="2" charset="2"/>
              <a:buChar char="ü"/>
            </a:pPr>
            <a:r>
              <a:rPr lang="en-US" altLang="ko-KR" sz="1400" b="1" dirty="0" smtClean="0"/>
              <a:t>QT </a:t>
            </a:r>
            <a:r>
              <a:rPr lang="ko-KR" altLang="en-US" sz="1400" b="1" dirty="0" smtClean="0"/>
              <a:t>인터페이스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디바이스 드라이버 구축 총괄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1000100" y="1285860"/>
            <a:ext cx="2500330" cy="2857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front-end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00100" y="1676503"/>
            <a:ext cx="2500330" cy="2857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back-end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00100" y="2057164"/>
            <a:ext cx="2500330" cy="2857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48586" y="2891248"/>
            <a:ext cx="1214446" cy="252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Windows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48586" y="3248438"/>
            <a:ext cx="1214446" cy="252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Linux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14282" y="3714752"/>
            <a:ext cx="1500198" cy="300039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Target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240000" y="4071942"/>
            <a:ext cx="1428760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Net Interface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240000" y="4929198"/>
            <a:ext cx="1428760" cy="17145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Device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360016" y="5940760"/>
            <a:ext cx="1214446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Buzzer 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60016" y="5583570"/>
            <a:ext cx="1214446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Motor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60016" y="6297950"/>
            <a:ext cx="1214446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Servo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rot="10800000" flipH="1" flipV="1">
            <a:off x="8858280" y="1206586"/>
            <a:ext cx="0" cy="5580000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357554" y="4286256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…</a:t>
            </a:r>
            <a:endParaRPr lang="ko-KR" altLang="en-US" sz="3600" b="1" dirty="0"/>
          </a:p>
        </p:txBody>
      </p:sp>
      <p:sp>
        <p:nvSpPr>
          <p:cNvPr id="70" name="직사각형 69"/>
          <p:cNvSpPr/>
          <p:nvPr/>
        </p:nvSpPr>
        <p:spPr>
          <a:xfrm>
            <a:off x="248572" y="4500570"/>
            <a:ext cx="1428760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QT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Interface</a:t>
            </a:r>
            <a:endParaRPr lang="ko-KR" altLang="en-US" sz="1600" b="1" dirty="0"/>
          </a:p>
        </p:txBody>
      </p:sp>
      <p:sp>
        <p:nvSpPr>
          <p:cNvPr id="71" name="직사각형 70"/>
          <p:cNvSpPr/>
          <p:nvPr/>
        </p:nvSpPr>
        <p:spPr>
          <a:xfrm>
            <a:off x="357158" y="5249240"/>
            <a:ext cx="1214446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LCD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857356" y="3714752"/>
            <a:ext cx="1500198" cy="300039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Target</a:t>
            </a:r>
            <a:endParaRPr lang="ko-KR" altLang="en-US" b="1" dirty="0"/>
          </a:p>
        </p:txBody>
      </p:sp>
      <p:sp>
        <p:nvSpPr>
          <p:cNvPr id="83" name="직사각형 82"/>
          <p:cNvSpPr/>
          <p:nvPr/>
        </p:nvSpPr>
        <p:spPr>
          <a:xfrm>
            <a:off x="1883074" y="4071942"/>
            <a:ext cx="1428760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Net Interface</a:t>
            </a:r>
            <a:endParaRPr lang="ko-KR" altLang="en-US" sz="1600" dirty="0"/>
          </a:p>
        </p:txBody>
      </p:sp>
      <p:sp>
        <p:nvSpPr>
          <p:cNvPr id="84" name="직사각형 83"/>
          <p:cNvSpPr/>
          <p:nvPr/>
        </p:nvSpPr>
        <p:spPr>
          <a:xfrm>
            <a:off x="1883074" y="4929198"/>
            <a:ext cx="1428760" cy="17145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Device</a:t>
            </a:r>
            <a:endParaRPr lang="ko-KR" altLang="en-US" b="1" dirty="0"/>
          </a:p>
        </p:txBody>
      </p:sp>
      <p:sp>
        <p:nvSpPr>
          <p:cNvPr id="85" name="직사각형 84"/>
          <p:cNvSpPr/>
          <p:nvPr/>
        </p:nvSpPr>
        <p:spPr>
          <a:xfrm>
            <a:off x="2003090" y="5940760"/>
            <a:ext cx="1214446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Buzzer 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2003090" y="5583570"/>
            <a:ext cx="1214446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Motor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2003090" y="6297950"/>
            <a:ext cx="1214446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Servo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1891646" y="4500570"/>
            <a:ext cx="1428760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QT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Interface</a:t>
            </a:r>
            <a:endParaRPr lang="ko-KR" altLang="en-US" sz="1600" b="1" dirty="0"/>
          </a:p>
        </p:txBody>
      </p:sp>
      <p:sp>
        <p:nvSpPr>
          <p:cNvPr id="89" name="직사각형 88"/>
          <p:cNvSpPr/>
          <p:nvPr/>
        </p:nvSpPr>
        <p:spPr>
          <a:xfrm>
            <a:off x="2000232" y="5249240"/>
            <a:ext cx="1214446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LCD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3929058" y="3714752"/>
            <a:ext cx="1500198" cy="300039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Target</a:t>
            </a:r>
            <a:endParaRPr lang="ko-KR" altLang="en-US" b="1" dirty="0"/>
          </a:p>
        </p:txBody>
      </p:sp>
      <p:sp>
        <p:nvSpPr>
          <p:cNvPr id="93" name="직사각형 92"/>
          <p:cNvSpPr/>
          <p:nvPr/>
        </p:nvSpPr>
        <p:spPr>
          <a:xfrm>
            <a:off x="3954776" y="4071942"/>
            <a:ext cx="1428760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Net Interface</a:t>
            </a:r>
            <a:endParaRPr lang="ko-KR" altLang="en-US" sz="1600" dirty="0"/>
          </a:p>
        </p:txBody>
      </p:sp>
      <p:sp>
        <p:nvSpPr>
          <p:cNvPr id="94" name="직사각형 93"/>
          <p:cNvSpPr/>
          <p:nvPr/>
        </p:nvSpPr>
        <p:spPr>
          <a:xfrm>
            <a:off x="3954776" y="4929198"/>
            <a:ext cx="1428760" cy="17145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Device</a:t>
            </a:r>
            <a:endParaRPr lang="ko-KR" altLang="en-US" b="1" dirty="0"/>
          </a:p>
        </p:txBody>
      </p:sp>
      <p:sp>
        <p:nvSpPr>
          <p:cNvPr id="95" name="직사각형 94"/>
          <p:cNvSpPr/>
          <p:nvPr/>
        </p:nvSpPr>
        <p:spPr>
          <a:xfrm>
            <a:off x="4074792" y="5940760"/>
            <a:ext cx="1214446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Buzzer 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4074792" y="5583570"/>
            <a:ext cx="1214446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Motor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4074792" y="6297950"/>
            <a:ext cx="1214446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Servo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3963348" y="4500570"/>
            <a:ext cx="1428760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QT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Interface</a:t>
            </a:r>
            <a:endParaRPr lang="ko-KR" altLang="en-US" sz="1600" b="1" dirty="0"/>
          </a:p>
        </p:txBody>
      </p:sp>
      <p:sp>
        <p:nvSpPr>
          <p:cNvPr id="99" name="직사각형 98"/>
          <p:cNvSpPr/>
          <p:nvPr/>
        </p:nvSpPr>
        <p:spPr>
          <a:xfrm>
            <a:off x="4071934" y="5249240"/>
            <a:ext cx="1214446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LCD</a:t>
            </a:r>
            <a:endParaRPr lang="ko-KR" altLang="en-US" dirty="0"/>
          </a:p>
        </p:txBody>
      </p:sp>
      <p:cxnSp>
        <p:nvCxnSpPr>
          <p:cNvPr id="100" name="직선 화살표 연결선 99"/>
          <p:cNvCxnSpPr/>
          <p:nvPr/>
        </p:nvCxnSpPr>
        <p:spPr>
          <a:xfrm rot="5400000">
            <a:off x="5822959" y="3679033"/>
            <a:ext cx="2499536" cy="794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rot="10800000" flipH="1" flipV="1">
            <a:off x="5929322" y="4839758"/>
            <a:ext cx="0" cy="1872000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rot="5400000">
            <a:off x="6962412" y="6462354"/>
            <a:ext cx="5040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429256" y="1512032"/>
            <a:ext cx="1714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오윤석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>
              <a:buFont typeface="Wingdings" pitchFamily="2" charset="2"/>
              <a:buChar char="ü"/>
            </a:pPr>
            <a:r>
              <a:rPr lang="en-US" altLang="ko-KR" sz="1400" b="1" dirty="0" smtClean="0"/>
              <a:t>QT </a:t>
            </a:r>
            <a:r>
              <a:rPr lang="ko-KR" altLang="en-US" sz="1400" b="1" dirty="0" smtClean="0"/>
              <a:t>기반 </a:t>
            </a:r>
            <a:r>
              <a:rPr lang="en-US" altLang="ko-KR" sz="1400" b="1" dirty="0" smtClean="0"/>
              <a:t>LCD </a:t>
            </a:r>
            <a:r>
              <a:rPr lang="ko-KR" altLang="en-US" sz="1400" b="1" dirty="0" smtClean="0"/>
              <a:t>디바이스 제어 인터페이스 제작</a:t>
            </a:r>
            <a:endParaRPr lang="en-US" altLang="ko-KR" sz="1400" b="1" dirty="0" smtClean="0"/>
          </a:p>
          <a:p>
            <a:pPr>
              <a:buFont typeface="Wingdings" pitchFamily="2" charset="2"/>
              <a:buChar char="ü"/>
            </a:pPr>
            <a:r>
              <a:rPr lang="en-US" altLang="ko-KR" sz="1400" b="1" dirty="0" smtClean="0"/>
              <a:t>TCP/IP, Message Queue</a:t>
            </a:r>
            <a:r>
              <a:rPr lang="ko-KR" altLang="en-US" sz="1400" b="1" dirty="0" smtClean="0"/>
              <a:t>를 이용한 호스트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타겟보드간</a:t>
            </a:r>
            <a:r>
              <a:rPr lang="ko-KR" altLang="en-US" sz="1400" b="1" dirty="0" smtClean="0"/>
              <a:t> 통신망 구축</a:t>
            </a:r>
            <a:r>
              <a:rPr lang="en-US" altLang="ko-KR" sz="1400" b="1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1400" b="1" dirty="0" smtClean="0"/>
              <a:t>Device Manager</a:t>
            </a:r>
            <a:r>
              <a:rPr lang="ko-KR" altLang="en-US" sz="1400" b="1" dirty="0" smtClean="0"/>
              <a:t> 구축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5500694" y="3771789"/>
            <a:ext cx="1643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이하은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400" b="1" dirty="0" smtClean="0"/>
              <a:t>다수 디바이스 드라이버 </a:t>
            </a:r>
            <a:r>
              <a:rPr lang="ko-KR" altLang="en-US" sz="1400" b="1" dirty="0" err="1" smtClean="0"/>
              <a:t>타겟</a:t>
            </a:r>
            <a:r>
              <a:rPr lang="ko-KR" altLang="en-US" sz="1400" b="1" dirty="0" smtClean="0"/>
              <a:t> 기반 </a:t>
            </a:r>
            <a:r>
              <a:rPr lang="ko-KR" altLang="en-US" sz="1400" b="1" dirty="0" err="1" smtClean="0"/>
              <a:t>커스터마이징</a:t>
            </a:r>
            <a:endParaRPr lang="en-US" altLang="ko-KR" sz="1400" b="1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7215206" y="5557739"/>
            <a:ext cx="17145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박승호</a:t>
            </a:r>
            <a:endParaRPr lang="en-US" altLang="ko-KR" b="1" dirty="0" smtClean="0">
              <a:solidFill>
                <a:schemeClr val="accent5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400" b="1" dirty="0" smtClean="0"/>
              <a:t>모터 디바이스 드라이버 속도 제어</a:t>
            </a:r>
            <a:endParaRPr lang="ko-KR" altLang="en-US" sz="1400" b="1" dirty="0"/>
          </a:p>
        </p:txBody>
      </p:sp>
      <p:cxnSp>
        <p:nvCxnSpPr>
          <p:cNvPr id="107" name="직선 연결선 106"/>
          <p:cNvCxnSpPr/>
          <p:nvPr/>
        </p:nvCxnSpPr>
        <p:spPr>
          <a:xfrm>
            <a:off x="71470" y="1212834"/>
            <a:ext cx="9144000" cy="15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rot="10800000" flipH="1" flipV="1">
            <a:off x="3214678" y="1428736"/>
            <a:ext cx="0" cy="3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 rot="10800000" flipH="1" flipV="1">
            <a:off x="3214678" y="1857364"/>
            <a:ext cx="0" cy="3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rot="10800000" flipH="1" flipV="1">
            <a:off x="1357290" y="3034124"/>
            <a:ext cx="0" cy="3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rot="10800000" flipH="1" flipV="1">
            <a:off x="1357290" y="4714884"/>
            <a:ext cx="0" cy="3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 rot="10800000" flipH="1" flipV="1">
            <a:off x="1357290" y="3357562"/>
            <a:ext cx="0" cy="79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rot="10800000" flipH="1" flipV="1">
            <a:off x="1357290" y="4286256"/>
            <a:ext cx="0" cy="3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rot="10800000" flipH="1" flipV="1">
            <a:off x="3071802" y="4286256"/>
            <a:ext cx="0" cy="3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rot="10800000" flipH="1" flipV="1">
            <a:off x="5286380" y="4270573"/>
            <a:ext cx="0" cy="3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rot="10800000" flipH="1" flipV="1">
            <a:off x="3071802" y="4714884"/>
            <a:ext cx="0" cy="3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 rot="10800000" flipH="1" flipV="1">
            <a:off x="5286380" y="4714884"/>
            <a:ext cx="0" cy="3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16200000" flipH="1">
            <a:off x="7893867" y="3178967"/>
            <a:ext cx="928694" cy="857256"/>
          </a:xfrm>
          <a:prstGeom prst="line">
            <a:avLst/>
          </a:prstGeom>
          <a:ln w="190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16200000" flipH="1">
            <a:off x="6322231" y="3250405"/>
            <a:ext cx="1000132" cy="642942"/>
          </a:xfrm>
          <a:prstGeom prst="line">
            <a:avLst/>
          </a:prstGeom>
          <a:ln w="190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5400000">
            <a:off x="5671832" y="4829498"/>
            <a:ext cx="729294" cy="357190"/>
          </a:xfrm>
          <a:prstGeom prst="line">
            <a:avLst/>
          </a:prstGeom>
          <a:ln w="190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rot="10800000" flipV="1">
            <a:off x="7358082" y="6286518"/>
            <a:ext cx="357190" cy="214315"/>
          </a:xfrm>
          <a:prstGeom prst="line">
            <a:avLst/>
          </a:prstGeom>
          <a:ln w="190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1857356" y="2571744"/>
            <a:ext cx="1500198" cy="1000132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Host</a:t>
            </a:r>
            <a:endParaRPr lang="ko-KR" altLang="en-US" b="1" dirty="0"/>
          </a:p>
        </p:txBody>
      </p:sp>
      <p:sp>
        <p:nvSpPr>
          <p:cNvPr id="136" name="직사각형 135"/>
          <p:cNvSpPr/>
          <p:nvPr/>
        </p:nvSpPr>
        <p:spPr>
          <a:xfrm>
            <a:off x="1991660" y="2891248"/>
            <a:ext cx="1214446" cy="252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Windows</a:t>
            </a:r>
            <a:endParaRPr lang="ko-KR" altLang="en-US" dirty="0"/>
          </a:p>
        </p:txBody>
      </p:sp>
      <p:sp>
        <p:nvSpPr>
          <p:cNvPr id="137" name="직사각형 136"/>
          <p:cNvSpPr/>
          <p:nvPr/>
        </p:nvSpPr>
        <p:spPr>
          <a:xfrm>
            <a:off x="1991660" y="3248438"/>
            <a:ext cx="1214446" cy="252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Linux</a:t>
            </a:r>
            <a:endParaRPr lang="ko-KR" altLang="en-US" dirty="0"/>
          </a:p>
        </p:txBody>
      </p:sp>
      <p:cxnSp>
        <p:nvCxnSpPr>
          <p:cNvPr id="138" name="직선 화살표 연결선 137"/>
          <p:cNvCxnSpPr/>
          <p:nvPr/>
        </p:nvCxnSpPr>
        <p:spPr>
          <a:xfrm rot="10800000" flipH="1" flipV="1">
            <a:off x="3000364" y="3034124"/>
            <a:ext cx="0" cy="3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rot="10800000" flipH="1" flipV="1">
            <a:off x="3000364" y="3357562"/>
            <a:ext cx="0" cy="79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3940209" y="2582895"/>
            <a:ext cx="1500198" cy="1000132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Host</a:t>
            </a:r>
            <a:endParaRPr lang="ko-KR" altLang="en-US" b="1" dirty="0"/>
          </a:p>
        </p:txBody>
      </p:sp>
      <p:sp>
        <p:nvSpPr>
          <p:cNvPr id="141" name="직사각형 140"/>
          <p:cNvSpPr/>
          <p:nvPr/>
        </p:nvSpPr>
        <p:spPr>
          <a:xfrm>
            <a:off x="4074513" y="2902399"/>
            <a:ext cx="1214446" cy="252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Windows</a:t>
            </a:r>
            <a:endParaRPr lang="ko-KR" altLang="en-US" dirty="0"/>
          </a:p>
        </p:txBody>
      </p:sp>
      <p:sp>
        <p:nvSpPr>
          <p:cNvPr id="142" name="직사각형 141"/>
          <p:cNvSpPr/>
          <p:nvPr/>
        </p:nvSpPr>
        <p:spPr>
          <a:xfrm>
            <a:off x="4074513" y="3259589"/>
            <a:ext cx="1214446" cy="252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Linux</a:t>
            </a:r>
            <a:endParaRPr lang="ko-KR" altLang="en-US" dirty="0"/>
          </a:p>
        </p:txBody>
      </p:sp>
      <p:cxnSp>
        <p:nvCxnSpPr>
          <p:cNvPr id="143" name="직선 화살표 연결선 142"/>
          <p:cNvCxnSpPr/>
          <p:nvPr/>
        </p:nvCxnSpPr>
        <p:spPr>
          <a:xfrm rot="10800000" flipH="1" flipV="1">
            <a:off x="5083217" y="3045275"/>
            <a:ext cx="0" cy="3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 rot="10800000" flipH="1" flipV="1">
            <a:off x="5083217" y="3368713"/>
            <a:ext cx="0" cy="79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142844" y="3714752"/>
            <a:ext cx="9144000" cy="15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0" y="6748601"/>
            <a:ext cx="9144000" cy="15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152"/>
          <p:cNvCxnSpPr/>
          <p:nvPr/>
        </p:nvCxnSpPr>
        <p:spPr>
          <a:xfrm rot="5400000" flipH="1" flipV="1">
            <a:off x="2008678" y="1616058"/>
            <a:ext cx="576000" cy="1836000"/>
          </a:xfrm>
          <a:prstGeom prst="bentConnector3">
            <a:avLst>
              <a:gd name="adj1" fmla="val 55121"/>
            </a:avLst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7" name="Shape 152"/>
          <p:cNvCxnSpPr/>
          <p:nvPr/>
        </p:nvCxnSpPr>
        <p:spPr>
          <a:xfrm rot="16200000" flipV="1">
            <a:off x="3873829" y="1588857"/>
            <a:ext cx="576000" cy="1872000"/>
          </a:xfrm>
          <a:prstGeom prst="bentConnector3">
            <a:avLst>
              <a:gd name="adj1" fmla="val 55121"/>
            </a:avLst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0" name="Shape 152"/>
          <p:cNvCxnSpPr/>
          <p:nvPr/>
        </p:nvCxnSpPr>
        <p:spPr>
          <a:xfrm rot="5400000" flipH="1" flipV="1">
            <a:off x="2847829" y="2434856"/>
            <a:ext cx="576000" cy="180000"/>
          </a:xfrm>
          <a:prstGeom prst="bentConnector3">
            <a:avLst>
              <a:gd name="adj1" fmla="val 55121"/>
            </a:avLst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142908" y="2457896"/>
            <a:ext cx="9144000" cy="15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46425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"/>
            <a:ext cx="9144000" cy="980728"/>
          </a:xfrm>
          <a:prstGeom prst="rect">
            <a:avLst/>
          </a:prstGeom>
          <a:solidFill>
            <a:srgbClr val="1F497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3326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기능적</a:t>
            </a:r>
            <a:r>
              <a:rPr lang="en-US" altLang="ko-KR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내용</a:t>
            </a:r>
            <a:endParaRPr lang="ko-KR" altLang="en-US" sz="28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86974" y="1714488"/>
            <a:ext cx="60041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제작물의 기능적 관점에서의 설명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.  </a:t>
            </a:r>
            <a:r>
              <a:rPr lang="ko-KR" altLang="en-US" sz="1400" dirty="0" smtClean="0"/>
              <a:t>기능 </a:t>
            </a:r>
            <a:r>
              <a:rPr lang="en-US" altLang="ko-KR" sz="1400" dirty="0" smtClean="0"/>
              <a:t>1. </a:t>
            </a:r>
            <a:r>
              <a:rPr lang="ko-KR" altLang="en-US" sz="1400" dirty="0" smtClean="0"/>
              <a:t>보드간의 통신을 통해 자료를 공유한다 </a:t>
            </a:r>
            <a:endParaRPr lang="en-US" altLang="ko-KR" sz="1400" dirty="0" smtClean="0"/>
          </a:p>
          <a:p>
            <a:r>
              <a:rPr lang="en-US" altLang="ko-KR" sz="1400" dirty="0" smtClean="0"/>
              <a:t>      </a:t>
            </a:r>
            <a:r>
              <a:rPr lang="ko-KR" altLang="en-US" sz="1400" dirty="0" smtClean="0"/>
              <a:t>기능 </a:t>
            </a:r>
            <a:r>
              <a:rPr lang="en-US" altLang="ko-KR" sz="1400" dirty="0" smtClean="0"/>
              <a:t>2. ….. )</a:t>
            </a:r>
            <a:endParaRPr lang="ko-KR" altLang="en-US" sz="1400" dirty="0" smtClean="0"/>
          </a:p>
          <a:p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0215602" y="4643446"/>
            <a:ext cx="3714776" cy="1214446"/>
          </a:xfrm>
          <a:prstGeom prst="wedgeRoundRectCallout">
            <a:avLst>
              <a:gd name="adj1" fmla="val -32661"/>
              <a:gd name="adj2" fmla="val -9004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동영상 첨부를 통해 부연 설명을 하는 것도 좋은 방법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-11644426" y="1214422"/>
            <a:ext cx="8715436" cy="43576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데모 관련 사진으로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282" y="928670"/>
            <a:ext cx="8929718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기능 </a:t>
            </a:r>
            <a:r>
              <a:rPr lang="en-US" altLang="ko-KR" sz="1400" b="1" dirty="0" smtClean="0">
                <a:latin typeface="+mn-ea"/>
              </a:rPr>
              <a:t>1. </a:t>
            </a:r>
            <a:r>
              <a:rPr lang="ko-KR" altLang="en-US" sz="1400" b="1" dirty="0" smtClean="0">
                <a:latin typeface="+mn-ea"/>
              </a:rPr>
              <a:t>각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err="1" smtClean="0">
                <a:latin typeface="+mn-ea"/>
              </a:rPr>
              <a:t>타겟에서는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GUI </a:t>
            </a:r>
            <a:r>
              <a:rPr lang="ko-KR" altLang="en-US" sz="1400" b="1" dirty="0" smtClean="0">
                <a:latin typeface="+mn-ea"/>
              </a:rPr>
              <a:t>인터페이스를 통한 디바이스 제어를 수행 </a:t>
            </a:r>
            <a:r>
              <a:rPr lang="en-US" altLang="ko-KR" sz="1400" b="1" dirty="0" smtClean="0">
                <a:latin typeface="+mn-ea"/>
              </a:rPr>
              <a:t>(LCD, Buzzer, Motor, Servo Motor)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기능 </a:t>
            </a:r>
            <a:r>
              <a:rPr lang="en-US" altLang="ko-KR" sz="1400" b="1" dirty="0" smtClean="0">
                <a:latin typeface="+mn-ea"/>
              </a:rPr>
              <a:t>2. </a:t>
            </a:r>
            <a:r>
              <a:rPr lang="ko-KR" altLang="en-US" sz="1400" b="1" dirty="0" smtClean="0">
                <a:latin typeface="+mn-ea"/>
              </a:rPr>
              <a:t>각 </a:t>
            </a:r>
            <a:r>
              <a:rPr lang="ko-KR" altLang="en-US" sz="1400" b="1" dirty="0" err="1" smtClean="0">
                <a:latin typeface="+mn-ea"/>
              </a:rPr>
              <a:t>타겟에서는</a:t>
            </a:r>
            <a:r>
              <a:rPr lang="ko-KR" altLang="en-US" sz="1400" b="1" dirty="0" smtClean="0">
                <a:latin typeface="+mn-ea"/>
              </a:rPr>
              <a:t> 디바이스 상태 정보를 데이터베이스로 업데이트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기능 </a:t>
            </a:r>
            <a:r>
              <a:rPr lang="en-US" altLang="ko-KR" sz="1400" b="1" dirty="0" smtClean="0">
                <a:latin typeface="+mn-ea"/>
              </a:rPr>
              <a:t>3. </a:t>
            </a:r>
            <a:r>
              <a:rPr lang="ko-KR" altLang="en-US" sz="1400" b="1" dirty="0" smtClean="0">
                <a:latin typeface="+mn-ea"/>
              </a:rPr>
              <a:t>중앙 서버에서는 각 </a:t>
            </a:r>
            <a:r>
              <a:rPr lang="ko-KR" altLang="en-US" sz="1400" b="1" dirty="0" err="1" smtClean="0">
                <a:latin typeface="+mn-ea"/>
              </a:rPr>
              <a:t>타겟에서의</a:t>
            </a:r>
            <a:r>
              <a:rPr lang="ko-KR" altLang="en-US" sz="1400" b="1" dirty="0" smtClean="0">
                <a:latin typeface="+mn-ea"/>
              </a:rPr>
              <a:t> 상태정보를 데이터베이스를 통해 수집 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기능 </a:t>
            </a:r>
            <a:r>
              <a:rPr lang="en-US" altLang="ko-KR" sz="1400" b="1" dirty="0" smtClean="0">
                <a:latin typeface="+mn-ea"/>
              </a:rPr>
              <a:t>4. </a:t>
            </a:r>
            <a:r>
              <a:rPr lang="ko-KR" altLang="en-US" sz="1400" b="1" dirty="0" smtClean="0">
                <a:latin typeface="+mn-ea"/>
              </a:rPr>
              <a:t>중앙 서버에서는 각 </a:t>
            </a:r>
            <a:r>
              <a:rPr lang="ko-KR" altLang="en-US" sz="1400" b="1" dirty="0" err="1" smtClean="0">
                <a:latin typeface="+mn-ea"/>
              </a:rPr>
              <a:t>타겟으로부터</a:t>
            </a:r>
            <a:r>
              <a:rPr lang="ko-KR" altLang="en-US" sz="1400" b="1" dirty="0" smtClean="0">
                <a:latin typeface="+mn-ea"/>
              </a:rPr>
              <a:t> 수집된 정보 기반 </a:t>
            </a:r>
            <a:r>
              <a:rPr lang="ko-KR" altLang="en-US" sz="1400" b="1" dirty="0" err="1" smtClean="0">
                <a:latin typeface="+mn-ea"/>
              </a:rPr>
              <a:t>타겟</a:t>
            </a:r>
            <a:r>
              <a:rPr lang="ko-KR" altLang="en-US" sz="1400" b="1" dirty="0" smtClean="0">
                <a:latin typeface="+mn-ea"/>
              </a:rPr>
              <a:t> 별 동작 추론 수행 </a:t>
            </a:r>
            <a:endParaRPr lang="en-US" altLang="ko-KR" sz="1400" b="1" dirty="0" smtClean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571472" y="2670389"/>
            <a:ext cx="264676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 descr="mongo-db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500437"/>
            <a:ext cx="1857388" cy="928695"/>
          </a:xfrm>
          <a:prstGeom prst="rect">
            <a:avLst/>
          </a:prstGeom>
          <a:noFill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44" y="2575157"/>
            <a:ext cx="1364015" cy="102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6446" y="2670389"/>
            <a:ext cx="2357454" cy="75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꺾인 연결선 15"/>
          <p:cNvCxnSpPr/>
          <p:nvPr/>
        </p:nvCxnSpPr>
        <p:spPr>
          <a:xfrm rot="5400000">
            <a:off x="285720" y="4884967"/>
            <a:ext cx="1214446" cy="35719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꺾인 연결선 16"/>
          <p:cNvCxnSpPr/>
          <p:nvPr/>
        </p:nvCxnSpPr>
        <p:spPr>
          <a:xfrm rot="16200000" flipH="1">
            <a:off x="1474829" y="4338800"/>
            <a:ext cx="1204922" cy="1440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직사각형 21"/>
          <p:cNvSpPr/>
          <p:nvPr/>
        </p:nvSpPr>
        <p:spPr>
          <a:xfrm>
            <a:off x="285720" y="5456471"/>
            <a:ext cx="1800000" cy="857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lt1"/>
                </a:solidFill>
              </a:rPr>
              <a:t>모터</a:t>
            </a:r>
            <a:endParaRPr lang="en-US" altLang="ko-KR" dirty="0" smtClean="0">
              <a:solidFill>
                <a:schemeClr val="lt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00298" y="5456471"/>
            <a:ext cx="1800000" cy="857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서보</a:t>
            </a:r>
            <a:r>
              <a:rPr lang="ko-KR" altLang="en-US" dirty="0" smtClean="0"/>
              <a:t> 모터</a:t>
            </a:r>
            <a:endParaRPr lang="en-US" altLang="ko-KR" dirty="0" smtClean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191" y="4357694"/>
            <a:ext cx="3677403" cy="2258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 descr="https://www.abeautifulsite.net/uploads/2016/04/nodejs.png?width=600&amp;key=e29b3acd7da48dbe62199ba284591dc6e8abd8cb9ce286f5cf89b53a494a9b3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4714884"/>
            <a:ext cx="2071702" cy="776889"/>
          </a:xfrm>
          <a:prstGeom prst="rect">
            <a:avLst/>
          </a:prstGeom>
          <a:noFill/>
        </p:spPr>
      </p:pic>
      <p:sp>
        <p:nvSpPr>
          <p:cNvPr id="27" name="직사각형 26"/>
          <p:cNvSpPr/>
          <p:nvPr/>
        </p:nvSpPr>
        <p:spPr>
          <a:xfrm>
            <a:off x="7234287" y="4643446"/>
            <a:ext cx="1643074" cy="171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00100" y="2643182"/>
            <a:ext cx="1857388" cy="1143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857356" y="4170587"/>
            <a:ext cx="357190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3143240" y="3027579"/>
            <a:ext cx="714380" cy="1588"/>
          </a:xfrm>
          <a:prstGeom prst="straightConnector1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4929190" y="3027579"/>
            <a:ext cx="714380" cy="1588"/>
          </a:xfrm>
          <a:prstGeom prst="straightConnector1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직선 화살표 연결선 33"/>
          <p:cNvCxnSpPr/>
          <p:nvPr/>
        </p:nvCxnSpPr>
        <p:spPr>
          <a:xfrm rot="5400000">
            <a:off x="5608645" y="3634008"/>
            <a:ext cx="357190" cy="1588"/>
          </a:xfrm>
          <a:prstGeom prst="straightConnector1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직선 화살표 연결선 35"/>
          <p:cNvCxnSpPr/>
          <p:nvPr/>
        </p:nvCxnSpPr>
        <p:spPr>
          <a:xfrm rot="5400000">
            <a:off x="4965703" y="4535495"/>
            <a:ext cx="357190" cy="1588"/>
          </a:xfrm>
          <a:prstGeom prst="straightConnector1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TextBox 36"/>
          <p:cNvSpPr txBox="1"/>
          <p:nvPr/>
        </p:nvSpPr>
        <p:spPr>
          <a:xfrm>
            <a:off x="1500166" y="2590380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기능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1.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57290" y="4447768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기능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1.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14678" y="2598951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기능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2.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86314" y="2617587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기능 </a:t>
            </a:r>
            <a:r>
              <a:rPr lang="en-US" altLang="ko-KR" sz="1600" b="1" smtClean="0">
                <a:solidFill>
                  <a:srgbClr val="FF0000"/>
                </a:solidFill>
              </a:rPr>
              <a:t>2.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29322" y="3456207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기능 </a:t>
            </a:r>
            <a:r>
              <a:rPr lang="en-US" altLang="ko-KR" sz="1600" b="1" smtClean="0">
                <a:solidFill>
                  <a:srgbClr val="FF0000"/>
                </a:solidFill>
              </a:rPr>
              <a:t>2.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14942" y="4500570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기능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3.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43834" y="4214818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기능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4.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-6072262" y="2214554"/>
            <a:ext cx="5143536" cy="250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여기에 모터 사진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서보</a:t>
            </a:r>
            <a:r>
              <a:rPr lang="ko-KR" altLang="en-US" dirty="0" smtClean="0"/>
              <a:t> 사진 넣어줘요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357422" y="4143380"/>
            <a:ext cx="642942" cy="4286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부저</a:t>
            </a:r>
            <a:endParaRPr lang="en-US" altLang="ko-KR" dirty="0" smtClean="0"/>
          </a:p>
        </p:txBody>
      </p:sp>
      <p:sp>
        <p:nvSpPr>
          <p:cNvPr id="45" name="직사각형 44"/>
          <p:cNvSpPr/>
          <p:nvPr/>
        </p:nvSpPr>
        <p:spPr>
          <a:xfrm>
            <a:off x="642910" y="3714752"/>
            <a:ext cx="642942" cy="4286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LCD</a:t>
            </a:r>
          </a:p>
        </p:txBody>
      </p:sp>
      <p:pic>
        <p:nvPicPr>
          <p:cNvPr id="1028" name="Picture 4" descr="\\192.168.10.38\TeamA\그림1.jpg"/>
          <p:cNvPicPr>
            <a:picLocks noChangeAspect="1" noChangeArrowheads="1"/>
          </p:cNvPicPr>
          <p:nvPr/>
        </p:nvPicPr>
        <p:blipFill>
          <a:blip r:embed="rId8"/>
          <a:srcRect l="61177" t="36109"/>
          <a:stretch>
            <a:fillRect/>
          </a:stretch>
        </p:blipFill>
        <p:spPr bwMode="auto">
          <a:xfrm>
            <a:off x="1643042" y="5786454"/>
            <a:ext cx="563656" cy="785818"/>
          </a:xfrm>
          <a:prstGeom prst="rect">
            <a:avLst/>
          </a:prstGeom>
          <a:noFill/>
        </p:spPr>
      </p:pic>
      <p:pic>
        <p:nvPicPr>
          <p:cNvPr id="46" name="Picture 4" descr="\\192.168.10.38\TeamA\그림1.jpg"/>
          <p:cNvPicPr>
            <a:picLocks noChangeAspect="1" noChangeArrowheads="1"/>
          </p:cNvPicPr>
          <p:nvPr/>
        </p:nvPicPr>
        <p:blipFill>
          <a:blip r:embed="rId8"/>
          <a:srcRect l="49707" r="31175" b="77432"/>
          <a:stretch>
            <a:fillRect/>
          </a:stretch>
        </p:blipFill>
        <p:spPr bwMode="auto">
          <a:xfrm>
            <a:off x="4000496" y="5857892"/>
            <a:ext cx="714380" cy="7143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464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"/>
            <a:ext cx="9144000" cy="980728"/>
          </a:xfrm>
          <a:prstGeom prst="rect">
            <a:avLst/>
          </a:prstGeom>
          <a:solidFill>
            <a:srgbClr val="1F497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332656"/>
            <a:ext cx="3249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시연 </a:t>
            </a:r>
            <a:r>
              <a:rPr lang="ko-KR" altLang="en-US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동영상 및 데모 </a:t>
            </a:r>
            <a:endParaRPr lang="ko-KR" altLang="en-US" sz="28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" name="KakaoTalk_Video_20180323_1437_31_771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56558" y="1043650"/>
            <a:ext cx="7500990" cy="56257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642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"/>
            <a:ext cx="9144000" cy="980728"/>
          </a:xfrm>
          <a:prstGeom prst="rect">
            <a:avLst/>
          </a:prstGeom>
          <a:solidFill>
            <a:srgbClr val="1F497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332656"/>
            <a:ext cx="624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기술적 내용 </a:t>
            </a:r>
            <a:r>
              <a:rPr lang="en-US" altLang="ko-KR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디바이스 드라이버</a:t>
            </a:r>
          </a:p>
          <a:p>
            <a:endParaRPr lang="ko-KR" altLang="en-US" sz="28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142984"/>
            <a:ext cx="88582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2"/>
                </a:solidFill>
              </a:rPr>
              <a:t>기술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1]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자동차의 경적을 표현하기 위해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Buzzer Device driver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구현</a:t>
            </a:r>
            <a:endParaRPr lang="en-US" altLang="ko-KR" sz="2000" b="1" dirty="0" smtClean="0">
              <a:solidFill>
                <a:schemeClr val="accent2"/>
              </a:solidFill>
            </a:endParaRPr>
          </a:p>
          <a:p>
            <a:r>
              <a:rPr lang="en-US" altLang="ko-KR" sz="2000" dirty="0" smtClean="0"/>
              <a:t>         	- Timer1 </a:t>
            </a:r>
            <a:r>
              <a:rPr lang="ko-KR" altLang="en-US" sz="2000" dirty="0" smtClean="0"/>
              <a:t>시스템을 사용하여 대략적인 </a:t>
            </a:r>
            <a:r>
              <a:rPr lang="en-US" altLang="ko-KR" sz="2000" dirty="0" smtClean="0"/>
              <a:t>260 Hz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PWM</a:t>
            </a:r>
            <a:r>
              <a:rPr lang="ko-KR" altLang="en-US" sz="2000" dirty="0" smtClean="0"/>
              <a:t>신호를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</a:t>
            </a:r>
            <a:r>
              <a:rPr lang="en-US" altLang="ko-KR" sz="2000" dirty="0" err="1" smtClean="0"/>
              <a:t>BuzzerData</a:t>
            </a:r>
            <a:r>
              <a:rPr lang="en-US" altLang="ko-KR" sz="2000" dirty="0" smtClean="0"/>
              <a:t> pin</a:t>
            </a:r>
            <a:r>
              <a:rPr lang="ko-KR" altLang="en-US" sz="2000" dirty="0" smtClean="0"/>
              <a:t>에 주입하여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옥타브 ‘도’ 출력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b="1" dirty="0" smtClean="0">
                <a:solidFill>
                  <a:schemeClr val="accent2"/>
                </a:solidFill>
              </a:rPr>
              <a:t> 기술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2] Servo Motor Device driver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구현</a:t>
            </a:r>
            <a:endParaRPr lang="en-US" altLang="ko-KR" sz="2000" b="1" dirty="0" smtClean="0">
              <a:solidFill>
                <a:schemeClr val="accent2"/>
              </a:solidFill>
            </a:endParaRPr>
          </a:p>
          <a:p>
            <a:r>
              <a:rPr lang="en-US" altLang="ko-KR" sz="2000" dirty="0" smtClean="0"/>
              <a:t>         	- Data pin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GPIO</a:t>
            </a:r>
            <a:r>
              <a:rPr lang="ko-KR" altLang="en-US" sz="2000" dirty="0" smtClean="0"/>
              <a:t>핀을 연결 후</a:t>
            </a:r>
            <a:r>
              <a:rPr lang="en-US" altLang="ko-KR" sz="2000" dirty="0" smtClean="0"/>
              <a:t>, delay()</a:t>
            </a:r>
            <a:r>
              <a:rPr lang="ko-KR" altLang="en-US" sz="2000" dirty="0" smtClean="0"/>
              <a:t>를 사용하여 </a:t>
            </a:r>
            <a:r>
              <a:rPr lang="en-US" altLang="ko-KR" sz="2000" dirty="0" smtClean="0"/>
              <a:t>PWM </a:t>
            </a:r>
            <a:r>
              <a:rPr lang="ko-KR" altLang="en-US" sz="2000" dirty="0" smtClean="0"/>
              <a:t>신호를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</a:t>
            </a:r>
            <a:r>
              <a:rPr lang="ko-KR" altLang="en-US" sz="2000" dirty="0" smtClean="0"/>
              <a:t>생성 </a:t>
            </a:r>
            <a:r>
              <a:rPr lang="en-US" altLang="ko-KR" sz="2000" dirty="0" smtClean="0"/>
              <a:t>(3.3v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0v</a:t>
            </a:r>
            <a:r>
              <a:rPr lang="ko-KR" altLang="en-US" sz="2000" dirty="0" smtClean="0"/>
              <a:t>를 교차 출력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	- </a:t>
            </a:r>
            <a:r>
              <a:rPr lang="ko-KR" altLang="en-US" sz="2000" dirty="0" err="1" smtClean="0"/>
              <a:t>서보</a:t>
            </a:r>
            <a:r>
              <a:rPr lang="ko-KR" altLang="en-US" sz="2000" dirty="0" smtClean="0"/>
              <a:t> 모터의 </a:t>
            </a:r>
            <a:r>
              <a:rPr lang="en-US" altLang="ko-KR" sz="2000" dirty="0" smtClean="0"/>
              <a:t>Data Pin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12.25%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PWM</a:t>
            </a:r>
            <a:r>
              <a:rPr lang="ko-KR" altLang="en-US" sz="2000" dirty="0" smtClean="0"/>
              <a:t>신호를 넣어서 </a:t>
            </a:r>
            <a:r>
              <a:rPr lang="en-US" altLang="ko-KR" sz="2000" dirty="0" smtClean="0"/>
              <a:t>Left</a:t>
            </a:r>
            <a:r>
              <a:rPr lang="ko-KR" altLang="en-US" sz="2000" dirty="0" smtClean="0"/>
              <a:t>모드</a:t>
            </a:r>
            <a:endParaRPr lang="en-US" altLang="ko-KR" sz="2000" dirty="0" smtClean="0"/>
          </a:p>
          <a:p>
            <a:r>
              <a:rPr lang="en-US" altLang="ko-KR" sz="2000" dirty="0" smtClean="0"/>
              <a:t>	- </a:t>
            </a:r>
            <a:r>
              <a:rPr lang="ko-KR" altLang="en-US" sz="2000" dirty="0" err="1" smtClean="0"/>
              <a:t>서보</a:t>
            </a:r>
            <a:r>
              <a:rPr lang="ko-KR" altLang="en-US" sz="2000" dirty="0" smtClean="0"/>
              <a:t> 모터의 </a:t>
            </a:r>
            <a:r>
              <a:rPr lang="en-US" altLang="ko-KR" sz="2000" dirty="0" smtClean="0"/>
              <a:t>Data Pin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7.25%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PWM</a:t>
            </a:r>
            <a:r>
              <a:rPr lang="ko-KR" altLang="en-US" sz="2000" dirty="0" smtClean="0"/>
              <a:t>신호를 넣어서 </a:t>
            </a:r>
            <a:r>
              <a:rPr lang="en-US" altLang="ko-KR" sz="2000" dirty="0" smtClean="0"/>
              <a:t>Right</a:t>
            </a:r>
            <a:r>
              <a:rPr lang="ko-KR" altLang="en-US" sz="2000" dirty="0" smtClean="0"/>
              <a:t>모드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4357694"/>
            <a:ext cx="19621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4071942"/>
            <a:ext cx="5524196" cy="253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1500166" y="3929066"/>
            <a:ext cx="5572164" cy="278608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28728" y="4429132"/>
            <a:ext cx="2857520" cy="228601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464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"/>
            <a:ext cx="9144000" cy="980728"/>
          </a:xfrm>
          <a:prstGeom prst="rect">
            <a:avLst/>
          </a:prstGeom>
          <a:solidFill>
            <a:srgbClr val="1F497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332656"/>
            <a:ext cx="6249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기술적 내용 </a:t>
            </a:r>
            <a:r>
              <a:rPr lang="en-US" altLang="ko-KR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디바이스 드라이버</a:t>
            </a:r>
            <a:endParaRPr lang="ko-KR" altLang="en-US" sz="28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142984"/>
            <a:ext cx="8858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2"/>
                </a:solidFill>
              </a:rPr>
              <a:t>기술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3] DC Motor Device driver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구현</a:t>
            </a:r>
            <a:endParaRPr lang="en-US" altLang="ko-KR" sz="2000" b="1" dirty="0" smtClean="0">
              <a:solidFill>
                <a:schemeClr val="accent2"/>
              </a:solidFill>
            </a:endParaRPr>
          </a:p>
          <a:p>
            <a:r>
              <a:rPr lang="en-US" altLang="ko-KR" sz="2000" b="1" dirty="0" smtClean="0">
                <a:solidFill>
                  <a:schemeClr val="accent3"/>
                </a:solidFill>
              </a:rPr>
              <a:t>          </a:t>
            </a:r>
            <a:r>
              <a:rPr lang="en-US" altLang="ko-KR" sz="2000" dirty="0" smtClean="0"/>
              <a:t> - </a:t>
            </a:r>
            <a:r>
              <a:rPr lang="ko-KR" altLang="en-US" sz="2000" dirty="0" smtClean="0"/>
              <a:t>현 </a:t>
            </a:r>
            <a:r>
              <a:rPr lang="en-US" altLang="ko-KR" sz="2000" dirty="0" smtClean="0"/>
              <a:t>DC Motor</a:t>
            </a:r>
            <a:r>
              <a:rPr lang="ko-KR" altLang="en-US" sz="2000" dirty="0" smtClean="0"/>
              <a:t>에 알맞은 주파수 영역에 맞게 </a:t>
            </a:r>
            <a:r>
              <a:rPr lang="en-US" altLang="ko-KR" sz="2000" dirty="0" smtClean="0"/>
              <a:t>TCNT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TCMP</a:t>
            </a:r>
            <a:r>
              <a:rPr lang="ko-KR" altLang="en-US" sz="2000" dirty="0" smtClean="0"/>
              <a:t> 레지</a:t>
            </a:r>
            <a:endParaRPr lang="en-US" altLang="ko-KR" sz="2000" dirty="0" smtClean="0"/>
          </a:p>
          <a:p>
            <a:r>
              <a:rPr lang="en-US" altLang="ko-KR" sz="2000" dirty="0" smtClean="0"/>
              <a:t>	</a:t>
            </a:r>
            <a:r>
              <a:rPr lang="ko-KR" altLang="en-US" sz="2000" dirty="0" err="1" smtClean="0"/>
              <a:t>스터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Setting</a:t>
            </a:r>
            <a:r>
              <a:rPr lang="ko-KR" altLang="en-US" sz="2000" dirty="0" smtClean="0"/>
              <a:t> 후</a:t>
            </a:r>
            <a:r>
              <a:rPr lang="en-US" altLang="ko-KR" sz="2000" dirty="0" smtClean="0"/>
              <a:t>, PWM </a:t>
            </a:r>
            <a:r>
              <a:rPr lang="ko-KR" altLang="en-US" sz="2000" dirty="0" smtClean="0"/>
              <a:t>출력하여 직진 구현</a:t>
            </a:r>
            <a:endParaRPr lang="en-US" altLang="ko-KR" sz="2000" dirty="0" smtClean="0"/>
          </a:p>
          <a:p>
            <a:r>
              <a:rPr lang="en-US" altLang="ko-KR" sz="2000" dirty="0" smtClean="0"/>
              <a:t>	-S3C2416</a:t>
            </a:r>
            <a:r>
              <a:rPr lang="ko-KR" altLang="en-US" sz="2000" dirty="0" smtClean="0"/>
              <a:t>를 기준으로 </a:t>
            </a:r>
            <a:r>
              <a:rPr lang="en-US" altLang="ko-KR" sz="2000" dirty="0" smtClean="0"/>
              <a:t>Duty </a:t>
            </a:r>
            <a:r>
              <a:rPr lang="ko-KR" altLang="en-US" sz="2000" dirty="0" smtClean="0"/>
              <a:t>비 </a:t>
            </a:r>
            <a:r>
              <a:rPr lang="en-US" altLang="ko-KR" sz="2000" dirty="0" smtClean="0"/>
              <a:t>30%</a:t>
            </a:r>
            <a:r>
              <a:rPr lang="ko-KR" altLang="en-US" sz="2000" dirty="0" smtClean="0"/>
              <a:t>의 클럭을 모터드라이버에 주입</a:t>
            </a:r>
            <a:r>
              <a:rPr lang="en-US" altLang="ko-KR" sz="2000" dirty="0" smtClean="0"/>
              <a:t>	</a:t>
            </a:r>
            <a:r>
              <a:rPr lang="ko-KR" altLang="en-US" sz="2000" dirty="0" smtClean="0"/>
              <a:t>하여 </a:t>
            </a:r>
            <a:r>
              <a:rPr lang="en-US" altLang="ko-KR" sz="2000" dirty="0" smtClean="0"/>
              <a:t>Slow</a:t>
            </a:r>
            <a:r>
              <a:rPr lang="ko-KR" altLang="en-US" sz="2000" dirty="0" smtClean="0"/>
              <a:t> 모드 설정</a:t>
            </a:r>
            <a:endParaRPr lang="en-US" altLang="ko-KR" sz="2000" dirty="0" smtClean="0"/>
          </a:p>
          <a:p>
            <a:r>
              <a:rPr lang="en-US" altLang="ko-KR" sz="2000" dirty="0" smtClean="0"/>
              <a:t>	-S3C2416</a:t>
            </a:r>
            <a:r>
              <a:rPr lang="ko-KR" altLang="en-US" sz="2000" dirty="0" smtClean="0"/>
              <a:t>를 기준으로 </a:t>
            </a:r>
            <a:r>
              <a:rPr lang="en-US" altLang="ko-KR" sz="2000" dirty="0" smtClean="0"/>
              <a:t>Duty </a:t>
            </a:r>
            <a:r>
              <a:rPr lang="ko-KR" altLang="en-US" sz="2000" dirty="0" smtClean="0"/>
              <a:t>비 </a:t>
            </a:r>
            <a:r>
              <a:rPr lang="en-US" altLang="ko-KR" sz="2000" dirty="0" smtClean="0"/>
              <a:t>75%</a:t>
            </a:r>
            <a:r>
              <a:rPr lang="ko-KR" altLang="en-US" sz="2000" dirty="0" smtClean="0"/>
              <a:t>의 클럭을 모터드라이버에 주입</a:t>
            </a:r>
            <a:r>
              <a:rPr lang="en-US" altLang="ko-KR" sz="2000" dirty="0" smtClean="0"/>
              <a:t> 	</a:t>
            </a:r>
            <a:r>
              <a:rPr lang="ko-KR" altLang="en-US" sz="2000" dirty="0" smtClean="0"/>
              <a:t>하여 </a:t>
            </a:r>
            <a:r>
              <a:rPr lang="en-US" altLang="ko-KR" sz="2000" dirty="0" smtClean="0"/>
              <a:t>Fast </a:t>
            </a:r>
            <a:r>
              <a:rPr lang="ko-KR" altLang="en-US" sz="2000" dirty="0" smtClean="0"/>
              <a:t>모드 설정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b="1" dirty="0" smtClean="0">
              <a:solidFill>
                <a:schemeClr val="accent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4214818"/>
            <a:ext cx="19621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929066"/>
            <a:ext cx="5524196" cy="253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1500166" y="3786190"/>
            <a:ext cx="5572164" cy="278608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28728" y="4286256"/>
            <a:ext cx="2857520" cy="228601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464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1620</Words>
  <Application>Microsoft Office PowerPoint</Application>
  <PresentationFormat>화면 슬라이드 쇼(4:3)</PresentationFormat>
  <Paragraphs>411</Paragraphs>
  <Slides>23</Slides>
  <Notes>0</Notes>
  <HiddenSlides>4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mds</dc:creator>
  <cp:lastModifiedBy>edu</cp:lastModifiedBy>
  <cp:revision>249</cp:revision>
  <dcterms:created xsi:type="dcterms:W3CDTF">2014-05-22T02:09:14Z</dcterms:created>
  <dcterms:modified xsi:type="dcterms:W3CDTF">2018-03-23T07:05:09Z</dcterms:modified>
</cp:coreProperties>
</file>