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96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67" r:id="rId15"/>
    <p:sldId id="268" r:id="rId1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8ACDB3CC-F982-40F9-8DD6-BCC9AFBF44BD}" type="datetime1">
              <a:rPr lang="en-US" smtClean="0"/>
              <a:pPr/>
              <a:t>16/01/07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7CAD-429F-5347-B383-81F6422938E9}" type="datetimeFigureOut">
              <a:rPr kumimoji="1" lang="ja-JP" altLang="en-US" smtClean="0"/>
              <a:t>16/01/07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2F5B-C200-D34B-B043-7F723BC038E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7CAD-429F-5347-B383-81F6422938E9}" type="datetimeFigureOut">
              <a:rPr kumimoji="1" lang="ja-JP" altLang="en-US" smtClean="0"/>
              <a:t>16/01/07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2F5B-C200-D34B-B043-7F723BC038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7CAD-429F-5347-B383-81F6422938E9}" type="datetimeFigureOut">
              <a:rPr kumimoji="1" lang="ja-JP" altLang="en-US" smtClean="0"/>
              <a:t>16/01/07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2F5B-C200-D34B-B043-7F723BC038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ADD57CAD-429F-5347-B383-81F6422938E9}" type="datetimeFigureOut">
              <a:rPr kumimoji="1" lang="ja-JP" altLang="en-US" smtClean="0"/>
              <a:t>16/01/07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ADD57CAD-429F-5347-B383-81F6422938E9}" type="datetimeFigureOut">
              <a:rPr kumimoji="1" lang="ja-JP" altLang="en-US" smtClean="0"/>
              <a:t>16/01/07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2F5B-C200-D34B-B043-7F723BC038E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7CAD-429F-5347-B383-81F6422938E9}" type="datetimeFigureOut">
              <a:rPr kumimoji="1" lang="ja-JP" altLang="en-US" smtClean="0"/>
              <a:t>16/01/07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2F5B-C200-D34B-B043-7F723BC038E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D57CAD-429F-5347-B383-81F6422938E9}" type="datetimeFigureOut">
              <a:rPr kumimoji="1" lang="ja-JP" altLang="en-US" smtClean="0"/>
              <a:t>16/01/07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2F5B-C200-D34B-B043-7F723BC038E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3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D57CAD-429F-5347-B383-81F6422938E9}" type="datetimeFigureOut">
              <a:rPr kumimoji="1" lang="ja-JP" altLang="en-US" smtClean="0"/>
              <a:t>16/01/07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2F5B-C200-D34B-B043-7F723BC038E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図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ADD57CAD-429F-5347-B383-81F6422938E9}" type="datetimeFigureOut">
              <a:rPr kumimoji="1" lang="ja-JP" altLang="en-US" smtClean="0"/>
              <a:t>16/01/07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2F5B-C200-D34B-B043-7F723BC038E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7CAD-429F-5347-B383-81F6422938E9}" type="datetimeFigureOut">
              <a:rPr kumimoji="1" lang="ja-JP" altLang="en-US" smtClean="0"/>
              <a:t>16/01/07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2F5B-C200-D34B-B043-7F723BC038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7CAD-429F-5347-B383-81F6422938E9}" type="datetimeFigureOut">
              <a:rPr kumimoji="1" lang="ja-JP" altLang="en-US" smtClean="0"/>
              <a:t>16/01/07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2F5B-C200-D34B-B043-7F723BC038E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7CAD-429F-5347-B383-81F6422938E9}" type="datetimeFigureOut">
              <a:rPr kumimoji="1" lang="ja-JP" altLang="en-US" smtClean="0"/>
              <a:t>16/01/07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2F5B-C200-D34B-B043-7F723BC038E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7CAD-429F-5347-B383-81F6422938E9}" type="datetimeFigureOut">
              <a:rPr kumimoji="1" lang="ja-JP" altLang="en-US" smtClean="0"/>
              <a:t>16/01/07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2F5B-C200-D34B-B043-7F723BC038E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図と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ADD57CAD-429F-5347-B383-81F6422938E9}" type="datetimeFigureOut">
              <a:rPr kumimoji="1" lang="ja-JP" altLang="en-US" smtClean="0"/>
              <a:t>16/01/07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64DDAE5B-B07C-441A-8026-C23A427A74DC}" type="datetime1">
              <a:rPr lang="en-US" smtClean="0"/>
              <a:pPr/>
              <a:t>16/01/07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7CAD-429F-5347-B383-81F6422938E9}" type="datetimeFigureOut">
              <a:rPr kumimoji="1" lang="ja-JP" altLang="en-US" smtClean="0"/>
              <a:t>16/01/07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2F5B-C200-D34B-B043-7F723BC038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7CAD-429F-5347-B383-81F6422938E9}" type="datetimeFigureOut">
              <a:rPr kumimoji="1" lang="ja-JP" altLang="en-US" smtClean="0"/>
              <a:t>16/01/07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2F5B-C200-D34B-B043-7F723BC038E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7CAD-429F-5347-B383-81F6422938E9}" type="datetimeFigureOut">
              <a:rPr kumimoji="1" lang="ja-JP" altLang="en-US" smtClean="0"/>
              <a:t>16/01/07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BD902F5B-C200-D34B-B043-7F723BC038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7CAD-429F-5347-B383-81F6422938E9}" type="datetimeFigureOut">
              <a:rPr kumimoji="1" lang="ja-JP" altLang="en-US" smtClean="0"/>
              <a:t>16/01/07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2F5B-C200-D34B-B043-7F723BC038E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DD57CAD-429F-5347-B383-81F6422938E9}" type="datetimeFigureOut">
              <a:rPr kumimoji="1" lang="ja-JP" altLang="en-US" smtClean="0"/>
              <a:t>16/01/07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D902F5B-C200-D34B-B043-7F723BC038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7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  <p:sldLayoutId id="2147484508" r:id="rId12"/>
    <p:sldLayoutId id="2147484509" r:id="rId13"/>
    <p:sldLayoutId id="2147484510" r:id="rId14"/>
    <p:sldLayoutId id="2147484511" r:id="rId15"/>
    <p:sldLayoutId id="2147484512" r:id="rId16"/>
    <p:sldLayoutId id="2147484513" r:id="rId17"/>
    <p:sldLayoutId id="2147484514" r:id="rId18"/>
    <p:sldLayoutId id="2147484515" r:id="rId19"/>
    <p:sldLayoutId id="2147484516" r:id="rId20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kumimoji="1"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kumimoji="1"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kumimoji="1"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kumimoji="1"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www.infoq.com/articles/gui-automation-pattern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92703" y="4624668"/>
            <a:ext cx="9159063" cy="93345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「</a:t>
            </a:r>
            <a:r>
              <a:rPr lang="en-US" altLang="ja-JP" dirty="0"/>
              <a:t>Selenium</a:t>
            </a:r>
            <a:r>
              <a:rPr lang="ja-JP" altLang="en-US" dirty="0"/>
              <a:t>デザインパターン </a:t>
            </a:r>
            <a:r>
              <a:rPr lang="en-US" altLang="ja-JP" dirty="0"/>
              <a:t>&amp; </a:t>
            </a:r>
            <a:r>
              <a:rPr lang="ja-JP" altLang="en-US" dirty="0"/>
              <a:t>ベストプラクティス」の勘所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2016/02/06 </a:t>
            </a: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回</a:t>
            </a:r>
            <a:r>
              <a:rPr kumimoji="1" lang="en-US" altLang="ja-JP" dirty="0" smtClean="0"/>
              <a:t>Selenium</a:t>
            </a:r>
            <a:r>
              <a:rPr kumimoji="1" lang="ja-JP" altLang="en-US" dirty="0" smtClean="0"/>
              <a:t>勉強会</a:t>
            </a:r>
            <a:endParaRPr lang="en-US" altLang="ja-JP" dirty="0" smtClean="0"/>
          </a:p>
          <a:p>
            <a:r>
              <a:rPr kumimoji="1" lang="ja-JP" altLang="en-US" dirty="0" smtClean="0"/>
              <a:t>株式</a:t>
            </a:r>
            <a:r>
              <a:rPr kumimoji="1" lang="ja-JP" altLang="en-US" dirty="0" smtClean="0"/>
              <a:t>会社</a:t>
            </a:r>
            <a:r>
              <a:rPr kumimoji="1" lang="en-US" altLang="ja-JP" dirty="0" smtClean="0"/>
              <a:t>SHIFT </a:t>
            </a:r>
            <a:r>
              <a:rPr kumimoji="1" lang="ja-JP" altLang="en-US" dirty="0" smtClean="0"/>
              <a:t>太田健一郎</a:t>
            </a:r>
            <a:r>
              <a:rPr kumimoji="1" lang="en-US" altLang="ja-JP" dirty="0" smtClean="0"/>
              <a:t> &amp; </a:t>
            </a:r>
            <a:r>
              <a:rPr kumimoji="1" lang="ja-JP" altLang="en-US" dirty="0" smtClean="0"/>
              <a:t>玉川紘子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0987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Big Ball of Mud </a:t>
            </a:r>
            <a:r>
              <a:rPr lang="ja-JP" altLang="en-US" dirty="0" smtClean="0"/>
              <a:t>パターン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概要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Spaghetti </a:t>
            </a:r>
            <a:r>
              <a:rPr lang="ja-JP" altLang="en-US" dirty="0" smtClean="0"/>
              <a:t>パターンに</a:t>
            </a:r>
            <a:r>
              <a:rPr lang="en-US" altLang="ja-JP" dirty="0" smtClean="0"/>
              <a:t>Hermetic </a:t>
            </a:r>
            <a:r>
              <a:rPr lang="ja-JP" altLang="en-US" dirty="0" smtClean="0"/>
              <a:t>テスト</a:t>
            </a:r>
            <a:r>
              <a:rPr lang="ja-JP" altLang="en-US" dirty="0" smtClean="0"/>
              <a:t>パターンを</a:t>
            </a:r>
            <a:r>
              <a:rPr lang="ja-JP" altLang="en-US" dirty="0" smtClean="0"/>
              <a:t>適用し、テストコード自体は独立しています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このため、個別実行</a:t>
            </a:r>
            <a:r>
              <a:rPr kumimoji="1" lang="ja-JP" altLang="en-US" dirty="0" smtClean="0"/>
              <a:t>、</a:t>
            </a:r>
            <a:r>
              <a:rPr lang="ja-JP" altLang="en-US" dirty="0" smtClean="0"/>
              <a:t>並行</a:t>
            </a:r>
            <a:r>
              <a:rPr kumimoji="1" lang="ja-JP" altLang="en-US" dirty="0" smtClean="0"/>
              <a:t>実行</a:t>
            </a:r>
            <a:r>
              <a:rPr kumimoji="1" lang="ja-JP" altLang="en-US" dirty="0" smtClean="0"/>
              <a:t>、ランダム実行は可能です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しかし、テストコード全体としては構造化されておらず、テスト自動化アーキテクチャが不在のため、以下の問題が発生します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部品となるテストコードやテストデータの変更によって、意図しないテストケースの失敗が発生します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共有部品が保守困難な</a:t>
            </a:r>
            <a:r>
              <a:rPr lang="en-US" altLang="ja-JP" dirty="0" smtClean="0"/>
              <a:t>God Class</a:t>
            </a:r>
            <a:r>
              <a:rPr lang="ja-JP" altLang="en-US" dirty="0" smtClean="0"/>
              <a:t>化する可能性があります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8374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テストコードを改善する</a:t>
            </a:r>
            <a:r>
              <a:rPr kumimoji="1" lang="ja-JP" altLang="en-US" dirty="0" smtClean="0"/>
              <a:t>デザインパターン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DRY </a:t>
            </a:r>
            <a:r>
              <a:rPr lang="ja-JP" altLang="en-US" dirty="0" smtClean="0"/>
              <a:t>テスト</a:t>
            </a:r>
            <a:r>
              <a:rPr lang="ja-JP" altLang="en-US" dirty="0" smtClean="0"/>
              <a:t>パターン</a:t>
            </a:r>
            <a:endParaRPr lang="en-US" altLang="ja-JP" dirty="0" smtClean="0"/>
          </a:p>
          <a:p>
            <a:r>
              <a:rPr lang="en-US" altLang="ja-JP" dirty="0" smtClean="0"/>
              <a:t>Hermetic </a:t>
            </a:r>
            <a:r>
              <a:rPr lang="ja-JP" altLang="en-US" dirty="0" smtClean="0"/>
              <a:t>テスト</a:t>
            </a:r>
            <a:r>
              <a:rPr lang="ja-JP" altLang="en-US" dirty="0" smtClean="0"/>
              <a:t>パターン</a:t>
            </a:r>
            <a:endParaRPr lang="en-US" altLang="ja-JP" dirty="0" smtClean="0"/>
          </a:p>
          <a:p>
            <a:r>
              <a:rPr lang="ja-JP" altLang="en-US" dirty="0" smtClean="0"/>
              <a:t>ランダム実行順序原則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6977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DRY </a:t>
            </a:r>
            <a:r>
              <a:rPr lang="ja-JP" altLang="en-US" dirty="0" smtClean="0"/>
              <a:t>テスト</a:t>
            </a:r>
            <a:r>
              <a:rPr lang="ja-JP" altLang="en-US" dirty="0" smtClean="0"/>
              <a:t>パターン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概要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テストコードにおいて</a:t>
            </a:r>
            <a:r>
              <a:rPr lang="en-US" altLang="ja-JP" dirty="0" smtClean="0"/>
              <a:t>Don't Repeat Yourself</a:t>
            </a:r>
            <a:r>
              <a:rPr lang="ja-JP" altLang="en-US" dirty="0" smtClean="0"/>
              <a:t>を実践するパターンです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必要なコードは一つの場所に正しくまとめます</a:t>
            </a:r>
            <a:endParaRPr kumimoji="1" lang="en-US" altLang="ja-JP" dirty="0" smtClean="0"/>
          </a:p>
          <a:p>
            <a:r>
              <a:rPr lang="ja-JP" altLang="en-US" dirty="0" smtClean="0"/>
              <a:t>利点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テストコードが部品で構築されるようになります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テストコードの重複が減ります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テストコードの修正が早くできるようになります</a:t>
            </a:r>
            <a:endParaRPr lang="en-US" altLang="ja-JP" dirty="0" smtClean="0"/>
          </a:p>
          <a:p>
            <a:r>
              <a:rPr kumimoji="1" lang="ja-JP" altLang="en-US" dirty="0" smtClean="0"/>
              <a:t>欠点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テストコードのプロジェクト構造が複雑になります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適切な</a:t>
            </a:r>
            <a:r>
              <a:rPr kumimoji="1" lang="en-US" altLang="ja-JP" dirty="0" smtClean="0"/>
              <a:t>IDE</a:t>
            </a:r>
            <a:r>
              <a:rPr kumimoji="1" lang="ja-JP" altLang="en-US" dirty="0" smtClean="0"/>
              <a:t>のサポートが必須です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DRY</a:t>
            </a:r>
            <a:r>
              <a:rPr kumimoji="1" lang="ja-JP" altLang="en-US" dirty="0" smtClean="0"/>
              <a:t>を維持し続けるのは大変です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メンバー全員にプログラミングスキルが必要です</a:t>
            </a:r>
            <a:endParaRPr kumimoji="1" lang="en-US" altLang="ja-JP" dirty="0" smtClean="0"/>
          </a:p>
          <a:p>
            <a:pPr lvl="1"/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0371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Hermetic </a:t>
            </a:r>
            <a:r>
              <a:rPr lang="ja-JP" altLang="en-US" dirty="0" smtClean="0"/>
              <a:t>テスト</a:t>
            </a:r>
            <a:r>
              <a:rPr lang="ja-JP" altLang="en-US" dirty="0" smtClean="0"/>
              <a:t>パターン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概要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テストケース間の依存関係を廃するパターンです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直接管理ができない外部への依存関係を廃します</a:t>
            </a:r>
            <a:endParaRPr kumimoji="1" lang="en-US" altLang="ja-JP" dirty="0" smtClean="0"/>
          </a:p>
          <a:p>
            <a:r>
              <a:rPr lang="ja-JP" altLang="en-US" dirty="0" smtClean="0"/>
              <a:t>利点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各テストケースはまっさらな状態で開始します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テストがまとめて失敗することがなくなります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テストコードが部品で構築されるようになります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テストのランダム実行が可能になります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テスト</a:t>
            </a:r>
            <a:r>
              <a:rPr lang="ja-JP" altLang="en-US" dirty="0" smtClean="0"/>
              <a:t>の</a:t>
            </a:r>
            <a:r>
              <a:rPr lang="ja-JP" altLang="en-US" dirty="0" smtClean="0"/>
              <a:t>並行</a:t>
            </a:r>
            <a:r>
              <a:rPr lang="ja-JP" altLang="en-US" dirty="0" smtClean="0"/>
              <a:t>実行</a:t>
            </a:r>
            <a:r>
              <a:rPr lang="ja-JP" altLang="en-US" dirty="0" smtClean="0"/>
              <a:t>が可能になります</a:t>
            </a:r>
            <a:endParaRPr lang="en-US" altLang="ja-JP" dirty="0" smtClean="0"/>
          </a:p>
          <a:p>
            <a:r>
              <a:rPr kumimoji="1" lang="ja-JP" altLang="en-US" dirty="0" smtClean="0"/>
              <a:t>欠点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事前に設計と部品の開発が必要になります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テストの実行時間が増加します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テスト実行時のリソースの消費が増加します</a:t>
            </a:r>
          </a:p>
        </p:txBody>
      </p:sp>
    </p:spTree>
    <p:extLst>
      <p:ext uri="{BB962C8B-B14F-4D97-AF65-F5344CB8AC3E}">
        <p14:creationId xmlns:p14="http://schemas.microsoft.com/office/powerpoint/2010/main" val="2416806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ランダム実行順序原則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ja-JP" altLang="en-US" dirty="0" smtClean="0"/>
              <a:t>概要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テストケースを常にランダムに実行します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パターンと言うよりは原則といえます</a:t>
            </a:r>
            <a:endParaRPr kumimoji="1" lang="en-US" altLang="ja-JP" dirty="0" smtClean="0"/>
          </a:p>
          <a:p>
            <a:r>
              <a:rPr lang="ja-JP" altLang="en-US" dirty="0" smtClean="0"/>
              <a:t>利点</a:t>
            </a:r>
            <a:endParaRPr lang="en-US" altLang="ja-JP" dirty="0"/>
          </a:p>
          <a:p>
            <a:pPr lvl="1"/>
            <a:r>
              <a:rPr lang="ja-JP" altLang="en-US" dirty="0" smtClean="0"/>
              <a:t>テストケース間の暗黙的な依存関係を防ぎます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他のテストケースの結果が別のテストケースに影響を与えるのを防ぎます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テスティングフレームワークによっては標準で組み込まれています</a:t>
            </a:r>
            <a:endParaRPr lang="en-US" altLang="ja-JP" dirty="0" smtClean="0"/>
          </a:p>
          <a:p>
            <a:r>
              <a:rPr kumimoji="1" lang="ja-JP" altLang="en-US" dirty="0" smtClean="0"/>
              <a:t>欠点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テストコードに大量の修正が必要です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テストケースの失敗を追うのが困難です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チームのフラストレーションがたまる可能性が高いです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ランダム実行をサポートしていないテスティングフレームワークが多いです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64155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更なる改善のために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 smtClean="0"/>
              <a:t>データ駆動テスト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D</a:t>
            </a:r>
            <a:r>
              <a:rPr lang="en-US" altLang="ja-JP" dirty="0" smtClean="0"/>
              <a:t>efault Values </a:t>
            </a:r>
            <a:r>
              <a:rPr lang="ja-JP" altLang="en-US" dirty="0" smtClean="0"/>
              <a:t>パターン</a:t>
            </a:r>
            <a:endParaRPr lang="en-US" altLang="ja-JP" dirty="0" smtClean="0"/>
          </a:p>
          <a:p>
            <a:r>
              <a:rPr lang="ja-JP" altLang="en-US" dirty="0" smtClean="0"/>
              <a:t>テストを安定させる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Action Wrapper </a:t>
            </a:r>
            <a:r>
              <a:rPr kumimoji="1" lang="ja-JP" altLang="en-US" dirty="0" smtClean="0"/>
              <a:t>パターン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Back Hole Proxy </a:t>
            </a:r>
            <a:r>
              <a:rPr lang="ja-JP" altLang="en-US" dirty="0" smtClean="0"/>
              <a:t>パターン</a:t>
            </a:r>
            <a:endParaRPr lang="en-US" altLang="ja-JP" dirty="0" smtClean="0"/>
          </a:p>
          <a:p>
            <a:r>
              <a:rPr lang="ja-JP" altLang="en-US" dirty="0" smtClean="0"/>
              <a:t>振る舞いをテストする</a:t>
            </a:r>
            <a:endParaRPr lang="en-US" altLang="ja-JP" dirty="0" smtClean="0"/>
          </a:p>
          <a:p>
            <a:pPr lvl="1"/>
            <a:r>
              <a:rPr lang="en-US" altLang="ja-JP" dirty="0"/>
              <a:t>W</a:t>
            </a:r>
            <a:r>
              <a:rPr lang="en-US" altLang="ja-JP" dirty="0" smtClean="0"/>
              <a:t>rite </a:t>
            </a:r>
            <a:r>
              <a:rPr lang="en-US" altLang="ja-JP" dirty="0"/>
              <a:t>O</a:t>
            </a:r>
            <a:r>
              <a:rPr lang="en-US" altLang="ja-JP" dirty="0" smtClean="0"/>
              <a:t>nce</a:t>
            </a:r>
            <a:r>
              <a:rPr lang="en-US" altLang="ja-JP" dirty="0" smtClean="0"/>
              <a:t>, </a:t>
            </a:r>
            <a:r>
              <a:rPr lang="en-US" altLang="ja-JP" dirty="0" smtClean="0"/>
              <a:t>Test </a:t>
            </a:r>
            <a:r>
              <a:rPr lang="en-US" altLang="ja-JP" dirty="0"/>
              <a:t>E</a:t>
            </a:r>
            <a:r>
              <a:rPr lang="en-US" altLang="ja-JP" dirty="0" smtClean="0"/>
              <a:t>verywhere </a:t>
            </a:r>
            <a:r>
              <a:rPr lang="ja-JP" altLang="en-US" dirty="0" smtClean="0"/>
              <a:t>パターン</a:t>
            </a:r>
            <a:endParaRPr lang="en-US" altLang="ja-JP" dirty="0" smtClean="0"/>
          </a:p>
          <a:p>
            <a:r>
              <a:rPr lang="en-US" altLang="ja-JP" dirty="0" smtClean="0"/>
              <a:t>Page </a:t>
            </a:r>
            <a:r>
              <a:rPr lang="en-US" altLang="ja-JP" dirty="0" smtClean="0"/>
              <a:t>Object </a:t>
            </a:r>
            <a:r>
              <a:rPr lang="ja-JP" altLang="en-US" dirty="0" smtClean="0"/>
              <a:t>パターン</a:t>
            </a:r>
            <a:endParaRPr lang="en-US" altLang="ja-JP" dirty="0"/>
          </a:p>
          <a:p>
            <a:pPr lvl="1"/>
            <a:r>
              <a:rPr lang="en-US" altLang="ja-JP" dirty="0"/>
              <a:t>T</a:t>
            </a:r>
            <a:r>
              <a:rPr lang="en-US" altLang="ja-JP" dirty="0" smtClean="0"/>
              <a:t>est </a:t>
            </a:r>
            <a:r>
              <a:rPr lang="en-US" altLang="ja-JP" dirty="0"/>
              <a:t>T</a:t>
            </a:r>
            <a:r>
              <a:rPr lang="en-US" altLang="ja-JP" dirty="0" smtClean="0"/>
              <a:t>ool </a:t>
            </a:r>
            <a:r>
              <a:rPr lang="en-US" altLang="ja-JP" dirty="0"/>
              <a:t>I</a:t>
            </a:r>
            <a:r>
              <a:rPr lang="en-US" altLang="ja-JP" dirty="0" smtClean="0"/>
              <a:t>ndependence </a:t>
            </a:r>
            <a:r>
              <a:rPr lang="ja-JP" altLang="en-US" dirty="0" smtClean="0"/>
              <a:t>パターン</a:t>
            </a:r>
            <a:endParaRPr lang="en-US" altLang="ja-JP" dirty="0" smtClean="0"/>
          </a:p>
          <a:p>
            <a:r>
              <a:rPr lang="ja-JP" altLang="en-US" dirty="0" smtClean="0"/>
              <a:t>テストスィートを成長させる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テストスィートを書くための戦略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スモークテストスイート</a:t>
            </a:r>
            <a:r>
              <a:rPr lang="en-US" altLang="ja-JP" dirty="0" smtClean="0"/>
              <a:t>→</a:t>
            </a:r>
            <a:r>
              <a:rPr lang="ja-JP" altLang="en-US" dirty="0" smtClean="0"/>
              <a:t>新機能戦略</a:t>
            </a:r>
            <a:r>
              <a:rPr lang="en-US" altLang="ja-JP" dirty="0" smtClean="0"/>
              <a:t>→</a:t>
            </a:r>
            <a:r>
              <a:rPr lang="ja-JP" altLang="en-US" smtClean="0"/>
              <a:t>リグレッションスイート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42072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アジェンダ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Selenium</a:t>
            </a:r>
            <a:r>
              <a:rPr lang="ja-JP" altLang="en-US" dirty="0"/>
              <a:t>デザインパターン </a:t>
            </a:r>
            <a:r>
              <a:rPr lang="en-US" altLang="ja-JP" dirty="0"/>
              <a:t>&amp; </a:t>
            </a:r>
            <a:r>
              <a:rPr lang="ja-JP" altLang="en-US" dirty="0" smtClean="0"/>
              <a:t>ベストプラクティス</a:t>
            </a:r>
            <a:endParaRPr lang="en-US" altLang="ja-JP" dirty="0" smtClean="0"/>
          </a:p>
          <a:p>
            <a:r>
              <a:rPr lang="ja-JP" altLang="en-US" dirty="0" smtClean="0"/>
              <a:t>自動</a:t>
            </a:r>
            <a:r>
              <a:rPr lang="ja-JP" altLang="en-US" dirty="0" smtClean="0"/>
              <a:t>テストウェアのアーキテクチャー</a:t>
            </a:r>
            <a:endParaRPr lang="en-US" altLang="ja-JP" dirty="0" smtClean="0"/>
          </a:p>
          <a:p>
            <a:r>
              <a:rPr lang="ja-JP" altLang="en-US" dirty="0" smtClean="0"/>
              <a:t>手動テストをそのまま自動化するとありがちなテストコード</a:t>
            </a:r>
            <a:endParaRPr kumimoji="1" lang="en-US" altLang="ja-JP" dirty="0" smtClean="0"/>
          </a:p>
          <a:p>
            <a:r>
              <a:rPr lang="ja-JP" altLang="en-US" dirty="0" smtClean="0"/>
              <a:t>どちらかというとアンチパターンな</a:t>
            </a:r>
            <a:r>
              <a:rPr lang="ja-JP" altLang="en-US" dirty="0" smtClean="0"/>
              <a:t>デザインパターン</a:t>
            </a:r>
            <a:endParaRPr lang="en-US" altLang="ja-JP" dirty="0" smtClean="0"/>
          </a:p>
          <a:p>
            <a:r>
              <a:rPr kumimoji="1" lang="ja-JP" altLang="en-US" dirty="0" smtClean="0"/>
              <a:t>テストコードを改善するデザインパターン</a:t>
            </a:r>
            <a:endParaRPr kumimoji="1" lang="en-US" altLang="ja-JP" dirty="0" smtClean="0"/>
          </a:p>
          <a:p>
            <a:r>
              <a:rPr lang="ja-JP" altLang="en-US" dirty="0" smtClean="0"/>
              <a:t>更なる改善のために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8455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Selenium Design </a:t>
            </a:r>
            <a:r>
              <a:rPr kumimoji="1" lang="ja-JP" altLang="en-US" dirty="0" smtClean="0"/>
              <a:t>パターン</a:t>
            </a:r>
            <a:r>
              <a:rPr kumimoji="1" lang="en-US" altLang="ja-JP" dirty="0" smtClean="0"/>
              <a:t>s </a:t>
            </a:r>
            <a:r>
              <a:rPr kumimoji="1" lang="en-US" altLang="ja-JP" dirty="0" smtClean="0"/>
              <a:t>and Best Practices </a:t>
            </a:r>
            <a:endParaRPr kumimoji="1" lang="ja-JP" altLang="en-US" dirty="0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2015/</a:t>
            </a:r>
            <a:r>
              <a:rPr lang="en-US" altLang="ja-JP" dirty="0" smtClean="0"/>
              <a:t>09</a:t>
            </a:r>
            <a:r>
              <a:rPr lang="ja-JP" altLang="en-US" dirty="0" smtClean="0"/>
              <a:t>に</a:t>
            </a:r>
            <a:r>
              <a:rPr lang="ja-JP" altLang="en-US" dirty="0"/>
              <a:t>太田</a:t>
            </a:r>
            <a:r>
              <a:rPr lang="en-US" altLang="ja-JP" dirty="0"/>
              <a:t>&amp;</a:t>
            </a:r>
            <a:r>
              <a:rPr lang="ja-JP" altLang="en-US" dirty="0"/>
              <a:t>玉川監訳でオライリーさんから</a:t>
            </a:r>
            <a:r>
              <a:rPr lang="ja-JP" altLang="en-US" dirty="0" smtClean="0"/>
              <a:t>翻訳書</a:t>
            </a:r>
            <a:r>
              <a:rPr lang="ja-JP" altLang="en-US" dirty="0" smtClean="0"/>
              <a:t>として出版させて頂きました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Selenium</a:t>
            </a:r>
            <a:r>
              <a:rPr lang="en-US" altLang="en-US" dirty="0" err="1" smtClean="0">
                <a:latin typeface="+mn-ea"/>
              </a:rPr>
              <a:t>を使ったGUIテストのデザインパターンとベストプラクティスを解説した書籍</a:t>
            </a:r>
            <a:r>
              <a:rPr lang="ja-JP" altLang="en-US" dirty="0" smtClean="0">
                <a:latin typeface="+mn-ea"/>
              </a:rPr>
              <a:t>です</a:t>
            </a:r>
            <a:endParaRPr lang="en-US" altLang="en-US" dirty="0" smtClean="0">
              <a:latin typeface="+mn-ea"/>
            </a:endParaRPr>
          </a:p>
          <a:p>
            <a:r>
              <a:rPr kumimoji="1" lang="ja-JP" altLang="en-US" dirty="0" smtClean="0"/>
              <a:t>残念なテストコードから始めて各種のデザインパターンとベストプラクティスを適用しながら品質の高いテストコードへと変えていく手法が見事です</a:t>
            </a:r>
            <a:endParaRPr kumimoji="1" lang="en-US" altLang="ja-JP" dirty="0" smtClean="0"/>
          </a:p>
          <a:p>
            <a:r>
              <a:rPr lang="ja-JP" altLang="en-US" dirty="0" smtClean="0"/>
              <a:t>書籍のコードは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ですが、</a:t>
            </a:r>
            <a:r>
              <a:rPr lang="en-US" altLang="ja-JP" dirty="0" smtClean="0"/>
              <a:t>Web</a:t>
            </a:r>
            <a:r>
              <a:rPr lang="ja-JP" altLang="en-US" dirty="0" smtClean="0"/>
              <a:t>上に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リソースも</a:t>
            </a:r>
            <a:r>
              <a:rPr lang="ja-JP" altLang="en-US" dirty="0" smtClean="0"/>
              <a:t>あります</a:t>
            </a:r>
            <a:endParaRPr lang="en-US" altLang="ja-JP" dirty="0" smtClean="0"/>
          </a:p>
        </p:txBody>
      </p:sp>
      <p:pic>
        <p:nvPicPr>
          <p:cNvPr id="3" name="コンテンツ プレースホルダー 2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6540" r="-6540"/>
          <a:stretch>
            <a:fillRect/>
          </a:stretch>
        </p:blipFill>
        <p:spPr>
          <a:xfrm>
            <a:off x="498475" y="1985963"/>
            <a:ext cx="3657600" cy="4140200"/>
          </a:xfrm>
        </p:spPr>
      </p:pic>
    </p:spTree>
    <p:extLst>
      <p:ext uri="{BB962C8B-B14F-4D97-AF65-F5344CB8AC3E}">
        <p14:creationId xmlns:p14="http://schemas.microsoft.com/office/powerpoint/2010/main" val="1808948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自動テストウェアのアーキテクチャー</a:t>
            </a:r>
            <a:endParaRPr kumimoji="1" lang="ja-JP" altLang="en-US" dirty="0"/>
          </a:p>
        </p:txBody>
      </p:sp>
      <p:pic>
        <p:nvPicPr>
          <p:cNvPr id="1026" name="Picture 2" descr="http://www.infoq.com/resource/articles/gui-automation-patterns/en/resources/image000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027" y="1981200"/>
            <a:ext cx="6359395" cy="414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1308753" y="6137831"/>
            <a:ext cx="67460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3"/>
              </a:rPr>
              <a:t>http://</a:t>
            </a:r>
            <a:r>
              <a:rPr lang="en-US" altLang="ja-JP" dirty="0" smtClean="0">
                <a:hlinkClick r:id="rId3"/>
              </a:rPr>
              <a:t>www.infoq.com/articles/gui-automation</a:t>
            </a:r>
            <a:r>
              <a:rPr lang="en-US" altLang="ja-JP" dirty="0" smtClean="0">
                <a:hlinkClick r:id="rId3"/>
              </a:rPr>
              <a:t>-</a:t>
            </a:r>
            <a:r>
              <a:rPr lang="ja-JP" altLang="en-US" dirty="0" smtClean="0">
                <a:hlinkClick r:id="rId3"/>
              </a:rPr>
              <a:t>パターン</a:t>
            </a:r>
            <a:r>
              <a:rPr lang="en-US" altLang="ja-JP" dirty="0" smtClean="0">
                <a:hlinkClick r:id="rId3"/>
              </a:rPr>
              <a:t>s</a:t>
            </a:r>
            <a:r>
              <a:rPr lang="ja-JP" altLang="en-US" dirty="0" smtClean="0"/>
              <a:t> </a:t>
            </a:r>
            <a:r>
              <a:rPr lang="ja-JP" altLang="en-US" dirty="0" smtClean="0"/>
              <a:t>より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828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手動テストをそのまま自動化するとありがちな</a:t>
            </a:r>
            <a:r>
              <a:rPr kumimoji="1" lang="ja-JP" altLang="en-US" dirty="0" smtClean="0"/>
              <a:t>テストコード</a:t>
            </a:r>
            <a:endParaRPr kumimoji="1" lang="ja-JP" altLang="en-US" dirty="0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IntelliJ</a:t>
            </a:r>
            <a:r>
              <a:rPr kumimoji="1" lang="en-US" altLang="ja-JP" dirty="0" smtClean="0"/>
              <a:t> </a:t>
            </a:r>
            <a:r>
              <a:rPr lang="en-US" altLang="ja-JP" dirty="0"/>
              <a:t> </a:t>
            </a:r>
            <a:r>
              <a:rPr lang="en-US" altLang="ja-JP" dirty="0" smtClean="0"/>
              <a:t>IDEA</a:t>
            </a:r>
            <a:r>
              <a:rPr lang="ja-JP" altLang="en-US" dirty="0" smtClean="0"/>
              <a:t>にて解説します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このテストコードの問題点を会場からご指摘お願いします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37746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どちらかというとアンチパターンな</a:t>
            </a:r>
            <a:r>
              <a:rPr kumimoji="1" lang="ja-JP" altLang="en-US" dirty="0" smtClean="0"/>
              <a:t>デザインパターン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Record and </a:t>
            </a:r>
            <a:r>
              <a:rPr lang="en-US" altLang="ja-JP" dirty="0" smtClean="0"/>
              <a:t>Playback </a:t>
            </a:r>
            <a:r>
              <a:rPr lang="ja-JP" altLang="en-US" dirty="0" smtClean="0"/>
              <a:t>パターン</a:t>
            </a:r>
            <a:endParaRPr lang="en-US" altLang="ja-JP" dirty="0" smtClean="0"/>
          </a:p>
          <a:p>
            <a:r>
              <a:rPr lang="en-US" altLang="ja-JP" dirty="0"/>
              <a:t>Spaghetti </a:t>
            </a:r>
            <a:r>
              <a:rPr lang="ja-JP" altLang="en-US" dirty="0" smtClean="0"/>
              <a:t>パターン</a:t>
            </a:r>
            <a:endParaRPr lang="en-US" altLang="ja-JP" dirty="0" smtClean="0"/>
          </a:p>
          <a:p>
            <a:r>
              <a:rPr lang="en-US" altLang="ja-JP" dirty="0"/>
              <a:t>Chain Linked </a:t>
            </a:r>
            <a:r>
              <a:rPr lang="ja-JP" altLang="en-US" dirty="0" smtClean="0"/>
              <a:t>パターン</a:t>
            </a:r>
            <a:endParaRPr lang="en-US" altLang="ja-JP" dirty="0" smtClean="0"/>
          </a:p>
          <a:p>
            <a:r>
              <a:rPr lang="en-US" altLang="ja-JP" dirty="0"/>
              <a:t>Big Ball of Mud </a:t>
            </a:r>
            <a:r>
              <a:rPr lang="ja-JP" altLang="en-US" dirty="0" smtClean="0"/>
              <a:t>パターン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8503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Record and </a:t>
            </a:r>
            <a:r>
              <a:rPr lang="en-US" altLang="ja-JP" dirty="0" smtClean="0"/>
              <a:t>Playback </a:t>
            </a:r>
            <a:r>
              <a:rPr lang="ja-JP" altLang="en-US" dirty="0" smtClean="0"/>
              <a:t>パターン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概要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キャプチャ＆リプレイ・ツールを使って記録したスクリプトをそのまま利用するパターンです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再実行のための一部定数の変数化や実行前の置換は実施します</a:t>
            </a:r>
            <a:endParaRPr kumimoji="1" lang="en-US" altLang="ja-JP" dirty="0" smtClean="0"/>
          </a:p>
          <a:p>
            <a:r>
              <a:rPr lang="ja-JP" altLang="en-US" dirty="0" smtClean="0"/>
              <a:t>利点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テストコードを素早く作成できます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プログラミングの経験が不要です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画面要素の検索が不要です</a:t>
            </a:r>
            <a:endParaRPr lang="en-US" altLang="ja-JP" dirty="0" smtClean="0"/>
          </a:p>
          <a:p>
            <a:r>
              <a:rPr kumimoji="1" lang="ja-JP" altLang="en-US" dirty="0" smtClean="0"/>
              <a:t>欠点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生成されるロケーターが分かりにくいです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テストコードの柔軟性がありません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テストデータが固定値で記録されます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生成されるテストコードが構造化されていません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生成されるコードが重複しています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5492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Spaghetti </a:t>
            </a:r>
            <a:r>
              <a:rPr lang="ja-JP" altLang="en-US" dirty="0" smtClean="0"/>
              <a:t>パターン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ja-JP" altLang="en-US" dirty="0" smtClean="0"/>
              <a:t>概要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テスト自動化アーキテクチャと設計がありません。そのため、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テストコードが構造化されていません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テストケース依存関係がある場合があります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テストケースを個別に実行できない場合があります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Record and playback </a:t>
            </a:r>
            <a:r>
              <a:rPr lang="ja-JP" altLang="en-US" dirty="0" smtClean="0"/>
              <a:t>パターン</a:t>
            </a:r>
            <a:r>
              <a:rPr lang="ja-JP" altLang="en-US" dirty="0" smtClean="0"/>
              <a:t>を</a:t>
            </a:r>
            <a:r>
              <a:rPr lang="ja-JP" altLang="en-US" dirty="0" smtClean="0"/>
              <a:t>使って生成されたテストコードの多くがこのパターンで実装されています</a:t>
            </a:r>
            <a:endParaRPr kumimoji="1" lang="en-US" altLang="ja-JP" dirty="0" smtClean="0"/>
          </a:p>
          <a:p>
            <a:r>
              <a:rPr lang="ja-JP" altLang="en-US" dirty="0" smtClean="0"/>
              <a:t>利点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早くテスト自動化が始められます</a:t>
            </a:r>
            <a:endParaRPr lang="en-US" altLang="ja-JP" dirty="0"/>
          </a:p>
          <a:p>
            <a:pPr lvl="1"/>
            <a:r>
              <a:rPr lang="ja-JP" altLang="en-US" dirty="0" smtClean="0"/>
              <a:t>テストコード自体が小さくなる可能性があります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スモークテストには向いているかもしれません</a:t>
            </a:r>
            <a:endParaRPr lang="en-US" altLang="ja-JP" dirty="0" smtClean="0"/>
          </a:p>
          <a:p>
            <a:r>
              <a:rPr kumimoji="1" lang="ja-JP" altLang="en-US" dirty="0" smtClean="0"/>
              <a:t>欠点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このデザインパターンは長期的なテスト自動化にはアンチパターンです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テストコード間の結合度が高すぎます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テストを並行実行できません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最初の方のテストで失敗するとテストスィート全体が失敗します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他のテストの失敗が別のテストの失敗に繋がります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56731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Chain Linked </a:t>
            </a:r>
            <a:r>
              <a:rPr lang="ja-JP" altLang="en-US" dirty="0" smtClean="0"/>
              <a:t>パターン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概要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Spaghetti </a:t>
            </a:r>
            <a:r>
              <a:rPr lang="ja-JP" altLang="en-US" dirty="0" smtClean="0"/>
              <a:t>パターンを</a:t>
            </a:r>
            <a:r>
              <a:rPr lang="ja-JP" altLang="en-US" dirty="0" smtClean="0"/>
              <a:t>改善し、テストコード自体は</a:t>
            </a:r>
            <a:r>
              <a:rPr lang="en-US" altLang="ja-JP" dirty="0" smtClean="0"/>
              <a:t>DRY </a:t>
            </a:r>
            <a:r>
              <a:rPr lang="ja-JP" altLang="en-US" dirty="0" smtClean="0"/>
              <a:t>テスト</a:t>
            </a:r>
            <a:r>
              <a:rPr lang="ja-JP" altLang="en-US" dirty="0" smtClean="0"/>
              <a:t>パターンを</a:t>
            </a:r>
            <a:r>
              <a:rPr lang="ja-JP" altLang="en-US" dirty="0" smtClean="0"/>
              <a:t>始めとする各種のパターンで構造化したものです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ただし、依然としてテストケース間に依存関係があります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依存関係に伴う</a:t>
            </a:r>
            <a:r>
              <a:rPr kumimoji="1" lang="en-US" altLang="ja-JP" dirty="0" smtClean="0"/>
              <a:t>Spaghetti </a:t>
            </a:r>
            <a:r>
              <a:rPr kumimoji="1" lang="ja-JP" altLang="en-US" dirty="0" smtClean="0"/>
              <a:t>パターンが</a:t>
            </a:r>
            <a:r>
              <a:rPr kumimoji="1" lang="ja-JP" altLang="en-US" dirty="0" smtClean="0"/>
              <a:t>抱える欠点を引き継ぎます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2967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アドバンテージ">
  <a:themeElements>
    <a:clrScheme name="アドバンテージ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アドバンテージ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アドバンテージ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アドバンテージ.thmx</Template>
  <TotalTime>1394</TotalTime>
  <Words>899</Words>
  <Application>Microsoft Macintosh PowerPoint</Application>
  <PresentationFormat>画面に合わせる (4:3)</PresentationFormat>
  <Paragraphs>126</Paragraphs>
  <Slides>15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アドバンテージ</vt:lpstr>
      <vt:lpstr>「Seleniumデザインパターン &amp; ベストプラクティス」の勘所</vt:lpstr>
      <vt:lpstr>アジェンダ</vt:lpstr>
      <vt:lpstr>Selenium Design パターンs and Best Practices </vt:lpstr>
      <vt:lpstr>自動テストウェアのアーキテクチャー</vt:lpstr>
      <vt:lpstr>手動テストをそのまま自動化するとありがちなテストコード</vt:lpstr>
      <vt:lpstr>どちらかというとアンチパターンなデザインパターン</vt:lpstr>
      <vt:lpstr>Record and Playback パターン</vt:lpstr>
      <vt:lpstr>Spaghetti パターン</vt:lpstr>
      <vt:lpstr>Chain Linked パターン</vt:lpstr>
      <vt:lpstr>Big Ball of Mud パターン</vt:lpstr>
      <vt:lpstr>テストコードを改善するデザインパターン</vt:lpstr>
      <vt:lpstr>DRY テストパターン</vt:lpstr>
      <vt:lpstr>Hermetic テストパターン</vt:lpstr>
      <vt:lpstr>ランダム実行順序原則</vt:lpstr>
      <vt:lpstr>更なる改善のために</vt:lpstr>
    </vt:vector>
  </TitlesOfParts>
  <Company>株式会社SHIFT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JaSST'15 Tokyo テストコードクリニック</dc:title>
  <dc:creator>太田 健一郎</dc:creator>
  <cp:lastModifiedBy>太田 健一郎</cp:lastModifiedBy>
  <cp:revision>29</cp:revision>
  <dcterms:created xsi:type="dcterms:W3CDTF">2014-12-31T13:11:52Z</dcterms:created>
  <dcterms:modified xsi:type="dcterms:W3CDTF">2016-01-07T07:53:50Z</dcterms:modified>
</cp:coreProperties>
</file>