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62" r:id="rId5"/>
    <p:sldId id="263" r:id="rId6"/>
    <p:sldId id="264" r:id="rId7"/>
    <p:sldId id="275" r:id="rId8"/>
    <p:sldId id="266" r:id="rId9"/>
    <p:sldId id="27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C1CFE-1619-4A4D-89F3-8536F878DE69}" type="datetimeFigureOut">
              <a:rPr kumimoji="1" lang="ja-JP" altLang="en-US" smtClean="0"/>
              <a:t>2019/10/1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97B6C-1F89-4333-A093-B6E0F1408E08}" type="slidenum">
              <a:rPr kumimoji="1" lang="ja-JP" altLang="en-US" smtClean="0"/>
              <a:t>‹#›</a:t>
            </a:fld>
            <a:endParaRPr kumimoji="1" lang="ja-JP" altLang="en-US"/>
          </a:p>
        </p:txBody>
      </p:sp>
    </p:spTree>
    <p:extLst>
      <p:ext uri="{BB962C8B-B14F-4D97-AF65-F5344CB8AC3E}">
        <p14:creationId xmlns:p14="http://schemas.microsoft.com/office/powerpoint/2010/main" val="1116227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40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349053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38279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342329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60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51137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306223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4667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230860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3D2FE6-6477-41DD-8C3D-75373F71155F}" type="datetimeFigureOut">
              <a:rPr kumimoji="1" lang="ja-JP" altLang="en-US" smtClean="0"/>
              <a:t>2019/10/1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190456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63D2FE6-6477-41DD-8C3D-75373F71155F}" type="datetimeFigureOut">
              <a:rPr kumimoji="1" lang="ja-JP" altLang="en-US" smtClean="0"/>
              <a:t>2019/10/1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CC082A-A5F0-4973-ACC0-BA23970664C5}" type="slidenum">
              <a:rPr kumimoji="1" lang="ja-JP" altLang="en-US" smtClean="0"/>
              <a:t>‹#›</a:t>
            </a:fld>
            <a:endParaRPr kumimoji="1" lang="ja-JP" altLang="en-US"/>
          </a:p>
        </p:txBody>
      </p:sp>
    </p:spTree>
    <p:extLst>
      <p:ext uri="{BB962C8B-B14F-4D97-AF65-F5344CB8AC3E}">
        <p14:creationId xmlns:p14="http://schemas.microsoft.com/office/powerpoint/2010/main" val="180311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3D2FE6-6477-41DD-8C3D-75373F71155F}" type="datetimeFigureOut">
              <a:rPr kumimoji="1" lang="ja-JP" altLang="en-US" smtClean="0"/>
              <a:t>2019/10/1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CC082A-A5F0-4973-ACC0-BA23970664C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4054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latin typeface="メイリオ" panose="020B0604030504040204" pitchFamily="50" charset="-128"/>
                <a:ea typeface="メイリオ" panose="020B0604030504040204" pitchFamily="50" charset="-128"/>
              </a:rPr>
              <a:t>虎の穴</a:t>
            </a:r>
            <a:r>
              <a:rPr kumimoji="1" lang="en-US" altLang="ja-JP" dirty="0" err="1" smtClean="0">
                <a:latin typeface="メイリオ" panose="020B0604030504040204" pitchFamily="50" charset="-128"/>
                <a:ea typeface="メイリオ" panose="020B0604030504040204" pitchFamily="50" charset="-128"/>
              </a:rPr>
              <a:t>WebJava</a:t>
            </a:r>
            <a:r>
              <a:rPr kumimoji="1" lang="ja-JP" altLang="en-US" dirty="0" smtClean="0">
                <a:latin typeface="メイリオ" panose="020B0604030504040204" pitchFamily="50" charset="-128"/>
                <a:ea typeface="メイリオ" panose="020B0604030504040204" pitchFamily="50" charset="-128"/>
              </a:rPr>
              <a:t>初級</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最終成果物</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dirty="0" smtClean="0">
                <a:latin typeface="メイリオ" panose="020B0604030504040204" pitchFamily="50" charset="-128"/>
                <a:ea typeface="メイリオ" panose="020B0604030504040204" pitchFamily="50" charset="-128"/>
              </a:rPr>
              <a:t>201873 </a:t>
            </a:r>
            <a:r>
              <a:rPr kumimoji="1" lang="ja-JP" altLang="en-US" dirty="0" smtClean="0">
                <a:latin typeface="メイリオ" panose="020B0604030504040204" pitchFamily="50" charset="-128"/>
                <a:ea typeface="メイリオ" panose="020B0604030504040204" pitchFamily="50" charset="-128"/>
              </a:rPr>
              <a:t>大谷航平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6362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講習</a:t>
            </a:r>
            <a:r>
              <a:rPr lang="ja-JP" altLang="en-US" dirty="0" smtClean="0">
                <a:latin typeface="メイリオ" panose="020B0604030504040204" pitchFamily="50" charset="-128"/>
                <a:ea typeface="メイリオ" panose="020B0604030504040204" pitchFamily="50" charset="-128"/>
              </a:rPr>
              <a:t>の成果</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097280" y="1845734"/>
            <a:ext cx="10058400" cy="4431974"/>
          </a:xfrm>
        </p:spPr>
        <p:txBody>
          <a:bodyPr numCol="1">
            <a:normAutofit lnSpcReduction="10000"/>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虎の穴に取り組んで得たもの</a:t>
            </a:r>
            <a:endParaRPr lang="en-US" altLang="ja-JP" dirty="0" smtClean="0">
              <a:latin typeface="メイリオ" panose="020B0604030504040204" pitchFamily="50" charset="-128"/>
              <a:ea typeface="メイリオ" panose="020B0604030504040204" pitchFamily="50" charset="-128"/>
            </a:endParaRPr>
          </a:p>
          <a:p>
            <a:pPr marL="578358" lvl="1" indent="-285750"/>
            <a:r>
              <a:rPr lang="en-US" altLang="ja-JP" dirty="0" smtClean="0">
                <a:latin typeface="メイリオ" panose="020B0604030504040204" pitchFamily="50" charset="-128"/>
                <a:ea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rPr>
              <a:t>ページの基本的な構成、</a:t>
            </a:r>
            <a:r>
              <a:rPr lang="en-US" altLang="ja-JP" dirty="0" smtClean="0">
                <a:latin typeface="メイリオ" panose="020B0604030504040204" pitchFamily="50" charset="-128"/>
                <a:ea typeface="メイリオ" panose="020B0604030504040204" pitchFamily="50" charset="-128"/>
              </a:rPr>
              <a:t>DB</a:t>
            </a:r>
            <a:r>
              <a:rPr lang="ja-JP" altLang="en-US" dirty="0" smtClean="0">
                <a:latin typeface="メイリオ" panose="020B0604030504040204" pitchFamily="50" charset="-128"/>
                <a:ea typeface="メイリオ" panose="020B0604030504040204" pitchFamily="50" charset="-128"/>
              </a:rPr>
              <a:t>との連携方法について全く知らなかったところから</a:t>
            </a:r>
            <a:r>
              <a:rPr lang="en-US" altLang="ja-JP" dirty="0" smtClean="0">
                <a:latin typeface="メイリオ" panose="020B0604030504040204" pitchFamily="50" charset="-128"/>
                <a:ea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rPr>
              <a:t>歩</a:t>
            </a:r>
            <a:r>
              <a:rPr lang="ja-JP" altLang="en-US" dirty="0">
                <a:latin typeface="メイリオ" panose="020B0604030504040204" pitchFamily="50" charset="-128"/>
                <a:ea typeface="メイリオ" panose="020B0604030504040204" pitchFamily="50" charset="-128"/>
              </a:rPr>
              <a:t>目</a:t>
            </a:r>
            <a:r>
              <a:rPr lang="ja-JP" altLang="en-US" dirty="0" smtClean="0">
                <a:latin typeface="メイリオ" panose="020B0604030504040204" pitchFamily="50" charset="-128"/>
                <a:ea typeface="メイリオ" panose="020B0604030504040204" pitchFamily="50" charset="-128"/>
              </a:rPr>
              <a:t>を踏み出すことができたこと</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苦労・工夫した点、取り組んだ内容</a:t>
            </a:r>
            <a:endParaRPr lang="en-US" altLang="ja-JP" dirty="0">
              <a:latin typeface="メイリオ" panose="020B0604030504040204" pitchFamily="50" charset="-128"/>
              <a:ea typeface="メイリオ" panose="020B0604030504040204" pitchFamily="50" charset="-128"/>
            </a:endParaRPr>
          </a:p>
          <a:p>
            <a:pPr marL="578358" lvl="1" indent="-285750"/>
            <a:r>
              <a:rPr lang="ja-JP" altLang="en-US" dirty="0" smtClean="0">
                <a:latin typeface="メイリオ" panose="020B0604030504040204" pitchFamily="50" charset="-128"/>
                <a:ea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rPr>
              <a:t>課題</a:t>
            </a:r>
            <a:r>
              <a:rPr lang="ja-JP" altLang="en-US" dirty="0" smtClean="0">
                <a:latin typeface="メイリオ" panose="020B0604030504040204" pitchFamily="50" charset="-128"/>
                <a:ea typeface="メイリオ" panose="020B0604030504040204" pitchFamily="50" charset="-128"/>
              </a:rPr>
              <a:t>の実装の中で基本的な</a:t>
            </a:r>
            <a:r>
              <a:rPr lang="en-US" altLang="ja-JP" dirty="0" smtClean="0">
                <a:latin typeface="メイリオ" panose="020B0604030504040204" pitchFamily="50" charset="-128"/>
                <a:ea typeface="メイリオ" panose="020B0604030504040204" pitchFamily="50" charset="-128"/>
              </a:rPr>
              <a:t>DB</a:t>
            </a:r>
            <a:r>
              <a:rPr lang="ja-JP" altLang="en-US" dirty="0" smtClean="0">
                <a:latin typeface="メイリオ" panose="020B0604030504040204" pitchFamily="50" charset="-128"/>
                <a:ea typeface="メイリオ" panose="020B0604030504040204" pitchFamily="50" charset="-128"/>
              </a:rPr>
              <a:t>操作</a:t>
            </a:r>
            <a:r>
              <a:rPr lang="en-US" altLang="ja-JP" dirty="0" smtClean="0">
                <a:latin typeface="メイリオ" panose="020B0604030504040204" pitchFamily="50" charset="-128"/>
                <a:ea typeface="メイリオ" panose="020B0604030504040204" pitchFamily="50" charset="-128"/>
              </a:rPr>
              <a:t>(SELECT, INSERT, UPDATE, DELETE)</a:t>
            </a:r>
            <a:r>
              <a:rPr lang="ja-JP" altLang="en-US" dirty="0" smtClean="0">
                <a:latin typeface="メイリオ" panose="020B0604030504040204" pitchFamily="50" charset="-128"/>
                <a:ea typeface="メイリオ" panose="020B0604030504040204" pitchFamily="50" charset="-128"/>
              </a:rPr>
              <a:t>をすべて取り入れたこと</a:t>
            </a:r>
            <a:endParaRPr lang="en-US" altLang="ja-JP" dirty="0" smtClean="0">
              <a:latin typeface="メイリオ" panose="020B0604030504040204" pitchFamily="50" charset="-128"/>
              <a:ea typeface="メイリオ" panose="020B0604030504040204" pitchFamily="50" charset="-128"/>
            </a:endParaRPr>
          </a:p>
          <a:p>
            <a:pPr marL="578358" lvl="1" indent="-285750"/>
            <a:r>
              <a:rPr lang="ja-JP" altLang="en-US" dirty="0" smtClean="0">
                <a:latin typeface="メイリオ" panose="020B0604030504040204" pitchFamily="50" charset="-128"/>
                <a:ea typeface="メイリオ" panose="020B0604030504040204" pitchFamily="50" charset="-128"/>
              </a:rPr>
              <a:t>画面内のボタン操作のみで操作が完結するようにしたこと（袋小路となるような画面がないようにした）</a:t>
            </a:r>
            <a:endParaRPr lang="en-US" altLang="ja-JP" dirty="0" smtClean="0">
              <a:latin typeface="メイリオ" panose="020B0604030504040204" pitchFamily="50" charset="-128"/>
              <a:ea typeface="メイリオ" panose="020B0604030504040204" pitchFamily="50" charset="-128"/>
            </a:endParaRPr>
          </a:p>
          <a:p>
            <a:pPr marL="578358" lvl="1" indent="-285750"/>
            <a:r>
              <a:rPr lang="ja-JP" altLang="en-US" dirty="0" smtClean="0">
                <a:latin typeface="メイリオ" panose="020B0604030504040204" pitchFamily="50" charset="-128"/>
                <a:ea typeface="メイリオ" panose="020B0604030504040204" pitchFamily="50" charset="-128"/>
              </a:rPr>
              <a:t>ユーザーが前回に作成したキャラクターをそのまま使えるようにしたこと</a:t>
            </a:r>
            <a:endParaRPr lang="en-US" altLang="ja-JP" dirty="0" smtClean="0">
              <a:latin typeface="メイリオ" panose="020B0604030504040204" pitchFamily="50" charset="-128"/>
              <a:ea typeface="メイリオ" panose="020B0604030504040204" pitchFamily="50" charset="-128"/>
            </a:endParaRPr>
          </a:p>
          <a:p>
            <a:pPr marL="578358" lvl="1" indent="-285750"/>
            <a:r>
              <a:rPr lang="ja-JP" altLang="en-US" dirty="0" smtClean="0">
                <a:latin typeface="メイリオ" panose="020B0604030504040204" pitchFamily="50" charset="-128"/>
                <a:ea typeface="メイリオ" panose="020B0604030504040204" pitchFamily="50" charset="-128"/>
              </a:rPr>
              <a:t>アプリを使用する中で（サーバが生きている限りは）どこにもエラーが発生しないようにしたこと</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今後に生かすこと</a:t>
            </a:r>
            <a:endParaRPr lang="en-US" altLang="ja-JP" dirty="0" smtClean="0">
              <a:latin typeface="メイリオ" panose="020B0604030504040204" pitchFamily="50" charset="-128"/>
              <a:ea typeface="メイリオ" panose="020B0604030504040204" pitchFamily="50" charset="-128"/>
            </a:endParaRPr>
          </a:p>
          <a:p>
            <a:pPr marL="578358" lvl="1" indent="-285750"/>
            <a:r>
              <a:rPr lang="ja-JP" altLang="en-US" dirty="0" smtClean="0">
                <a:latin typeface="メイリオ" panose="020B0604030504040204" pitchFamily="50" charset="-128"/>
                <a:ea typeface="メイリオ" panose="020B0604030504040204" pitchFamily="50" charset="-128"/>
              </a:rPr>
              <a:t>次期は</a:t>
            </a:r>
            <a:r>
              <a:rPr lang="en-US" altLang="ja-JP" dirty="0" err="1" smtClean="0">
                <a:latin typeface="メイリオ" panose="020B0604030504040204" pitchFamily="50" charset="-128"/>
                <a:ea typeface="メイリオ" panose="020B0604030504040204" pitchFamily="50" charset="-128"/>
              </a:rPr>
              <a:t>webjava</a:t>
            </a:r>
            <a:r>
              <a:rPr lang="ja-JP" altLang="en-US" dirty="0" smtClean="0">
                <a:latin typeface="メイリオ" panose="020B0604030504040204" pitchFamily="50" charset="-128"/>
                <a:ea typeface="メイリオ" panose="020B0604030504040204" pitchFamily="50" charset="-128"/>
              </a:rPr>
              <a:t>中級を受講する予定なので、今回学習したことを基礎としてセキュリティの面などにも気を配った設計や実装を学んでいければと考えています</a:t>
            </a:r>
            <a:endParaRPr lang="en-US" altLang="ja-JP" dirty="0"/>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2937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アプリ概要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en-US" altLang="ja-JP" dirty="0" smtClean="0">
                <a:latin typeface="メイリオ" panose="020B0604030504040204" pitchFamily="50" charset="-128"/>
                <a:ea typeface="メイリオ" panose="020B0604030504040204" pitchFamily="50" charset="-128"/>
              </a:rPr>
              <a:t>RPG</a:t>
            </a:r>
            <a:r>
              <a:rPr kumimoji="1" lang="ja-JP" altLang="en-US" dirty="0" smtClean="0">
                <a:latin typeface="メイリオ" panose="020B0604030504040204" pitchFamily="50" charset="-128"/>
                <a:ea typeface="メイリオ" panose="020B0604030504040204" pitchFamily="50" charset="-128"/>
              </a:rPr>
              <a:t>風アプリケーション</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kumimoji="1" lang="ja-JP" altLang="en-US" dirty="0" smtClean="0">
                <a:latin typeface="メイリオ" panose="020B0604030504040204" pitchFamily="50" charset="-128"/>
                <a:ea typeface="メイリオ" panose="020B0604030504040204" pitchFamily="50" charset="-128"/>
              </a:rPr>
              <a:t>・ゲームタイトル、キャラクター作成、コマンド入力、行動結果表示の</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画面で構成</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・キャラクターにはジョブと名前を決めることができる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・キャラクターは</a:t>
            </a:r>
            <a:r>
              <a:rPr lang="en-US" altLang="ja-JP" dirty="0" smtClean="0">
                <a:latin typeface="メイリオ" panose="020B0604030504040204" pitchFamily="50" charset="-128"/>
                <a:ea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rPr>
              <a:t>人まで作成可能（作成したキャラクターは</a:t>
            </a:r>
            <a:r>
              <a:rPr lang="en-US" altLang="ja-JP" dirty="0" smtClean="0">
                <a:latin typeface="メイリオ" panose="020B0604030504040204" pitchFamily="50" charset="-128"/>
                <a:ea typeface="メイリオ" panose="020B0604030504040204" pitchFamily="50" charset="-128"/>
              </a:rPr>
              <a:t>DB</a:t>
            </a:r>
            <a:r>
              <a:rPr lang="ja-JP" altLang="en-US" dirty="0" err="1" smtClean="0">
                <a:latin typeface="メイリオ" panose="020B0604030504040204" pitchFamily="50" charset="-128"/>
                <a:ea typeface="メイリオ" panose="020B0604030504040204" pitchFamily="50" charset="-128"/>
              </a:rPr>
              <a:t>に保</a:t>
            </a:r>
            <a:r>
              <a:rPr lang="ja-JP" altLang="en-US" dirty="0" smtClean="0">
                <a:latin typeface="メイリオ" panose="020B0604030504040204" pitchFamily="50" charset="-128"/>
                <a:ea typeface="メイリオ" panose="020B0604030504040204" pitchFamily="50" charset="-128"/>
              </a:rPr>
              <a:t>存される）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・各キャラクター</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種類のコマンド</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たたかう</a:t>
            </a:r>
            <a:r>
              <a:rPr lang="en-US" altLang="ja-JP" dirty="0" smtClean="0">
                <a:latin typeface="メイリオ" panose="020B0604030504040204" pitchFamily="50" charset="-128"/>
                <a:ea typeface="メイリオ" panose="020B0604030504040204" pitchFamily="50" charset="-128"/>
              </a:rPr>
              <a:t>or</a:t>
            </a:r>
            <a:r>
              <a:rPr lang="ja-JP" altLang="en-US" dirty="0" smtClean="0">
                <a:latin typeface="メイリオ" panose="020B0604030504040204" pitchFamily="50" charset="-128"/>
                <a:ea typeface="メイリオ" panose="020B0604030504040204" pitchFamily="50" charset="-128"/>
              </a:rPr>
              <a:t>かいふく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から行動を選択</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・コマンドによって行動結果を表示</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・敵の体力が</a:t>
            </a:r>
            <a:r>
              <a:rPr lang="en-US" altLang="ja-JP" dirty="0" smtClean="0">
                <a:latin typeface="メイリオ" panose="020B0604030504040204" pitchFamily="50" charset="-128"/>
                <a:ea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rPr>
              <a:t>になるとゲーム終了し、ゲームタイトル画面に戻る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・ゲームタイトル画面で</a:t>
            </a:r>
            <a:r>
              <a:rPr lang="en-US" altLang="ja-JP" dirty="0" smtClean="0">
                <a:latin typeface="メイリオ" panose="020B0604030504040204" pitchFamily="50" charset="-128"/>
                <a:ea typeface="メイリオ" panose="020B0604030504040204" pitchFamily="50" charset="-128"/>
              </a:rPr>
              <a:t>continue</a:t>
            </a:r>
            <a:r>
              <a:rPr lang="ja-JP" altLang="en-US" dirty="0" smtClean="0">
                <a:latin typeface="メイリオ" panose="020B0604030504040204" pitchFamily="50" charset="-128"/>
                <a:ea typeface="メイリオ" panose="020B0604030504040204" pitchFamily="50" charset="-128"/>
              </a:rPr>
              <a:t>を選択すると保存されているキャラクターで遊ぶことができる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・ゲームタイトル画面で</a:t>
            </a:r>
            <a:r>
              <a:rPr lang="en-US" altLang="ja-JP" dirty="0" err="1" smtClean="0">
                <a:latin typeface="メイリオ" panose="020B0604030504040204" pitchFamily="50" charset="-128"/>
                <a:ea typeface="メイリオ" panose="020B0604030504040204" pitchFamily="50" charset="-128"/>
              </a:rPr>
              <a:t>newgame</a:t>
            </a:r>
            <a:r>
              <a:rPr lang="ja-JP" altLang="en-US" dirty="0" smtClean="0">
                <a:latin typeface="メイリオ" panose="020B0604030504040204" pitchFamily="50" charset="-128"/>
                <a:ea typeface="メイリオ" panose="020B0604030504040204" pitchFamily="50" charset="-128"/>
              </a:rPr>
              <a:t>を選択すると保存されているキャラクターを破棄する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93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Screen</a:t>
            </a:r>
            <a:r>
              <a:rPr kumimoji="1" lang="en-US" altLang="ja-JP" dirty="0" smtClean="0">
                <a:latin typeface="メイリオ" panose="020B0604030504040204" pitchFamily="50" charset="-128"/>
                <a:ea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rPr>
              <a:t>ゲーム</a:t>
            </a:r>
            <a:r>
              <a:rPr lang="ja-JP" altLang="en-US" dirty="0">
                <a:latin typeface="メイリオ" panose="020B0604030504040204" pitchFamily="50" charset="-128"/>
                <a:ea typeface="メイリオ" panose="020B0604030504040204" pitchFamily="50" charset="-128"/>
              </a:rPr>
              <a:t>タイトル</a:t>
            </a:r>
            <a:r>
              <a:rPr lang="ja-JP" altLang="en-US" dirty="0" smtClean="0">
                <a:latin typeface="メイリオ" panose="020B0604030504040204" pitchFamily="50" charset="-128"/>
                <a:ea typeface="メイリオ" panose="020B0604030504040204" pitchFamily="50" charset="-128"/>
              </a:rPr>
              <a:t>画面</a:t>
            </a:r>
            <a:endParaRPr lang="en-US" altLang="ja-JP"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Item</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View1:</a:t>
            </a:r>
            <a:r>
              <a:rPr lang="ja-JP" altLang="en-US" dirty="0" smtClean="0">
                <a:latin typeface="メイリオ" panose="020B0604030504040204" pitchFamily="50" charset="-128"/>
                <a:ea typeface="メイリオ" panose="020B0604030504040204" pitchFamily="50" charset="-128"/>
              </a:rPr>
              <a:t>ゲームタイトル</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a:t>
            </a:r>
            <a:r>
              <a:rPr lang="ja-JP" altLang="en-US" dirty="0" smtClean="0">
                <a:latin typeface="メイリオ" panose="020B0604030504040204" pitchFamily="50" charset="-128"/>
                <a:ea typeface="メイリオ" panose="020B0604030504040204" pitchFamily="50" charset="-128"/>
              </a:rPr>
              <a:t>はじめから</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a:t>
            </a:r>
            <a:r>
              <a:rPr lang="ja-JP" altLang="en-US" dirty="0" smtClean="0">
                <a:latin typeface="メイリオ" panose="020B0604030504040204" pitchFamily="50" charset="-128"/>
                <a:ea typeface="メイリオ" panose="020B0604030504040204" pitchFamily="50" charset="-128"/>
              </a:rPr>
              <a:t>つづきから</a:t>
            </a: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Action</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Button1:Screen2</a:t>
            </a:r>
            <a:r>
              <a:rPr lang="ja-JP" altLang="en-US" dirty="0" smtClean="0">
                <a:latin typeface="メイリオ" panose="020B0604030504040204" pitchFamily="50" charset="-128"/>
                <a:ea typeface="メイリオ" panose="020B0604030504040204" pitchFamily="50" charset="-128"/>
              </a:rPr>
              <a:t>へ</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Button2:Screen3</a:t>
            </a:r>
            <a:r>
              <a:rPr lang="ja-JP" altLang="en-US" dirty="0" smtClean="0">
                <a:latin typeface="メイリオ" panose="020B0604030504040204" pitchFamily="50" charset="-128"/>
                <a:ea typeface="メイリオ" panose="020B0604030504040204" pitchFamily="50" charset="-128"/>
              </a:rPr>
              <a:t>へ</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7594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Screen2 </a:t>
            </a:r>
            <a:r>
              <a:rPr kumimoji="1" lang="ja-JP" altLang="en-US" dirty="0" smtClean="0">
                <a:latin typeface="メイリオ" panose="020B0604030504040204" pitchFamily="50" charset="-128"/>
                <a:ea typeface="メイリオ" panose="020B0604030504040204" pitchFamily="50" charset="-128"/>
              </a:rPr>
              <a:t>キャラクター作成画面</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numCol="2"/>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rPr>
              <a:t>Item</a:t>
            </a:r>
          </a:p>
          <a:p>
            <a:pPr marL="544068" lvl="1" indent="-342900">
              <a:buFont typeface="+mj-lt"/>
              <a:buAutoNum type="arabicPeriod"/>
            </a:pPr>
            <a:r>
              <a:rPr kumimoji="1" lang="en-US" altLang="ja-JP" dirty="0" smtClean="0">
                <a:latin typeface="メイリオ" panose="020B0604030504040204" pitchFamily="50" charset="-128"/>
                <a:ea typeface="メイリオ" panose="020B0604030504040204" pitchFamily="50" charset="-128"/>
              </a:rPr>
              <a:t>View1:</a:t>
            </a:r>
            <a:r>
              <a:rPr kumimoji="1" lang="ja-JP" altLang="en-US" dirty="0" smtClean="0">
                <a:latin typeface="メイリオ" panose="020B0604030504040204" pitchFamily="50" charset="-128"/>
                <a:ea typeface="メイリオ" panose="020B0604030504040204" pitchFamily="50" charset="-128"/>
              </a:rPr>
              <a:t>画面タイトル</a:t>
            </a:r>
            <a:endParaRPr kumimoji="1"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kumimoji="1" lang="en-US" altLang="ja-JP" dirty="0" smtClean="0">
                <a:latin typeface="メイリオ" panose="020B0604030504040204" pitchFamily="50" charset="-128"/>
                <a:ea typeface="メイリオ" panose="020B0604030504040204" pitchFamily="50" charset="-128"/>
              </a:rPr>
              <a:t>View2:</a:t>
            </a:r>
            <a:r>
              <a:rPr kumimoji="1" lang="ja-JP" altLang="en-US" dirty="0" smtClean="0">
                <a:latin typeface="メイリオ" panose="020B0604030504040204" pitchFamily="50" charset="-128"/>
                <a:ea typeface="メイリオ" panose="020B0604030504040204" pitchFamily="50" charset="-128"/>
              </a:rPr>
              <a:t>職業ラベル</a:t>
            </a:r>
            <a:endParaRPr kumimoji="1"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a:latin typeface="メイリオ" panose="020B0604030504040204" pitchFamily="50" charset="-128"/>
                <a:ea typeface="メイリオ" panose="020B0604030504040204" pitchFamily="50" charset="-128"/>
              </a:rPr>
              <a:t>R</a:t>
            </a:r>
            <a:r>
              <a:rPr lang="en-US" altLang="ja-JP" dirty="0" smtClean="0">
                <a:latin typeface="メイリオ" panose="020B0604030504040204" pitchFamily="50" charset="-128"/>
                <a:ea typeface="メイリオ" panose="020B0604030504040204" pitchFamily="50" charset="-128"/>
              </a:rPr>
              <a:t>adioButton1:</a:t>
            </a:r>
            <a:r>
              <a:rPr lang="ja-JP" altLang="en-US" dirty="0" smtClean="0">
                <a:latin typeface="メイリオ" panose="020B0604030504040204" pitchFamily="50" charset="-128"/>
                <a:ea typeface="メイリオ" panose="020B0604030504040204" pitchFamily="50" charset="-128"/>
              </a:rPr>
              <a:t>職業選択</a:t>
            </a:r>
            <a:endParaRPr kumimoji="1"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View3:</a:t>
            </a:r>
            <a:r>
              <a:rPr lang="ja-JP" altLang="en-US" dirty="0" smtClean="0">
                <a:latin typeface="メイリオ" panose="020B0604030504040204" pitchFamily="50" charset="-128"/>
                <a:ea typeface="メイリオ" panose="020B0604030504040204" pitchFamily="50" charset="-128"/>
              </a:rPr>
              <a:t>名前ラベル</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TextBox1:</a:t>
            </a:r>
            <a:r>
              <a:rPr lang="ja-JP" altLang="en-US" dirty="0" smtClean="0">
                <a:latin typeface="メイリオ" panose="020B0604030504040204" pitchFamily="50" charset="-128"/>
                <a:ea typeface="メイリオ" panose="020B0604030504040204" pitchFamily="50" charset="-128"/>
              </a:rPr>
              <a:t>名前</a:t>
            </a:r>
            <a:r>
              <a:rPr lang="ja-JP" altLang="en-US" dirty="0">
                <a:latin typeface="メイリオ" panose="020B0604030504040204" pitchFamily="50" charset="-128"/>
                <a:ea typeface="メイリオ" panose="020B0604030504040204" pitchFamily="50" charset="-128"/>
              </a:rPr>
              <a:t>ボックス</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kumimoji="1" lang="en-US" altLang="ja-JP" dirty="0" smtClean="0">
                <a:latin typeface="メイリオ" panose="020B0604030504040204" pitchFamily="50" charset="-128"/>
                <a:ea typeface="メイリオ" panose="020B0604030504040204" pitchFamily="50" charset="-128"/>
              </a:rPr>
              <a:t>View4:</a:t>
            </a:r>
            <a:r>
              <a:rPr kumimoji="1" lang="ja-JP" altLang="en-US" dirty="0" smtClean="0">
                <a:latin typeface="メイリオ" panose="020B0604030504040204" pitchFamily="50" charset="-128"/>
                <a:ea typeface="メイリオ" panose="020B0604030504040204" pitchFamily="50" charset="-128"/>
              </a:rPr>
              <a:t>質問ラベル</a:t>
            </a:r>
            <a:endParaRPr kumimoji="1"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RadioButton2:</a:t>
            </a:r>
            <a:r>
              <a:rPr lang="ja-JP" altLang="en-US" dirty="0" smtClean="0">
                <a:latin typeface="メイリオ" panose="020B0604030504040204" pitchFamily="50" charset="-128"/>
                <a:ea typeface="メイリオ" panose="020B0604030504040204" pitchFamily="50" charset="-128"/>
              </a:rPr>
              <a:t>回答選択</a:t>
            </a:r>
            <a:endParaRPr kumimoji="1"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kumimoji="1" lang="en-US" altLang="ja-JP" dirty="0" smtClean="0">
                <a:latin typeface="メイリオ" panose="020B0604030504040204" pitchFamily="50" charset="-128"/>
                <a:ea typeface="メイリオ" panose="020B0604030504040204" pitchFamily="50" charset="-128"/>
              </a:rPr>
              <a:t>Button1:</a:t>
            </a:r>
            <a:r>
              <a:rPr kumimoji="1" lang="ja-JP" altLang="en-US" dirty="0" smtClean="0">
                <a:latin typeface="メイリオ" panose="020B0604030504040204" pitchFamily="50" charset="-128"/>
                <a:ea typeface="メイリオ" panose="020B0604030504040204" pitchFamily="50" charset="-128"/>
              </a:rPr>
              <a:t>次へボタン</a:t>
            </a: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Action</a:t>
            </a: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RadioButton1:</a:t>
            </a:r>
            <a:r>
              <a:rPr lang="ja-JP" altLang="en-US" dirty="0" smtClean="0">
                <a:latin typeface="メイリオ" panose="020B0604030504040204" pitchFamily="50" charset="-128"/>
                <a:ea typeface="メイリオ" panose="020B0604030504040204" pitchFamily="50" charset="-128"/>
              </a:rPr>
              <a:t>職業選択</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TextBox1:</a:t>
            </a:r>
            <a:r>
              <a:rPr lang="ja-JP" altLang="en-US" dirty="0" smtClean="0">
                <a:latin typeface="メイリオ" panose="020B0604030504040204" pitchFamily="50" charset="-128"/>
                <a:ea typeface="メイリオ" panose="020B0604030504040204" pitchFamily="50" charset="-128"/>
              </a:rPr>
              <a:t>名前入力</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RadioButton2:</a:t>
            </a:r>
            <a:r>
              <a:rPr lang="ja-JP" altLang="en-US" dirty="0" smtClean="0">
                <a:latin typeface="メイリオ" panose="020B0604030504040204" pitchFamily="50" charset="-128"/>
                <a:ea typeface="メイリオ" panose="020B0604030504040204" pitchFamily="50" charset="-128"/>
              </a:rPr>
              <a:t>回答選択</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RadioButton2=“</a:t>
            </a:r>
            <a:r>
              <a:rPr lang="ja-JP" altLang="en-US" dirty="0" smtClean="0">
                <a:latin typeface="メイリオ" panose="020B0604030504040204" pitchFamily="50" charset="-128"/>
                <a:ea typeface="メイリオ" panose="020B0604030504040204" pitchFamily="50" charset="-128"/>
              </a:rPr>
              <a:t>はい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かつ</a:t>
            </a:r>
            <a:r>
              <a:rPr lang="en-US" altLang="ja-JP" dirty="0" smtClean="0">
                <a:latin typeface="メイリオ" panose="020B0604030504040204" pitchFamily="50" charset="-128"/>
                <a:ea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rPr>
              <a:t>人目以下の時</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Screen2</a:t>
            </a:r>
            <a:r>
              <a:rPr lang="ja-JP" altLang="en-US" dirty="0" smtClean="0">
                <a:latin typeface="メイリオ" panose="020B0604030504040204" pitchFamily="50" charset="-128"/>
                <a:ea typeface="メイリオ" panose="020B0604030504040204" pitchFamily="50" charset="-128"/>
              </a:rPr>
              <a:t>へ</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RadioButton2=“</a:t>
            </a:r>
            <a:r>
              <a:rPr lang="ja-JP" altLang="en-US" dirty="0" smtClean="0">
                <a:latin typeface="メイリオ" panose="020B0604030504040204" pitchFamily="50" charset="-128"/>
                <a:ea typeface="メイリオ" panose="020B0604030504040204" pitchFamily="50" charset="-128"/>
              </a:rPr>
              <a:t>いいえ</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または</a:t>
            </a:r>
            <a:r>
              <a:rPr lang="en-US" altLang="ja-JP" dirty="0" smtClean="0">
                <a:latin typeface="メイリオ" panose="020B0604030504040204" pitchFamily="50" charset="-128"/>
                <a:ea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rPr>
              <a:t>人目の時</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Screen3</a:t>
            </a:r>
            <a:r>
              <a:rPr lang="ja-JP" altLang="en-US" dirty="0" smtClean="0">
                <a:latin typeface="メイリオ" panose="020B0604030504040204" pitchFamily="50" charset="-128"/>
                <a:ea typeface="メイリオ" panose="020B0604030504040204" pitchFamily="50" charset="-128"/>
              </a:rPr>
              <a:t>へ</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3546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Screen3 </a:t>
            </a:r>
            <a:r>
              <a:rPr lang="ja-JP" altLang="en-US" dirty="0" smtClean="0">
                <a:latin typeface="メイリオ" panose="020B0604030504040204" pitchFamily="50" charset="-128"/>
                <a:ea typeface="メイリオ" panose="020B0604030504040204" pitchFamily="50" charset="-128"/>
              </a:rPr>
              <a:t>コマンド選択画面</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numCol="2"/>
          <a:lstStyle/>
          <a:p>
            <a:pP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Item</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View1:</a:t>
            </a:r>
            <a:r>
              <a:rPr lang="ja-JP" altLang="en-US" dirty="0" smtClean="0">
                <a:latin typeface="メイリオ" panose="020B0604030504040204" pitchFamily="50" charset="-128"/>
                <a:ea typeface="メイリオ" panose="020B0604030504040204" pitchFamily="50" charset="-128"/>
              </a:rPr>
              <a:t>画面タイトル</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View2:</a:t>
            </a:r>
            <a:r>
              <a:rPr lang="ja-JP" altLang="en-US" dirty="0" smtClean="0">
                <a:latin typeface="メイリオ" panose="020B0604030504040204" pitchFamily="50" charset="-128"/>
                <a:ea typeface="メイリオ" panose="020B0604030504040204" pitchFamily="50" charset="-128"/>
              </a:rPr>
              <a:t>敵表示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View3:</a:t>
            </a:r>
            <a:r>
              <a:rPr lang="ja-JP" altLang="en-US" dirty="0" smtClean="0">
                <a:latin typeface="メイリオ" panose="020B0604030504040204" pitchFamily="50" charset="-128"/>
                <a:ea typeface="メイリオ" panose="020B0604030504040204" pitchFamily="50" charset="-128"/>
              </a:rPr>
              <a:t>キャラクター表示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a:t>
            </a:r>
            <a:r>
              <a:rPr lang="ja-JP" altLang="en-US" dirty="0" smtClean="0">
                <a:latin typeface="メイリオ" panose="020B0604030504040204" pitchFamily="50" charset="-128"/>
                <a:ea typeface="メイリオ" panose="020B0604030504040204" pitchFamily="50" charset="-128"/>
              </a:rPr>
              <a:t>コマンド</a:t>
            </a:r>
            <a:r>
              <a:rPr lang="en-US" altLang="ja-JP" dirty="0" smtClean="0">
                <a:latin typeface="メイリオ" panose="020B0604030504040204" pitchFamily="50" charset="-128"/>
                <a:ea typeface="メイリオ" panose="020B0604030504040204" pitchFamily="50" charset="-128"/>
              </a:rPr>
              <a:t>1</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a:t>
            </a:r>
            <a:r>
              <a:rPr lang="ja-JP" altLang="en-US" dirty="0" smtClean="0">
                <a:latin typeface="メイリオ" panose="020B0604030504040204" pitchFamily="50" charset="-128"/>
                <a:ea typeface="メイリオ" panose="020B0604030504040204" pitchFamily="50" charset="-128"/>
              </a:rPr>
              <a:t>コマンド</a:t>
            </a:r>
            <a:r>
              <a:rPr lang="en-US" altLang="ja-JP" dirty="0" smtClean="0">
                <a:latin typeface="メイリオ" panose="020B0604030504040204" pitchFamily="50" charset="-128"/>
                <a:ea typeface="メイリオ" panose="020B0604030504040204" pitchFamily="50" charset="-128"/>
              </a:rPr>
              <a:t>2</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Action</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・コマンド未選択キャラクターがいる時</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Screen3</a:t>
            </a:r>
            <a:r>
              <a:rPr lang="ja-JP" altLang="en-US" dirty="0" smtClean="0">
                <a:latin typeface="メイリオ" panose="020B0604030504040204" pitchFamily="50" charset="-128"/>
                <a:ea typeface="メイリオ" panose="020B0604030504040204" pitchFamily="50" charset="-128"/>
              </a:rPr>
              <a:t>へ</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・全キャラクターのコマンド選択済みの時</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Screen4</a:t>
            </a:r>
            <a:r>
              <a:rPr lang="ja-JP" altLang="en-US" dirty="0" smtClean="0">
                <a:latin typeface="メイリオ" panose="020B0604030504040204" pitchFamily="50" charset="-128"/>
                <a:ea typeface="メイリオ" panose="020B0604030504040204" pitchFamily="50" charset="-128"/>
              </a:rPr>
              <a:t>へ</a:t>
            </a: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Button1</a:t>
            </a:r>
            <a:r>
              <a:rPr lang="ja-JP" altLang="en-US" dirty="0" smtClean="0">
                <a:latin typeface="メイリオ" panose="020B0604030504040204" pitchFamily="50" charset="-128"/>
                <a:ea typeface="メイリオ" panose="020B0604030504040204" pitchFamily="50" charset="-128"/>
              </a:rPr>
              <a:t>と同様</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2078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rPr>
              <a:t>Screen4 </a:t>
            </a:r>
            <a:r>
              <a:rPr lang="ja-JP" altLang="en-US" dirty="0" smtClean="0">
                <a:latin typeface="メイリオ" panose="020B0604030504040204" pitchFamily="50" charset="-128"/>
                <a:ea typeface="メイリオ" panose="020B0604030504040204" pitchFamily="50" charset="-128"/>
              </a:rPr>
              <a:t>行動結果表示</a:t>
            </a:r>
            <a:r>
              <a:rPr kumimoji="1" lang="ja-JP" altLang="en-US" dirty="0" smtClean="0">
                <a:latin typeface="メイリオ" panose="020B0604030504040204" pitchFamily="50" charset="-128"/>
                <a:ea typeface="メイリオ" panose="020B0604030504040204" pitchFamily="50" charset="-128"/>
              </a:rPr>
              <a:t>画面</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numCol="2"/>
          <a:lstStyle/>
          <a:p>
            <a:pP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Item</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View1:</a:t>
            </a:r>
            <a:r>
              <a:rPr lang="ja-JP" altLang="en-US" dirty="0" smtClean="0">
                <a:latin typeface="メイリオ" panose="020B0604030504040204" pitchFamily="50" charset="-128"/>
                <a:ea typeface="メイリオ" panose="020B0604030504040204" pitchFamily="50" charset="-128"/>
              </a:rPr>
              <a:t>画面タイトル</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View2:</a:t>
            </a:r>
            <a:r>
              <a:rPr lang="ja-JP" altLang="en-US" dirty="0" smtClean="0">
                <a:latin typeface="メイリオ" panose="020B0604030504040204" pitchFamily="50" charset="-128"/>
                <a:ea typeface="メイリオ" panose="020B0604030504040204" pitchFamily="50" charset="-128"/>
              </a:rPr>
              <a:t>行動結果表示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View3:</a:t>
            </a:r>
            <a:r>
              <a:rPr lang="ja-JP" altLang="en-US" dirty="0" smtClean="0">
                <a:latin typeface="メイリオ" panose="020B0604030504040204" pitchFamily="50" charset="-128"/>
                <a:ea typeface="メイリオ" panose="020B0604030504040204" pitchFamily="50" charset="-128"/>
              </a:rPr>
              <a:t>ダメージ量表示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View4:</a:t>
            </a:r>
            <a:r>
              <a:rPr lang="ja-JP" altLang="en-US" dirty="0" smtClean="0">
                <a:latin typeface="メイリオ" panose="020B0604030504040204" pitchFamily="50" charset="-128"/>
                <a:ea typeface="メイリオ" panose="020B0604030504040204" pitchFamily="50" charset="-128"/>
              </a:rPr>
              <a:t>敵体力</a:t>
            </a:r>
            <a:r>
              <a:rPr lang="ja-JP" altLang="en-US" dirty="0" smtClean="0">
                <a:latin typeface="メイリオ" panose="020B0604030504040204" pitchFamily="50" charset="-128"/>
                <a:ea typeface="メイリオ" panose="020B0604030504040204" pitchFamily="50" charset="-128"/>
              </a:rPr>
              <a:t>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View5:</a:t>
            </a:r>
            <a:r>
              <a:rPr lang="ja-JP" altLang="en-US" dirty="0" smtClean="0">
                <a:latin typeface="メイリオ" panose="020B0604030504040204" pitchFamily="50" charset="-128"/>
                <a:ea typeface="メイリオ" panose="020B0604030504040204" pitchFamily="50" charset="-128"/>
              </a:rPr>
              <a:t>ゲーム終了表示</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a:t>
            </a:r>
            <a:r>
              <a:rPr lang="ja-JP" altLang="en-US" dirty="0" smtClean="0">
                <a:latin typeface="メイリオ" panose="020B0604030504040204" pitchFamily="50" charset="-128"/>
                <a:ea typeface="メイリオ" panose="020B0604030504040204" pitchFamily="50" charset="-128"/>
              </a:rPr>
              <a:t>次ターンボタン</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a:t>
            </a:r>
            <a:r>
              <a:rPr lang="ja-JP" altLang="en-US" dirty="0" smtClean="0">
                <a:latin typeface="メイリオ" panose="020B0604030504040204" pitchFamily="50" charset="-128"/>
                <a:ea typeface="メイリオ" panose="020B0604030504040204" pitchFamily="50" charset="-128"/>
              </a:rPr>
              <a:t>終了ボタン</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marL="544068" lvl="1" indent="-342900">
              <a:buFont typeface="+mj-lt"/>
              <a:buAutoNum type="arabicPeriod"/>
            </a:pP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Action</a:t>
            </a: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Button1:Screen3</a:t>
            </a:r>
            <a:r>
              <a:rPr lang="ja-JP" altLang="en-US" dirty="0" smtClean="0">
                <a:latin typeface="メイリオ" panose="020B0604030504040204" pitchFamily="50" charset="-128"/>
                <a:ea typeface="メイリオ" panose="020B0604030504040204" pitchFamily="50" charset="-128"/>
              </a:rPr>
              <a:t>へ</a:t>
            </a:r>
            <a:endParaRPr lang="en-US" altLang="ja-JP" dirty="0" smtClean="0">
              <a:latin typeface="メイリオ" panose="020B0604030504040204" pitchFamily="50" charset="-128"/>
              <a:ea typeface="メイリオ" panose="020B0604030504040204" pitchFamily="50" charset="-128"/>
            </a:endParaRPr>
          </a:p>
          <a:p>
            <a:pPr marL="544068" lvl="1" indent="-342900">
              <a:buFont typeface="+mj-lt"/>
              <a:buAutoNum type="arabicPeriod"/>
            </a:pPr>
            <a:r>
              <a:rPr lang="en-US" altLang="ja-JP" dirty="0" smtClean="0">
                <a:latin typeface="メイリオ" panose="020B0604030504040204" pitchFamily="50" charset="-128"/>
                <a:ea typeface="メイリオ" panose="020B0604030504040204" pitchFamily="50" charset="-128"/>
              </a:rPr>
              <a:t>Button2:Screen1</a:t>
            </a:r>
            <a:r>
              <a:rPr lang="ja-JP" altLang="en-US" dirty="0" smtClean="0">
                <a:latin typeface="メイリオ" panose="020B0604030504040204" pitchFamily="50" charset="-128"/>
                <a:ea typeface="メイリオ" panose="020B0604030504040204" pitchFamily="50" charset="-128"/>
              </a:rPr>
              <a:t>へ</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7471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DB</a:t>
            </a:r>
            <a:r>
              <a:rPr lang="ja-JP" altLang="en-US" dirty="0" smtClean="0">
                <a:latin typeface="メイリオ" panose="020B0604030504040204" pitchFamily="50" charset="-128"/>
                <a:ea typeface="メイリオ" panose="020B0604030504040204" pitchFamily="50" charset="-128"/>
              </a:rPr>
              <a:t>設計</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02403921"/>
              </p:ext>
            </p:extLst>
          </p:nvPr>
        </p:nvGraphicFramePr>
        <p:xfrm>
          <a:off x="1097278" y="1846263"/>
          <a:ext cx="10058403" cy="1112520"/>
        </p:xfrm>
        <a:graphic>
          <a:graphicData uri="http://schemas.openxmlformats.org/drawingml/2006/table">
            <a:tbl>
              <a:tblPr firstRow="1" bandRow="1">
                <a:tableStyleId>{5C22544A-7EE6-4342-B048-85BDC9FD1C3A}</a:tableStyleId>
              </a:tblPr>
              <a:tblGrid>
                <a:gridCol w="467753">
                  <a:extLst>
                    <a:ext uri="{9D8B030D-6E8A-4147-A177-3AD203B41FA5}">
                      <a16:colId xmlns:a16="http://schemas.microsoft.com/office/drawing/2014/main" val="3779628135"/>
                    </a:ext>
                  </a:extLst>
                </a:gridCol>
                <a:gridCol w="2268415">
                  <a:extLst>
                    <a:ext uri="{9D8B030D-6E8A-4147-A177-3AD203B41FA5}">
                      <a16:colId xmlns:a16="http://schemas.microsoft.com/office/drawing/2014/main" val="4119683091"/>
                    </a:ext>
                  </a:extLst>
                </a:gridCol>
                <a:gridCol w="1318846">
                  <a:extLst>
                    <a:ext uri="{9D8B030D-6E8A-4147-A177-3AD203B41FA5}">
                      <a16:colId xmlns:a16="http://schemas.microsoft.com/office/drawing/2014/main" val="3666035672"/>
                    </a:ext>
                  </a:extLst>
                </a:gridCol>
                <a:gridCol w="6003389">
                  <a:extLst>
                    <a:ext uri="{9D8B030D-6E8A-4147-A177-3AD203B41FA5}">
                      <a16:colId xmlns:a16="http://schemas.microsoft.com/office/drawing/2014/main" val="40776730"/>
                    </a:ext>
                  </a:extLst>
                </a:gridCol>
              </a:tblGrid>
              <a:tr h="370840">
                <a:tc>
                  <a:txBody>
                    <a:bodyPr/>
                    <a:lstStyle/>
                    <a:p>
                      <a:r>
                        <a:rPr kumimoji="1" lang="en-US" altLang="ja-JP" dirty="0" smtClean="0"/>
                        <a:t>No.</a:t>
                      </a:r>
                      <a:endParaRPr kumimoji="1" lang="ja-JP" altLang="en-US" dirty="0"/>
                    </a:p>
                  </a:txBody>
                  <a:tcPr/>
                </a:tc>
                <a:tc>
                  <a:txBody>
                    <a:bodyPr/>
                    <a:lstStyle/>
                    <a:p>
                      <a:r>
                        <a:rPr kumimoji="1" lang="ja-JP" altLang="en-US" dirty="0" smtClean="0"/>
                        <a:t>テーブル名</a:t>
                      </a:r>
                      <a:endParaRPr kumimoji="1" lang="ja-JP" altLang="en-US" dirty="0"/>
                    </a:p>
                  </a:txBody>
                  <a:tcPr/>
                </a:tc>
                <a:tc>
                  <a:txBody>
                    <a:bodyPr/>
                    <a:lstStyle/>
                    <a:p>
                      <a:r>
                        <a:rPr kumimoji="1" lang="ja-JP" altLang="en-US" dirty="0" smtClean="0"/>
                        <a:t>物理名</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4146769992"/>
                  </a:ext>
                </a:extLst>
              </a:tr>
              <a:tr h="370840">
                <a:tc>
                  <a:txBody>
                    <a:bodyPr/>
                    <a:lstStyle/>
                    <a:p>
                      <a:r>
                        <a:rPr kumimoji="1" lang="en-US" altLang="ja-JP" dirty="0" smtClean="0"/>
                        <a:t>1</a:t>
                      </a:r>
                      <a:endParaRPr kumimoji="1" lang="en-US" altLang="ja-JP" dirty="0" smtClean="0"/>
                    </a:p>
                  </a:txBody>
                  <a:tcPr/>
                </a:tc>
                <a:tc>
                  <a:txBody>
                    <a:bodyPr/>
                    <a:lstStyle/>
                    <a:p>
                      <a:r>
                        <a:rPr kumimoji="1" lang="ja-JP" altLang="en-US" dirty="0" smtClean="0"/>
                        <a:t>ジョブテーブル</a:t>
                      </a:r>
                      <a:endParaRPr kumimoji="1" lang="ja-JP" altLang="en-US" dirty="0"/>
                    </a:p>
                  </a:txBody>
                  <a:tcPr/>
                </a:tc>
                <a:tc>
                  <a:txBody>
                    <a:bodyPr/>
                    <a:lstStyle/>
                    <a:p>
                      <a:r>
                        <a:rPr kumimoji="1" lang="en-US" altLang="ja-JP" dirty="0" err="1" smtClean="0"/>
                        <a:t>t_job</a:t>
                      </a:r>
                      <a:endParaRPr kumimoji="1" lang="ja-JP" altLang="en-US" dirty="0"/>
                    </a:p>
                  </a:txBody>
                  <a:tcPr/>
                </a:tc>
                <a:tc>
                  <a:txBody>
                    <a:bodyPr/>
                    <a:lstStyle/>
                    <a:p>
                      <a:r>
                        <a:rPr kumimoji="1" lang="ja-JP" altLang="en-US" dirty="0" smtClean="0"/>
                        <a:t>キャラクターに持たせるジョブ情報が保存されるテーブル</a:t>
                      </a:r>
                      <a:endParaRPr kumimoji="1" lang="ja-JP" altLang="en-US" dirty="0"/>
                    </a:p>
                  </a:txBody>
                  <a:tcPr/>
                </a:tc>
                <a:extLst>
                  <a:ext uri="{0D108BD9-81ED-4DB2-BD59-A6C34878D82A}">
                    <a16:rowId xmlns:a16="http://schemas.microsoft.com/office/drawing/2014/main" val="2619752313"/>
                  </a:ext>
                </a:extLst>
              </a:tr>
              <a:tr h="370840">
                <a:tc>
                  <a:txBody>
                    <a:bodyPr/>
                    <a:lstStyle/>
                    <a:p>
                      <a:r>
                        <a:rPr kumimoji="1" lang="en-US" altLang="ja-JP" dirty="0" smtClean="0"/>
                        <a:t>2</a:t>
                      </a:r>
                      <a:endParaRPr kumimoji="1" lang="ja-JP" altLang="en-US" dirty="0"/>
                    </a:p>
                  </a:txBody>
                  <a:tcPr/>
                </a:tc>
                <a:tc>
                  <a:txBody>
                    <a:bodyPr/>
                    <a:lstStyle/>
                    <a:p>
                      <a:r>
                        <a:rPr kumimoji="1" lang="ja-JP" altLang="en-US" dirty="0" smtClean="0"/>
                        <a:t>キャラクターテーブル</a:t>
                      </a:r>
                      <a:endParaRPr kumimoji="1" lang="ja-JP" altLang="en-US" dirty="0"/>
                    </a:p>
                  </a:txBody>
                  <a:tcPr/>
                </a:tc>
                <a:tc>
                  <a:txBody>
                    <a:bodyPr/>
                    <a:lstStyle/>
                    <a:p>
                      <a:r>
                        <a:rPr kumimoji="1" lang="en-US" altLang="ja-JP" dirty="0" err="1" smtClean="0"/>
                        <a:t>t_character</a:t>
                      </a:r>
                      <a:endParaRPr kumimoji="1" lang="ja-JP" altLang="en-US" dirty="0"/>
                    </a:p>
                  </a:txBody>
                  <a:tcPr/>
                </a:tc>
                <a:tc>
                  <a:txBody>
                    <a:bodyPr/>
                    <a:lstStyle/>
                    <a:p>
                      <a:r>
                        <a:rPr kumimoji="1" lang="ja-JP" altLang="en-US" dirty="0" smtClean="0"/>
                        <a:t>ユーザーが作成したキャラクター情報が保存されるテーブル</a:t>
                      </a:r>
                      <a:endParaRPr kumimoji="1" lang="ja-JP" altLang="en-US" dirty="0"/>
                    </a:p>
                  </a:txBody>
                  <a:tcPr/>
                </a:tc>
                <a:extLst>
                  <a:ext uri="{0D108BD9-81ED-4DB2-BD59-A6C34878D82A}">
                    <a16:rowId xmlns:a16="http://schemas.microsoft.com/office/drawing/2014/main" val="1058843798"/>
                  </a:ext>
                </a:extLst>
              </a:tr>
            </a:tbl>
          </a:graphicData>
        </a:graphic>
      </p:graphicFrame>
    </p:spTree>
    <p:extLst>
      <p:ext uri="{BB962C8B-B14F-4D97-AF65-F5344CB8AC3E}">
        <p14:creationId xmlns:p14="http://schemas.microsoft.com/office/powerpoint/2010/main" val="354320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T_JOB</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908538008"/>
              </p:ext>
            </p:extLst>
          </p:nvPr>
        </p:nvGraphicFramePr>
        <p:xfrm>
          <a:off x="1097280" y="1846263"/>
          <a:ext cx="10058400" cy="1854200"/>
        </p:xfrm>
        <a:graphic>
          <a:graphicData uri="http://schemas.openxmlformats.org/drawingml/2006/table">
            <a:tbl>
              <a:tblPr firstRow="1" bandRow="1">
                <a:tableStyleId>{5C22544A-7EE6-4342-B048-85BDC9FD1C3A}</a:tableStyleId>
              </a:tblPr>
              <a:tblGrid>
                <a:gridCol w="544908">
                  <a:extLst>
                    <a:ext uri="{9D8B030D-6E8A-4147-A177-3AD203B41FA5}">
                      <a16:colId xmlns:a16="http://schemas.microsoft.com/office/drawing/2014/main" val="3779628135"/>
                    </a:ext>
                  </a:extLst>
                </a:gridCol>
                <a:gridCol w="2612571">
                  <a:extLst>
                    <a:ext uri="{9D8B030D-6E8A-4147-A177-3AD203B41FA5}">
                      <a16:colId xmlns:a16="http://schemas.microsoft.com/office/drawing/2014/main" val="4119683091"/>
                    </a:ext>
                  </a:extLst>
                </a:gridCol>
                <a:gridCol w="1866123">
                  <a:extLst>
                    <a:ext uri="{9D8B030D-6E8A-4147-A177-3AD203B41FA5}">
                      <a16:colId xmlns:a16="http://schemas.microsoft.com/office/drawing/2014/main" val="3666035672"/>
                    </a:ext>
                  </a:extLst>
                </a:gridCol>
                <a:gridCol w="1101012">
                  <a:extLst>
                    <a:ext uri="{9D8B030D-6E8A-4147-A177-3AD203B41FA5}">
                      <a16:colId xmlns:a16="http://schemas.microsoft.com/office/drawing/2014/main" val="827541789"/>
                    </a:ext>
                  </a:extLst>
                </a:gridCol>
                <a:gridCol w="1007706">
                  <a:extLst>
                    <a:ext uri="{9D8B030D-6E8A-4147-A177-3AD203B41FA5}">
                      <a16:colId xmlns:a16="http://schemas.microsoft.com/office/drawing/2014/main" val="228434263"/>
                    </a:ext>
                  </a:extLst>
                </a:gridCol>
                <a:gridCol w="989045">
                  <a:extLst>
                    <a:ext uri="{9D8B030D-6E8A-4147-A177-3AD203B41FA5}">
                      <a16:colId xmlns:a16="http://schemas.microsoft.com/office/drawing/2014/main" val="415117095"/>
                    </a:ext>
                  </a:extLst>
                </a:gridCol>
                <a:gridCol w="1147665">
                  <a:extLst>
                    <a:ext uri="{9D8B030D-6E8A-4147-A177-3AD203B41FA5}">
                      <a16:colId xmlns:a16="http://schemas.microsoft.com/office/drawing/2014/main" val="3158491351"/>
                    </a:ext>
                  </a:extLst>
                </a:gridCol>
                <a:gridCol w="789370">
                  <a:extLst>
                    <a:ext uri="{9D8B030D-6E8A-4147-A177-3AD203B41FA5}">
                      <a16:colId xmlns:a16="http://schemas.microsoft.com/office/drawing/2014/main" val="40776730"/>
                    </a:ext>
                  </a:extLst>
                </a:gridCol>
              </a:tblGrid>
              <a:tr h="370840">
                <a:tc>
                  <a:txBody>
                    <a:bodyPr/>
                    <a:lstStyle/>
                    <a:p>
                      <a:r>
                        <a:rPr kumimoji="1" lang="en-US" altLang="ja-JP" dirty="0" smtClean="0"/>
                        <a:t>No.</a:t>
                      </a:r>
                      <a:endParaRPr kumimoji="1" lang="ja-JP" altLang="en-US" dirty="0"/>
                    </a:p>
                  </a:txBody>
                  <a:tcPr/>
                </a:tc>
                <a:tc>
                  <a:txBody>
                    <a:bodyPr/>
                    <a:lstStyle/>
                    <a:p>
                      <a:r>
                        <a:rPr kumimoji="1" lang="ja-JP" altLang="en-US" dirty="0" smtClean="0"/>
                        <a:t>論理名</a:t>
                      </a:r>
                      <a:endParaRPr kumimoji="1" lang="ja-JP" altLang="en-US" dirty="0"/>
                    </a:p>
                  </a:txBody>
                  <a:tcPr/>
                </a:tc>
                <a:tc>
                  <a:txBody>
                    <a:bodyPr/>
                    <a:lstStyle/>
                    <a:p>
                      <a:r>
                        <a:rPr kumimoji="1" lang="ja-JP" altLang="en-US" dirty="0" smtClean="0"/>
                        <a:t>物理名</a:t>
                      </a:r>
                      <a:endParaRPr kumimoji="1" lang="ja-JP" altLang="en-US" dirty="0"/>
                    </a:p>
                  </a:txBody>
                  <a:tcPr/>
                </a:tc>
                <a:tc>
                  <a:txBody>
                    <a:bodyPr/>
                    <a:lstStyle/>
                    <a:p>
                      <a:r>
                        <a:rPr kumimoji="1" lang="ja-JP" altLang="en-US" dirty="0" smtClean="0"/>
                        <a:t>データ型</a:t>
                      </a:r>
                      <a:endParaRPr kumimoji="1" lang="ja-JP" altLang="en-US" dirty="0"/>
                    </a:p>
                  </a:txBody>
                  <a:tcPr/>
                </a:tc>
                <a:tc>
                  <a:txBody>
                    <a:bodyPr/>
                    <a:lstStyle/>
                    <a:p>
                      <a:r>
                        <a:rPr kumimoji="1" lang="en-US" altLang="ja-JP" dirty="0" smtClean="0"/>
                        <a:t>Not Null</a:t>
                      </a:r>
                      <a:endParaRPr kumimoji="1" lang="ja-JP" altLang="en-US" dirty="0"/>
                    </a:p>
                  </a:txBody>
                  <a:tcPr/>
                </a:tc>
                <a:tc>
                  <a:txBody>
                    <a:bodyPr/>
                    <a:lstStyle/>
                    <a:p>
                      <a:r>
                        <a:rPr kumimoji="1" lang="ja-JP" altLang="en-US" dirty="0" smtClean="0"/>
                        <a:t>主キー</a:t>
                      </a:r>
                      <a:endParaRPr kumimoji="1" lang="ja-JP" altLang="en-US" dirty="0"/>
                    </a:p>
                  </a:txBody>
                  <a:tcPr/>
                </a:tc>
                <a:tc>
                  <a:txBody>
                    <a:bodyPr/>
                    <a:lstStyle/>
                    <a:p>
                      <a:r>
                        <a:rPr kumimoji="1" lang="ja-JP" altLang="en-US" dirty="0" smtClean="0"/>
                        <a:t>外部キー</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4146769992"/>
                  </a:ext>
                </a:extLst>
              </a:tr>
              <a:tr h="370840">
                <a:tc>
                  <a:txBody>
                    <a:bodyPr/>
                    <a:lstStyle/>
                    <a:p>
                      <a:r>
                        <a:rPr kumimoji="1" lang="en-US" altLang="ja-JP" dirty="0" smtClean="0"/>
                        <a:t>1</a:t>
                      </a:r>
                      <a:endParaRPr kumimoji="1" lang="en-US" altLang="ja-JP" dirty="0" smtClean="0"/>
                    </a:p>
                  </a:txBody>
                  <a:tcPr/>
                </a:tc>
                <a:tc>
                  <a:txBody>
                    <a:bodyPr/>
                    <a:lstStyle/>
                    <a:p>
                      <a:r>
                        <a:rPr kumimoji="1" lang="ja-JP" altLang="en-US" dirty="0" smtClean="0"/>
                        <a:t>ジョブ</a:t>
                      </a:r>
                      <a:r>
                        <a:rPr kumimoji="1" lang="en-US" altLang="ja-JP" dirty="0" smtClean="0"/>
                        <a:t>id</a:t>
                      </a:r>
                      <a:endParaRPr kumimoji="1" lang="ja-JP" altLang="en-US" dirty="0"/>
                    </a:p>
                  </a:txBody>
                  <a:tcPr/>
                </a:tc>
                <a:tc>
                  <a:txBody>
                    <a:bodyPr/>
                    <a:lstStyle/>
                    <a:p>
                      <a:r>
                        <a:rPr kumimoji="1" lang="en-US" altLang="ja-JP" dirty="0" err="1" smtClean="0"/>
                        <a:t>job_id</a:t>
                      </a:r>
                      <a:endParaRPr kumimoji="1" lang="ja-JP" altLang="en-US" dirty="0"/>
                    </a:p>
                  </a:txBody>
                  <a:tcPr/>
                </a:tc>
                <a:tc>
                  <a:txBody>
                    <a:bodyPr/>
                    <a:lstStyle/>
                    <a:p>
                      <a:r>
                        <a:rPr kumimoji="1" lang="en-US" altLang="ja-JP" dirty="0" smtClean="0"/>
                        <a:t>Integer</a:t>
                      </a:r>
                    </a:p>
                  </a:txBody>
                  <a:tcPr/>
                </a:tc>
                <a:tc>
                  <a:txBody>
                    <a:bodyPr/>
                    <a:lstStyle/>
                    <a:p>
                      <a:r>
                        <a:rPr kumimoji="1" lang="en-US" altLang="ja-JP" dirty="0" smtClean="0"/>
                        <a:t>Yes</a:t>
                      </a:r>
                      <a:endParaRPr kumimoji="1" lang="ja-JP" altLang="en-US" dirty="0"/>
                    </a:p>
                  </a:txBody>
                  <a:tcPr/>
                </a:tc>
                <a:tc>
                  <a:txBody>
                    <a:bodyPr/>
                    <a:lstStyle/>
                    <a:p>
                      <a:r>
                        <a:rPr kumimoji="1" lang="ja-JP" altLang="en-US" dirty="0" smtClean="0"/>
                        <a:t>〇</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19752313"/>
                  </a:ext>
                </a:extLst>
              </a:tr>
              <a:tr h="370840">
                <a:tc>
                  <a:txBody>
                    <a:bodyPr/>
                    <a:lstStyle/>
                    <a:p>
                      <a:r>
                        <a:rPr kumimoji="1" lang="en-US" altLang="ja-JP" dirty="0" smtClean="0"/>
                        <a:t>2</a:t>
                      </a:r>
                      <a:endParaRPr kumimoji="1" lang="ja-JP" altLang="en-US" dirty="0"/>
                    </a:p>
                  </a:txBody>
                  <a:tcPr/>
                </a:tc>
                <a:tc>
                  <a:txBody>
                    <a:bodyPr/>
                    <a:lstStyle/>
                    <a:p>
                      <a:r>
                        <a:rPr kumimoji="1" lang="ja-JP" altLang="en-US" dirty="0" smtClean="0"/>
                        <a:t>ジョブ名</a:t>
                      </a:r>
                      <a:endParaRPr kumimoji="1" lang="ja-JP" altLang="en-US" dirty="0"/>
                    </a:p>
                  </a:txBody>
                  <a:tcPr/>
                </a:tc>
                <a:tc>
                  <a:txBody>
                    <a:bodyPr/>
                    <a:lstStyle/>
                    <a:p>
                      <a:r>
                        <a:rPr kumimoji="1" lang="en-US" altLang="ja-JP" dirty="0" err="1" smtClean="0"/>
                        <a:t>job_name</a:t>
                      </a:r>
                      <a:endParaRPr kumimoji="1" lang="ja-JP" altLang="en-US" dirty="0"/>
                    </a:p>
                  </a:txBody>
                  <a:tcPr/>
                </a:tc>
                <a:tc>
                  <a:txBody>
                    <a:bodyPr/>
                    <a:lstStyle/>
                    <a:p>
                      <a:r>
                        <a:rPr kumimoji="1" lang="en-US" altLang="ja-JP" dirty="0" smtClean="0"/>
                        <a:t>Text</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58843798"/>
                  </a:ext>
                </a:extLst>
              </a:tr>
              <a:tr h="370840">
                <a:tc>
                  <a:txBody>
                    <a:bodyPr/>
                    <a:lstStyle/>
                    <a:p>
                      <a:r>
                        <a:rPr kumimoji="1" lang="en-US" altLang="ja-JP" dirty="0" smtClean="0"/>
                        <a:t>3</a:t>
                      </a:r>
                      <a:endParaRPr kumimoji="1" lang="ja-JP" altLang="en-US" dirty="0"/>
                    </a:p>
                  </a:txBody>
                  <a:tcPr/>
                </a:tc>
                <a:tc>
                  <a:txBody>
                    <a:bodyPr/>
                    <a:lstStyle/>
                    <a:p>
                      <a:r>
                        <a:rPr kumimoji="1" lang="ja-JP" altLang="en-US" dirty="0" smtClean="0"/>
                        <a:t>バトルコマンドメッセージ</a:t>
                      </a:r>
                      <a:endParaRPr kumimoji="1" lang="ja-JP" altLang="en-US" dirty="0"/>
                    </a:p>
                  </a:txBody>
                  <a:tcPr/>
                </a:tc>
                <a:tc>
                  <a:txBody>
                    <a:bodyPr/>
                    <a:lstStyle/>
                    <a:p>
                      <a:r>
                        <a:rPr kumimoji="1" lang="en-US" altLang="ja-JP" dirty="0" err="1" smtClean="0"/>
                        <a:t>battle_message</a:t>
                      </a:r>
                      <a:endParaRPr kumimoji="1" lang="ja-JP" altLang="en-US" dirty="0"/>
                    </a:p>
                  </a:txBody>
                  <a:tcPr/>
                </a:tc>
                <a:tc>
                  <a:txBody>
                    <a:bodyPr/>
                    <a:lstStyle/>
                    <a:p>
                      <a:r>
                        <a:rPr kumimoji="1" lang="en-US" altLang="ja-JP" dirty="0" smtClean="0"/>
                        <a:t>Text</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00217566"/>
                  </a:ext>
                </a:extLst>
              </a:tr>
              <a:tr h="370840">
                <a:tc>
                  <a:txBody>
                    <a:bodyPr/>
                    <a:lstStyle/>
                    <a:p>
                      <a:r>
                        <a:rPr kumimoji="1" lang="en-US" altLang="ja-JP" dirty="0" smtClean="0"/>
                        <a:t>4</a:t>
                      </a:r>
                      <a:endParaRPr kumimoji="1" lang="ja-JP" altLang="en-US" dirty="0"/>
                    </a:p>
                  </a:txBody>
                  <a:tcPr/>
                </a:tc>
                <a:tc>
                  <a:txBody>
                    <a:bodyPr/>
                    <a:lstStyle/>
                    <a:p>
                      <a:r>
                        <a:rPr kumimoji="1" lang="ja-JP" altLang="en-US" dirty="0" smtClean="0"/>
                        <a:t>ヒールコマンドメッセージ</a:t>
                      </a:r>
                      <a:endParaRPr kumimoji="1" lang="ja-JP" altLang="en-US" dirty="0"/>
                    </a:p>
                  </a:txBody>
                  <a:tcPr/>
                </a:tc>
                <a:tc>
                  <a:txBody>
                    <a:bodyPr/>
                    <a:lstStyle/>
                    <a:p>
                      <a:r>
                        <a:rPr kumimoji="1" lang="en-US" altLang="ja-JP" dirty="0" err="1" smtClean="0"/>
                        <a:t>heal_message</a:t>
                      </a:r>
                      <a:endParaRPr kumimoji="1" lang="ja-JP" altLang="en-US" dirty="0"/>
                    </a:p>
                  </a:txBody>
                  <a:tcPr/>
                </a:tc>
                <a:tc>
                  <a:txBody>
                    <a:bodyPr/>
                    <a:lstStyle/>
                    <a:p>
                      <a:r>
                        <a:rPr kumimoji="1" lang="en-US" altLang="ja-JP" dirty="0" smtClean="0"/>
                        <a:t>Text</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49176884"/>
                  </a:ext>
                </a:extLst>
              </a:tr>
            </a:tbl>
          </a:graphicData>
        </a:graphic>
      </p:graphicFrame>
    </p:spTree>
    <p:extLst>
      <p:ext uri="{BB962C8B-B14F-4D97-AF65-F5344CB8AC3E}">
        <p14:creationId xmlns:p14="http://schemas.microsoft.com/office/powerpoint/2010/main" val="358661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rPr>
              <a:t>T_CHARACTER</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47757215"/>
              </p:ext>
            </p:extLst>
          </p:nvPr>
        </p:nvGraphicFramePr>
        <p:xfrm>
          <a:off x="1097280" y="1846263"/>
          <a:ext cx="10058400" cy="1854200"/>
        </p:xfrm>
        <a:graphic>
          <a:graphicData uri="http://schemas.openxmlformats.org/drawingml/2006/table">
            <a:tbl>
              <a:tblPr firstRow="1" bandRow="1">
                <a:tableStyleId>{5C22544A-7EE6-4342-B048-85BDC9FD1C3A}</a:tableStyleId>
              </a:tblPr>
              <a:tblGrid>
                <a:gridCol w="628217">
                  <a:extLst>
                    <a:ext uri="{9D8B030D-6E8A-4147-A177-3AD203B41FA5}">
                      <a16:colId xmlns:a16="http://schemas.microsoft.com/office/drawing/2014/main" val="3779628135"/>
                    </a:ext>
                  </a:extLst>
                </a:gridCol>
                <a:gridCol w="1764152">
                  <a:extLst>
                    <a:ext uri="{9D8B030D-6E8A-4147-A177-3AD203B41FA5}">
                      <a16:colId xmlns:a16="http://schemas.microsoft.com/office/drawing/2014/main" val="4119683091"/>
                    </a:ext>
                  </a:extLst>
                </a:gridCol>
                <a:gridCol w="1866122">
                  <a:extLst>
                    <a:ext uri="{9D8B030D-6E8A-4147-A177-3AD203B41FA5}">
                      <a16:colId xmlns:a16="http://schemas.microsoft.com/office/drawing/2014/main" val="3666035672"/>
                    </a:ext>
                  </a:extLst>
                </a:gridCol>
                <a:gridCol w="1371600">
                  <a:extLst>
                    <a:ext uri="{9D8B030D-6E8A-4147-A177-3AD203B41FA5}">
                      <a16:colId xmlns:a16="http://schemas.microsoft.com/office/drawing/2014/main" val="827541789"/>
                    </a:ext>
                  </a:extLst>
                </a:gridCol>
                <a:gridCol w="1156996">
                  <a:extLst>
                    <a:ext uri="{9D8B030D-6E8A-4147-A177-3AD203B41FA5}">
                      <a16:colId xmlns:a16="http://schemas.microsoft.com/office/drawing/2014/main" val="228434263"/>
                    </a:ext>
                  </a:extLst>
                </a:gridCol>
                <a:gridCol w="1119674">
                  <a:extLst>
                    <a:ext uri="{9D8B030D-6E8A-4147-A177-3AD203B41FA5}">
                      <a16:colId xmlns:a16="http://schemas.microsoft.com/office/drawing/2014/main" val="415117095"/>
                    </a:ext>
                  </a:extLst>
                </a:gridCol>
                <a:gridCol w="1112500">
                  <a:extLst>
                    <a:ext uri="{9D8B030D-6E8A-4147-A177-3AD203B41FA5}">
                      <a16:colId xmlns:a16="http://schemas.microsoft.com/office/drawing/2014/main" val="3158491351"/>
                    </a:ext>
                  </a:extLst>
                </a:gridCol>
                <a:gridCol w="1039139">
                  <a:extLst>
                    <a:ext uri="{9D8B030D-6E8A-4147-A177-3AD203B41FA5}">
                      <a16:colId xmlns:a16="http://schemas.microsoft.com/office/drawing/2014/main" val="40776730"/>
                    </a:ext>
                  </a:extLst>
                </a:gridCol>
              </a:tblGrid>
              <a:tr h="370840">
                <a:tc>
                  <a:txBody>
                    <a:bodyPr/>
                    <a:lstStyle/>
                    <a:p>
                      <a:r>
                        <a:rPr kumimoji="1" lang="en-US" altLang="ja-JP" dirty="0" smtClean="0"/>
                        <a:t>No.</a:t>
                      </a:r>
                      <a:endParaRPr kumimoji="1" lang="ja-JP" altLang="en-US" dirty="0"/>
                    </a:p>
                  </a:txBody>
                  <a:tcPr/>
                </a:tc>
                <a:tc>
                  <a:txBody>
                    <a:bodyPr/>
                    <a:lstStyle/>
                    <a:p>
                      <a:r>
                        <a:rPr kumimoji="1" lang="ja-JP" altLang="en-US" dirty="0" smtClean="0"/>
                        <a:t>論理名</a:t>
                      </a:r>
                      <a:endParaRPr kumimoji="1" lang="ja-JP" altLang="en-US" dirty="0"/>
                    </a:p>
                  </a:txBody>
                  <a:tcPr/>
                </a:tc>
                <a:tc>
                  <a:txBody>
                    <a:bodyPr/>
                    <a:lstStyle/>
                    <a:p>
                      <a:r>
                        <a:rPr kumimoji="1" lang="ja-JP" altLang="en-US" dirty="0" smtClean="0"/>
                        <a:t>物理名</a:t>
                      </a:r>
                      <a:endParaRPr kumimoji="1" lang="ja-JP" altLang="en-US" dirty="0"/>
                    </a:p>
                  </a:txBody>
                  <a:tcPr/>
                </a:tc>
                <a:tc>
                  <a:txBody>
                    <a:bodyPr/>
                    <a:lstStyle/>
                    <a:p>
                      <a:r>
                        <a:rPr kumimoji="1" lang="ja-JP" altLang="en-US" dirty="0" smtClean="0"/>
                        <a:t>データ型</a:t>
                      </a:r>
                      <a:endParaRPr kumimoji="1" lang="ja-JP" altLang="en-US" dirty="0"/>
                    </a:p>
                  </a:txBody>
                  <a:tcPr/>
                </a:tc>
                <a:tc>
                  <a:txBody>
                    <a:bodyPr/>
                    <a:lstStyle/>
                    <a:p>
                      <a:r>
                        <a:rPr kumimoji="1" lang="en-US" altLang="ja-JP" dirty="0" smtClean="0"/>
                        <a:t>Not Null</a:t>
                      </a:r>
                      <a:endParaRPr kumimoji="1" lang="ja-JP" altLang="en-US" dirty="0"/>
                    </a:p>
                  </a:txBody>
                  <a:tcPr/>
                </a:tc>
                <a:tc>
                  <a:txBody>
                    <a:bodyPr/>
                    <a:lstStyle/>
                    <a:p>
                      <a:r>
                        <a:rPr kumimoji="1" lang="ja-JP" altLang="en-US" dirty="0" smtClean="0"/>
                        <a:t>主キー</a:t>
                      </a:r>
                      <a:endParaRPr kumimoji="1" lang="ja-JP" altLang="en-US" dirty="0"/>
                    </a:p>
                  </a:txBody>
                  <a:tcPr/>
                </a:tc>
                <a:tc>
                  <a:txBody>
                    <a:bodyPr/>
                    <a:lstStyle/>
                    <a:p>
                      <a:r>
                        <a:rPr kumimoji="1" lang="ja-JP" altLang="en-US" dirty="0" smtClean="0"/>
                        <a:t>外部キー</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4146769992"/>
                  </a:ext>
                </a:extLst>
              </a:tr>
              <a:tr h="370840">
                <a:tc>
                  <a:txBody>
                    <a:bodyPr/>
                    <a:lstStyle/>
                    <a:p>
                      <a:r>
                        <a:rPr kumimoji="1" lang="en-US" altLang="ja-JP" dirty="0" smtClean="0"/>
                        <a:t>1</a:t>
                      </a:r>
                      <a:endParaRPr kumimoji="1" lang="ja-JP" altLang="en-US" dirty="0"/>
                    </a:p>
                  </a:txBody>
                  <a:tcPr/>
                </a:tc>
                <a:tc>
                  <a:txBody>
                    <a:bodyPr/>
                    <a:lstStyle/>
                    <a:p>
                      <a:r>
                        <a:rPr kumimoji="1" lang="ja-JP" altLang="en-US" dirty="0" smtClean="0"/>
                        <a:t>キャラクター</a:t>
                      </a:r>
                      <a:r>
                        <a:rPr kumimoji="1" lang="en-US" altLang="ja-JP" dirty="0" smtClean="0"/>
                        <a:t>id</a:t>
                      </a:r>
                      <a:endParaRPr kumimoji="1" lang="ja-JP" altLang="en-US" dirty="0"/>
                    </a:p>
                  </a:txBody>
                  <a:tcPr/>
                </a:tc>
                <a:tc>
                  <a:txBody>
                    <a:bodyPr/>
                    <a:lstStyle/>
                    <a:p>
                      <a:r>
                        <a:rPr kumimoji="1" lang="en-US" altLang="ja-JP" dirty="0" err="1" smtClean="0"/>
                        <a:t>character_id</a:t>
                      </a:r>
                      <a:endParaRPr kumimoji="1" lang="ja-JP" altLang="en-US" dirty="0"/>
                    </a:p>
                  </a:txBody>
                  <a:tcPr/>
                </a:tc>
                <a:tc>
                  <a:txBody>
                    <a:bodyPr/>
                    <a:lstStyle/>
                    <a:p>
                      <a:r>
                        <a:rPr kumimoji="1" lang="en-US" altLang="ja-JP" dirty="0" smtClean="0"/>
                        <a:t>Integer</a:t>
                      </a:r>
                      <a:endParaRPr kumimoji="1" lang="ja-JP" altLang="en-US" dirty="0"/>
                    </a:p>
                  </a:txBody>
                  <a:tcPr/>
                </a:tc>
                <a:tc>
                  <a:txBody>
                    <a:bodyPr/>
                    <a:lstStyle/>
                    <a:p>
                      <a:r>
                        <a:rPr kumimoji="1" lang="en-US" altLang="ja-JP" dirty="0" smtClean="0"/>
                        <a:t>Yes</a:t>
                      </a:r>
                    </a:p>
                  </a:txBody>
                  <a:tcPr/>
                </a:tc>
                <a:tc>
                  <a:txBody>
                    <a:bodyPr/>
                    <a:lstStyle/>
                    <a:p>
                      <a:r>
                        <a:rPr kumimoji="1" lang="ja-JP" altLang="en-US" dirty="0" smtClean="0"/>
                        <a:t>〇</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19752313"/>
                  </a:ext>
                </a:extLst>
              </a:tr>
              <a:tr h="370840">
                <a:tc>
                  <a:txBody>
                    <a:bodyPr/>
                    <a:lstStyle/>
                    <a:p>
                      <a:r>
                        <a:rPr kumimoji="1" lang="en-US" altLang="ja-JP" dirty="0" smtClean="0"/>
                        <a:t>2</a:t>
                      </a:r>
                      <a:endParaRPr kumimoji="1" lang="ja-JP" altLang="en-US" dirty="0"/>
                    </a:p>
                  </a:txBody>
                  <a:tcPr/>
                </a:tc>
                <a:tc>
                  <a:txBody>
                    <a:bodyPr/>
                    <a:lstStyle/>
                    <a:p>
                      <a:r>
                        <a:rPr kumimoji="1" lang="ja-JP" altLang="en-US" dirty="0" smtClean="0"/>
                        <a:t>キャラクター名</a:t>
                      </a:r>
                      <a:endParaRPr kumimoji="1" lang="ja-JP" altLang="en-US" dirty="0"/>
                    </a:p>
                  </a:txBody>
                  <a:tcPr/>
                </a:tc>
                <a:tc>
                  <a:txBody>
                    <a:bodyPr/>
                    <a:lstStyle/>
                    <a:p>
                      <a:r>
                        <a:rPr kumimoji="1" lang="en-US" altLang="ja-JP" dirty="0" err="1" smtClean="0"/>
                        <a:t>character_name</a:t>
                      </a:r>
                      <a:endParaRPr kumimoji="1" lang="ja-JP" altLang="en-US" dirty="0"/>
                    </a:p>
                  </a:txBody>
                  <a:tcPr/>
                </a:tc>
                <a:tc>
                  <a:txBody>
                    <a:bodyPr/>
                    <a:lstStyle/>
                    <a:p>
                      <a:r>
                        <a:rPr kumimoji="1" lang="en-US" altLang="ja-JP" dirty="0" smtClean="0"/>
                        <a:t>text</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58843798"/>
                  </a:ext>
                </a:extLst>
              </a:tr>
              <a:tr h="370840">
                <a:tc>
                  <a:txBody>
                    <a:bodyPr/>
                    <a:lstStyle/>
                    <a:p>
                      <a:r>
                        <a:rPr kumimoji="1" lang="en-US" altLang="ja-JP" dirty="0" smtClean="0"/>
                        <a:t>3</a:t>
                      </a:r>
                      <a:endParaRPr kumimoji="1" lang="ja-JP" altLang="en-US" dirty="0"/>
                    </a:p>
                  </a:txBody>
                  <a:tcPr/>
                </a:tc>
                <a:tc>
                  <a:txBody>
                    <a:bodyPr/>
                    <a:lstStyle/>
                    <a:p>
                      <a:r>
                        <a:rPr kumimoji="1" lang="ja-JP" altLang="en-US" dirty="0" smtClean="0"/>
                        <a:t>ジョブ</a:t>
                      </a:r>
                      <a:r>
                        <a:rPr kumimoji="1" lang="en-US" altLang="ja-JP" dirty="0" smtClean="0"/>
                        <a:t>id</a:t>
                      </a:r>
                      <a:endParaRPr kumimoji="1" lang="ja-JP" altLang="en-US" dirty="0"/>
                    </a:p>
                  </a:txBody>
                  <a:tcPr/>
                </a:tc>
                <a:tc>
                  <a:txBody>
                    <a:bodyPr/>
                    <a:lstStyle/>
                    <a:p>
                      <a:r>
                        <a:rPr kumimoji="1" lang="en-US" altLang="ja-JP" dirty="0" err="1" smtClean="0"/>
                        <a:t>job_id</a:t>
                      </a:r>
                      <a:endParaRPr kumimoji="1" lang="ja-JP" altLang="en-US" dirty="0"/>
                    </a:p>
                  </a:txBody>
                  <a:tcPr/>
                </a:tc>
                <a:tc>
                  <a:txBody>
                    <a:bodyPr/>
                    <a:lstStyle/>
                    <a:p>
                      <a:r>
                        <a:rPr kumimoji="1" lang="en-US" altLang="ja-JP" dirty="0" smtClean="0"/>
                        <a:t>Integer</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endParaRPr kumimoji="1" lang="ja-JP" altLang="en-US" dirty="0"/>
                    </a:p>
                  </a:txBody>
                  <a:tcPr/>
                </a:tc>
                <a:tc>
                  <a:txBody>
                    <a:bodyPr/>
                    <a:lstStyle/>
                    <a:p>
                      <a:r>
                        <a:rPr kumimoji="1" lang="ja-JP" altLang="en-US" dirty="0" smtClean="0"/>
                        <a:t>〇</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00217566"/>
                  </a:ext>
                </a:extLst>
              </a:tr>
              <a:tr h="370840">
                <a:tc>
                  <a:txBody>
                    <a:bodyPr/>
                    <a:lstStyle/>
                    <a:p>
                      <a:r>
                        <a:rPr kumimoji="1" lang="en-US" altLang="ja-JP" dirty="0" smtClean="0"/>
                        <a:t>4</a:t>
                      </a:r>
                      <a:endParaRPr kumimoji="1" lang="ja-JP" altLang="en-US" dirty="0"/>
                    </a:p>
                  </a:txBody>
                  <a:tcPr/>
                </a:tc>
                <a:tc>
                  <a:txBody>
                    <a:bodyPr/>
                    <a:lstStyle/>
                    <a:p>
                      <a:r>
                        <a:rPr kumimoji="1" lang="ja-JP" altLang="en-US" dirty="0" smtClean="0"/>
                        <a:t>コマンド</a:t>
                      </a:r>
                      <a:r>
                        <a:rPr kumimoji="1" lang="en-US" altLang="ja-JP" dirty="0" smtClean="0"/>
                        <a:t>id</a:t>
                      </a:r>
                      <a:endParaRPr kumimoji="1" lang="ja-JP" altLang="en-US" dirty="0"/>
                    </a:p>
                  </a:txBody>
                  <a:tcPr/>
                </a:tc>
                <a:tc>
                  <a:txBody>
                    <a:bodyPr/>
                    <a:lstStyle/>
                    <a:p>
                      <a:r>
                        <a:rPr kumimoji="1" lang="en-US" altLang="ja-JP" dirty="0" err="1" smtClean="0"/>
                        <a:t>command_id</a:t>
                      </a:r>
                      <a:endParaRPr kumimoji="1" lang="ja-JP" altLang="en-US" dirty="0"/>
                    </a:p>
                  </a:txBody>
                  <a:tcPr/>
                </a:tc>
                <a:tc>
                  <a:txBody>
                    <a:bodyPr/>
                    <a:lstStyle/>
                    <a:p>
                      <a:r>
                        <a:rPr kumimoji="1" lang="en-US" altLang="ja-JP" dirty="0" smtClean="0"/>
                        <a:t>Integer</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49176884"/>
                  </a:ext>
                </a:extLst>
              </a:tr>
            </a:tbl>
          </a:graphicData>
        </a:graphic>
      </p:graphicFrame>
    </p:spTree>
    <p:extLst>
      <p:ext uri="{BB962C8B-B14F-4D97-AF65-F5344CB8AC3E}">
        <p14:creationId xmlns:p14="http://schemas.microsoft.com/office/powerpoint/2010/main" val="479624433"/>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1550</TotalTime>
  <Words>556</Words>
  <Application>Microsoft Office PowerPoint</Application>
  <PresentationFormat>ワイド画面</PresentationFormat>
  <Paragraphs>151</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MS PGothic</vt:lpstr>
      <vt:lpstr>メイリオ</vt:lpstr>
      <vt:lpstr>游ゴシック</vt:lpstr>
      <vt:lpstr>Calibri</vt:lpstr>
      <vt:lpstr>Calibri Light</vt:lpstr>
      <vt:lpstr>Wingdings</vt:lpstr>
      <vt:lpstr>レトロスペクト</vt:lpstr>
      <vt:lpstr>虎の穴WebJava初級 最終成果物</vt:lpstr>
      <vt:lpstr>アプリ概要</vt:lpstr>
      <vt:lpstr>Screen1 ゲームタイトル画面</vt:lpstr>
      <vt:lpstr>Screen2 キャラクター作成画面</vt:lpstr>
      <vt:lpstr>Screen3 コマンド選択画面</vt:lpstr>
      <vt:lpstr>Screen4 行動結果表示画面</vt:lpstr>
      <vt:lpstr>DB設計</vt:lpstr>
      <vt:lpstr>T_JOB</vt:lpstr>
      <vt:lpstr>T_CHARACTER</vt:lpstr>
      <vt:lpstr>講習の成果</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虎の穴WebJava初級 最終成果物</dc:title>
  <dc:creator>systena</dc:creator>
  <cp:lastModifiedBy>systena</cp:lastModifiedBy>
  <cp:revision>26</cp:revision>
  <dcterms:created xsi:type="dcterms:W3CDTF">2019-09-18T10:34:54Z</dcterms:created>
  <dcterms:modified xsi:type="dcterms:W3CDTF">2019-10-01T17:09:30Z</dcterms:modified>
</cp:coreProperties>
</file>