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Muli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uli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uli-italic.fntdata"/><Relationship Id="rId25" Type="http://schemas.openxmlformats.org/officeDocument/2006/relationships/font" Target="fonts/Muli-bold.fntdata"/><Relationship Id="rId28" Type="http://schemas.openxmlformats.org/officeDocument/2006/relationships/font" Target="fonts/Roboto-regular.fntdata"/><Relationship Id="rId27" Type="http://schemas.openxmlformats.org/officeDocument/2006/relationships/font" Target="fonts/Muli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Lato-bold.fntdata"/><Relationship Id="rId10" Type="http://schemas.openxmlformats.org/officeDocument/2006/relationships/slide" Target="slides/slide6.xml"/><Relationship Id="rId32" Type="http://schemas.openxmlformats.org/officeDocument/2006/relationships/font" Target="fonts/Lato-regular.fntdata"/><Relationship Id="rId13" Type="http://schemas.openxmlformats.org/officeDocument/2006/relationships/slide" Target="slides/slide9.xml"/><Relationship Id="rId35" Type="http://schemas.openxmlformats.org/officeDocument/2006/relationships/font" Target="fonts/Lato-boldItalic.fntdata"/><Relationship Id="rId12" Type="http://schemas.openxmlformats.org/officeDocument/2006/relationships/slide" Target="slides/slide8.xml"/><Relationship Id="rId34" Type="http://schemas.openxmlformats.org/officeDocument/2006/relationships/font" Target="fonts/Lato-italic.fntdata"/><Relationship Id="rId15" Type="http://schemas.openxmlformats.org/officeDocument/2006/relationships/slide" Target="slides/slide11.xml"/><Relationship Id="rId37" Type="http://schemas.openxmlformats.org/officeDocument/2006/relationships/font" Target="fonts/Oswald-bold.fntdata"/><Relationship Id="rId14" Type="http://schemas.openxmlformats.org/officeDocument/2006/relationships/slide" Target="slides/slide10.xml"/><Relationship Id="rId36" Type="http://schemas.openxmlformats.org/officeDocument/2006/relationships/font" Target="fonts/Oswald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iros.com/features" TargetMode="External"/><Relationship Id="rId3" Type="http://schemas.openxmlformats.org/officeDocument/2006/relationships/hyperlink" Target="https://www.affectiva.com/" TargetMode="External"/><Relationship Id="rId4" Type="http://schemas.openxmlformats.org/officeDocument/2006/relationships/hyperlink" Target="http://www.noldus.com/human-behavior-research/products/facereader" TargetMode="External"/><Relationship Id="rId5" Type="http://schemas.openxmlformats.org/officeDocument/2006/relationships/hyperlink" Target="http://sightcorp.com/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Oussema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Rémy Django REST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VALENTIN Javascript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Rémy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Oussema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Oussema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Oussema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 mal d’apis qui existent déjà ou qui </a:t>
            </a:r>
            <a:r>
              <a:rPr lang="fr"/>
              <a:t>émergent :</a:t>
            </a:r>
            <a:r>
              <a:rPr lang="fr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https://www.kairos.com/features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https://www.affectiva.com/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http://www.noldus.com/human-behavior-research/products/facereader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5"/>
              </a:rPr>
              <a:t>http://sightcorp.com/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VALENTIN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OUSSEMA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...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OUSSEMA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REMY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Analyse des présences et des émotions en temps réels des étudiants face à une présentation (trop détaillé)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Présenté (bref) les objectifs de notre projet (sans dévoiler les fonctionnalités une à une).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A qui s’adresse t-on ?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Donner la vision que nous avions il y a 6 mois avant de commencer le projet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VALENTIN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Oussema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VALENTIN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VALENTIN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rgument principal 1">
  <p:cSld name="MAIN_POINT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vbouquet/realtime-keynote-feedback" TargetMode="External"/><Relationship Id="rId4" Type="http://schemas.openxmlformats.org/officeDocument/2006/relationships/hyperlink" Target="https://github.com/mrnugget/opencv-haar-classifier-training" TargetMode="External"/><Relationship Id="rId5" Type="http://schemas.openxmlformats.org/officeDocument/2006/relationships/hyperlink" Target="https://docs.opencv.org/2.4/doc/user_guide/ug_traincascade.html" TargetMode="External"/><Relationship Id="rId6" Type="http://schemas.openxmlformats.org/officeDocument/2006/relationships/hyperlink" Target="https://keras.io/models/model/" TargetMode="External"/><Relationship Id="rId7" Type="http://schemas.openxmlformats.org/officeDocument/2006/relationships/hyperlink" Target="https://cloud.google.com/vision/docs/face-tutorial" TargetMode="External"/><Relationship Id="rId8" Type="http://schemas.openxmlformats.org/officeDocument/2006/relationships/hyperlink" Target="https://www.microsoft.com/cognitive-services/en-us/face-ap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Realtime keynote feedback</a:t>
            </a:r>
            <a:endParaRPr/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Oussema </a:t>
            </a:r>
            <a:r>
              <a:rPr lang="fr">
                <a:latin typeface="Oswald"/>
                <a:ea typeface="Oswald"/>
                <a:cs typeface="Oswald"/>
                <a:sym typeface="Oswald"/>
              </a:rPr>
              <a:t>Oulhaci</a:t>
            </a:r>
            <a:r>
              <a:rPr lang="fr"/>
              <a:t>, Valentin </a:t>
            </a:r>
            <a:r>
              <a:rPr lang="fr">
                <a:latin typeface="Oswald"/>
                <a:ea typeface="Oswald"/>
                <a:cs typeface="Oswald"/>
                <a:sym typeface="Oswald"/>
              </a:rPr>
              <a:t>Bouquet </a:t>
            </a:r>
            <a:r>
              <a:rPr lang="fr"/>
              <a:t>et</a:t>
            </a:r>
            <a:r>
              <a:rPr lang="fr"/>
              <a:t> Rémy </a:t>
            </a:r>
            <a:r>
              <a:rPr lang="fr">
                <a:latin typeface="Oswald"/>
                <a:ea typeface="Oswald"/>
                <a:cs typeface="Oswald"/>
                <a:sym typeface="Oswald"/>
              </a:rPr>
              <a:t>Pocquerusse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Méthodes de développement et outils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Feature branch workflow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Slack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Trello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Intégration continue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Qualité de code</a:t>
            </a:r>
            <a:endParaRPr/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126" y="2354328"/>
            <a:ext cx="3778876" cy="14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Technologies 1/3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60950" y="19262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Déploiement des dépendances dans une machine virtuelle grâce à Vagrant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React, npm, webpack, babel, …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Django REST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Mise en place rapide d’une architecture REST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Gestion simple des requêtes (Serializer et Framework ORM)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Technologies 2/3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OpenCV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Nombreux algorithmes de type Machine Learning pré-entraînés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Paramétrage complet des algorithmes (minNeighbors, etc.)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Algorithmes facilement ré-entraînables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Mais la création des ressources prend du temps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Besoin d’une grande puissance de calcul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Peu de set de ressources disponibles gratuitement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Il faut pouvoir entraîner l’algorithme sur des milliers d’images pour que l’évolution soit significative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Technologies 3/3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0" y="1465800"/>
            <a:ext cx="3195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Keras &amp; Tenserflow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Utilisation de l’algo </a:t>
            </a:r>
            <a:r>
              <a:rPr lang="fr" sz="1400"/>
              <a:t>convolutional neural networks</a:t>
            </a:r>
            <a:endParaRPr sz="14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25" y="2836875"/>
            <a:ext cx="7619002" cy="207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/>
              <a:t>Comment fonctionne-t-</a:t>
            </a:r>
            <a:r>
              <a:rPr lang="fr"/>
              <a:t>elle</a:t>
            </a:r>
            <a:r>
              <a:rPr lang="fr" sz="3200"/>
              <a:t> ?</a:t>
            </a:r>
            <a:endParaRPr sz="3200"/>
          </a:p>
        </p:txBody>
      </p:sp>
      <p:sp>
        <p:nvSpPr>
          <p:cNvPr id="150" name="Shape 150"/>
          <p:cNvSpPr/>
          <p:nvPr/>
        </p:nvSpPr>
        <p:spPr>
          <a:xfrm>
            <a:off x="1321650" y="2514475"/>
            <a:ext cx="1946100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Installation d’une caméra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3073322" y="2514475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 connecter au site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4862419" y="2514475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Analyser les données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Business model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Service gratuit type freemium qui dispose des fonctionnalités de base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Différentes gammes supérieures et payantes disposant de fonctionnalités plus évoluées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Possible de customiser son offre en choisissant les modules qui nous intéressent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Concurrence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L’ analyse vidéo est un domaine peu répandu dans le B2B et encore moins dans le B2C 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Des logiciels chers (on paie pour acheter tout le logiciel)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Peu évolutifs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Peu de logiciels prévus pour </a:t>
            </a:r>
            <a:r>
              <a:rPr lang="fr"/>
              <a:t>l'éducation</a:t>
            </a:r>
            <a:r>
              <a:rPr lang="fr"/>
              <a:t> (ex : Codimg)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Se concentrent sur l’orateur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Notre application offre un service simple à utiliser, innovant et peu cher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Evolution de l’application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Enregistrement du discours de l’orateur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Analyse de l’intensité vocale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Corrélation entre les émotions des auditeurs et l’intensité discours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Mesurer l’attention des auditeurs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Historisation des statistiques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Distribution de l’application plus général (présentateur TED, marketin</a:t>
            </a:r>
            <a:r>
              <a:rPr lang="fr"/>
              <a:t>g</a:t>
            </a:r>
            <a:r>
              <a:rPr lang="fr"/>
              <a:t> etc.)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Conclusions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 projet intéressant, innovant et d’actualité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Une </a:t>
            </a:r>
            <a:r>
              <a:rPr lang="fr"/>
              <a:t>expérience</a:t>
            </a:r>
            <a:r>
              <a:rPr lang="fr"/>
              <a:t> enrichissante 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Découverte des outils de traitements d’images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Mise à jour sur les technologies de développement récentes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 projet concret qui a de l’avenir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lang="fr"/>
            </a:br>
            <a:r>
              <a:rPr lang="fr"/>
              <a:t>Ressources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https://github.com/vbouquet/realtime-keynote-feedback</a:t>
            </a:r>
            <a:r>
              <a:rPr lang="fr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>
                <a:solidFill>
                  <a:schemeClr val="hlink"/>
                </a:solidFill>
                <a:hlinkClick r:id="rId4"/>
              </a:rPr>
              <a:t>https://github.com/mrnugget/opencv-haar-classifier-training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>
                <a:solidFill>
                  <a:schemeClr val="hlink"/>
                </a:solidFill>
                <a:hlinkClick r:id="rId5"/>
              </a:rPr>
              <a:t>https://docs.opencv.org/2.4/doc/user_guide/ug_traincascade.html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>
                <a:solidFill>
                  <a:schemeClr val="hlink"/>
                </a:solidFill>
                <a:hlinkClick r:id="rId6"/>
              </a:rPr>
              <a:t>https://keras.io/models/model/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>
                <a:solidFill>
                  <a:schemeClr val="hlink"/>
                </a:solidFill>
                <a:hlinkClick r:id="rId7"/>
              </a:rPr>
              <a:t>https://cloud.google.com/vision/docs/face-tutorial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>
                <a:solidFill>
                  <a:schemeClr val="accent5"/>
                </a:solidFill>
                <a:hlinkClick r:id="rId8"/>
              </a:rPr>
              <a:t>https://www.microsoft.com/cognitive-services/en-us/face-api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Obtenir des retours objectifs sur la présentation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Réagir en temps réel face aux comportements de l’audience</a:t>
            </a:r>
            <a:endParaRPr sz="1800"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Et pourtant des technologies d’analyses existent </a:t>
            </a:r>
            <a:endParaRPr sz="1800"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575" y="1991925"/>
            <a:ext cx="4367400" cy="2456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90250" y="488250"/>
            <a:ext cx="8213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Reconnaissance faciale et émotionnelle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294653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/>
              <a:t>Plan</a:t>
            </a:r>
            <a:endParaRPr sz="3200"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359725" y="719250"/>
            <a:ext cx="4516500" cy="3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</a:rPr>
              <a:t>Notre Projet</a:t>
            </a:r>
            <a:endParaRPr sz="1800">
              <a:solidFill>
                <a:schemeClr val="lt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</a:rPr>
              <a:t>Architecture technique</a:t>
            </a:r>
            <a:endParaRPr sz="1800">
              <a:solidFill>
                <a:schemeClr val="lt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</a:rPr>
              <a:t>Les méthodes de développement et outils collaboratifs</a:t>
            </a:r>
            <a:endParaRPr sz="1800">
              <a:solidFill>
                <a:schemeClr val="lt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</a:rPr>
              <a:t>Les technologies</a:t>
            </a:r>
            <a:endParaRPr sz="1800">
              <a:solidFill>
                <a:schemeClr val="lt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</a:rPr>
              <a:t>L’ application</a:t>
            </a:r>
            <a:endParaRPr sz="1800">
              <a:solidFill>
                <a:schemeClr val="lt2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chemeClr val="lt2"/>
                </a:solidFill>
              </a:rPr>
              <a:t>Le bilan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projet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900" y="1919075"/>
            <a:ext cx="8222100" cy="30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Donner un outil puissant aux orateurs afin de mesurer et étudier :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L’attention de leurs auditoires 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L’impact de leurs présentations</a:t>
            </a:r>
            <a:br>
              <a:rPr lang="fr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Obtenir un retour factuel et objectif </a:t>
            </a:r>
            <a:br>
              <a:rPr lang="fr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Améliorer continuellement ses présentations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ce projet ?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Volonté de découvrir des algorithmes de deep learning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traitement vidéo, une perspective intéressante </a:t>
            </a:r>
            <a:endParaRPr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Permet de découvrir des technologies de développement récentes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L’application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Application web en temps réel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Analyse vidéo d’une audience ou d’un individu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Retour de données en temps réel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Présence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Émotions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Attention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Suivi de l’évolution d’une présentation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/>
              <a:t>Architecture technique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TECHNIQUE DE </a:t>
            </a:r>
            <a:r>
              <a:rPr b="1" lang="fr"/>
              <a:t>REALTIME KEYNOTE ANALYSIS</a:t>
            </a:r>
            <a:endParaRPr b="1"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193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