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0" r:id="rId5"/>
    <p:sldId id="261" r:id="rId6"/>
    <p:sldId id="259" r:id="rId7"/>
    <p:sldId id="264" r:id="rId8"/>
    <p:sldId id="263" r:id="rId9"/>
    <p:sldId id="262" r:id="rId10"/>
    <p:sldId id="265" r:id="rId11"/>
    <p:sldId id="267" r:id="rId12"/>
    <p:sldId id="266" r:id="rId13"/>
    <p:sldId id="268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52DA-1970-4117-8176-BB9F402C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6621"/>
            <a:ext cx="7766936" cy="1096899"/>
          </a:xfrm>
        </p:spPr>
        <p:txBody>
          <a:bodyPr/>
          <a:lstStyle/>
          <a:p>
            <a:pPr algn="ctr"/>
            <a:r>
              <a:rPr lang="zh-TW" altLang="en-US" dirty="0"/>
              <a:t>專題報告</a:t>
            </a:r>
            <a:r>
              <a:rPr lang="en-US" altLang="zh-TW" dirty="0"/>
              <a:t>-</a:t>
            </a:r>
            <a:r>
              <a:rPr lang="zh-TW" altLang="en-US" dirty="0"/>
              <a:t>機車交通事故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B20181-48E4-4764-89E9-05417368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7365" y="4123189"/>
            <a:ext cx="7453591" cy="1006678"/>
          </a:xfrm>
        </p:spPr>
        <p:txBody>
          <a:bodyPr/>
          <a:lstStyle/>
          <a:p>
            <a:pPr algn="l"/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的語法讀取</a:t>
            </a:r>
            <a:r>
              <a:rPr lang="en-US" altLang="zh-TW" dirty="0"/>
              <a:t>csv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檔和爬蟲抓取網頁資訊統整資料，最後用</a:t>
            </a:r>
            <a:endParaRPr lang="en-US" altLang="zh-TW" dirty="0"/>
          </a:p>
          <a:p>
            <a:pPr algn="l"/>
            <a:r>
              <a:rPr lang="zh-TW" altLang="en-US" dirty="0"/>
              <a:t>繪圖程式繪製各種統計圖完成此專題。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60CEE6-3F65-466C-85E1-4FAD0D378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7" t="13713" r="7173" b="16472"/>
          <a:stretch/>
        </p:blipFill>
        <p:spPr>
          <a:xfrm>
            <a:off x="7304364" y="5028267"/>
            <a:ext cx="1761688" cy="15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9D67B-27F9-4D2C-B668-2C53C557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890"/>
            <a:ext cx="8596668" cy="1846510"/>
          </a:xfrm>
        </p:spPr>
        <p:txBody>
          <a:bodyPr/>
          <a:lstStyle/>
          <a:p>
            <a:r>
              <a:rPr lang="zh-TW" altLang="en-US" dirty="0"/>
              <a:t>各縣市機車加權後事故比率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835348-7F1B-43CC-986C-ABF5CEC2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0799"/>
            <a:ext cx="4655890" cy="32463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823BDF-B4DC-4F2D-819C-72A32E5D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90" y="700799"/>
            <a:ext cx="4773336" cy="33281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C5491E-0103-45AE-A446-53C27F63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1" y="3947108"/>
            <a:ext cx="4379268" cy="30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3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50BD2-ADA4-455B-A50B-19E3D231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機車事故前</a:t>
            </a:r>
            <a:r>
              <a:rPr lang="en-US" altLang="zh-TW" dirty="0"/>
              <a:t>5</a:t>
            </a:r>
            <a:r>
              <a:rPr lang="zh-TW" altLang="en-US" dirty="0"/>
              <a:t>名縣市</a:t>
            </a:r>
            <a:r>
              <a:rPr lang="en-US" altLang="zh-TW" dirty="0"/>
              <a:t>(</a:t>
            </a:r>
            <a:r>
              <a:rPr lang="zh-TW" altLang="en-US" dirty="0"/>
              <a:t>加權後</a:t>
            </a:r>
            <a:r>
              <a:rPr lang="en-US" altLang="zh-TW" dirty="0"/>
              <a:t>-</a:t>
            </a:r>
            <a:r>
              <a:rPr lang="zh-TW" altLang="en-US" dirty="0"/>
              <a:t>年度統計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F5FAAA-6DF2-45AC-A98F-FAEF0BC76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755397"/>
              </p:ext>
            </p:extLst>
          </p:nvPr>
        </p:nvGraphicFramePr>
        <p:xfrm>
          <a:off x="677334" y="1497857"/>
          <a:ext cx="8596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14129118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39637875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04314810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99346894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16318471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58957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A1</a:t>
                      </a:r>
                      <a:r>
                        <a:rPr lang="zh-TW" altLang="en-US" dirty="0"/>
                        <a:t>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2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南投縣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2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雲林縣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苗栗縣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(1-5</a:t>
                      </a:r>
                      <a:r>
                        <a:rPr lang="zh-TW" altLang="en-US" dirty="0"/>
                        <a:t>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雲林縣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704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35ADF7E-D808-440C-850B-446D3D684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43533"/>
              </p:ext>
            </p:extLst>
          </p:nvPr>
        </p:nvGraphicFramePr>
        <p:xfrm>
          <a:off x="677334" y="3212798"/>
          <a:ext cx="8596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111601878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76679098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444485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24306427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45383301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21286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A2</a:t>
                      </a:r>
                      <a:r>
                        <a:rPr lang="zh-TW" altLang="en-US" dirty="0"/>
                        <a:t>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2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宜蘭縣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109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(1-5</a:t>
                      </a:r>
                      <a:r>
                        <a:rPr lang="zh-TW" altLang="en-US" dirty="0"/>
                        <a:t>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15894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D1F54261-6B86-4C8E-9DFD-BE55BE9A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6" t="11529" r="24055" b="27139"/>
          <a:stretch/>
        </p:blipFill>
        <p:spPr>
          <a:xfrm rot="276847">
            <a:off x="5796304" y="4911947"/>
            <a:ext cx="2113915" cy="17686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F6EB823-FCD0-4FE5-9987-CA3DA1BA6DC9}"/>
              </a:ext>
            </a:extLst>
          </p:cNvPr>
          <p:cNvSpPr txBox="1"/>
          <p:nvPr/>
        </p:nvSpPr>
        <p:spPr>
          <a:xfrm>
            <a:off x="677334" y="5175477"/>
            <a:ext cx="612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A2</a:t>
            </a:r>
            <a:r>
              <a:rPr lang="zh-TW" altLang="en-US" dirty="0">
                <a:solidFill>
                  <a:srgbClr val="FF0000"/>
                </a:solidFill>
              </a:rPr>
              <a:t>類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新竹市、新竹縣、桃園市、臺南市每年度都上前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65563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98CFA-05BB-4C63-A02F-A1996746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分析報告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72BDE-4D4A-4F8D-9816-306D9208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1598525"/>
            <a:ext cx="8596668" cy="4760330"/>
          </a:xfrm>
        </p:spPr>
        <p:txBody>
          <a:bodyPr>
            <a:normAutofit/>
          </a:bodyPr>
          <a:lstStyle/>
          <a:p>
            <a:r>
              <a:rPr lang="zh-TW" altLang="en-US" dirty="0"/>
              <a:t>經觀察月份事故圖可以發現每年的</a:t>
            </a:r>
            <a:r>
              <a:rPr lang="en-US" altLang="zh-TW" dirty="0"/>
              <a:t>1</a:t>
            </a:r>
            <a:r>
              <a:rPr lang="zh-TW" altLang="en-US" dirty="0"/>
              <a:t>月及</a:t>
            </a:r>
            <a:r>
              <a:rPr lang="en-US" altLang="zh-TW" dirty="0"/>
              <a:t>12</a:t>
            </a:r>
            <a:r>
              <a:rPr lang="zh-TW" altLang="en-US" dirty="0"/>
              <a:t>月事故總數都是偏高的。</a:t>
            </a:r>
            <a:endParaRPr lang="en-US" altLang="zh-TW" dirty="0"/>
          </a:p>
          <a:p>
            <a:r>
              <a:rPr lang="zh-TW" altLang="en-US" dirty="0"/>
              <a:t>機車在每年的事故中佔比相當高，已超過</a:t>
            </a:r>
            <a:r>
              <a:rPr lang="en-US" altLang="zh-TW" dirty="0"/>
              <a:t>5</a:t>
            </a:r>
            <a:r>
              <a:rPr lang="zh-TW" altLang="en-US" dirty="0"/>
              <a:t>成，並且有逐年上升的趨勢。</a:t>
            </a:r>
            <a:endParaRPr lang="en-US" altLang="zh-TW" dirty="0"/>
          </a:p>
          <a:p>
            <a:r>
              <a:rPr lang="zh-TW" altLang="en-US" dirty="0"/>
              <a:t>機車在新竹市、新竹縣、桃園市、台南市事故比率每年都在前</a:t>
            </a:r>
            <a:r>
              <a:rPr lang="en-US" altLang="zh-TW" dirty="0"/>
              <a:t>5</a:t>
            </a:r>
            <a:r>
              <a:rPr lang="zh-TW" altLang="en-US" dirty="0"/>
              <a:t>名。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  <a:r>
              <a:rPr lang="zh-TW" altLang="en-US" dirty="0"/>
              <a:t>應該針對此四個縣市進行交通取締、安全宣導，以減少事故的發生，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重點月份應該以每年度的</a:t>
            </a:r>
            <a:r>
              <a:rPr lang="en-US" altLang="zh-TW" dirty="0"/>
              <a:t>12</a:t>
            </a:r>
            <a:r>
              <a:rPr lang="zh-TW" altLang="en-US" dirty="0"/>
              <a:t>月、</a:t>
            </a:r>
            <a:r>
              <a:rPr lang="en-US" altLang="zh-TW" dirty="0"/>
              <a:t>1</a:t>
            </a:r>
            <a:r>
              <a:rPr lang="zh-TW" altLang="en-US" dirty="0"/>
              <a:t>月為主。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如是保險業者也應該針對這些地區銷售機車強制險以外的保險，可用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此圖表向客戶做比較，選擇對自身安全更有保障的商品，例如駕駛人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傷害險、機車財損、超額保險以增加保單的銷售額。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也提醒各位以後在這些區域時請多注意自身安全。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320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A0A8-1B36-49C2-B248-AD98B68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B2F56-CDEE-4BDF-A2A2-D64AFA3D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2"/>
          </a:xfrm>
        </p:spPr>
        <p:txBody>
          <a:bodyPr>
            <a:normAutofit/>
          </a:bodyPr>
          <a:lstStyle/>
          <a:p>
            <a:r>
              <a:rPr lang="zh-TW" altLang="en-US" dirty="0"/>
              <a:t>字典想要依</a:t>
            </a:r>
            <a:r>
              <a:rPr lang="en-US" altLang="zh-TW" dirty="0"/>
              <a:t>key</a:t>
            </a:r>
            <a:r>
              <a:rPr lang="zh-TW" altLang="en-US" dirty="0"/>
              <a:t>排序</a:t>
            </a:r>
            <a:r>
              <a:rPr lang="en-US" altLang="zh-TW" dirty="0"/>
              <a:t> </a:t>
            </a:r>
            <a:r>
              <a:rPr lang="zh-TW" altLang="en-US" dirty="0"/>
              <a:t>如</a:t>
            </a:r>
            <a:r>
              <a:rPr lang="en-US" altLang="zh-TW" dirty="0" err="1"/>
              <a:t>dict</a:t>
            </a:r>
            <a:r>
              <a:rPr lang="en-US" altLang="zh-TW" dirty="0"/>
              <a:t>={‘</a:t>
            </a:r>
            <a:r>
              <a:rPr lang="zh-TW" altLang="en-US" dirty="0"/>
              <a:t>臺北市</a:t>
            </a:r>
            <a:r>
              <a:rPr lang="en-US" altLang="zh-TW" dirty="0"/>
              <a:t>’:50,’</a:t>
            </a:r>
            <a:r>
              <a:rPr lang="zh-TW" altLang="en-US" dirty="0"/>
              <a:t>高雄市</a:t>
            </a:r>
            <a:r>
              <a:rPr lang="en-US" altLang="zh-TW" dirty="0"/>
              <a:t>’:30,’</a:t>
            </a:r>
            <a:r>
              <a:rPr lang="zh-TW" altLang="en-US" dirty="0"/>
              <a:t>臺中市</a:t>
            </a:r>
            <a:r>
              <a:rPr lang="en-US" altLang="zh-TW" dirty="0"/>
              <a:t>’:10}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zh-TW" altLang="en-US" dirty="0">
                <a:solidFill>
                  <a:srgbClr val="FF0000"/>
                </a:solidFill>
              </a:rPr>
              <a:t>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上網找到可以用</a:t>
            </a:r>
            <a:r>
              <a:rPr lang="en-US" altLang="zh-TW" dirty="0"/>
              <a:t>lambda</a:t>
            </a:r>
            <a:r>
              <a:rPr lang="zh-TW" altLang="en-US" dirty="0"/>
              <a:t>函式排序字典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sorted(</a:t>
            </a:r>
            <a:r>
              <a:rPr lang="en-US" altLang="zh-TW" dirty="0" err="1"/>
              <a:t>avg_rate_dic.items</a:t>
            </a:r>
            <a:r>
              <a:rPr lang="en-US" altLang="zh-TW" dirty="0"/>
              <a:t>(), key=lambda </a:t>
            </a:r>
            <a:r>
              <a:rPr lang="en-US" altLang="zh-TW" dirty="0" err="1"/>
              <a:t>item:item</a:t>
            </a:r>
            <a:r>
              <a:rPr lang="en-US" altLang="zh-TW" dirty="0"/>
              <a:t>[1],reverse=1)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8277B3-690D-46BD-8C01-87651860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9" y="3429000"/>
            <a:ext cx="8191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8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08B27-3642-44D4-8A43-D8792F8C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8F2D5-1943-430B-99F0-B2DAA1EA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797"/>
            <a:ext cx="8596668" cy="4363565"/>
          </a:xfrm>
        </p:spPr>
        <p:txBody>
          <a:bodyPr/>
          <a:lstStyle/>
          <a:p>
            <a:r>
              <a:rPr lang="zh-TW" altLang="en-US" dirty="0"/>
              <a:t>資料中的車種欄位並不是數字</a:t>
            </a:r>
            <a:r>
              <a:rPr lang="en-US" altLang="zh-TW" dirty="0"/>
              <a:t>[</a:t>
            </a:r>
            <a:r>
              <a:rPr lang="zh-TW" altLang="en-US" dirty="0"/>
              <a:t>機車</a:t>
            </a:r>
            <a:r>
              <a:rPr lang="en-US" altLang="zh-TW" dirty="0"/>
              <a:t>;</a:t>
            </a:r>
            <a:r>
              <a:rPr lang="zh-TW" altLang="en-US" dirty="0"/>
              <a:t>行人機車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zh-TW" altLang="en-US" dirty="0"/>
              <a:t>汽車汽車</a:t>
            </a:r>
            <a:r>
              <a:rPr lang="en-US" altLang="zh-TW" dirty="0"/>
              <a:t>;</a:t>
            </a:r>
            <a:r>
              <a:rPr lang="zh-TW" altLang="en-US" dirty="0"/>
              <a:t>汽車</a:t>
            </a:r>
            <a:r>
              <a:rPr lang="en-US" altLang="zh-TW" dirty="0"/>
              <a:t>;</a:t>
            </a:r>
            <a:r>
              <a:rPr lang="zh-TW" altLang="en-US" dirty="0"/>
              <a:t>行人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日期及地點都只想抓前幾個字就好，以便做分類。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用</a:t>
            </a:r>
            <a:r>
              <a:rPr lang="zh-TW" altLang="en-US" dirty="0"/>
              <a:t>迴圈將</a:t>
            </a:r>
            <a:r>
              <a:rPr lang="en-US" altLang="zh-TW" dirty="0"/>
              <a:t>row</a:t>
            </a:r>
            <a:r>
              <a:rPr lang="zh-TW" altLang="en-US" dirty="0"/>
              <a:t>一行一行的拆解，依各分類做條件篩選，並以字典加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總各分類，取得各種事故的數量。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6A17B8-9767-470D-8B94-1E6CC7FF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25" y="3696181"/>
            <a:ext cx="7109408" cy="23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E8EE7-9B1B-4650-98A5-2F6264E6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4892"/>
            <a:ext cx="8596668" cy="1695508"/>
          </a:xfrm>
        </p:spPr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D451D-AFEB-48EA-9EA4-F0518201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4651694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Beautifulsoup</a:t>
            </a:r>
            <a:r>
              <a:rPr lang="zh-TW" altLang="en-US" dirty="0"/>
              <a:t>抓取資料後用</a:t>
            </a:r>
            <a:r>
              <a:rPr lang="en-US" altLang="zh-TW" dirty="0" err="1"/>
              <a:t>Numpy.reshape</a:t>
            </a:r>
            <a:r>
              <a:rPr lang="en-US" altLang="zh-TW" dirty="0"/>
              <a:t>()</a:t>
            </a:r>
            <a:r>
              <a:rPr lang="zh-TW" altLang="en-US" dirty="0"/>
              <a:t>轉為陣列後帶入到</a:t>
            </a:r>
            <a:r>
              <a:rPr lang="en-US" altLang="zh-TW" dirty="0"/>
              <a:t>Pandas</a:t>
            </a:r>
            <a:r>
              <a:rPr lang="zh-TW" altLang="en-US" dirty="0"/>
              <a:t>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的</a:t>
            </a:r>
            <a:r>
              <a:rPr lang="en-US" altLang="zh-TW" dirty="0" err="1"/>
              <a:t>DataFrame</a:t>
            </a:r>
            <a:r>
              <a:rPr lang="zh-TW" altLang="en-US" dirty="0"/>
              <a:t>卻無法用</a:t>
            </a:r>
            <a:r>
              <a:rPr lang="en-US" altLang="zh-TW" dirty="0"/>
              <a:t>df[‘</a:t>
            </a:r>
            <a:r>
              <a:rPr lang="en-US" altLang="zh-TW" dirty="0" err="1"/>
              <a:t>columnName</a:t>
            </a:r>
            <a:r>
              <a:rPr lang="en-US" altLang="zh-TW" dirty="0"/>
              <a:t>’].sum()</a:t>
            </a:r>
            <a:r>
              <a:rPr lang="zh-TW" altLang="en-US" dirty="0"/>
              <a:t>做該欄的加總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zh-TW" altLang="en-US" dirty="0">
                <a:solidFill>
                  <a:srgbClr val="FF0000"/>
                </a:solidFill>
              </a:rPr>
              <a:t>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觀察程式</a:t>
            </a:r>
            <a:r>
              <a:rPr lang="en-US" altLang="zh-TW" dirty="0"/>
              <a:t>df[‘</a:t>
            </a:r>
            <a:r>
              <a:rPr lang="en-US" altLang="zh-TW" dirty="0" err="1"/>
              <a:t>columnName</a:t>
            </a:r>
            <a:r>
              <a:rPr lang="en-US" altLang="zh-TW" dirty="0"/>
              <a:t>’].sum()</a:t>
            </a:r>
            <a:r>
              <a:rPr lang="zh-TW" altLang="en-US" dirty="0"/>
              <a:t>後加總的數字是用字串連接組成的，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發現用</a:t>
            </a:r>
            <a:r>
              <a:rPr lang="en-US" altLang="zh-TW" dirty="0" err="1"/>
              <a:t>Numpy.reshape</a:t>
            </a:r>
            <a:r>
              <a:rPr lang="en-US" altLang="zh-TW" dirty="0"/>
              <a:t>()</a:t>
            </a:r>
            <a:r>
              <a:rPr lang="zh-TW" altLang="en-US" dirty="0"/>
              <a:t>後會轉為</a:t>
            </a:r>
            <a:r>
              <a:rPr lang="en-US" altLang="zh-TW" dirty="0"/>
              <a:t>np</a:t>
            </a:r>
            <a:r>
              <a:rPr lang="zh-TW" altLang="en-US" dirty="0"/>
              <a:t>物件，就不能直接</a:t>
            </a:r>
            <a:r>
              <a:rPr lang="en-US" altLang="zh-TW" dirty="0"/>
              <a:t>.sum()</a:t>
            </a:r>
            <a:r>
              <a:rPr lang="zh-TW" altLang="en-US" dirty="0"/>
              <a:t>加總，修改不使用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reshape()</a:t>
            </a:r>
            <a:r>
              <a:rPr lang="zh-TW" altLang="en-US" dirty="0"/>
              <a:t>就能順利解決。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解決辦法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二</a:t>
            </a:r>
            <a:r>
              <a:rPr lang="en-US" altLang="zh-TW" dirty="0">
                <a:solidFill>
                  <a:srgbClr val="FF0000"/>
                </a:solidFill>
              </a:rPr>
              <a:t>): df[</a:t>
            </a:r>
            <a:r>
              <a:rPr lang="zh-TW" altLang="en-US" dirty="0">
                <a:solidFill>
                  <a:srgbClr val="FF0000"/>
                </a:solidFill>
              </a:rPr>
              <a:t>該欄位名稱</a:t>
            </a:r>
            <a:r>
              <a:rPr lang="en-US" altLang="zh-TW" dirty="0">
                <a:solidFill>
                  <a:srgbClr val="FF0000"/>
                </a:solidFill>
              </a:rPr>
              <a:t>] = df[</a:t>
            </a:r>
            <a:r>
              <a:rPr lang="zh-TW" altLang="en-US" dirty="0">
                <a:solidFill>
                  <a:srgbClr val="FF0000"/>
                </a:solidFill>
              </a:rPr>
              <a:t>該欄位名稱</a:t>
            </a:r>
            <a:r>
              <a:rPr lang="en-US" altLang="zh-TW" dirty="0">
                <a:solidFill>
                  <a:srgbClr val="FF0000"/>
                </a:solidFill>
              </a:rPr>
              <a:t>].</a:t>
            </a:r>
            <a:r>
              <a:rPr lang="en-US" altLang="zh-TW" dirty="0" err="1">
                <a:solidFill>
                  <a:srgbClr val="FF0000"/>
                </a:solidFill>
              </a:rPr>
              <a:t>astype</a:t>
            </a:r>
            <a:r>
              <a:rPr lang="en-US" altLang="zh-TW" dirty="0">
                <a:solidFill>
                  <a:srgbClr val="FF0000"/>
                </a:solidFill>
              </a:rPr>
              <a:t>(int)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zh-TW" altLang="en-US" dirty="0">
                <a:solidFill>
                  <a:srgbClr val="FF0000"/>
                </a:solidFill>
              </a:rPr>
              <a:t>即可把</a:t>
            </a:r>
            <a:r>
              <a:rPr lang="en-US" altLang="zh-TW" dirty="0" err="1">
                <a:solidFill>
                  <a:srgbClr val="FF0000"/>
                </a:solidFill>
              </a:rPr>
              <a:t>DataFrame</a:t>
            </a:r>
            <a:r>
              <a:rPr lang="zh-TW" altLang="en-US" dirty="0">
                <a:solidFill>
                  <a:srgbClr val="FF0000"/>
                </a:solidFill>
              </a:rPr>
              <a:t>的物件從</a:t>
            </a:r>
            <a:r>
              <a:rPr lang="en-US" altLang="zh-TW" dirty="0">
                <a:solidFill>
                  <a:srgbClr val="FF0000"/>
                </a:solidFill>
              </a:rPr>
              <a:t>obj</a:t>
            </a:r>
            <a:r>
              <a:rPr lang="zh-TW" altLang="en-US" dirty="0">
                <a:solidFill>
                  <a:srgbClr val="FF0000"/>
                </a:solidFill>
              </a:rPr>
              <a:t>型態轉為</a:t>
            </a:r>
            <a:r>
              <a:rPr lang="en-US" altLang="zh-TW" dirty="0">
                <a:solidFill>
                  <a:srgbClr val="FF0000"/>
                </a:solidFill>
              </a:rPr>
              <a:t>int</a:t>
            </a:r>
            <a:r>
              <a:rPr lang="zh-TW" altLang="en-US" dirty="0">
                <a:solidFill>
                  <a:srgbClr val="FF0000"/>
                </a:solidFill>
              </a:rPr>
              <a:t>，就可加總了。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E8C630-019C-42F3-B1B5-F4248F5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65" y="4123188"/>
            <a:ext cx="7257053" cy="2440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602482-F534-4EA7-A8A8-43582A973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" t="15967" r="43107" b="10616"/>
          <a:stretch/>
        </p:blipFill>
        <p:spPr>
          <a:xfrm>
            <a:off x="6708169" y="4324524"/>
            <a:ext cx="4127383" cy="1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E6672-7C5F-4180-BD0A-6756D2B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D6E1B-1BDA-421C-B2E6-50C67D65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9585"/>
            <a:ext cx="8596668" cy="3591777"/>
          </a:xfrm>
        </p:spPr>
        <p:txBody>
          <a:bodyPr/>
          <a:lstStyle/>
          <a:p>
            <a:r>
              <a:rPr lang="zh-TW" altLang="en-US" dirty="0"/>
              <a:t>交通部公路總局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https://stat.thb.gov.tw/hb01/webMain.aspx?sys=100&amp;funid=defjsp</a:t>
            </a:r>
          </a:p>
          <a:p>
            <a:r>
              <a:rPr lang="zh-TW" altLang="en-US" dirty="0"/>
              <a:t>內政部警政署全球資訊網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https://www.npa.gov.tw/NPAGip/wSite/lp?ctNode=12744&amp;CtUnit=2543&amp;BaseDSD=7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FEE04-927B-4F62-9732-D5959CB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8FBCE-DA2D-4653-B9B7-25FE5ACA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1741139"/>
            <a:ext cx="8596668" cy="3880773"/>
          </a:xfrm>
        </p:spPr>
        <p:txBody>
          <a:bodyPr/>
          <a:lstStyle/>
          <a:p>
            <a:r>
              <a:rPr lang="zh-TW" altLang="en-US" dirty="0"/>
              <a:t>從政府開放資料庫中搜尋年度交通事故表。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交通事故分兩類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A1:</a:t>
            </a:r>
            <a:r>
              <a:rPr lang="zh-TW" altLang="en-US" dirty="0"/>
              <a:t>造成人員當場或</a:t>
            </a:r>
            <a:r>
              <a:rPr lang="en-US" altLang="zh-TW" dirty="0"/>
              <a:t>24</a:t>
            </a:r>
            <a:r>
              <a:rPr lang="zh-TW" altLang="en-US" dirty="0"/>
              <a:t>小時內死亡之交通事故。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A2:</a:t>
            </a:r>
            <a:r>
              <a:rPr lang="zh-TW" altLang="en-US" dirty="0"/>
              <a:t> 造成人員受傷或超過</a:t>
            </a:r>
            <a:r>
              <a:rPr lang="en-US" altLang="zh-TW" dirty="0"/>
              <a:t>24</a:t>
            </a:r>
            <a:r>
              <a:rPr lang="zh-TW" altLang="en-US" dirty="0"/>
              <a:t>小時死亡之交通事故</a:t>
            </a:r>
            <a:endParaRPr lang="en-US" altLang="zh-TW" dirty="0"/>
          </a:p>
          <a:p>
            <a:r>
              <a:rPr lang="zh-TW" altLang="en-US" dirty="0"/>
              <a:t>在各年度的表單中依地區、月份、事故總數分開統計。</a:t>
            </a:r>
            <a:endParaRPr lang="en-US" altLang="zh-TW" dirty="0"/>
          </a:p>
          <a:p>
            <a:r>
              <a:rPr lang="zh-TW" altLang="en-US" dirty="0"/>
              <a:t>分解資料表格中的車種欄位，拆解成機車、汽車、其他車種各別數量。</a:t>
            </a:r>
            <a:endParaRPr lang="en-US" altLang="zh-TW" dirty="0"/>
          </a:p>
          <a:p>
            <a:r>
              <a:rPr lang="zh-TW" altLang="en-US" dirty="0"/>
              <a:t>因為各縣市人口大小不一致，所以到交通部公路總局查詢各縣市每月的機車登   記資訊，最後再和各縣市的機車事故數做加權，可以顯示更明確的機車出事率。</a:t>
            </a:r>
            <a:endParaRPr lang="en-US" altLang="zh-TW" dirty="0"/>
          </a:p>
          <a:p>
            <a:r>
              <a:rPr lang="zh-TW" altLang="en-US" dirty="0"/>
              <a:t>依各項數據繪製圖表，查看各縣市的事故比率。</a:t>
            </a:r>
          </a:p>
        </p:txBody>
      </p:sp>
    </p:spTree>
    <p:extLst>
      <p:ext uri="{BB962C8B-B14F-4D97-AF65-F5344CB8AC3E}">
        <p14:creationId xmlns:p14="http://schemas.microsoft.com/office/powerpoint/2010/main" val="1963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8B71C-A606-4BC7-B1D6-015F2E47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開放資料庫的原始數據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E2A280C-6328-40D4-9A11-9EEF5D4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10697156" cy="3656730"/>
          </a:xfrm>
        </p:spPr>
      </p:pic>
    </p:spTree>
    <p:extLst>
      <p:ext uri="{BB962C8B-B14F-4D97-AF65-F5344CB8AC3E}">
        <p14:creationId xmlns:p14="http://schemas.microsoft.com/office/powerpoint/2010/main" val="384177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08B27-3642-44D4-8A43-D8792F8C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1002"/>
            <a:ext cx="8596668" cy="853166"/>
          </a:xfrm>
        </p:spPr>
        <p:txBody>
          <a:bodyPr/>
          <a:lstStyle/>
          <a:p>
            <a:r>
              <a:rPr lang="zh-TW" altLang="en-US" dirty="0"/>
              <a:t>各月份事故總數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FD8BCE-F736-440A-8B1A-B62B36F88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06" y="1004168"/>
            <a:ext cx="4299156" cy="2926916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489A80-2937-463E-B29C-D89841BC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41" y="1004168"/>
            <a:ext cx="4299156" cy="29269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39030BA-9920-467C-80A0-FB62C0DFB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7" y="3931084"/>
            <a:ext cx="4315426" cy="29269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99F8B1D-94EC-4454-8CFC-2D8ABEFD2094}"/>
              </a:ext>
            </a:extLst>
          </p:cNvPr>
          <p:cNvSpPr txBox="1"/>
          <p:nvPr/>
        </p:nvSpPr>
        <p:spPr>
          <a:xfrm>
            <a:off x="5626100" y="4414918"/>
            <a:ext cx="45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目前只有到</a:t>
            </a:r>
            <a:r>
              <a:rPr lang="en-US" altLang="zh-TW" dirty="0"/>
              <a:t>5</a:t>
            </a:r>
            <a:r>
              <a:rPr lang="zh-TW" altLang="en-US" dirty="0"/>
              <a:t>月的資料</a:t>
            </a:r>
          </a:p>
        </p:txBody>
      </p:sp>
    </p:spTree>
    <p:extLst>
      <p:ext uri="{BB962C8B-B14F-4D97-AF65-F5344CB8AC3E}">
        <p14:creationId xmlns:p14="http://schemas.microsoft.com/office/powerpoint/2010/main" val="244315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A0A8-1B36-49C2-B248-AD98B68F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501"/>
            <a:ext cx="8596668" cy="1854899"/>
          </a:xfrm>
        </p:spPr>
        <p:txBody>
          <a:bodyPr/>
          <a:lstStyle/>
          <a:p>
            <a:r>
              <a:rPr lang="zh-TW" altLang="en-US" dirty="0"/>
              <a:t>各月份事故總數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095846-0235-41AE-8AAC-AF196C02C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56" y="860294"/>
            <a:ext cx="4578640" cy="304417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25D5D6-2C42-4775-BA8E-0FC4EAFD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96" y="803365"/>
            <a:ext cx="4749887" cy="31580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C8DA1C-5E65-42B4-A19D-D427017C8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8" y="3904471"/>
            <a:ext cx="4235017" cy="279571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A7A22DF-8EDF-4CBC-B352-52ED9C4AE6CE}"/>
              </a:ext>
            </a:extLst>
          </p:cNvPr>
          <p:cNvSpPr txBox="1"/>
          <p:nvPr/>
        </p:nvSpPr>
        <p:spPr>
          <a:xfrm>
            <a:off x="5465400" y="4319930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每年的</a:t>
            </a:r>
            <a:r>
              <a:rPr lang="en-US" altLang="zh-TW" dirty="0"/>
              <a:t>1</a:t>
            </a:r>
            <a:r>
              <a:rPr lang="zh-TW" altLang="en-US" dirty="0"/>
              <a:t>月及</a:t>
            </a:r>
            <a:r>
              <a:rPr lang="en-US" altLang="zh-TW" dirty="0"/>
              <a:t>12</a:t>
            </a:r>
            <a:r>
              <a:rPr lang="zh-TW" altLang="en-US" dirty="0"/>
              <a:t>月事故比率都偏高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23F7C5-915A-49F9-BD0D-588668FEE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46" y="4932543"/>
            <a:ext cx="2197916" cy="16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A30BF-016F-45D9-9424-2A4D1379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93" y="194183"/>
            <a:ext cx="8596668" cy="108094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各年度總事故占比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BF0E095-04C8-40E5-9B11-E1B5FCF70A10}"/>
              </a:ext>
            </a:extLst>
          </p:cNvPr>
          <p:cNvSpPr txBox="1"/>
          <p:nvPr/>
        </p:nvSpPr>
        <p:spPr>
          <a:xfrm>
            <a:off x="10430311" y="2283031"/>
            <a:ext cx="1325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A1</a:t>
            </a:r>
            <a:r>
              <a:rPr lang="zh-TW" altLang="en-US" sz="4400" dirty="0"/>
              <a:t>類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33CE4E3-6048-42AF-B352-2BFB18DC7D0E}"/>
              </a:ext>
            </a:extLst>
          </p:cNvPr>
          <p:cNvSpPr txBox="1"/>
          <p:nvPr/>
        </p:nvSpPr>
        <p:spPr>
          <a:xfrm>
            <a:off x="10430311" y="4745588"/>
            <a:ext cx="889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A2</a:t>
            </a:r>
            <a:r>
              <a:rPr lang="zh-TW" altLang="en-US" sz="4400" dirty="0"/>
              <a:t>類</a:t>
            </a:r>
          </a:p>
        </p:txBody>
      </p:sp>
      <p:pic>
        <p:nvPicPr>
          <p:cNvPr id="56" name="內容版面配置區 55">
            <a:extLst>
              <a:ext uri="{FF2B5EF4-FFF2-40B4-BE49-F238E27FC236}">
                <a16:creationId xmlns:a16="http://schemas.microsoft.com/office/drawing/2014/main" id="{D9EDCC76-E25D-4AF1-8DD3-5328CF6F1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571"/>
            <a:ext cx="3598133" cy="2401159"/>
          </a:xfr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D3D6CF50-49C8-453C-AF22-D828813C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33" y="1583563"/>
            <a:ext cx="3918833" cy="2615173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A22B5E76-64D4-4FB4-A3D6-A2F7DB99F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" t="-2093" r="14360"/>
          <a:stretch/>
        </p:blipFill>
        <p:spPr>
          <a:xfrm>
            <a:off x="6332917" y="1527510"/>
            <a:ext cx="3440257" cy="2734098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E15C3868-7576-460E-B4E2-8E4183487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91730"/>
            <a:ext cx="3699545" cy="2468835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2CC643A6-2FD5-40EA-BA70-8212D7A3B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816" y="4104257"/>
            <a:ext cx="3816066" cy="2546593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7892DE28-1301-468C-ABAD-EFBAD8EDEF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08" r="12462"/>
          <a:stretch/>
        </p:blipFill>
        <p:spPr>
          <a:xfrm>
            <a:off x="6308153" y="4274135"/>
            <a:ext cx="3238519" cy="2429146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4E7ECC4B-4E10-4B27-AC18-AB1ACB36EFDB}"/>
              </a:ext>
            </a:extLst>
          </p:cNvPr>
          <p:cNvSpPr txBox="1"/>
          <p:nvPr/>
        </p:nvSpPr>
        <p:spPr>
          <a:xfrm>
            <a:off x="3274946" y="1067893"/>
            <a:ext cx="46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觀察事故總數可以發現機車逐年上升</a:t>
            </a:r>
          </a:p>
        </p:txBody>
      </p:sp>
    </p:spTree>
    <p:extLst>
      <p:ext uri="{BB962C8B-B14F-4D97-AF65-F5344CB8AC3E}">
        <p14:creationId xmlns:p14="http://schemas.microsoft.com/office/powerpoint/2010/main" val="422852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471C8-1FA4-4A43-83D4-3C9CCDD4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4558"/>
            <a:ext cx="8596668" cy="788565"/>
          </a:xfrm>
        </p:spPr>
        <p:txBody>
          <a:bodyPr/>
          <a:lstStyle/>
          <a:p>
            <a:r>
              <a:rPr lang="zh-TW" altLang="en-US" dirty="0"/>
              <a:t>各縣市年度總事故圖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B15BB0-DA5F-4927-B720-B0148098C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5" y="717682"/>
            <a:ext cx="4466769" cy="306575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124DAB-BA85-47A8-8EFD-7CDC802D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4" y="717682"/>
            <a:ext cx="4554368" cy="31258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5ABE767-32C9-4F49-B3E2-0B8422BE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5" y="3732124"/>
            <a:ext cx="4535423" cy="31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BF54B-7C48-4C19-9E30-9AF344C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613"/>
            <a:ext cx="8596668" cy="1787787"/>
          </a:xfrm>
        </p:spPr>
        <p:txBody>
          <a:bodyPr/>
          <a:lstStyle/>
          <a:p>
            <a:r>
              <a:rPr lang="zh-TW" altLang="en-US" dirty="0"/>
              <a:t>各縣市年度總事故圖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86250A-4982-4F61-98E1-1723895D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7" y="792666"/>
            <a:ext cx="4665121" cy="308794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E68150-2710-459B-9B6F-DA24B89D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85" y="771998"/>
            <a:ext cx="4665121" cy="31268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82706F-2ED5-482D-A027-4133C9911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8" y="3805110"/>
            <a:ext cx="4609718" cy="3092285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8AE229-6AD2-45EC-9BBC-B0387B237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32487"/>
              </p:ext>
            </p:extLst>
          </p:nvPr>
        </p:nvGraphicFramePr>
        <p:xfrm>
          <a:off x="4975667" y="4738060"/>
          <a:ext cx="6953478" cy="147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913">
                  <a:extLst>
                    <a:ext uri="{9D8B030D-6E8A-4147-A177-3AD203B41FA5}">
                      <a16:colId xmlns:a16="http://schemas.microsoft.com/office/drawing/2014/main" val="3632223657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2349290303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1493593364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4155794145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4095233956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362751910"/>
                    </a:ext>
                  </a:extLst>
                </a:gridCol>
              </a:tblGrid>
              <a:tr h="365351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95155"/>
                  </a:ext>
                </a:extLst>
              </a:tr>
              <a:tr h="373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高雄市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99732"/>
                  </a:ext>
                </a:extLst>
              </a:tr>
              <a:tr h="36535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高雄市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新北市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90885"/>
                  </a:ext>
                </a:extLst>
              </a:tr>
              <a:tr h="3653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109</a:t>
                      </a:r>
                      <a:r>
                        <a:rPr lang="zh-TW" altLang="en-US" sz="1400" dirty="0"/>
                        <a:t>年</a:t>
                      </a:r>
                      <a:r>
                        <a:rPr lang="en-US" altLang="zh-TW" sz="1400" dirty="0"/>
                        <a:t>(1-5</a:t>
                      </a:r>
                      <a:r>
                        <a:rPr lang="zh-TW" altLang="en-US" sz="1400" dirty="0"/>
                        <a:t>月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高雄市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5167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788F5D8-FD85-483D-B33C-5B24ECADEBB7}"/>
              </a:ext>
            </a:extLst>
          </p:cNvPr>
          <p:cNvSpPr txBox="1"/>
          <p:nvPr/>
        </p:nvSpPr>
        <p:spPr>
          <a:xfrm>
            <a:off x="4975667" y="4343609"/>
            <a:ext cx="369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機車事故排序</a:t>
            </a:r>
          </a:p>
        </p:txBody>
      </p:sp>
    </p:spTree>
    <p:extLst>
      <p:ext uri="{BB962C8B-B14F-4D97-AF65-F5344CB8AC3E}">
        <p14:creationId xmlns:p14="http://schemas.microsoft.com/office/powerpoint/2010/main" val="214564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E4F60-080E-481B-A461-3CA46DAC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668"/>
            <a:ext cx="8596668" cy="1829732"/>
          </a:xfrm>
        </p:spPr>
        <p:txBody>
          <a:bodyPr/>
          <a:lstStyle/>
          <a:p>
            <a:r>
              <a:rPr lang="zh-TW" altLang="en-US" dirty="0"/>
              <a:t>各縣市機車加權後事故比率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067D89-17E8-44F3-A692-D46E417B0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4760"/>
            <a:ext cx="4560518" cy="31798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466446-403B-4EDB-AD35-CCDC4F81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18" y="754760"/>
            <a:ext cx="4699669" cy="32768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CF4E9F-47A4-417A-85F7-E1832C1C4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1958"/>
            <a:ext cx="4699669" cy="33068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7A2C755-5279-4089-8B1A-2CC19272ADBB}"/>
              </a:ext>
            </a:extLst>
          </p:cNvPr>
          <p:cNvSpPr txBox="1"/>
          <p:nvPr/>
        </p:nvSpPr>
        <p:spPr>
          <a:xfrm>
            <a:off x="4975668" y="4198853"/>
            <a:ext cx="469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因為各縣市大小不一樣，不能光用事故總數來看，為了增加準確率用了加權方式計算。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AF6BB7-E4B2-4A86-B119-79DBD5AD58F6}"/>
              </a:ext>
            </a:extLst>
          </p:cNvPr>
          <p:cNvSpPr txBox="1"/>
          <p:nvPr/>
        </p:nvSpPr>
        <p:spPr>
          <a:xfrm>
            <a:off x="5089968" y="4845184"/>
            <a:ext cx="6652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算法</a:t>
            </a:r>
            <a:r>
              <a:rPr lang="en-US" altLang="zh-TW" dirty="0">
                <a:solidFill>
                  <a:srgbClr val="002060"/>
                </a:solidFill>
              </a:rPr>
              <a:t>:</a:t>
            </a:r>
          </a:p>
          <a:p>
            <a:endParaRPr lang="en-US" altLang="zh-TW" dirty="0">
              <a:solidFill>
                <a:srgbClr val="00206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各縣市機車事故的比率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各縣市年度總機車事故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每年度各縣市登記的機車數量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002060"/>
                </a:solidFill>
              </a:rPr>
              <a:t>最後再依照各比率加權算出百分比</a:t>
            </a:r>
          </a:p>
        </p:txBody>
      </p:sp>
    </p:spTree>
    <p:extLst>
      <p:ext uri="{BB962C8B-B14F-4D97-AF65-F5344CB8AC3E}">
        <p14:creationId xmlns:p14="http://schemas.microsoft.com/office/powerpoint/2010/main" val="20440886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</TotalTime>
  <Words>1034</Words>
  <Application>Microsoft Office PowerPoint</Application>
  <PresentationFormat>寬螢幕</PresentationFormat>
  <Paragraphs>144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多面向</vt:lpstr>
      <vt:lpstr>專題報告-機車交通事故</vt:lpstr>
      <vt:lpstr>專題步驟</vt:lpstr>
      <vt:lpstr>開放資料庫的原始數據</vt:lpstr>
      <vt:lpstr>各月份事故總數(A1類)</vt:lpstr>
      <vt:lpstr>各月份事故總數(A2類)</vt:lpstr>
      <vt:lpstr>各年度總事故占比 </vt:lpstr>
      <vt:lpstr>各縣市年度總事故圖(A1類)</vt:lpstr>
      <vt:lpstr>各縣市年度總事故圖(A2類)</vt:lpstr>
      <vt:lpstr>各縣市機車加權後事故比率(A1類)</vt:lpstr>
      <vt:lpstr>各縣市機車加權後事故比率(A2類)</vt:lpstr>
      <vt:lpstr>機車事故前5名縣市(加權後-年度統計)</vt:lpstr>
      <vt:lpstr>分析報告</vt:lpstr>
      <vt:lpstr>過程中遇到的問題(一)</vt:lpstr>
      <vt:lpstr>過程中遇到的問題(二)</vt:lpstr>
      <vt:lpstr>過程中遇到的問題(三)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專題報告-台灣交通事故</dc:title>
  <dc:creator>莫再提</dc:creator>
  <cp:lastModifiedBy>莫再提</cp:lastModifiedBy>
  <cp:revision>41</cp:revision>
  <dcterms:created xsi:type="dcterms:W3CDTF">2020-06-25T06:55:07Z</dcterms:created>
  <dcterms:modified xsi:type="dcterms:W3CDTF">2020-06-29T12:43:00Z</dcterms:modified>
</cp:coreProperties>
</file>