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9" r:id="rId4"/>
    <p:sldId id="295" r:id="rId5"/>
    <p:sldId id="297" r:id="rId6"/>
    <p:sldId id="298" r:id="rId7"/>
    <p:sldId id="296" r:id="rId8"/>
    <p:sldId id="291" r:id="rId9"/>
    <p:sldId id="282" r:id="rId10"/>
    <p:sldId id="287" r:id="rId11"/>
    <p:sldId id="292" r:id="rId12"/>
    <p:sldId id="293" r:id="rId13"/>
    <p:sldId id="294" r:id="rId14"/>
    <p:sldId id="288" r:id="rId15"/>
    <p:sldId id="283" r:id="rId16"/>
    <p:sldId id="299" r:id="rId17"/>
    <p:sldId id="286" r:id="rId18"/>
    <p:sldId id="280" r:id="rId19"/>
    <p:sldId id="284" r:id="rId2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24" autoAdjust="0"/>
  </p:normalViewPr>
  <p:slideViewPr>
    <p:cSldViewPr snapToGrid="0">
      <p:cViewPr varScale="1">
        <p:scale>
          <a:sx n="62" d="100"/>
          <a:sy n="62" d="100"/>
        </p:scale>
        <p:origin x="4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DCE19-5CE4-4748-A234-AC53F0DFD209}"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zh-CN" altLang="en-US"/>
        </a:p>
      </dgm:t>
    </dgm:pt>
    <dgm:pt modelId="{4DE6626A-0867-4A23-AB32-4B805F90AAD4}">
      <dgm:prSet phldrT="[文本]"/>
      <dgm:spPr/>
      <dgm:t>
        <a:bodyPr/>
        <a:lstStyle/>
        <a:p>
          <a:r>
            <a:rPr lang="en-US" altLang="zh-CN" b="1" dirty="0">
              <a:latin typeface="Arial" panose="020B0604020202020204" pitchFamily="34" charset="0"/>
              <a:cs typeface="Arial" panose="020B0604020202020204" pitchFamily="34" charset="0"/>
            </a:rPr>
            <a:t>3D Object Detection</a:t>
          </a:r>
          <a:endParaRPr lang="zh-CN" altLang="en-US" b="1" dirty="0">
            <a:latin typeface="Arial" panose="020B0604020202020204" pitchFamily="34" charset="0"/>
            <a:cs typeface="Arial" panose="020B0604020202020204" pitchFamily="34" charset="0"/>
          </a:endParaRPr>
        </a:p>
      </dgm:t>
    </dgm:pt>
    <dgm:pt modelId="{612F8EE5-A34F-4AC6-93E4-6352E64D541F}" type="parTrans" cxnId="{01E5303C-682C-4FC8-991C-E5547A3034CA}">
      <dgm:prSet/>
      <dgm:spPr/>
      <dgm:t>
        <a:bodyPr/>
        <a:lstStyle/>
        <a:p>
          <a:endParaRPr lang="zh-CN" altLang="en-US"/>
        </a:p>
      </dgm:t>
    </dgm:pt>
    <dgm:pt modelId="{BD980B80-7896-4942-ADBD-EF2B14902D11}" type="sibTrans" cxnId="{01E5303C-682C-4FC8-991C-E5547A3034CA}">
      <dgm:prSet/>
      <dgm:spPr/>
      <dgm:t>
        <a:bodyPr/>
        <a:lstStyle/>
        <a:p>
          <a:endParaRPr lang="zh-CN" altLang="en-US"/>
        </a:p>
      </dgm:t>
    </dgm:pt>
    <dgm:pt modelId="{22260E5D-0A57-4A98-8493-DD948F801C24}">
      <dgm:prSet phldrT="[文本]"/>
      <dgm:spPr/>
      <dgm:t>
        <a:bodyPr/>
        <a:lstStyle/>
        <a:p>
          <a:r>
            <a:rPr lang="en-US" altLang="zh-CN" b="1" dirty="0">
              <a:latin typeface="Arial" panose="020B0604020202020204" pitchFamily="34" charset="0"/>
              <a:cs typeface="Arial" panose="020B0604020202020204" pitchFamily="34" charset="0"/>
            </a:rPr>
            <a:t>Two-stage</a:t>
          </a:r>
        </a:p>
        <a:p>
          <a:r>
            <a:rPr lang="en-US" altLang="zh-CN" b="1" dirty="0">
              <a:latin typeface="Arial" panose="020B0604020202020204" pitchFamily="34" charset="0"/>
              <a:cs typeface="Arial" panose="020B0604020202020204" pitchFamily="34" charset="0"/>
            </a:rPr>
            <a:t>Methods</a:t>
          </a:r>
          <a:endParaRPr lang="zh-CN" altLang="en-US" b="1" dirty="0">
            <a:latin typeface="Arial" panose="020B0604020202020204" pitchFamily="34" charset="0"/>
            <a:cs typeface="Arial" panose="020B0604020202020204" pitchFamily="34" charset="0"/>
          </a:endParaRPr>
        </a:p>
      </dgm:t>
    </dgm:pt>
    <dgm:pt modelId="{25D94868-BC8A-465B-B6B2-A0DE318F9C16}" type="parTrans" cxnId="{00023D1E-26BF-40DB-B2AD-300C5DCEB1A3}">
      <dgm:prSet/>
      <dgm:spPr/>
      <dgm:t>
        <a:bodyPr/>
        <a:lstStyle/>
        <a:p>
          <a:endParaRPr lang="zh-CN" altLang="en-US"/>
        </a:p>
      </dgm:t>
    </dgm:pt>
    <dgm:pt modelId="{132CEEBA-26E4-4F4C-A836-9161CD1BD433}" type="sibTrans" cxnId="{00023D1E-26BF-40DB-B2AD-300C5DCEB1A3}">
      <dgm:prSet/>
      <dgm:spPr/>
      <dgm:t>
        <a:bodyPr/>
        <a:lstStyle/>
        <a:p>
          <a:endParaRPr lang="zh-CN" altLang="en-US"/>
        </a:p>
      </dgm:t>
    </dgm:pt>
    <dgm:pt modelId="{B92258E8-F1F0-4903-A02B-9EA8813172DA}">
      <dgm:prSet phldrT="[文本]"/>
      <dgm:spPr/>
      <dgm:t>
        <a:bodyPr/>
        <a:lstStyle/>
        <a:p>
          <a:r>
            <a:rPr lang="en-US" altLang="zh-CN" b="1" dirty="0">
              <a:latin typeface="Arial" panose="020B0604020202020204" pitchFamily="34" charset="0"/>
              <a:cs typeface="Arial" panose="020B0604020202020204" pitchFamily="34" charset="0"/>
            </a:rPr>
            <a:t>Multi-view Methods</a:t>
          </a:r>
          <a:endParaRPr lang="zh-CN" altLang="en-US" b="1" dirty="0">
            <a:latin typeface="Arial" panose="020B0604020202020204" pitchFamily="34" charset="0"/>
            <a:cs typeface="Arial" panose="020B0604020202020204" pitchFamily="34" charset="0"/>
          </a:endParaRPr>
        </a:p>
      </dgm:t>
    </dgm:pt>
    <dgm:pt modelId="{81837170-F6BF-4830-8312-CA9275D14A53}" type="parTrans" cxnId="{A7E067E7-FCA8-4C7C-8E33-AE14E99BDFFC}">
      <dgm:prSet/>
      <dgm:spPr/>
      <dgm:t>
        <a:bodyPr/>
        <a:lstStyle/>
        <a:p>
          <a:endParaRPr lang="zh-CN" altLang="en-US"/>
        </a:p>
      </dgm:t>
    </dgm:pt>
    <dgm:pt modelId="{3CE801FC-0886-4D76-B57E-77C08C33DCC5}" type="sibTrans" cxnId="{A7E067E7-FCA8-4C7C-8E33-AE14E99BDFFC}">
      <dgm:prSet/>
      <dgm:spPr/>
      <dgm:t>
        <a:bodyPr/>
        <a:lstStyle/>
        <a:p>
          <a:endParaRPr lang="zh-CN" altLang="en-US"/>
        </a:p>
      </dgm:t>
    </dgm:pt>
    <dgm:pt modelId="{B3817282-F482-4380-8EFD-A65AE9612203}">
      <dgm:prSet phldrT="[文本]"/>
      <dgm:spPr/>
      <dgm:t>
        <a:bodyPr/>
        <a:lstStyle/>
        <a:p>
          <a:r>
            <a:rPr lang="en-US" altLang="zh-CN" b="1" dirty="0">
              <a:latin typeface="Arial" panose="020B0604020202020204" pitchFamily="34" charset="0"/>
              <a:cs typeface="Arial" panose="020B0604020202020204" pitchFamily="34" charset="0"/>
            </a:rPr>
            <a:t>Point Learning Methods</a:t>
          </a:r>
          <a:endParaRPr lang="zh-CN" altLang="en-US" b="1" dirty="0">
            <a:latin typeface="Arial" panose="020B0604020202020204" pitchFamily="34" charset="0"/>
            <a:cs typeface="Arial" panose="020B0604020202020204" pitchFamily="34" charset="0"/>
          </a:endParaRPr>
        </a:p>
      </dgm:t>
    </dgm:pt>
    <dgm:pt modelId="{B1C1B78E-66C2-4EB0-8E5C-D6823E9F2556}" type="parTrans" cxnId="{C8F6ADCA-CF1B-4053-A555-EADD98F0C0E0}">
      <dgm:prSet/>
      <dgm:spPr/>
      <dgm:t>
        <a:bodyPr/>
        <a:lstStyle/>
        <a:p>
          <a:endParaRPr lang="zh-CN" altLang="en-US"/>
        </a:p>
      </dgm:t>
    </dgm:pt>
    <dgm:pt modelId="{877DF754-ED4D-4E6A-AEBD-1C9D6B5E05A4}" type="sibTrans" cxnId="{C8F6ADCA-CF1B-4053-A555-EADD98F0C0E0}">
      <dgm:prSet/>
      <dgm:spPr/>
      <dgm:t>
        <a:bodyPr/>
        <a:lstStyle/>
        <a:p>
          <a:endParaRPr lang="zh-CN" altLang="en-US"/>
        </a:p>
      </dgm:t>
    </dgm:pt>
    <dgm:pt modelId="{D07C717C-93B4-4893-89A1-1AD6323EA213}">
      <dgm:prSet phldrT="[文本]"/>
      <dgm:spPr/>
      <dgm:t>
        <a:bodyPr/>
        <a:lstStyle/>
        <a:p>
          <a:r>
            <a:rPr lang="en-US" altLang="zh-CN" b="1" dirty="0">
              <a:latin typeface="Arial" panose="020B0604020202020204" pitchFamily="34" charset="0"/>
              <a:cs typeface="Arial" panose="020B0604020202020204" pitchFamily="34" charset="0"/>
            </a:rPr>
            <a:t>Single-stage Methods</a:t>
          </a:r>
          <a:endParaRPr lang="zh-CN" altLang="en-US" b="1" dirty="0">
            <a:latin typeface="Arial" panose="020B0604020202020204" pitchFamily="34" charset="0"/>
            <a:cs typeface="Arial" panose="020B0604020202020204" pitchFamily="34" charset="0"/>
          </a:endParaRPr>
        </a:p>
      </dgm:t>
    </dgm:pt>
    <dgm:pt modelId="{79A12F75-C777-4C10-B968-7AB05C64752B}" type="parTrans" cxnId="{D41C9E45-D310-4F06-A58D-DC1466B845B9}">
      <dgm:prSet/>
      <dgm:spPr/>
      <dgm:t>
        <a:bodyPr/>
        <a:lstStyle/>
        <a:p>
          <a:endParaRPr lang="zh-CN" altLang="en-US"/>
        </a:p>
      </dgm:t>
    </dgm:pt>
    <dgm:pt modelId="{C9C188C4-BC85-4399-B993-18138F7A9B3E}" type="sibTrans" cxnId="{D41C9E45-D310-4F06-A58D-DC1466B845B9}">
      <dgm:prSet/>
      <dgm:spPr/>
      <dgm:t>
        <a:bodyPr/>
        <a:lstStyle/>
        <a:p>
          <a:endParaRPr lang="zh-CN" altLang="en-US"/>
        </a:p>
      </dgm:t>
    </dgm:pt>
    <dgm:pt modelId="{DDAE4475-E1F6-42B8-9238-01DDD369B6BA}">
      <dgm:prSet phldrT="[文本]"/>
      <dgm:spPr/>
      <dgm:t>
        <a:bodyPr/>
        <a:lstStyle/>
        <a:p>
          <a:r>
            <a:rPr lang="en-US" altLang="zh-CN" b="1" dirty="0">
              <a:latin typeface="Arial" panose="020B0604020202020204" pitchFamily="34" charset="0"/>
              <a:cs typeface="Arial" panose="020B0604020202020204" pitchFamily="34" charset="0"/>
            </a:rPr>
            <a:t>3D YOLO Methods</a:t>
          </a:r>
          <a:endParaRPr lang="zh-CN" altLang="en-US" b="1" dirty="0">
            <a:latin typeface="Arial" panose="020B0604020202020204" pitchFamily="34" charset="0"/>
            <a:cs typeface="Arial" panose="020B0604020202020204" pitchFamily="34" charset="0"/>
          </a:endParaRPr>
        </a:p>
      </dgm:t>
    </dgm:pt>
    <dgm:pt modelId="{67A3E48F-AB6F-45D3-9D33-AF5912DF3377}" type="parTrans" cxnId="{0DC2E6A3-A180-4F5E-A881-2FB483582AE1}">
      <dgm:prSet/>
      <dgm:spPr/>
      <dgm:t>
        <a:bodyPr/>
        <a:lstStyle/>
        <a:p>
          <a:endParaRPr lang="zh-CN" altLang="en-US"/>
        </a:p>
      </dgm:t>
    </dgm:pt>
    <dgm:pt modelId="{0B08AE1B-45CC-4F3B-9967-0CA0A2EB8A2A}" type="sibTrans" cxnId="{0DC2E6A3-A180-4F5E-A881-2FB483582AE1}">
      <dgm:prSet/>
      <dgm:spPr/>
      <dgm:t>
        <a:bodyPr/>
        <a:lstStyle/>
        <a:p>
          <a:endParaRPr lang="zh-CN" altLang="en-US"/>
        </a:p>
      </dgm:t>
    </dgm:pt>
    <dgm:pt modelId="{1B8758B0-78B2-4EDF-B417-A7300A73DF22}">
      <dgm:prSet/>
      <dgm:spPr/>
      <dgm:t>
        <a:bodyPr/>
        <a:lstStyle/>
        <a:p>
          <a:r>
            <a:rPr lang="en-US" altLang="zh-CN" b="1" dirty="0">
              <a:latin typeface="Arial" panose="020B0604020202020204" pitchFamily="34" charset="0"/>
              <a:cs typeface="Arial" panose="020B0604020202020204" pitchFamily="34" charset="0"/>
            </a:rPr>
            <a:t>Voxel Convolution Methods</a:t>
          </a:r>
          <a:endParaRPr lang="zh-CN" altLang="en-US" b="1" dirty="0">
            <a:latin typeface="Arial" panose="020B0604020202020204" pitchFamily="34" charset="0"/>
            <a:cs typeface="Arial" panose="020B0604020202020204" pitchFamily="34" charset="0"/>
          </a:endParaRPr>
        </a:p>
      </dgm:t>
    </dgm:pt>
    <dgm:pt modelId="{FE231FAA-45C0-484D-9F8D-9C6A684779D4}" type="parTrans" cxnId="{C94981E3-DE4F-411E-9F11-698AC49614AA}">
      <dgm:prSet/>
      <dgm:spPr/>
      <dgm:t>
        <a:bodyPr/>
        <a:lstStyle/>
        <a:p>
          <a:endParaRPr lang="zh-CN" altLang="en-US"/>
        </a:p>
      </dgm:t>
    </dgm:pt>
    <dgm:pt modelId="{FD7CEB68-0ED7-491A-A4DC-02FB5FC2BCA5}" type="sibTrans" cxnId="{C94981E3-DE4F-411E-9F11-698AC49614AA}">
      <dgm:prSet/>
      <dgm:spPr/>
      <dgm:t>
        <a:bodyPr/>
        <a:lstStyle/>
        <a:p>
          <a:endParaRPr lang="zh-CN" altLang="en-US"/>
        </a:p>
      </dgm:t>
    </dgm:pt>
    <dgm:pt modelId="{4D96E526-BC56-4755-9253-F1A619FF10FA}" type="pres">
      <dgm:prSet presAssocID="{41EDCE19-5CE4-4748-A234-AC53F0DFD209}" presName="hierChild1" presStyleCnt="0">
        <dgm:presLayoutVars>
          <dgm:chPref val="1"/>
          <dgm:dir/>
          <dgm:animOne val="branch"/>
          <dgm:animLvl val="lvl"/>
          <dgm:resizeHandles/>
        </dgm:presLayoutVars>
      </dgm:prSet>
      <dgm:spPr/>
    </dgm:pt>
    <dgm:pt modelId="{3AF4B519-735E-4643-990A-CC10A39D051A}" type="pres">
      <dgm:prSet presAssocID="{4DE6626A-0867-4A23-AB32-4B805F90AAD4}" presName="hierRoot1" presStyleCnt="0"/>
      <dgm:spPr/>
    </dgm:pt>
    <dgm:pt modelId="{1BBBEFE3-8FB1-41BE-B3B2-D955FF4BC26E}" type="pres">
      <dgm:prSet presAssocID="{4DE6626A-0867-4A23-AB32-4B805F90AAD4}" presName="composite" presStyleCnt="0"/>
      <dgm:spPr/>
    </dgm:pt>
    <dgm:pt modelId="{14742052-B5CF-4DCB-981A-0A19D0665DBD}" type="pres">
      <dgm:prSet presAssocID="{4DE6626A-0867-4A23-AB32-4B805F90AAD4}" presName="background" presStyleLbl="node0" presStyleIdx="0" presStyleCnt="1"/>
      <dgm:spPr>
        <a:solidFill>
          <a:schemeClr val="accent2"/>
        </a:solidFill>
      </dgm:spPr>
    </dgm:pt>
    <dgm:pt modelId="{4C91DD56-2760-4FFA-B944-C6206F1EC067}" type="pres">
      <dgm:prSet presAssocID="{4DE6626A-0867-4A23-AB32-4B805F90AAD4}" presName="text" presStyleLbl="fgAcc0" presStyleIdx="0" presStyleCnt="1">
        <dgm:presLayoutVars>
          <dgm:chPref val="3"/>
        </dgm:presLayoutVars>
      </dgm:prSet>
      <dgm:spPr/>
    </dgm:pt>
    <dgm:pt modelId="{EF03ADEC-035D-42FC-8A74-35B952C60277}" type="pres">
      <dgm:prSet presAssocID="{4DE6626A-0867-4A23-AB32-4B805F90AAD4}" presName="hierChild2" presStyleCnt="0"/>
      <dgm:spPr/>
    </dgm:pt>
    <dgm:pt modelId="{05B3EF4C-F2B3-4443-9B55-0CA829631885}" type="pres">
      <dgm:prSet presAssocID="{25D94868-BC8A-465B-B6B2-A0DE318F9C16}" presName="Name10" presStyleLbl="parChTrans1D2" presStyleIdx="0" presStyleCnt="2"/>
      <dgm:spPr/>
    </dgm:pt>
    <dgm:pt modelId="{19822F97-5245-4D16-96D2-6945F22823FB}" type="pres">
      <dgm:prSet presAssocID="{22260E5D-0A57-4A98-8493-DD948F801C24}" presName="hierRoot2" presStyleCnt="0"/>
      <dgm:spPr/>
    </dgm:pt>
    <dgm:pt modelId="{8BA31FB4-3548-4AC9-B504-556BB0036E92}" type="pres">
      <dgm:prSet presAssocID="{22260E5D-0A57-4A98-8493-DD948F801C24}" presName="composite2" presStyleCnt="0"/>
      <dgm:spPr/>
    </dgm:pt>
    <dgm:pt modelId="{4774D1C0-0D6A-4C30-825F-6F779F950232}" type="pres">
      <dgm:prSet presAssocID="{22260E5D-0A57-4A98-8493-DD948F801C24}" presName="background2" presStyleLbl="node2" presStyleIdx="0" presStyleCnt="2"/>
      <dgm:spPr/>
    </dgm:pt>
    <dgm:pt modelId="{C9BB0CEE-72F0-47E7-82B7-3E457BFD471E}" type="pres">
      <dgm:prSet presAssocID="{22260E5D-0A57-4A98-8493-DD948F801C24}" presName="text2" presStyleLbl="fgAcc2" presStyleIdx="0" presStyleCnt="2" custScaleX="120331">
        <dgm:presLayoutVars>
          <dgm:chPref val="3"/>
        </dgm:presLayoutVars>
      </dgm:prSet>
      <dgm:spPr/>
    </dgm:pt>
    <dgm:pt modelId="{F96C7056-80A8-42A6-B26E-AA5BCFCF7DC0}" type="pres">
      <dgm:prSet presAssocID="{22260E5D-0A57-4A98-8493-DD948F801C24}" presName="hierChild3" presStyleCnt="0"/>
      <dgm:spPr/>
    </dgm:pt>
    <dgm:pt modelId="{E7A9ACA3-6AB0-424B-B831-70C162794913}" type="pres">
      <dgm:prSet presAssocID="{81837170-F6BF-4830-8312-CA9275D14A53}" presName="Name17" presStyleLbl="parChTrans1D3" presStyleIdx="0" presStyleCnt="4"/>
      <dgm:spPr/>
    </dgm:pt>
    <dgm:pt modelId="{B831CA63-9DD1-40A7-B823-95573F3B335C}" type="pres">
      <dgm:prSet presAssocID="{B92258E8-F1F0-4903-A02B-9EA8813172DA}" presName="hierRoot3" presStyleCnt="0"/>
      <dgm:spPr/>
    </dgm:pt>
    <dgm:pt modelId="{0F3C5E9E-0386-4917-818A-DA452CE3B502}" type="pres">
      <dgm:prSet presAssocID="{B92258E8-F1F0-4903-A02B-9EA8813172DA}" presName="composite3" presStyleCnt="0"/>
      <dgm:spPr/>
    </dgm:pt>
    <dgm:pt modelId="{1C71E683-7C5F-4580-8211-D83C1A0716CC}" type="pres">
      <dgm:prSet presAssocID="{B92258E8-F1F0-4903-A02B-9EA8813172DA}" presName="background3" presStyleLbl="node3" presStyleIdx="0" presStyleCnt="4"/>
      <dgm:spPr>
        <a:solidFill>
          <a:schemeClr val="bg2">
            <a:lumMod val="50000"/>
          </a:schemeClr>
        </a:solidFill>
      </dgm:spPr>
    </dgm:pt>
    <dgm:pt modelId="{649A123C-9165-4FF8-828D-6946F8C36BAD}" type="pres">
      <dgm:prSet presAssocID="{B92258E8-F1F0-4903-A02B-9EA8813172DA}" presName="text3" presStyleLbl="fgAcc3" presStyleIdx="0" presStyleCnt="4">
        <dgm:presLayoutVars>
          <dgm:chPref val="3"/>
        </dgm:presLayoutVars>
      </dgm:prSet>
      <dgm:spPr/>
    </dgm:pt>
    <dgm:pt modelId="{8A9B9F0A-54EE-4D5E-A4DA-726BB886CA4E}" type="pres">
      <dgm:prSet presAssocID="{B92258E8-F1F0-4903-A02B-9EA8813172DA}" presName="hierChild4" presStyleCnt="0"/>
      <dgm:spPr/>
    </dgm:pt>
    <dgm:pt modelId="{C644AF34-6F0F-4D63-9542-D98953CFE83F}" type="pres">
      <dgm:prSet presAssocID="{FE231FAA-45C0-484D-9F8D-9C6A684779D4}" presName="Name17" presStyleLbl="parChTrans1D3" presStyleIdx="1" presStyleCnt="4"/>
      <dgm:spPr/>
    </dgm:pt>
    <dgm:pt modelId="{518D5ECE-240F-4B38-972E-5C49DDF68115}" type="pres">
      <dgm:prSet presAssocID="{1B8758B0-78B2-4EDF-B417-A7300A73DF22}" presName="hierRoot3" presStyleCnt="0"/>
      <dgm:spPr/>
    </dgm:pt>
    <dgm:pt modelId="{E159FEA9-8BAC-4076-AB6B-D80535511C60}" type="pres">
      <dgm:prSet presAssocID="{1B8758B0-78B2-4EDF-B417-A7300A73DF22}" presName="composite3" presStyleCnt="0"/>
      <dgm:spPr/>
    </dgm:pt>
    <dgm:pt modelId="{1F09B032-C152-489D-AEE9-551A52DBF30B}" type="pres">
      <dgm:prSet presAssocID="{1B8758B0-78B2-4EDF-B417-A7300A73DF22}" presName="background3" presStyleLbl="node3" presStyleIdx="1" presStyleCnt="4"/>
      <dgm:spPr>
        <a:solidFill>
          <a:schemeClr val="bg2">
            <a:lumMod val="50000"/>
          </a:schemeClr>
        </a:solidFill>
      </dgm:spPr>
    </dgm:pt>
    <dgm:pt modelId="{622BED71-7720-4877-B869-AF5F89344B5A}" type="pres">
      <dgm:prSet presAssocID="{1B8758B0-78B2-4EDF-B417-A7300A73DF22}" presName="text3" presStyleLbl="fgAcc3" presStyleIdx="1" presStyleCnt="4">
        <dgm:presLayoutVars>
          <dgm:chPref val="3"/>
        </dgm:presLayoutVars>
      </dgm:prSet>
      <dgm:spPr/>
    </dgm:pt>
    <dgm:pt modelId="{85453735-19FB-4184-9FEA-764329B2DA14}" type="pres">
      <dgm:prSet presAssocID="{1B8758B0-78B2-4EDF-B417-A7300A73DF22}" presName="hierChild4" presStyleCnt="0"/>
      <dgm:spPr/>
    </dgm:pt>
    <dgm:pt modelId="{39FD5D71-500B-4905-8730-8FCF63C57284}" type="pres">
      <dgm:prSet presAssocID="{B1C1B78E-66C2-4EB0-8E5C-D6823E9F2556}" presName="Name17" presStyleLbl="parChTrans1D3" presStyleIdx="2" presStyleCnt="4"/>
      <dgm:spPr/>
    </dgm:pt>
    <dgm:pt modelId="{27DB5ADC-1526-4244-A2B6-468BAEE88C66}" type="pres">
      <dgm:prSet presAssocID="{B3817282-F482-4380-8EFD-A65AE9612203}" presName="hierRoot3" presStyleCnt="0"/>
      <dgm:spPr/>
    </dgm:pt>
    <dgm:pt modelId="{AA3B904D-25E1-4FA8-B88C-F363B79F7DF9}" type="pres">
      <dgm:prSet presAssocID="{B3817282-F482-4380-8EFD-A65AE9612203}" presName="composite3" presStyleCnt="0"/>
      <dgm:spPr/>
    </dgm:pt>
    <dgm:pt modelId="{B26164A8-6A76-4185-9058-67FA0D3B5426}" type="pres">
      <dgm:prSet presAssocID="{B3817282-F482-4380-8EFD-A65AE9612203}" presName="background3" presStyleLbl="node3" presStyleIdx="2" presStyleCnt="4"/>
      <dgm:spPr>
        <a:solidFill>
          <a:schemeClr val="bg2">
            <a:lumMod val="50000"/>
          </a:schemeClr>
        </a:solidFill>
      </dgm:spPr>
    </dgm:pt>
    <dgm:pt modelId="{84CEA9D5-70ED-4C59-A394-38FD83A54A61}" type="pres">
      <dgm:prSet presAssocID="{B3817282-F482-4380-8EFD-A65AE9612203}" presName="text3" presStyleLbl="fgAcc3" presStyleIdx="2" presStyleCnt="4">
        <dgm:presLayoutVars>
          <dgm:chPref val="3"/>
        </dgm:presLayoutVars>
      </dgm:prSet>
      <dgm:spPr/>
    </dgm:pt>
    <dgm:pt modelId="{26ADE5AD-F5AF-4F06-902F-13A833E895E2}" type="pres">
      <dgm:prSet presAssocID="{B3817282-F482-4380-8EFD-A65AE9612203}" presName="hierChild4" presStyleCnt="0"/>
      <dgm:spPr/>
    </dgm:pt>
    <dgm:pt modelId="{103C9993-B1AF-4383-A753-46F498F337F7}" type="pres">
      <dgm:prSet presAssocID="{79A12F75-C777-4C10-B968-7AB05C64752B}" presName="Name10" presStyleLbl="parChTrans1D2" presStyleIdx="1" presStyleCnt="2"/>
      <dgm:spPr/>
    </dgm:pt>
    <dgm:pt modelId="{593AA042-4786-4061-B257-F37B5E7DDAD5}" type="pres">
      <dgm:prSet presAssocID="{D07C717C-93B4-4893-89A1-1AD6323EA213}" presName="hierRoot2" presStyleCnt="0"/>
      <dgm:spPr/>
    </dgm:pt>
    <dgm:pt modelId="{23A3132F-8010-40A5-8B38-3BB975A84B11}" type="pres">
      <dgm:prSet presAssocID="{D07C717C-93B4-4893-89A1-1AD6323EA213}" presName="composite2" presStyleCnt="0"/>
      <dgm:spPr/>
    </dgm:pt>
    <dgm:pt modelId="{EDBDE9A3-26BD-41C8-83A7-38DBD494E963}" type="pres">
      <dgm:prSet presAssocID="{D07C717C-93B4-4893-89A1-1AD6323EA213}" presName="background2" presStyleLbl="node2" presStyleIdx="1" presStyleCnt="2"/>
      <dgm:spPr/>
    </dgm:pt>
    <dgm:pt modelId="{D0F3916C-9870-40BA-B6E9-BDAAE14F1367}" type="pres">
      <dgm:prSet presAssocID="{D07C717C-93B4-4893-89A1-1AD6323EA213}" presName="text2" presStyleLbl="fgAcc2" presStyleIdx="1" presStyleCnt="2">
        <dgm:presLayoutVars>
          <dgm:chPref val="3"/>
        </dgm:presLayoutVars>
      </dgm:prSet>
      <dgm:spPr/>
    </dgm:pt>
    <dgm:pt modelId="{CBC695C9-4555-495D-871A-70B78C1F0525}" type="pres">
      <dgm:prSet presAssocID="{D07C717C-93B4-4893-89A1-1AD6323EA213}" presName="hierChild3" presStyleCnt="0"/>
      <dgm:spPr/>
    </dgm:pt>
    <dgm:pt modelId="{9FB6680B-85BF-49D6-ADD6-9BC7EF1C3AD8}" type="pres">
      <dgm:prSet presAssocID="{67A3E48F-AB6F-45D3-9D33-AF5912DF3377}" presName="Name17" presStyleLbl="parChTrans1D3" presStyleIdx="3" presStyleCnt="4"/>
      <dgm:spPr/>
    </dgm:pt>
    <dgm:pt modelId="{BDB0A7ED-594E-4960-91FC-E8745B1E882C}" type="pres">
      <dgm:prSet presAssocID="{DDAE4475-E1F6-42B8-9238-01DDD369B6BA}" presName="hierRoot3" presStyleCnt="0"/>
      <dgm:spPr/>
    </dgm:pt>
    <dgm:pt modelId="{D3C680A4-C38E-485E-8EF0-FC4D82BE212E}" type="pres">
      <dgm:prSet presAssocID="{DDAE4475-E1F6-42B8-9238-01DDD369B6BA}" presName="composite3" presStyleCnt="0"/>
      <dgm:spPr/>
    </dgm:pt>
    <dgm:pt modelId="{B1E4B1AF-BE7E-417D-B39E-C4CF5E49FD29}" type="pres">
      <dgm:prSet presAssocID="{DDAE4475-E1F6-42B8-9238-01DDD369B6BA}" presName="background3" presStyleLbl="node3" presStyleIdx="3" presStyleCnt="4"/>
      <dgm:spPr>
        <a:solidFill>
          <a:schemeClr val="bg2">
            <a:lumMod val="50000"/>
          </a:schemeClr>
        </a:solidFill>
      </dgm:spPr>
    </dgm:pt>
    <dgm:pt modelId="{3B5B18A0-B1C5-453A-93B9-BA9F07AE1D4E}" type="pres">
      <dgm:prSet presAssocID="{DDAE4475-E1F6-42B8-9238-01DDD369B6BA}" presName="text3" presStyleLbl="fgAcc3" presStyleIdx="3" presStyleCnt="4">
        <dgm:presLayoutVars>
          <dgm:chPref val="3"/>
        </dgm:presLayoutVars>
      </dgm:prSet>
      <dgm:spPr/>
    </dgm:pt>
    <dgm:pt modelId="{EB167672-593D-4FD8-A4FD-979FAD7C2CF7}" type="pres">
      <dgm:prSet presAssocID="{DDAE4475-E1F6-42B8-9238-01DDD369B6BA}" presName="hierChild4" presStyleCnt="0"/>
      <dgm:spPr/>
    </dgm:pt>
  </dgm:ptLst>
  <dgm:cxnLst>
    <dgm:cxn modelId="{00023D1E-26BF-40DB-B2AD-300C5DCEB1A3}" srcId="{4DE6626A-0867-4A23-AB32-4B805F90AAD4}" destId="{22260E5D-0A57-4A98-8493-DD948F801C24}" srcOrd="0" destOrd="0" parTransId="{25D94868-BC8A-465B-B6B2-A0DE318F9C16}" sibTransId="{132CEEBA-26E4-4F4C-A836-9161CD1BD433}"/>
    <dgm:cxn modelId="{8ADFE431-4427-4501-8E2F-24DE1BFC1892}" type="presOf" srcId="{41EDCE19-5CE4-4748-A234-AC53F0DFD209}" destId="{4D96E526-BC56-4755-9253-F1A619FF10FA}" srcOrd="0" destOrd="0" presId="urn:microsoft.com/office/officeart/2005/8/layout/hierarchy1"/>
    <dgm:cxn modelId="{01E5303C-682C-4FC8-991C-E5547A3034CA}" srcId="{41EDCE19-5CE4-4748-A234-AC53F0DFD209}" destId="{4DE6626A-0867-4A23-AB32-4B805F90AAD4}" srcOrd="0" destOrd="0" parTransId="{612F8EE5-A34F-4AC6-93E4-6352E64D541F}" sibTransId="{BD980B80-7896-4942-ADBD-EF2B14902D11}"/>
    <dgm:cxn modelId="{5FBA9D40-E948-4987-BFE2-29FB9C3BFBC6}" type="presOf" srcId="{B3817282-F482-4380-8EFD-A65AE9612203}" destId="{84CEA9D5-70ED-4C59-A394-38FD83A54A61}" srcOrd="0" destOrd="0" presId="urn:microsoft.com/office/officeart/2005/8/layout/hierarchy1"/>
    <dgm:cxn modelId="{D41C9E45-D310-4F06-A58D-DC1466B845B9}" srcId="{4DE6626A-0867-4A23-AB32-4B805F90AAD4}" destId="{D07C717C-93B4-4893-89A1-1AD6323EA213}" srcOrd="1" destOrd="0" parTransId="{79A12F75-C777-4C10-B968-7AB05C64752B}" sibTransId="{C9C188C4-BC85-4399-B993-18138F7A9B3E}"/>
    <dgm:cxn modelId="{0ADD4467-A418-49FC-808F-5FB2508D6BED}" type="presOf" srcId="{4DE6626A-0867-4A23-AB32-4B805F90AAD4}" destId="{4C91DD56-2760-4FFA-B944-C6206F1EC067}" srcOrd="0" destOrd="0" presId="urn:microsoft.com/office/officeart/2005/8/layout/hierarchy1"/>
    <dgm:cxn modelId="{8E7A124A-DD81-4AC1-ADF1-75C48652D07B}" type="presOf" srcId="{FE231FAA-45C0-484D-9F8D-9C6A684779D4}" destId="{C644AF34-6F0F-4D63-9542-D98953CFE83F}" srcOrd="0" destOrd="0" presId="urn:microsoft.com/office/officeart/2005/8/layout/hierarchy1"/>
    <dgm:cxn modelId="{4989E66D-11F4-4D06-8F7A-30250324EE75}" type="presOf" srcId="{79A12F75-C777-4C10-B968-7AB05C64752B}" destId="{103C9993-B1AF-4383-A753-46F498F337F7}" srcOrd="0" destOrd="0" presId="urn:microsoft.com/office/officeart/2005/8/layout/hierarchy1"/>
    <dgm:cxn modelId="{B9B13957-7DD9-43A9-8DB3-16550A38E8D8}" type="presOf" srcId="{22260E5D-0A57-4A98-8493-DD948F801C24}" destId="{C9BB0CEE-72F0-47E7-82B7-3E457BFD471E}" srcOrd="0" destOrd="0" presId="urn:microsoft.com/office/officeart/2005/8/layout/hierarchy1"/>
    <dgm:cxn modelId="{01342A58-4968-4C40-B840-350DD34500A2}" type="presOf" srcId="{25D94868-BC8A-465B-B6B2-A0DE318F9C16}" destId="{05B3EF4C-F2B3-4443-9B55-0CA829631885}" srcOrd="0" destOrd="0" presId="urn:microsoft.com/office/officeart/2005/8/layout/hierarchy1"/>
    <dgm:cxn modelId="{0DC2E6A3-A180-4F5E-A881-2FB483582AE1}" srcId="{D07C717C-93B4-4893-89A1-1AD6323EA213}" destId="{DDAE4475-E1F6-42B8-9238-01DDD369B6BA}" srcOrd="0" destOrd="0" parTransId="{67A3E48F-AB6F-45D3-9D33-AF5912DF3377}" sibTransId="{0B08AE1B-45CC-4F3B-9967-0CA0A2EB8A2A}"/>
    <dgm:cxn modelId="{780554AA-DB1E-4114-BAB6-1D4C65018316}" type="presOf" srcId="{B1C1B78E-66C2-4EB0-8E5C-D6823E9F2556}" destId="{39FD5D71-500B-4905-8730-8FCF63C57284}" srcOrd="0" destOrd="0" presId="urn:microsoft.com/office/officeart/2005/8/layout/hierarchy1"/>
    <dgm:cxn modelId="{093C28AB-38D8-477C-8BAD-08D7A82860D2}" type="presOf" srcId="{67A3E48F-AB6F-45D3-9D33-AF5912DF3377}" destId="{9FB6680B-85BF-49D6-ADD6-9BC7EF1C3AD8}" srcOrd="0" destOrd="0" presId="urn:microsoft.com/office/officeart/2005/8/layout/hierarchy1"/>
    <dgm:cxn modelId="{BF9E72AD-C3EE-4940-AFFA-CB39C0AAAB2E}" type="presOf" srcId="{81837170-F6BF-4830-8312-CA9275D14A53}" destId="{E7A9ACA3-6AB0-424B-B831-70C162794913}" srcOrd="0" destOrd="0" presId="urn:microsoft.com/office/officeart/2005/8/layout/hierarchy1"/>
    <dgm:cxn modelId="{4BC513BB-EB0C-4535-8B50-E4716B0E546F}" type="presOf" srcId="{B92258E8-F1F0-4903-A02B-9EA8813172DA}" destId="{649A123C-9165-4FF8-828D-6946F8C36BAD}" srcOrd="0" destOrd="0" presId="urn:microsoft.com/office/officeart/2005/8/layout/hierarchy1"/>
    <dgm:cxn modelId="{A17FC6C0-F8C9-4173-BF6D-FE32126A212A}" type="presOf" srcId="{1B8758B0-78B2-4EDF-B417-A7300A73DF22}" destId="{622BED71-7720-4877-B869-AF5F89344B5A}" srcOrd="0" destOrd="0" presId="urn:microsoft.com/office/officeart/2005/8/layout/hierarchy1"/>
    <dgm:cxn modelId="{C8F6ADCA-CF1B-4053-A555-EADD98F0C0E0}" srcId="{22260E5D-0A57-4A98-8493-DD948F801C24}" destId="{B3817282-F482-4380-8EFD-A65AE9612203}" srcOrd="2" destOrd="0" parTransId="{B1C1B78E-66C2-4EB0-8E5C-D6823E9F2556}" sibTransId="{877DF754-ED4D-4E6A-AEBD-1C9D6B5E05A4}"/>
    <dgm:cxn modelId="{C94981E3-DE4F-411E-9F11-698AC49614AA}" srcId="{22260E5D-0A57-4A98-8493-DD948F801C24}" destId="{1B8758B0-78B2-4EDF-B417-A7300A73DF22}" srcOrd="1" destOrd="0" parTransId="{FE231FAA-45C0-484D-9F8D-9C6A684779D4}" sibTransId="{FD7CEB68-0ED7-491A-A4DC-02FB5FC2BCA5}"/>
    <dgm:cxn modelId="{FF1417E7-3F9D-4522-B0CF-DE7F99FC3F70}" type="presOf" srcId="{DDAE4475-E1F6-42B8-9238-01DDD369B6BA}" destId="{3B5B18A0-B1C5-453A-93B9-BA9F07AE1D4E}" srcOrd="0" destOrd="0" presId="urn:microsoft.com/office/officeart/2005/8/layout/hierarchy1"/>
    <dgm:cxn modelId="{A7E067E7-FCA8-4C7C-8E33-AE14E99BDFFC}" srcId="{22260E5D-0A57-4A98-8493-DD948F801C24}" destId="{B92258E8-F1F0-4903-A02B-9EA8813172DA}" srcOrd="0" destOrd="0" parTransId="{81837170-F6BF-4830-8312-CA9275D14A53}" sibTransId="{3CE801FC-0886-4D76-B57E-77C08C33DCC5}"/>
    <dgm:cxn modelId="{0EB945FE-AF88-486C-ACEB-E69F2B2E9630}" type="presOf" srcId="{D07C717C-93B4-4893-89A1-1AD6323EA213}" destId="{D0F3916C-9870-40BA-B6E9-BDAAE14F1367}" srcOrd="0" destOrd="0" presId="urn:microsoft.com/office/officeart/2005/8/layout/hierarchy1"/>
    <dgm:cxn modelId="{ACB06086-C75C-45DE-8954-0D80007CDC94}" type="presParOf" srcId="{4D96E526-BC56-4755-9253-F1A619FF10FA}" destId="{3AF4B519-735E-4643-990A-CC10A39D051A}" srcOrd="0" destOrd="0" presId="urn:microsoft.com/office/officeart/2005/8/layout/hierarchy1"/>
    <dgm:cxn modelId="{C1C63FDE-B11E-4DA4-A482-29CC267F8D14}" type="presParOf" srcId="{3AF4B519-735E-4643-990A-CC10A39D051A}" destId="{1BBBEFE3-8FB1-41BE-B3B2-D955FF4BC26E}" srcOrd="0" destOrd="0" presId="urn:microsoft.com/office/officeart/2005/8/layout/hierarchy1"/>
    <dgm:cxn modelId="{5D220042-0378-4CB3-9A40-D48924FDC84D}" type="presParOf" srcId="{1BBBEFE3-8FB1-41BE-B3B2-D955FF4BC26E}" destId="{14742052-B5CF-4DCB-981A-0A19D0665DBD}" srcOrd="0" destOrd="0" presId="urn:microsoft.com/office/officeart/2005/8/layout/hierarchy1"/>
    <dgm:cxn modelId="{8E459FCB-5941-4DB3-BD62-2D0DEADCABBD}" type="presParOf" srcId="{1BBBEFE3-8FB1-41BE-B3B2-D955FF4BC26E}" destId="{4C91DD56-2760-4FFA-B944-C6206F1EC067}" srcOrd="1" destOrd="0" presId="urn:microsoft.com/office/officeart/2005/8/layout/hierarchy1"/>
    <dgm:cxn modelId="{9CDE302E-EBBA-4B81-8BE5-F2FD20F3E140}" type="presParOf" srcId="{3AF4B519-735E-4643-990A-CC10A39D051A}" destId="{EF03ADEC-035D-42FC-8A74-35B952C60277}" srcOrd="1" destOrd="0" presId="urn:microsoft.com/office/officeart/2005/8/layout/hierarchy1"/>
    <dgm:cxn modelId="{8FF12FEF-6A30-451D-80E7-005EDF03E680}" type="presParOf" srcId="{EF03ADEC-035D-42FC-8A74-35B952C60277}" destId="{05B3EF4C-F2B3-4443-9B55-0CA829631885}" srcOrd="0" destOrd="0" presId="urn:microsoft.com/office/officeart/2005/8/layout/hierarchy1"/>
    <dgm:cxn modelId="{86A0FF8C-47E0-4AA1-ACFA-F904B96CF8B9}" type="presParOf" srcId="{EF03ADEC-035D-42FC-8A74-35B952C60277}" destId="{19822F97-5245-4D16-96D2-6945F22823FB}" srcOrd="1" destOrd="0" presId="urn:microsoft.com/office/officeart/2005/8/layout/hierarchy1"/>
    <dgm:cxn modelId="{BCCA23B4-F348-4892-8E51-D083818A56BE}" type="presParOf" srcId="{19822F97-5245-4D16-96D2-6945F22823FB}" destId="{8BA31FB4-3548-4AC9-B504-556BB0036E92}" srcOrd="0" destOrd="0" presId="urn:microsoft.com/office/officeart/2005/8/layout/hierarchy1"/>
    <dgm:cxn modelId="{98B76860-DCD7-47B4-BEB9-1B28E10DBAFA}" type="presParOf" srcId="{8BA31FB4-3548-4AC9-B504-556BB0036E92}" destId="{4774D1C0-0D6A-4C30-825F-6F779F950232}" srcOrd="0" destOrd="0" presId="urn:microsoft.com/office/officeart/2005/8/layout/hierarchy1"/>
    <dgm:cxn modelId="{9F41F207-399C-4DFD-A6D2-EF1743AA9023}" type="presParOf" srcId="{8BA31FB4-3548-4AC9-B504-556BB0036E92}" destId="{C9BB0CEE-72F0-47E7-82B7-3E457BFD471E}" srcOrd="1" destOrd="0" presId="urn:microsoft.com/office/officeart/2005/8/layout/hierarchy1"/>
    <dgm:cxn modelId="{ED65FE2E-0AD4-49F9-91B0-0B8461E84941}" type="presParOf" srcId="{19822F97-5245-4D16-96D2-6945F22823FB}" destId="{F96C7056-80A8-42A6-B26E-AA5BCFCF7DC0}" srcOrd="1" destOrd="0" presId="urn:microsoft.com/office/officeart/2005/8/layout/hierarchy1"/>
    <dgm:cxn modelId="{48A8CC08-EACC-4B5A-BD55-CAB727DE2C44}" type="presParOf" srcId="{F96C7056-80A8-42A6-B26E-AA5BCFCF7DC0}" destId="{E7A9ACA3-6AB0-424B-B831-70C162794913}" srcOrd="0" destOrd="0" presId="urn:microsoft.com/office/officeart/2005/8/layout/hierarchy1"/>
    <dgm:cxn modelId="{769E5F10-5D9F-4209-81B4-99A9038EC664}" type="presParOf" srcId="{F96C7056-80A8-42A6-B26E-AA5BCFCF7DC0}" destId="{B831CA63-9DD1-40A7-B823-95573F3B335C}" srcOrd="1" destOrd="0" presId="urn:microsoft.com/office/officeart/2005/8/layout/hierarchy1"/>
    <dgm:cxn modelId="{DD0BDE8E-3883-4C56-8243-54FC947C72DE}" type="presParOf" srcId="{B831CA63-9DD1-40A7-B823-95573F3B335C}" destId="{0F3C5E9E-0386-4917-818A-DA452CE3B502}" srcOrd="0" destOrd="0" presId="urn:microsoft.com/office/officeart/2005/8/layout/hierarchy1"/>
    <dgm:cxn modelId="{75D0557F-34CF-4B71-BC11-23678294F6BF}" type="presParOf" srcId="{0F3C5E9E-0386-4917-818A-DA452CE3B502}" destId="{1C71E683-7C5F-4580-8211-D83C1A0716CC}" srcOrd="0" destOrd="0" presId="urn:microsoft.com/office/officeart/2005/8/layout/hierarchy1"/>
    <dgm:cxn modelId="{EE60653A-4C0E-4B5B-AD4C-78B957517FBB}" type="presParOf" srcId="{0F3C5E9E-0386-4917-818A-DA452CE3B502}" destId="{649A123C-9165-4FF8-828D-6946F8C36BAD}" srcOrd="1" destOrd="0" presId="urn:microsoft.com/office/officeart/2005/8/layout/hierarchy1"/>
    <dgm:cxn modelId="{95FFE213-19F3-40EB-854C-5F1B929BDFCD}" type="presParOf" srcId="{B831CA63-9DD1-40A7-B823-95573F3B335C}" destId="{8A9B9F0A-54EE-4D5E-A4DA-726BB886CA4E}" srcOrd="1" destOrd="0" presId="urn:microsoft.com/office/officeart/2005/8/layout/hierarchy1"/>
    <dgm:cxn modelId="{635F74EF-B629-41C3-A8AE-D6EA91CB2DBC}" type="presParOf" srcId="{F96C7056-80A8-42A6-B26E-AA5BCFCF7DC0}" destId="{C644AF34-6F0F-4D63-9542-D98953CFE83F}" srcOrd="2" destOrd="0" presId="urn:microsoft.com/office/officeart/2005/8/layout/hierarchy1"/>
    <dgm:cxn modelId="{657F41DF-3B9C-4E4B-8E6C-678CA4651613}" type="presParOf" srcId="{F96C7056-80A8-42A6-B26E-AA5BCFCF7DC0}" destId="{518D5ECE-240F-4B38-972E-5C49DDF68115}" srcOrd="3" destOrd="0" presId="urn:microsoft.com/office/officeart/2005/8/layout/hierarchy1"/>
    <dgm:cxn modelId="{DE86A07E-7212-4471-BC6A-466213B9C00A}" type="presParOf" srcId="{518D5ECE-240F-4B38-972E-5C49DDF68115}" destId="{E159FEA9-8BAC-4076-AB6B-D80535511C60}" srcOrd="0" destOrd="0" presId="urn:microsoft.com/office/officeart/2005/8/layout/hierarchy1"/>
    <dgm:cxn modelId="{648A0CC4-B801-4EA1-AD9B-D3B233CC2988}" type="presParOf" srcId="{E159FEA9-8BAC-4076-AB6B-D80535511C60}" destId="{1F09B032-C152-489D-AEE9-551A52DBF30B}" srcOrd="0" destOrd="0" presId="urn:microsoft.com/office/officeart/2005/8/layout/hierarchy1"/>
    <dgm:cxn modelId="{53D1EB56-5A6E-4E10-AD1D-ADA6BF9E8BBE}" type="presParOf" srcId="{E159FEA9-8BAC-4076-AB6B-D80535511C60}" destId="{622BED71-7720-4877-B869-AF5F89344B5A}" srcOrd="1" destOrd="0" presId="urn:microsoft.com/office/officeart/2005/8/layout/hierarchy1"/>
    <dgm:cxn modelId="{F3AAFA77-9B39-472C-87B4-B44427EBA23F}" type="presParOf" srcId="{518D5ECE-240F-4B38-972E-5C49DDF68115}" destId="{85453735-19FB-4184-9FEA-764329B2DA14}" srcOrd="1" destOrd="0" presId="urn:microsoft.com/office/officeart/2005/8/layout/hierarchy1"/>
    <dgm:cxn modelId="{91DC5464-C52E-4124-ADA2-2739841B0E10}" type="presParOf" srcId="{F96C7056-80A8-42A6-B26E-AA5BCFCF7DC0}" destId="{39FD5D71-500B-4905-8730-8FCF63C57284}" srcOrd="4" destOrd="0" presId="urn:microsoft.com/office/officeart/2005/8/layout/hierarchy1"/>
    <dgm:cxn modelId="{BA5BEB79-0CE4-43B8-92BB-0C6D268F1B76}" type="presParOf" srcId="{F96C7056-80A8-42A6-B26E-AA5BCFCF7DC0}" destId="{27DB5ADC-1526-4244-A2B6-468BAEE88C66}" srcOrd="5" destOrd="0" presId="urn:microsoft.com/office/officeart/2005/8/layout/hierarchy1"/>
    <dgm:cxn modelId="{DB660524-36C2-4E10-87B0-8FFF751A3B75}" type="presParOf" srcId="{27DB5ADC-1526-4244-A2B6-468BAEE88C66}" destId="{AA3B904D-25E1-4FA8-B88C-F363B79F7DF9}" srcOrd="0" destOrd="0" presId="urn:microsoft.com/office/officeart/2005/8/layout/hierarchy1"/>
    <dgm:cxn modelId="{9623CC6C-A70A-44BC-9856-B985DA7C46D4}" type="presParOf" srcId="{AA3B904D-25E1-4FA8-B88C-F363B79F7DF9}" destId="{B26164A8-6A76-4185-9058-67FA0D3B5426}" srcOrd="0" destOrd="0" presId="urn:microsoft.com/office/officeart/2005/8/layout/hierarchy1"/>
    <dgm:cxn modelId="{CBAD608F-6F33-42D8-8FC5-B97EB698DE82}" type="presParOf" srcId="{AA3B904D-25E1-4FA8-B88C-F363B79F7DF9}" destId="{84CEA9D5-70ED-4C59-A394-38FD83A54A61}" srcOrd="1" destOrd="0" presId="urn:microsoft.com/office/officeart/2005/8/layout/hierarchy1"/>
    <dgm:cxn modelId="{19CA541B-3FA8-4958-A962-3384FD638814}" type="presParOf" srcId="{27DB5ADC-1526-4244-A2B6-468BAEE88C66}" destId="{26ADE5AD-F5AF-4F06-902F-13A833E895E2}" srcOrd="1" destOrd="0" presId="urn:microsoft.com/office/officeart/2005/8/layout/hierarchy1"/>
    <dgm:cxn modelId="{BF85CB5F-9F49-45AE-AFBE-30AE9354C44E}" type="presParOf" srcId="{EF03ADEC-035D-42FC-8A74-35B952C60277}" destId="{103C9993-B1AF-4383-A753-46F498F337F7}" srcOrd="2" destOrd="0" presId="urn:microsoft.com/office/officeart/2005/8/layout/hierarchy1"/>
    <dgm:cxn modelId="{5C25297F-E892-4F58-9F8A-DF7A27A65454}" type="presParOf" srcId="{EF03ADEC-035D-42FC-8A74-35B952C60277}" destId="{593AA042-4786-4061-B257-F37B5E7DDAD5}" srcOrd="3" destOrd="0" presId="urn:microsoft.com/office/officeart/2005/8/layout/hierarchy1"/>
    <dgm:cxn modelId="{28E7A944-45F9-4D3A-8D48-221919548139}" type="presParOf" srcId="{593AA042-4786-4061-B257-F37B5E7DDAD5}" destId="{23A3132F-8010-40A5-8B38-3BB975A84B11}" srcOrd="0" destOrd="0" presId="urn:microsoft.com/office/officeart/2005/8/layout/hierarchy1"/>
    <dgm:cxn modelId="{4A4281F9-0007-4CFB-80CC-56DC7BEE8026}" type="presParOf" srcId="{23A3132F-8010-40A5-8B38-3BB975A84B11}" destId="{EDBDE9A3-26BD-41C8-83A7-38DBD494E963}" srcOrd="0" destOrd="0" presId="urn:microsoft.com/office/officeart/2005/8/layout/hierarchy1"/>
    <dgm:cxn modelId="{021B28A6-B2F0-4BC7-A756-4450FC86C7C0}" type="presParOf" srcId="{23A3132F-8010-40A5-8B38-3BB975A84B11}" destId="{D0F3916C-9870-40BA-B6E9-BDAAE14F1367}" srcOrd="1" destOrd="0" presId="urn:microsoft.com/office/officeart/2005/8/layout/hierarchy1"/>
    <dgm:cxn modelId="{A9F060C0-5375-4909-8CA0-5BEF4B931F2C}" type="presParOf" srcId="{593AA042-4786-4061-B257-F37B5E7DDAD5}" destId="{CBC695C9-4555-495D-871A-70B78C1F0525}" srcOrd="1" destOrd="0" presId="urn:microsoft.com/office/officeart/2005/8/layout/hierarchy1"/>
    <dgm:cxn modelId="{04433F0D-B05C-4057-B943-913DDCDF3792}" type="presParOf" srcId="{CBC695C9-4555-495D-871A-70B78C1F0525}" destId="{9FB6680B-85BF-49D6-ADD6-9BC7EF1C3AD8}" srcOrd="0" destOrd="0" presId="urn:microsoft.com/office/officeart/2005/8/layout/hierarchy1"/>
    <dgm:cxn modelId="{F8ABDC4B-6CF0-4C6B-850B-188C89530EFE}" type="presParOf" srcId="{CBC695C9-4555-495D-871A-70B78C1F0525}" destId="{BDB0A7ED-594E-4960-91FC-E8745B1E882C}" srcOrd="1" destOrd="0" presId="urn:microsoft.com/office/officeart/2005/8/layout/hierarchy1"/>
    <dgm:cxn modelId="{E20120E9-05E8-4764-8B5E-C2D1E33B9268}" type="presParOf" srcId="{BDB0A7ED-594E-4960-91FC-E8745B1E882C}" destId="{D3C680A4-C38E-485E-8EF0-FC4D82BE212E}" srcOrd="0" destOrd="0" presId="urn:microsoft.com/office/officeart/2005/8/layout/hierarchy1"/>
    <dgm:cxn modelId="{5A01095F-722A-415F-81A2-85DE0CA09462}" type="presParOf" srcId="{D3C680A4-C38E-485E-8EF0-FC4D82BE212E}" destId="{B1E4B1AF-BE7E-417D-B39E-C4CF5E49FD29}" srcOrd="0" destOrd="0" presId="urn:microsoft.com/office/officeart/2005/8/layout/hierarchy1"/>
    <dgm:cxn modelId="{454F2A46-C80E-476C-A820-0BCBA5FAA536}" type="presParOf" srcId="{D3C680A4-C38E-485E-8EF0-FC4D82BE212E}" destId="{3B5B18A0-B1C5-453A-93B9-BA9F07AE1D4E}" srcOrd="1" destOrd="0" presId="urn:microsoft.com/office/officeart/2005/8/layout/hierarchy1"/>
    <dgm:cxn modelId="{136C1C21-879C-49BF-9375-F05F4361A63B}" type="presParOf" srcId="{BDB0A7ED-594E-4960-91FC-E8745B1E882C}" destId="{EB167672-593D-4FD8-A4FD-979FAD7C2C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6680B-85BF-49D6-ADD6-9BC7EF1C3AD8}">
      <dsp:nvSpPr>
        <dsp:cNvPr id="0" name=""/>
        <dsp:cNvSpPr/>
      </dsp:nvSpPr>
      <dsp:spPr>
        <a:xfrm>
          <a:off x="8416050" y="3246757"/>
          <a:ext cx="91440" cy="590433"/>
        </a:xfrm>
        <a:custGeom>
          <a:avLst/>
          <a:gdLst/>
          <a:ahLst/>
          <a:cxnLst/>
          <a:rect l="0" t="0" r="0" b="0"/>
          <a:pathLst>
            <a:path>
              <a:moveTo>
                <a:pt x="45720" y="0"/>
              </a:moveTo>
              <a:lnTo>
                <a:pt x="45720" y="5904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03C9993-B1AF-4383-A753-46F498F337F7}">
      <dsp:nvSpPr>
        <dsp:cNvPr id="0" name=""/>
        <dsp:cNvSpPr/>
      </dsp:nvSpPr>
      <dsp:spPr>
        <a:xfrm>
          <a:off x="5877297" y="1367183"/>
          <a:ext cx="2584472" cy="590433"/>
        </a:xfrm>
        <a:custGeom>
          <a:avLst/>
          <a:gdLst/>
          <a:ahLst/>
          <a:cxnLst/>
          <a:rect l="0" t="0" r="0" b="0"/>
          <a:pathLst>
            <a:path>
              <a:moveTo>
                <a:pt x="0" y="0"/>
              </a:moveTo>
              <a:lnTo>
                <a:pt x="0" y="402362"/>
              </a:lnTo>
              <a:lnTo>
                <a:pt x="2584472" y="402362"/>
              </a:lnTo>
              <a:lnTo>
                <a:pt x="2584472" y="59043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9FD5D71-500B-4905-8730-8FCF63C57284}">
      <dsp:nvSpPr>
        <dsp:cNvPr id="0" name=""/>
        <dsp:cNvSpPr/>
      </dsp:nvSpPr>
      <dsp:spPr>
        <a:xfrm>
          <a:off x="3499199" y="3246757"/>
          <a:ext cx="2481285" cy="590433"/>
        </a:xfrm>
        <a:custGeom>
          <a:avLst/>
          <a:gdLst/>
          <a:ahLst/>
          <a:cxnLst/>
          <a:rect l="0" t="0" r="0" b="0"/>
          <a:pathLst>
            <a:path>
              <a:moveTo>
                <a:pt x="0" y="0"/>
              </a:moveTo>
              <a:lnTo>
                <a:pt x="0" y="402362"/>
              </a:lnTo>
              <a:lnTo>
                <a:pt x="2481285" y="402362"/>
              </a:lnTo>
              <a:lnTo>
                <a:pt x="2481285" y="5904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644AF34-6F0F-4D63-9542-D98953CFE83F}">
      <dsp:nvSpPr>
        <dsp:cNvPr id="0" name=""/>
        <dsp:cNvSpPr/>
      </dsp:nvSpPr>
      <dsp:spPr>
        <a:xfrm>
          <a:off x="3453479" y="3246757"/>
          <a:ext cx="91440" cy="590433"/>
        </a:xfrm>
        <a:custGeom>
          <a:avLst/>
          <a:gdLst/>
          <a:ahLst/>
          <a:cxnLst/>
          <a:rect l="0" t="0" r="0" b="0"/>
          <a:pathLst>
            <a:path>
              <a:moveTo>
                <a:pt x="45720" y="0"/>
              </a:moveTo>
              <a:lnTo>
                <a:pt x="45720" y="5904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A9ACA3-6AB0-424B-B831-70C162794913}">
      <dsp:nvSpPr>
        <dsp:cNvPr id="0" name=""/>
        <dsp:cNvSpPr/>
      </dsp:nvSpPr>
      <dsp:spPr>
        <a:xfrm>
          <a:off x="1017914" y="3246757"/>
          <a:ext cx="2481285" cy="590433"/>
        </a:xfrm>
        <a:custGeom>
          <a:avLst/>
          <a:gdLst/>
          <a:ahLst/>
          <a:cxnLst/>
          <a:rect l="0" t="0" r="0" b="0"/>
          <a:pathLst>
            <a:path>
              <a:moveTo>
                <a:pt x="2481285" y="0"/>
              </a:moveTo>
              <a:lnTo>
                <a:pt x="2481285" y="402362"/>
              </a:lnTo>
              <a:lnTo>
                <a:pt x="0" y="402362"/>
              </a:lnTo>
              <a:lnTo>
                <a:pt x="0" y="5904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5B3EF4C-F2B3-4443-9B55-0CA829631885}">
      <dsp:nvSpPr>
        <dsp:cNvPr id="0" name=""/>
        <dsp:cNvSpPr/>
      </dsp:nvSpPr>
      <dsp:spPr>
        <a:xfrm>
          <a:off x="3499199" y="1367183"/>
          <a:ext cx="2378098" cy="590433"/>
        </a:xfrm>
        <a:custGeom>
          <a:avLst/>
          <a:gdLst/>
          <a:ahLst/>
          <a:cxnLst/>
          <a:rect l="0" t="0" r="0" b="0"/>
          <a:pathLst>
            <a:path>
              <a:moveTo>
                <a:pt x="2378098" y="0"/>
              </a:moveTo>
              <a:lnTo>
                <a:pt x="2378098" y="402362"/>
              </a:lnTo>
              <a:lnTo>
                <a:pt x="0" y="402362"/>
              </a:lnTo>
              <a:lnTo>
                <a:pt x="0" y="59043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742052-B5CF-4DCB-981A-0A19D0665DBD}">
      <dsp:nvSpPr>
        <dsp:cNvPr id="0" name=""/>
        <dsp:cNvSpPr/>
      </dsp:nvSpPr>
      <dsp:spPr>
        <a:xfrm>
          <a:off x="4862226" y="78043"/>
          <a:ext cx="2030142" cy="1289140"/>
        </a:xfrm>
        <a:prstGeom prst="roundRect">
          <a:avLst>
            <a:gd name="adj" fmla="val 10000"/>
          </a:avLst>
        </a:prstGeom>
        <a:solidFill>
          <a:schemeClr val="accent2"/>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C91DD56-2760-4FFA-B944-C6206F1EC067}">
      <dsp:nvSpPr>
        <dsp:cNvPr id="0" name=""/>
        <dsp:cNvSpPr/>
      </dsp:nvSpPr>
      <dsp:spPr>
        <a:xfrm>
          <a:off x="5087798" y="292336"/>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3D Object Detection</a:t>
          </a:r>
          <a:endParaRPr lang="zh-CN" altLang="en-US" sz="2300" b="1" kern="1200" dirty="0">
            <a:latin typeface="Arial" panose="020B0604020202020204" pitchFamily="34" charset="0"/>
            <a:cs typeface="Arial" panose="020B0604020202020204" pitchFamily="34" charset="0"/>
          </a:endParaRPr>
        </a:p>
      </dsp:txBody>
      <dsp:txXfrm>
        <a:off x="5125556" y="330094"/>
        <a:ext cx="1954626" cy="1213624"/>
      </dsp:txXfrm>
    </dsp:sp>
    <dsp:sp modelId="{4774D1C0-0D6A-4C30-825F-6F779F950232}">
      <dsp:nvSpPr>
        <dsp:cNvPr id="0" name=""/>
        <dsp:cNvSpPr/>
      </dsp:nvSpPr>
      <dsp:spPr>
        <a:xfrm>
          <a:off x="2277754" y="1957616"/>
          <a:ext cx="2442890" cy="1289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B0CEE-72F0-47E7-82B7-3E457BFD471E}">
      <dsp:nvSpPr>
        <dsp:cNvPr id="0" name=""/>
        <dsp:cNvSpPr/>
      </dsp:nvSpPr>
      <dsp:spPr>
        <a:xfrm>
          <a:off x="2503325" y="2171909"/>
          <a:ext cx="2442890"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Two-stage</a:t>
          </a:r>
        </a:p>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Methods</a:t>
          </a:r>
          <a:endParaRPr lang="zh-CN" altLang="en-US" sz="2300" b="1" kern="1200" dirty="0">
            <a:latin typeface="Arial" panose="020B0604020202020204" pitchFamily="34" charset="0"/>
            <a:cs typeface="Arial" panose="020B0604020202020204" pitchFamily="34" charset="0"/>
          </a:endParaRPr>
        </a:p>
      </dsp:txBody>
      <dsp:txXfrm>
        <a:off x="2541083" y="2209667"/>
        <a:ext cx="2367374" cy="1213624"/>
      </dsp:txXfrm>
    </dsp:sp>
    <dsp:sp modelId="{1C71E683-7C5F-4580-8211-D83C1A0716CC}">
      <dsp:nvSpPr>
        <dsp:cNvPr id="0" name=""/>
        <dsp:cNvSpPr/>
      </dsp:nvSpPr>
      <dsp:spPr>
        <a:xfrm>
          <a:off x="2843" y="3837190"/>
          <a:ext cx="2030142" cy="1289140"/>
        </a:xfrm>
        <a:prstGeom prst="roundRect">
          <a:avLst>
            <a:gd name="adj" fmla="val 10000"/>
          </a:avLst>
        </a:prstGeom>
        <a:solidFill>
          <a:schemeClr val="bg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49A123C-9165-4FF8-828D-6946F8C36BAD}">
      <dsp:nvSpPr>
        <dsp:cNvPr id="0" name=""/>
        <dsp:cNvSpPr/>
      </dsp:nvSpPr>
      <dsp:spPr>
        <a:xfrm>
          <a:off x="228414" y="4051483"/>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Multi-view Methods</a:t>
          </a:r>
          <a:endParaRPr lang="zh-CN" altLang="en-US" sz="2300" b="1" kern="1200" dirty="0">
            <a:latin typeface="Arial" panose="020B0604020202020204" pitchFamily="34" charset="0"/>
            <a:cs typeface="Arial" panose="020B0604020202020204" pitchFamily="34" charset="0"/>
          </a:endParaRPr>
        </a:p>
      </dsp:txBody>
      <dsp:txXfrm>
        <a:off x="266172" y="4089241"/>
        <a:ext cx="1954626" cy="1213624"/>
      </dsp:txXfrm>
    </dsp:sp>
    <dsp:sp modelId="{1F09B032-C152-489D-AEE9-551A52DBF30B}">
      <dsp:nvSpPr>
        <dsp:cNvPr id="0" name=""/>
        <dsp:cNvSpPr/>
      </dsp:nvSpPr>
      <dsp:spPr>
        <a:xfrm>
          <a:off x="2484128" y="3837190"/>
          <a:ext cx="2030142" cy="1289140"/>
        </a:xfrm>
        <a:prstGeom prst="roundRect">
          <a:avLst>
            <a:gd name="adj" fmla="val 10000"/>
          </a:avLst>
        </a:prstGeom>
        <a:solidFill>
          <a:schemeClr val="bg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2BED71-7720-4877-B869-AF5F89344B5A}">
      <dsp:nvSpPr>
        <dsp:cNvPr id="0" name=""/>
        <dsp:cNvSpPr/>
      </dsp:nvSpPr>
      <dsp:spPr>
        <a:xfrm>
          <a:off x="2709699" y="4051483"/>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Voxel Convolution Methods</a:t>
          </a:r>
          <a:endParaRPr lang="zh-CN" altLang="en-US" sz="2300" b="1" kern="1200" dirty="0">
            <a:latin typeface="Arial" panose="020B0604020202020204" pitchFamily="34" charset="0"/>
            <a:cs typeface="Arial" panose="020B0604020202020204" pitchFamily="34" charset="0"/>
          </a:endParaRPr>
        </a:p>
      </dsp:txBody>
      <dsp:txXfrm>
        <a:off x="2747457" y="4089241"/>
        <a:ext cx="1954626" cy="1213624"/>
      </dsp:txXfrm>
    </dsp:sp>
    <dsp:sp modelId="{B26164A8-6A76-4185-9058-67FA0D3B5426}">
      <dsp:nvSpPr>
        <dsp:cNvPr id="0" name=""/>
        <dsp:cNvSpPr/>
      </dsp:nvSpPr>
      <dsp:spPr>
        <a:xfrm>
          <a:off x="4965413" y="3837190"/>
          <a:ext cx="2030142" cy="1289140"/>
        </a:xfrm>
        <a:prstGeom prst="roundRect">
          <a:avLst>
            <a:gd name="adj" fmla="val 10000"/>
          </a:avLst>
        </a:prstGeom>
        <a:solidFill>
          <a:schemeClr val="bg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4CEA9D5-70ED-4C59-A394-38FD83A54A61}">
      <dsp:nvSpPr>
        <dsp:cNvPr id="0" name=""/>
        <dsp:cNvSpPr/>
      </dsp:nvSpPr>
      <dsp:spPr>
        <a:xfrm>
          <a:off x="5190985" y="4051483"/>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Point Learning Methods</a:t>
          </a:r>
          <a:endParaRPr lang="zh-CN" altLang="en-US" sz="2300" b="1" kern="1200" dirty="0">
            <a:latin typeface="Arial" panose="020B0604020202020204" pitchFamily="34" charset="0"/>
            <a:cs typeface="Arial" panose="020B0604020202020204" pitchFamily="34" charset="0"/>
          </a:endParaRPr>
        </a:p>
      </dsp:txBody>
      <dsp:txXfrm>
        <a:off x="5228743" y="4089241"/>
        <a:ext cx="1954626" cy="1213624"/>
      </dsp:txXfrm>
    </dsp:sp>
    <dsp:sp modelId="{EDBDE9A3-26BD-41C8-83A7-38DBD494E963}">
      <dsp:nvSpPr>
        <dsp:cNvPr id="0" name=""/>
        <dsp:cNvSpPr/>
      </dsp:nvSpPr>
      <dsp:spPr>
        <a:xfrm>
          <a:off x="7446698" y="1957616"/>
          <a:ext cx="2030142" cy="1289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0F3916C-9870-40BA-B6E9-BDAAE14F1367}">
      <dsp:nvSpPr>
        <dsp:cNvPr id="0" name=""/>
        <dsp:cNvSpPr/>
      </dsp:nvSpPr>
      <dsp:spPr>
        <a:xfrm>
          <a:off x="7672270" y="2171909"/>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Single-stage Methods</a:t>
          </a:r>
          <a:endParaRPr lang="zh-CN" altLang="en-US" sz="2300" b="1" kern="1200" dirty="0">
            <a:latin typeface="Arial" panose="020B0604020202020204" pitchFamily="34" charset="0"/>
            <a:cs typeface="Arial" panose="020B0604020202020204" pitchFamily="34" charset="0"/>
          </a:endParaRPr>
        </a:p>
      </dsp:txBody>
      <dsp:txXfrm>
        <a:off x="7710028" y="2209667"/>
        <a:ext cx="1954626" cy="1213624"/>
      </dsp:txXfrm>
    </dsp:sp>
    <dsp:sp modelId="{B1E4B1AF-BE7E-417D-B39E-C4CF5E49FD29}">
      <dsp:nvSpPr>
        <dsp:cNvPr id="0" name=""/>
        <dsp:cNvSpPr/>
      </dsp:nvSpPr>
      <dsp:spPr>
        <a:xfrm>
          <a:off x="7446698" y="3837190"/>
          <a:ext cx="2030142" cy="1289140"/>
        </a:xfrm>
        <a:prstGeom prst="roundRect">
          <a:avLst>
            <a:gd name="adj" fmla="val 10000"/>
          </a:avLst>
        </a:prstGeom>
        <a:solidFill>
          <a:schemeClr val="bg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B5B18A0-B1C5-453A-93B9-BA9F07AE1D4E}">
      <dsp:nvSpPr>
        <dsp:cNvPr id="0" name=""/>
        <dsp:cNvSpPr/>
      </dsp:nvSpPr>
      <dsp:spPr>
        <a:xfrm>
          <a:off x="7672270" y="4051483"/>
          <a:ext cx="2030142" cy="128914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3D YOLO Methods</a:t>
          </a:r>
          <a:endParaRPr lang="zh-CN" altLang="en-US" sz="2300" b="1" kern="1200" dirty="0">
            <a:latin typeface="Arial" panose="020B0604020202020204" pitchFamily="34" charset="0"/>
            <a:cs typeface="Arial" panose="020B0604020202020204" pitchFamily="34" charset="0"/>
          </a:endParaRPr>
        </a:p>
      </dsp:txBody>
      <dsp:txXfrm>
        <a:off x="7710028" y="4089241"/>
        <a:ext cx="1954626" cy="12136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1AE898E3-27A8-47B3-891C-5F0A4FB1717B}" type="datetimeFigureOut">
              <a:rPr lang="en-US" smtClean="0"/>
              <a:t>12/22/2020</a:t>
            </a:fld>
            <a:endParaRPr 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ECEA4576-7CC0-4BC4-8512-28AEA8052650}" type="slidenum">
              <a:rPr lang="en-US" smtClean="0"/>
              <a:t>‹#›</a:t>
            </a:fld>
            <a:endParaRPr lang="en-US"/>
          </a:p>
        </p:txBody>
      </p:sp>
    </p:spTree>
    <p:extLst>
      <p:ext uri="{BB962C8B-B14F-4D97-AF65-F5344CB8AC3E}">
        <p14:creationId xmlns:p14="http://schemas.microsoft.com/office/powerpoint/2010/main" val="36544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Good afternoon,</a:t>
            </a:r>
            <a:r>
              <a:rPr kumimoji="1" lang="en-US" altLang="zh-CN" baseline="0" dirty="0"/>
              <a:t> my dear professors and classmates. This is my research topic that </a:t>
            </a:r>
            <a:r>
              <a:rPr lang="en-US" altLang="zh-CN" sz="1200" b="1" dirty="0">
                <a:latin typeface="Arial" panose="020B0604020202020204" pitchFamily="34" charset="0"/>
                <a:ea typeface="ＭＳ ゴシック" panose="020B0609070205080204" pitchFamily="49" charset="-128"/>
                <a:cs typeface="Arial" panose="020B0604020202020204" pitchFamily="34" charset="0"/>
              </a:rPr>
              <a:t>3D Object Detection based on Deep Learning</a:t>
            </a:r>
            <a:r>
              <a:rPr kumimoji="1" lang="en-US" altLang="zh-CN" baseline="0" dirty="0"/>
              <a:t>. </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1</a:t>
            </a:fld>
            <a:endParaRPr lang="en-US"/>
          </a:p>
        </p:txBody>
      </p:sp>
    </p:spTree>
    <p:extLst>
      <p:ext uri="{BB962C8B-B14F-4D97-AF65-F5344CB8AC3E}">
        <p14:creationId xmlns:p14="http://schemas.microsoft.com/office/powerpoint/2010/main" val="37550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This is the details method for 3D Sparse Convolution and Region Proposals Networks.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voxelization of point cloud, we can get the space matrix for the 3D images. Then, we can use the 3D convolution to extract the features.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Next, the feature map needs to generate the region proposals on the Bird’s eye view.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 first classification and regression will divide the foreground and background regions and delete the background region proposals.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CEA4576-7CC0-4BC4-8512-28AEA8052650}" type="slidenum">
              <a:rPr lang="en-US" smtClean="0"/>
              <a:t>10</a:t>
            </a:fld>
            <a:endParaRPr lang="en-US"/>
          </a:p>
        </p:txBody>
      </p:sp>
    </p:spTree>
    <p:extLst>
      <p:ext uri="{BB962C8B-B14F-4D97-AF65-F5344CB8AC3E}">
        <p14:creationId xmlns:p14="http://schemas.microsoft.com/office/powerpoint/2010/main" val="168333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first part, this method think it lose a lot of features in down-sampling. So, the second part aim at extracting the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features to add the information. Its name is Voxel Set Abstraction Module.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It uses the method of Furthest Point-Sampling to progress the point cloud.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Then, this is the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sampling. And this method needs to complete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sampling for different layers in the 3d sparse convolution.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At last, the output is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with features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CEA4576-7CC0-4BC4-8512-28AEA8052650}" type="slidenum">
              <a:rPr lang="en-US" smtClean="0"/>
              <a:t>11</a:t>
            </a:fld>
            <a:endParaRPr lang="en-US"/>
          </a:p>
        </p:txBody>
      </p:sp>
    </p:spTree>
    <p:extLst>
      <p:ext uri="{BB962C8B-B14F-4D97-AF65-F5344CB8AC3E}">
        <p14:creationId xmlns:p14="http://schemas.microsoft.com/office/powerpoint/2010/main" val="55879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third</a:t>
            </a:r>
            <a:r>
              <a:rPr lang="en-US" altLang="zh-CN" baseline="0" dirty="0"/>
              <a:t> part is ROI-grid Pooling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input data is </a:t>
            </a:r>
            <a:r>
              <a:rPr lang="en-US" altLang="zh-CN" sz="1200" dirty="0"/>
              <a:t>Region proposals from the first part and </a:t>
            </a:r>
            <a:r>
              <a:rPr lang="en-US" altLang="zh-CN" sz="1200" dirty="0" err="1"/>
              <a:t>keypoints</a:t>
            </a:r>
            <a:r>
              <a:rPr lang="en-US" altLang="zh-CN" sz="1200" dirty="0"/>
              <a:t> with feature from the second</a:t>
            </a:r>
            <a:r>
              <a:rPr lang="en-US" altLang="zh-CN" sz="1200" baseline="0" dirty="0"/>
              <a:t>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This is the region proposals of grid. For every grid, it will fuse the </a:t>
            </a:r>
            <a:r>
              <a:rPr lang="en-US" altLang="zh-CN" baseline="0" dirty="0" err="1"/>
              <a:t>keypoints</a:t>
            </a:r>
            <a:r>
              <a:rPr lang="en-US" altLang="zh-CN" baseline="0" dirty="0"/>
              <a:t> feature to generate the new </a:t>
            </a:r>
            <a:r>
              <a:rPr lang="en-US" altLang="zh-CN" b="0" i="0" dirty="0">
                <a:solidFill>
                  <a:srgbClr val="333333"/>
                </a:solidFill>
                <a:effectLst/>
                <a:latin typeface="Arial" panose="020B0604020202020204" pitchFamily="34" charset="0"/>
              </a:rPr>
              <a:t>identical size </a:t>
            </a:r>
            <a:r>
              <a:rPr lang="en-US" altLang="zh-CN" baseline="0" dirty="0"/>
              <a:t>regions. For the regions proposals, we need to compute the second classification and box regression.</a:t>
            </a:r>
          </a:p>
          <a:p>
            <a:endParaRPr lang="zh-CN" altLang="en-US" dirty="0"/>
          </a:p>
        </p:txBody>
      </p:sp>
      <p:sp>
        <p:nvSpPr>
          <p:cNvPr id="4" name="灯片编号占位符 3"/>
          <p:cNvSpPr>
            <a:spLocks noGrp="1"/>
          </p:cNvSpPr>
          <p:nvPr>
            <p:ph type="sldNum" sz="quarter" idx="10"/>
          </p:nvPr>
        </p:nvSpPr>
        <p:spPr/>
        <p:txBody>
          <a:bodyPr/>
          <a:lstStyle/>
          <a:p>
            <a:fld id="{ECEA4576-7CC0-4BC4-8512-28AEA8052650}" type="slidenum">
              <a:rPr lang="en-US" smtClean="0"/>
              <a:t>12</a:t>
            </a:fld>
            <a:endParaRPr lang="en-US"/>
          </a:p>
        </p:txBody>
      </p:sp>
    </p:spTree>
    <p:extLst>
      <p:ext uri="{BB962C8B-B14F-4D97-AF65-F5344CB8AC3E}">
        <p14:creationId xmlns:p14="http://schemas.microsoft.com/office/powerpoint/2010/main" val="211730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flowchart for this method. The input data is Lidar point cloud. We can divide the processing into two stage. it will propose the region proposals according to Convolutional features extraction. </a:t>
            </a:r>
            <a:r>
              <a:rPr lang="en-US" altLang="zh-CN" dirty="0" err="1"/>
              <a:t>Keypoint</a:t>
            </a:r>
            <a:r>
              <a:rPr lang="en-US" altLang="zh-CN" dirty="0"/>
              <a:t> features sampling. The ROI module fuse the </a:t>
            </a:r>
            <a:r>
              <a:rPr lang="en-US" altLang="zh-CN" dirty="0" err="1"/>
              <a:t>Keypoint</a:t>
            </a:r>
            <a:r>
              <a:rPr lang="en-US" altLang="zh-CN" dirty="0"/>
              <a:t> features into region proposals and complete the classification and box regression.</a:t>
            </a:r>
            <a:endParaRPr lang="zh-CN" altLang="en-US" dirty="0"/>
          </a:p>
        </p:txBody>
      </p:sp>
      <p:sp>
        <p:nvSpPr>
          <p:cNvPr id="4" name="灯片编号占位符 3"/>
          <p:cNvSpPr>
            <a:spLocks noGrp="1"/>
          </p:cNvSpPr>
          <p:nvPr>
            <p:ph type="sldNum" sz="quarter" idx="10"/>
          </p:nvPr>
        </p:nvSpPr>
        <p:spPr/>
        <p:txBody>
          <a:bodyPr/>
          <a:lstStyle/>
          <a:p>
            <a:fld id="{ECEA4576-7CC0-4BC4-8512-28AEA8052650}" type="slidenum">
              <a:rPr lang="en-US" smtClean="0"/>
              <a:t>13</a:t>
            </a:fld>
            <a:endParaRPr lang="en-US"/>
          </a:p>
        </p:txBody>
      </p:sp>
    </p:spTree>
    <p:extLst>
      <p:ext uri="{BB962C8B-B14F-4D97-AF65-F5344CB8AC3E}">
        <p14:creationId xmlns:p14="http://schemas.microsoft.com/office/powerpoint/2010/main" val="49713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 Originality of the proposed methods.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Firstly, this method only uses the LiDAR point cloud data to train the model.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Then, it can combine the convolution networks with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sampling to extract the object features.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At last, it uses the two-stage detection method to predict the classes and bounding box. The detection framework is faster R-CNN.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ECEA4576-7CC0-4BC4-8512-28AEA8052650}" type="slidenum">
              <a:rPr lang="en-US" smtClean="0"/>
              <a:t>14</a:t>
            </a:fld>
            <a:endParaRPr lang="en-US"/>
          </a:p>
        </p:txBody>
      </p:sp>
    </p:spTree>
    <p:extLst>
      <p:ext uri="{BB962C8B-B14F-4D97-AF65-F5344CB8AC3E}">
        <p14:creationId xmlns:p14="http://schemas.microsoft.com/office/powerpoint/2010/main" val="161993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We also evaluate the method On</a:t>
            </a:r>
            <a:r>
              <a:rPr lang="en-US" altLang="zh-CN" baseline="0" dirty="0"/>
              <a:t> the Dataset of KITTI 3D with our experimental environment. Meanwhile,</a:t>
            </a:r>
            <a:r>
              <a:rPr lang="zh-CN" altLang="en-US" baseline="0" dirty="0"/>
              <a:t> </a:t>
            </a:r>
            <a:r>
              <a:rPr lang="en-US" altLang="zh-CN" baseline="0" dirty="0"/>
              <a:t>we</a:t>
            </a:r>
            <a:r>
              <a:rPr lang="zh-CN" altLang="en-US" baseline="0" dirty="0"/>
              <a:t> </a:t>
            </a:r>
            <a:r>
              <a:rPr lang="en-US" altLang="zh-CN" baseline="0" dirty="0"/>
              <a:t>select</a:t>
            </a:r>
            <a:r>
              <a:rPr lang="zh-CN" altLang="en-US" baseline="0" dirty="0"/>
              <a:t> </a:t>
            </a:r>
            <a:r>
              <a:rPr lang="en-US" altLang="zh-CN" baseline="0" dirty="0"/>
              <a:t>4</a:t>
            </a:r>
            <a:r>
              <a:rPr lang="zh-CN" altLang="en-US" baseline="0" dirty="0"/>
              <a:t> </a:t>
            </a:r>
            <a:r>
              <a:rPr lang="en-US" altLang="zh-CN" baseline="0" dirty="0"/>
              <a:t>method</a:t>
            </a:r>
            <a:r>
              <a:rPr lang="zh-CN" altLang="en-US" baseline="0" dirty="0"/>
              <a:t> </a:t>
            </a:r>
            <a:r>
              <a:rPr lang="en-US" altLang="zh-CN" baseline="0" dirty="0"/>
              <a:t>as comparison method. The result come from the best model of our optimized parameters. You can see, </a:t>
            </a:r>
            <a:r>
              <a:rPr lang="en-US" altLang="zh-CN" baseline="0" dirty="0" err="1"/>
              <a:t>Pv</a:t>
            </a:r>
            <a:r>
              <a:rPr lang="en-US" altLang="zh-CN" baseline="0" dirty="0"/>
              <a:t>-RCNN has the best performance in the loadboard compared with other method. But, for the two-stage method, it still needs to improve the speed </a:t>
            </a:r>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15</a:t>
            </a:fld>
            <a:endParaRPr lang="en-US"/>
          </a:p>
        </p:txBody>
      </p:sp>
    </p:spTree>
    <p:extLst>
      <p:ext uri="{BB962C8B-B14F-4D97-AF65-F5344CB8AC3E}">
        <p14:creationId xmlns:p14="http://schemas.microsoft.com/office/powerpoint/2010/main" val="155989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This is the actual detection result on the </a:t>
            </a:r>
            <a:r>
              <a:rPr lang="en-US" altLang="zh-CN" dirty="0" err="1"/>
              <a:t>kitti</a:t>
            </a:r>
            <a:r>
              <a:rPr lang="en-US" altLang="zh-CN" dirty="0"/>
              <a:t> dataset.</a:t>
            </a:r>
          </a:p>
          <a:p>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16</a:t>
            </a:fld>
            <a:endParaRPr lang="en-US"/>
          </a:p>
        </p:txBody>
      </p:sp>
    </p:spTree>
    <p:extLst>
      <p:ext uri="{BB962C8B-B14F-4D97-AF65-F5344CB8AC3E}">
        <p14:creationId xmlns:p14="http://schemas.microsoft.com/office/powerpoint/2010/main" val="1861265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First, compared with the 2D detection method, this method uses the down-sampling feature map to predict the object which cannot acquire a good performance for the location.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Meanwhile, the raw point cloud is sparsity, the convolution will lose more features for the object.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Second</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 two-stage method need a large amount of calculation.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Thus, this method is difficult to apply to lightweight devices.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17</a:t>
            </a:fld>
            <a:endParaRPr lang="en-US"/>
          </a:p>
        </p:txBody>
      </p:sp>
    </p:spTree>
    <p:extLst>
      <p:ext uri="{BB962C8B-B14F-4D97-AF65-F5344CB8AC3E}">
        <p14:creationId xmlns:p14="http://schemas.microsoft.com/office/powerpoint/2010/main" val="1832242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problem, I have three ideas for solving the problem. This is my future work.</a:t>
            </a:r>
          </a:p>
          <a:p>
            <a:r>
              <a:rPr lang="en-US" altLang="zh-CN" dirty="0"/>
              <a:t>Firstly, for the backbone of feature extraction network, I want to use the </a:t>
            </a:r>
            <a:r>
              <a:rPr kumimoji="1" lang="en-US" altLang="ja-JP" dirty="0">
                <a:latin typeface="Arial" panose="020B0604020202020204" pitchFamily="34" charset="0"/>
                <a:ea typeface="MS UI Gothic" panose="020B0600070205080204" pitchFamily="50" charset="-128"/>
                <a:cs typeface="Arial" panose="020B0604020202020204" pitchFamily="34" charset="0"/>
              </a:rPr>
              <a:t>feature fusion method to improve representational ability of networks, such as adding the up-sampling convolution or deconvolutional neural networks. Second, I plan to use the learning method instead of </a:t>
            </a:r>
            <a:r>
              <a:rPr kumimoji="1" lang="en-US" altLang="ja-JP" dirty="0" err="1">
                <a:latin typeface="Arial" panose="020B0604020202020204" pitchFamily="34" charset="0"/>
                <a:ea typeface="MS UI Gothic" panose="020B0600070205080204" pitchFamily="50" charset="-128"/>
                <a:cs typeface="Arial" panose="020B0604020202020204" pitchFamily="34" charset="0"/>
              </a:rPr>
              <a:t>keypoints</a:t>
            </a:r>
            <a:r>
              <a:rPr kumimoji="1" lang="en-US" altLang="ja-JP" dirty="0">
                <a:latin typeface="Arial" panose="020B0604020202020204" pitchFamily="34" charset="0"/>
                <a:ea typeface="MS UI Gothic" panose="020B0600070205080204" pitchFamily="50" charset="-128"/>
                <a:cs typeface="Arial" panose="020B0604020202020204" pitchFamily="34" charset="0"/>
              </a:rPr>
              <a:t> sampling. In my opinion, </a:t>
            </a:r>
            <a:r>
              <a:rPr kumimoji="1" lang="en-US" altLang="zh-CN" dirty="0">
                <a:latin typeface="Arial" panose="020B0604020202020204" pitchFamily="34" charset="0"/>
                <a:ea typeface="MS UI Gothic" panose="020B0600070205080204" pitchFamily="50" charset="-128"/>
                <a:cs typeface="Arial" panose="020B0604020202020204" pitchFamily="34" charset="0"/>
              </a:rPr>
              <a:t>learning based method can acquire the fine-</a:t>
            </a:r>
            <a:r>
              <a:rPr kumimoji="1" lang="en-US" altLang="zh-CN" dirty="0" err="1">
                <a:latin typeface="Arial" panose="020B0604020202020204" pitchFamily="34" charset="0"/>
                <a:ea typeface="MS UI Gothic" panose="020B0600070205080204" pitchFamily="50" charset="-128"/>
                <a:cs typeface="Arial" panose="020B0604020202020204" pitchFamily="34" charset="0"/>
              </a:rPr>
              <a:t>graind</a:t>
            </a:r>
            <a:r>
              <a:rPr kumimoji="1" lang="en-US" altLang="zh-CN" dirty="0">
                <a:latin typeface="Arial" panose="020B0604020202020204" pitchFamily="34" charset="0"/>
                <a:ea typeface="MS UI Gothic" panose="020B0600070205080204" pitchFamily="50" charset="-128"/>
                <a:cs typeface="Arial" panose="020B0604020202020204" pitchFamily="34" charset="0"/>
              </a:rPr>
              <a:t> features for the point cloud. Third, we want to reduce the steps of box regression and classification calculation. Such as we can use the once classification and once box regression to complete the detection framework.</a:t>
            </a:r>
            <a:endParaRPr lang="zh-CN" altLang="en-US" dirty="0"/>
          </a:p>
        </p:txBody>
      </p:sp>
      <p:sp>
        <p:nvSpPr>
          <p:cNvPr id="4" name="灯片编号占位符 3"/>
          <p:cNvSpPr>
            <a:spLocks noGrp="1"/>
          </p:cNvSpPr>
          <p:nvPr>
            <p:ph type="sldNum" sz="quarter" idx="10"/>
          </p:nvPr>
        </p:nvSpPr>
        <p:spPr/>
        <p:txBody>
          <a:bodyPr/>
          <a:lstStyle/>
          <a:p>
            <a:fld id="{ECEA4576-7CC0-4BC4-8512-28AEA8052650}" type="slidenum">
              <a:rPr lang="en-US" smtClean="0"/>
              <a:t>18</a:t>
            </a:fld>
            <a:endParaRPr lang="en-US"/>
          </a:p>
        </p:txBody>
      </p:sp>
    </p:spTree>
    <p:extLst>
      <p:ext uri="{BB962C8B-B14F-4D97-AF65-F5344CB8AC3E}">
        <p14:creationId xmlns:p14="http://schemas.microsoft.com/office/powerpoint/2010/main" val="404123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Now,</a:t>
            </a:r>
            <a:r>
              <a:rPr lang="en-US" altLang="zh-CN" baseline="0" dirty="0"/>
              <a:t> This is the content for my report, it includes 7 parts</a:t>
            </a:r>
          </a:p>
          <a:p>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2</a:t>
            </a:fld>
            <a:endParaRPr lang="en-US"/>
          </a:p>
        </p:txBody>
      </p:sp>
    </p:spTree>
    <p:extLst>
      <p:ext uri="{BB962C8B-B14F-4D97-AF65-F5344CB8AC3E}">
        <p14:creationId xmlns:p14="http://schemas.microsoft.com/office/powerpoint/2010/main" val="11924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background of our topic.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Firstly, 3D object detection is a basic project and technology for the autonomous driving scenes.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Second, most of method use the large number of data to finish the detection task, such as 2D image, RGB-D data and so on. Recently, with the universal applications of LiDAR cameras, point cloud data become the important research data which include the depth and geometric space information of the object. In our work, we want to use the point cloud to achieve the higher accuracy detection of 3D object.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Third, deep learning-based method has a good information on the task of computer vision. But we need to consider the model of memory and running rate for this method. It is a significant problem that we want to apply the method in the actual production.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3</a:t>
            </a:fld>
            <a:endParaRPr lang="en-US"/>
          </a:p>
        </p:txBody>
      </p:sp>
    </p:spTree>
    <p:extLst>
      <p:ext uri="{BB962C8B-B14F-4D97-AF65-F5344CB8AC3E}">
        <p14:creationId xmlns:p14="http://schemas.microsoft.com/office/powerpoint/2010/main" val="377837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Related work.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According to the detection framework or head, we can divide the 3D object detection into two kinds: two-stage methods and single-stage methods. The standards are similar to the 2D object detection. At present, many method frameworks of 3d detection comes from the two-stage method of 2D object.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4</a:t>
            </a:fld>
            <a:endParaRPr lang="en-US"/>
          </a:p>
        </p:txBody>
      </p:sp>
    </p:spTree>
    <p:extLst>
      <p:ext uri="{BB962C8B-B14F-4D97-AF65-F5344CB8AC3E}">
        <p14:creationId xmlns:p14="http://schemas.microsoft.com/office/powerpoint/2010/main" val="202905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details of this method.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Two stage methods need to calculate twice classification and twice box regression.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 first classification and regression need to distinguish the foreground and background on the region proposals.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The second classification and regression fuse the region proposals and raw feature map to acquire a higher accuracy result.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this method, it needs to use the point cloud to complete the feature extraction.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5</a:t>
            </a:fld>
            <a:endParaRPr lang="en-US"/>
          </a:p>
        </p:txBody>
      </p:sp>
    </p:spTree>
    <p:extLst>
      <p:ext uri="{BB962C8B-B14F-4D97-AF65-F5344CB8AC3E}">
        <p14:creationId xmlns:p14="http://schemas.microsoft.com/office/powerpoint/2010/main" val="2771554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single-stage method, it uses the conversion function for point cloud data to generate the 2D RGB map. Then, it uses 2D detection method to predict 2D bounding box and classification. At last, according to the conversion function, this method can acquire the 3D bounding box.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6</a:t>
            </a:fld>
            <a:endParaRPr lang="en-US"/>
          </a:p>
        </p:txBody>
      </p:sp>
    </p:spTree>
    <p:extLst>
      <p:ext uri="{BB962C8B-B14F-4D97-AF65-F5344CB8AC3E}">
        <p14:creationId xmlns:p14="http://schemas.microsoft.com/office/powerpoint/2010/main" val="412077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In summary, we analyzed these methods problem.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two-stage method, the data processing of the current method is complicated, such as multi-view images. And this method requires a large number of calculations.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For the single-stage method, it is affected by the feature extraction, which lead to lose the space feature of three dimensional. Meanwhile, limited calculation cannot have a good result.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7</a:t>
            </a:fld>
            <a:endParaRPr lang="en-US"/>
          </a:p>
        </p:txBody>
      </p:sp>
    </p:spTree>
    <p:extLst>
      <p:ext uri="{BB962C8B-B14F-4D97-AF65-F5344CB8AC3E}">
        <p14:creationId xmlns:p14="http://schemas.microsoft.com/office/powerpoint/2010/main" val="180205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Thus, we propose our research task. Firstly, for the point cloud features, we want to design a unified framework and combine the convolutional features and point features. Second, we hope to increase detection speed on the basis of ensuring the detection accuracy. Now, we first explore the improved method on the accuracy.</a:t>
            </a:r>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8</a:t>
            </a:fld>
            <a:endParaRPr lang="en-US"/>
          </a:p>
        </p:txBody>
      </p:sp>
    </p:spTree>
    <p:extLst>
      <p:ext uri="{BB962C8B-B14F-4D97-AF65-F5344CB8AC3E}">
        <p14:creationId xmlns:p14="http://schemas.microsoft.com/office/powerpoint/2010/main" val="231984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At present, we are working on this method, called PV-RCNN.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It is a typical two-stage method for the 3D object detection. This method contains three parts.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At first, 3D Sparse Convolution and Region Proposals Networks use the convolutional features to generate the candidate region proposals for the object, and it need to complete the foreground and background for the region proposals. Second, Voxel Set Abstraction Module acquires the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features by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sampling. Third, ROI pooling fuse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keypoint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features into region proposals and complete the classification and box regression.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ECEA4576-7CC0-4BC4-8512-28AEA8052650}" type="slidenum">
              <a:rPr lang="en-US" smtClean="0"/>
              <a:t>9</a:t>
            </a:fld>
            <a:endParaRPr lang="en-US"/>
          </a:p>
        </p:txBody>
      </p:sp>
    </p:spTree>
    <p:extLst>
      <p:ext uri="{BB962C8B-B14F-4D97-AF65-F5344CB8AC3E}">
        <p14:creationId xmlns:p14="http://schemas.microsoft.com/office/powerpoint/2010/main" val="3430231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endParaRPr 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ゴシック" panose="020B0609070205080204" pitchFamily="49" charset="-128"/>
                <a:ea typeface="ＭＳ ゴシック" panose="020B0609070205080204" pitchFamily="49"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日付プレースホルダー 3"/>
          <p:cNvSpPr>
            <a:spLocks noGrp="1"/>
          </p:cNvSpPr>
          <p:nvPr>
            <p:ph type="dt" sz="half" idx="10"/>
          </p:nvPr>
        </p:nvSpPr>
        <p:spPr/>
        <p:txBody>
          <a:bodyPr/>
          <a:lstStyle/>
          <a:p>
            <a:fld id="{1C086517-9AB6-4A96-AE10-7DD88AE2D63A}" type="datetime1">
              <a:rPr lang="en-US" altLang="ja-JP" smtClean="0"/>
              <a:t>12/22/2020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08026B8-3258-49BD-8F90-82927A42B034}" type="slidenum">
              <a:rPr lang="en-US" smtClean="0"/>
              <a:t>‹#›</a:t>
            </a:fld>
            <a:endParaRPr lang="en-US"/>
          </a:p>
        </p:txBody>
      </p:sp>
      <p:grpSp>
        <p:nvGrpSpPr>
          <p:cNvPr id="7" name="グループ化 6"/>
          <p:cNvGrpSpPr/>
          <p:nvPr userDrawn="1"/>
        </p:nvGrpSpPr>
        <p:grpSpPr>
          <a:xfrm>
            <a:off x="8467022" y="24554"/>
            <a:ext cx="3675896" cy="899298"/>
            <a:chOff x="8125600" y="174089"/>
            <a:chExt cx="3675896" cy="899298"/>
          </a:xfrm>
        </p:grpSpPr>
        <p:sp>
          <p:nvSpPr>
            <p:cNvPr id="8" name="Text Box 2"/>
            <p:cNvSpPr txBox="1">
              <a:spLocks noChangeArrowheads="1"/>
            </p:cNvSpPr>
            <p:nvPr/>
          </p:nvSpPr>
          <p:spPr bwMode="auto">
            <a:xfrm>
              <a:off x="8125600" y="174089"/>
              <a:ext cx="1854741" cy="70459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295" tIns="8890" rIns="74295" bIns="889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5000" b="0" i="0" u="none" strike="noStrike" cap="none" normalizeH="0" baseline="0" dirty="0">
                  <a:ln>
                    <a:noFill/>
                  </a:ln>
                  <a:solidFill>
                    <a:srgbClr val="FF0000"/>
                  </a:solidFill>
                  <a:effectLst/>
                  <a:latin typeface="Bodoni MT Black" panose="02070A03080606020203" pitchFamily="18" charset="0"/>
                  <a:ea typeface="游明朝" panose="02020400000000000000" pitchFamily="18" charset="-128"/>
                </a:rPr>
                <a:t>ER</a:t>
              </a:r>
              <a:r>
                <a:rPr kumimoji="0" lang="en-US" altLang="ja-JP" sz="5000" b="0" i="0" u="none" strike="noStrike" cap="none" normalizeH="0" baseline="0" dirty="0">
                  <a:ln>
                    <a:noFill/>
                  </a:ln>
                  <a:solidFill>
                    <a:srgbClr val="00B050"/>
                  </a:solidFill>
                  <a:effectLst/>
                  <a:latin typeface="Bodoni MT Black" panose="02070A03080606020203" pitchFamily="18" charset="0"/>
                  <a:ea typeface="游明朝" panose="02020400000000000000" pitchFamily="18" charset="-128"/>
                </a:rPr>
                <a:t>i</a:t>
              </a:r>
              <a:r>
                <a:rPr kumimoji="0" lang="en-US" altLang="ja-JP" sz="5000" b="0" i="0" u="none" strike="noStrike" cap="none" normalizeH="0" baseline="0" dirty="0">
                  <a:ln>
                    <a:noFill/>
                  </a:ln>
                  <a:solidFill>
                    <a:srgbClr val="FF0000"/>
                  </a:solidFill>
                  <a:effectLst/>
                  <a:latin typeface="Bodoni MT Black" panose="02070A03080606020203" pitchFamily="18" charset="0"/>
                  <a:ea typeface="游明朝" panose="02020400000000000000" pitchFamily="18" charset="-128"/>
                </a:rPr>
                <a:t>C</a:t>
              </a:r>
              <a:endParaRPr kumimoji="0" lang="en-US" altLang="ja-JP" sz="5000" b="0" i="0" u="none" strike="noStrike" cap="none" normalizeH="0" baseline="0" dirty="0">
                <a:ln>
                  <a:noFill/>
                </a:ln>
                <a:solidFill>
                  <a:schemeClr val="tx1"/>
                </a:solidFill>
                <a:effectLst/>
                <a:latin typeface="Bodoni MT Black" panose="02070A03080606020203" pitchFamily="18" charset="0"/>
                <a:ea typeface="游明朝" panose="02020400000000000000" pitchFamily="18" charset="-128"/>
              </a:endParaRPr>
            </a:p>
          </p:txBody>
        </p:sp>
        <p:sp>
          <p:nvSpPr>
            <p:cNvPr id="9" name="テキスト ボックス 8"/>
            <p:cNvSpPr txBox="1"/>
            <p:nvPr/>
          </p:nvSpPr>
          <p:spPr>
            <a:xfrm>
              <a:off x="9857679" y="321565"/>
              <a:ext cx="1943817" cy="512576"/>
            </a:xfrm>
            <a:prstGeom prst="rect">
              <a:avLst/>
            </a:prstGeom>
            <a:noFill/>
          </p:spPr>
          <p:txBody>
            <a:bodyPr wrap="square" rtlCol="0">
              <a:spAutoFit/>
            </a:bodyPr>
            <a:lstStyle/>
            <a:p>
              <a:pPr>
                <a:lnSpc>
                  <a:spcPts val="1600"/>
                </a:lnSpc>
              </a:pPr>
              <a:r>
                <a:rPr kumimoji="1" lang="en-US" altLang="ja-JP" dirty="0">
                  <a:latin typeface="Bodoni MT Condensed" panose="02070606080606020203" pitchFamily="18" charset="0"/>
                </a:rPr>
                <a:t>Environment Recognition</a:t>
              </a:r>
            </a:p>
            <a:p>
              <a:pPr>
                <a:lnSpc>
                  <a:spcPts val="1600"/>
                </a:lnSpc>
              </a:pPr>
              <a:r>
                <a:rPr kumimoji="1" lang="en-US" altLang="ja-JP" dirty="0">
                  <a:latin typeface="Bodoni MT Condensed" panose="02070606080606020203" pitchFamily="18" charset="0"/>
                </a:rPr>
                <a:t>&amp;</a:t>
              </a:r>
              <a:r>
                <a:rPr kumimoji="1" lang="en-US" altLang="ja-JP" sz="1000" dirty="0">
                  <a:latin typeface="Bodoni MT Condensed" panose="02070606080606020203" pitchFamily="18" charset="0"/>
                </a:rPr>
                <a:t> </a:t>
              </a:r>
              <a:r>
                <a:rPr kumimoji="1" lang="en-US" altLang="ja-JP" dirty="0">
                  <a:latin typeface="Bodoni MT Condensed" panose="02070606080606020203" pitchFamily="18" charset="0"/>
                </a:rPr>
                <a:t>Intelligent Computation</a:t>
              </a:r>
              <a:endParaRPr kumimoji="1" lang="ja-JP" altLang="en-US" dirty="0">
                <a:latin typeface="Bodoni MT Condensed" panose="02070606080606020203" pitchFamily="18" charset="0"/>
              </a:endParaRPr>
            </a:p>
          </p:txBody>
        </p:sp>
        <p:sp>
          <p:nvSpPr>
            <p:cNvPr id="10" name="テキスト ボックス 9"/>
            <p:cNvSpPr txBox="1"/>
            <p:nvPr/>
          </p:nvSpPr>
          <p:spPr>
            <a:xfrm>
              <a:off x="8141983" y="765610"/>
              <a:ext cx="3571896" cy="307777"/>
            </a:xfrm>
            <a:prstGeom prst="rect">
              <a:avLst/>
            </a:prstGeom>
            <a:noFill/>
          </p:spPr>
          <p:txBody>
            <a:bodyPr wrap="square" rtlCol="0">
              <a:spAutoFit/>
            </a:bodyPr>
            <a:lstStyle/>
            <a:p>
              <a:r>
                <a:rPr kumimoji="1" lang="ja-JP" altLang="en-US" sz="1400" dirty="0">
                  <a:solidFill>
                    <a:schemeClr val="accent3">
                      <a:lumMod val="75000"/>
                    </a:schemeClr>
                  </a:solidFill>
                </a:rPr>
                <a:t>国立大学法人九州工業大学環境知能研究室</a:t>
              </a:r>
            </a:p>
          </p:txBody>
        </p:sp>
      </p:gr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3"/>
            <a:ext cx="4170589" cy="1201379"/>
          </a:xfrm>
          <a:prstGeom prst="rect">
            <a:avLst/>
          </a:prstGeom>
        </p:spPr>
      </p:pic>
    </p:spTree>
    <p:extLst>
      <p:ext uri="{BB962C8B-B14F-4D97-AF65-F5344CB8AC3E}">
        <p14:creationId xmlns:p14="http://schemas.microsoft.com/office/powerpoint/2010/main" val="14497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182D86FA-51D8-4CF8-A001-BE35872AE4EE}" type="datetime1">
              <a:rPr lang="en-US" altLang="ja-JP" smtClean="0"/>
              <a:pPr/>
              <a:t>12/22/2020</a:t>
            </a:fld>
            <a:endParaRPr lang="en-US"/>
          </a:p>
        </p:txBody>
      </p:sp>
      <p:sp>
        <p:nvSpPr>
          <p:cNvPr id="5" name="フッター プレースホルダー 4"/>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6" name="スライド番号プレースホルダー 5"/>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410945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lvl1pPr>
              <a:defRPr>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8C9F4235-63D1-4FAE-9976-2DEDCEBE3D9F}" type="datetime1">
              <a:rPr lang="en-US" altLang="ja-JP" smtClean="0"/>
              <a:pPr/>
              <a:t>12/22/2020</a:t>
            </a:fld>
            <a:endParaRPr lang="en-US"/>
          </a:p>
        </p:txBody>
      </p:sp>
      <p:sp>
        <p:nvSpPr>
          <p:cNvPr id="5" name="フッター プレースホルダー 4"/>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6" name="スライド番号プレースホルダー 5"/>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82646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endParaRPr 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D17F9EAD-6253-453F-B8C7-81326CE05B0F}" type="datetime1">
              <a:rPr lang="en-US" altLang="ja-JP" smtClean="0"/>
              <a:pPr/>
              <a:t>12/22/2020</a:t>
            </a:fld>
            <a:endParaRPr lang="en-US"/>
          </a:p>
        </p:txBody>
      </p:sp>
      <p:sp>
        <p:nvSpPr>
          <p:cNvPr id="5" name="フッター プレースホルダー 4"/>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6" name="スライド番号プレースホルダー 5"/>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375241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ＭＳ Ｐゴシック" panose="020B0600070205080204" pitchFamily="50" charset="-128"/>
                <a:ea typeface="ＭＳ Ｐゴシック" panose="020B060007020508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03F9DBA0-D9E4-4342-AEBA-A13BD1E7F554}" type="datetime1">
              <a:rPr lang="en-US" altLang="ja-JP" smtClean="0"/>
              <a:pPr/>
              <a:t>12/22/2020</a:t>
            </a:fld>
            <a:endParaRPr lang="en-US"/>
          </a:p>
        </p:txBody>
      </p:sp>
      <p:sp>
        <p:nvSpPr>
          <p:cNvPr id="5" name="フッター プレースホルダー 4"/>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6" name="スライド番号プレースホルダー 5"/>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142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DB7CB617-54A2-4C64-8C77-FBFCB29495CA}" type="datetime1">
              <a:rPr lang="en-US" altLang="ja-JP" smtClean="0"/>
              <a:pPr/>
              <a:t>12/22/2020</a:t>
            </a:fld>
            <a:endParaRPr lang="en-US"/>
          </a:p>
        </p:txBody>
      </p:sp>
      <p:sp>
        <p:nvSpPr>
          <p:cNvPr id="6" name="フッター プレースホルダー 5"/>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7" name="スライド番号プレースホルダー 6"/>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167366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ＭＳ Ｐゴシック" panose="020B0600070205080204" pitchFamily="50" charset="-128"/>
                <a:ea typeface="ＭＳ Ｐゴシック" panose="020B060007020508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ＭＳ Ｐゴシック" panose="020B0600070205080204" pitchFamily="50" charset="-128"/>
                <a:ea typeface="ＭＳ Ｐゴシック" panose="020B060007020508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F6A49D15-8F21-45FD-A923-AB725127815B}" type="datetime1">
              <a:rPr lang="en-US" altLang="ja-JP" smtClean="0"/>
              <a:pPr/>
              <a:t>12/22/2020</a:t>
            </a:fld>
            <a:endParaRPr lang="en-US"/>
          </a:p>
        </p:txBody>
      </p:sp>
      <p:sp>
        <p:nvSpPr>
          <p:cNvPr id="8" name="フッター プレースホルダー 7"/>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9" name="スライド番号プレースホルダー 8"/>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180521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日付プレースホルダー 2"/>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FC30D54D-05D7-4C4A-BDFD-9C375DB2F4A6}" type="datetime1">
              <a:rPr lang="en-US" altLang="ja-JP" smtClean="0"/>
              <a:pPr/>
              <a:t>12/22/2020</a:t>
            </a:fld>
            <a:endParaRPr lang="en-US"/>
          </a:p>
        </p:txBody>
      </p:sp>
      <p:sp>
        <p:nvSpPr>
          <p:cNvPr id="4" name="フッター プレースホルダー 3"/>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5" name="スライド番号プレースホルダー 4"/>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99807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33FFBE1C-1369-4970-88E9-02451E7812A6}" type="datetime1">
              <a:rPr lang="en-US" altLang="ja-JP" smtClean="0"/>
              <a:pPr/>
              <a:t>12/22/2020</a:t>
            </a:fld>
            <a:endParaRPr lang="en-US"/>
          </a:p>
        </p:txBody>
      </p:sp>
      <p:sp>
        <p:nvSpPr>
          <p:cNvPr id="3" name="フッター プレースホルダー 2"/>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4" name="スライド番号プレースホルダー 3"/>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25963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atin typeface="ＭＳ Ｐゴシック" panose="020B0600070205080204" pitchFamily="50" charset="-128"/>
                <a:ea typeface="ＭＳ Ｐゴシック" panose="020B0600070205080204" pitchFamily="50" charset="-128"/>
              </a:defRPr>
            </a:lvl1pPr>
            <a:lvl2pPr>
              <a:defRPr sz="2800">
                <a:latin typeface="ＭＳ Ｐゴシック" panose="020B0600070205080204" pitchFamily="50" charset="-128"/>
                <a:ea typeface="ＭＳ Ｐゴシック" panose="020B0600070205080204" pitchFamily="50" charset="-128"/>
              </a:defRPr>
            </a:lvl2pPr>
            <a:lvl3pPr>
              <a:defRPr sz="2400">
                <a:latin typeface="ＭＳ Ｐゴシック" panose="020B0600070205080204" pitchFamily="50" charset="-128"/>
                <a:ea typeface="ＭＳ Ｐゴシック" panose="020B0600070205080204" pitchFamily="50" charset="-128"/>
              </a:defRPr>
            </a:lvl3pPr>
            <a:lvl4pPr>
              <a:defRPr sz="2000">
                <a:latin typeface="ＭＳ Ｐゴシック" panose="020B0600070205080204" pitchFamily="50" charset="-128"/>
                <a:ea typeface="ＭＳ Ｐゴシック" panose="020B0600070205080204" pitchFamily="50" charset="-128"/>
              </a:defRPr>
            </a:lvl4pPr>
            <a:lvl5pPr>
              <a:defRPr sz="2000">
                <a:latin typeface="ＭＳ Ｐゴシック" panose="020B0600070205080204" pitchFamily="50" charset="-128"/>
                <a:ea typeface="ＭＳ Ｐゴシック" panose="020B060007020508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atin typeface="ＭＳ Ｐゴシック" panose="020B0600070205080204" pitchFamily="50" charset="-128"/>
                <a:ea typeface="ＭＳ Ｐゴシック" panose="020B060007020508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2AA78A76-3A12-45D3-9B55-697199AE359B}" type="datetime1">
              <a:rPr lang="en-US" altLang="ja-JP" smtClean="0"/>
              <a:pPr/>
              <a:t>12/22/2020</a:t>
            </a:fld>
            <a:endParaRPr lang="en-US"/>
          </a:p>
        </p:txBody>
      </p:sp>
      <p:sp>
        <p:nvSpPr>
          <p:cNvPr id="6" name="フッター プレースホルダー 5"/>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7" name="スライド番号プレースホルダー 6"/>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305471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atin typeface="ＭＳ Ｐゴシック" panose="020B0600070205080204" pitchFamily="50" charset="-128"/>
                <a:ea typeface="ＭＳ Ｐゴシック" panose="020B060007020508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atin typeface="ＭＳ Ｐゴシック" panose="020B0600070205080204" pitchFamily="50" charset="-128"/>
                <a:ea typeface="ＭＳ Ｐゴシック" panose="020B060007020508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ＭＳ Ｐゴシック" panose="020B0600070205080204" pitchFamily="50" charset="-128"/>
                <a:ea typeface="ＭＳ Ｐゴシック" panose="020B0600070205080204" pitchFamily="50" charset="-128"/>
              </a:defRPr>
            </a:lvl1pPr>
          </a:lstStyle>
          <a:p>
            <a:fld id="{F05E4048-0A9A-4E9D-A057-A17F757E5FDA}" type="datetime1">
              <a:rPr lang="en-US" altLang="ja-JP" smtClean="0"/>
              <a:pPr/>
              <a:t>12/22/2020</a:t>
            </a:fld>
            <a:endParaRPr lang="en-US"/>
          </a:p>
        </p:txBody>
      </p:sp>
      <p:sp>
        <p:nvSpPr>
          <p:cNvPr id="6" name="フッター プレースホルダー 5"/>
          <p:cNvSpPr>
            <a:spLocks noGrp="1"/>
          </p:cNvSpPr>
          <p:nvPr>
            <p:ph type="ftr" sz="quarter" idx="11"/>
          </p:nvPr>
        </p:nvSpPr>
        <p:spPr/>
        <p:txBody>
          <a:bodyPr/>
          <a:lstStyle>
            <a:lvl1pPr>
              <a:defRPr>
                <a:latin typeface="ＭＳ Ｐゴシック" panose="020B0600070205080204" pitchFamily="50" charset="-128"/>
                <a:ea typeface="ＭＳ Ｐゴシック" panose="020B0600070205080204" pitchFamily="50" charset="-128"/>
              </a:defRPr>
            </a:lvl1pPr>
          </a:lstStyle>
          <a:p>
            <a:endParaRPr lang="en-US"/>
          </a:p>
        </p:txBody>
      </p:sp>
      <p:sp>
        <p:nvSpPr>
          <p:cNvPr id="7" name="スライド番号プレースホルダー 6"/>
          <p:cNvSpPr>
            <a:spLocks noGrp="1"/>
          </p:cNvSpPr>
          <p:nvPr>
            <p:ph type="sldNum" sz="quarter" idx="12"/>
          </p:nvPr>
        </p:nvSpPr>
        <p:spPr/>
        <p:txBody>
          <a:bodyPr/>
          <a:lstStyle>
            <a:lvl1pPr>
              <a:defRPr>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16834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fld id="{36429018-0BD1-4E43-A4E3-6891D9325550}" type="datetime1">
              <a:rPr lang="en-US" altLang="ja-JP" smtClean="0"/>
              <a:pPr/>
              <a:t>12/22/2020</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ＭＳ Ｐゴシック" panose="020B0600070205080204" pitchFamily="50" charset="-128"/>
                <a:ea typeface="ＭＳ Ｐゴシック" panose="020B0600070205080204" pitchFamily="50" charset="-128"/>
              </a:defRPr>
            </a:lvl1pPr>
          </a:lstStyle>
          <a:p>
            <a:fld id="{208026B8-3258-49BD-8F90-82927A42B034}" type="slidenum">
              <a:rPr lang="en-US" smtClean="0"/>
              <a:pPr/>
              <a:t>‹#›</a:t>
            </a:fld>
            <a:endParaRPr lang="en-US"/>
          </a:p>
        </p:txBody>
      </p:sp>
    </p:spTree>
    <p:extLst>
      <p:ext uri="{BB962C8B-B14F-4D97-AF65-F5344CB8AC3E}">
        <p14:creationId xmlns:p14="http://schemas.microsoft.com/office/powerpoint/2010/main" val="23533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9454" y="2382591"/>
            <a:ext cx="9144000" cy="1062977"/>
          </a:xfrm>
        </p:spPr>
        <p:txBody>
          <a:bodyPr>
            <a:noAutofit/>
          </a:bodyPr>
          <a:lstStyle/>
          <a:p>
            <a:r>
              <a:rPr lang="en-US" altLang="zh-CN" sz="4400" b="1" dirty="0">
                <a:latin typeface="Arial" panose="020B0604020202020204" pitchFamily="34" charset="0"/>
                <a:ea typeface="ＭＳ ゴシック" panose="020B0609070205080204" pitchFamily="49" charset="-128"/>
                <a:cs typeface="Arial" panose="020B0604020202020204" pitchFamily="34" charset="0"/>
              </a:rPr>
              <a:t>Research on 3D Object Detection based on Deep Learning</a:t>
            </a:r>
            <a:endParaRPr lang="en-US" sz="4400" b="1" dirty="0">
              <a:latin typeface="Arial" panose="020B0604020202020204" pitchFamily="34" charset="0"/>
              <a:ea typeface="ＭＳ ゴシック" panose="020B0609070205080204" pitchFamily="49" charset="-128"/>
              <a:cs typeface="Arial" panose="020B0604020202020204" pitchFamily="34" charset="0"/>
            </a:endParaRPr>
          </a:p>
        </p:txBody>
      </p:sp>
      <p:sp>
        <p:nvSpPr>
          <p:cNvPr id="3" name="サブタイトル 2"/>
          <p:cNvSpPr>
            <a:spLocks noGrp="1"/>
          </p:cNvSpPr>
          <p:nvPr>
            <p:ph type="subTitle" idx="1"/>
          </p:nvPr>
        </p:nvSpPr>
        <p:spPr>
          <a:xfrm>
            <a:off x="1524000" y="3602038"/>
            <a:ext cx="9144000" cy="2861392"/>
          </a:xfrm>
        </p:spPr>
        <p:txBody>
          <a:bodyPr>
            <a:normAutofit/>
          </a:bodyPr>
          <a:lstStyle/>
          <a:p>
            <a:endParaRPr lang="en-US" dirty="0"/>
          </a:p>
          <a:p>
            <a:r>
              <a:rPr lang="ja-JP" altLang="en-US" sz="2800" dirty="0">
                <a:latin typeface="MS UI Gothic" panose="020B0600070205080204" pitchFamily="50" charset="-128"/>
                <a:ea typeface="MS UI Gothic" panose="020B0600070205080204" pitchFamily="50" charset="-128"/>
              </a:rPr>
              <a:t>九州工業大学</a:t>
            </a:r>
            <a:endParaRPr lang="en-US" altLang="ja-JP" sz="2800" dirty="0">
              <a:latin typeface="MS UI Gothic" panose="020B0600070205080204" pitchFamily="50" charset="-128"/>
              <a:ea typeface="MS UI Gothic" panose="020B0600070205080204" pitchFamily="50" charset="-128"/>
            </a:endParaRPr>
          </a:p>
          <a:p>
            <a:pPr algn="l"/>
            <a:r>
              <a:rPr lang="ja-JP" altLang="en-US" sz="2800" dirty="0">
                <a:latin typeface="MS UI Gothic" panose="020B0600070205080204" pitchFamily="50" charset="-128"/>
                <a:ea typeface="MS UI Gothic" panose="020B0600070205080204" pitchFamily="50" charset="-128"/>
              </a:rPr>
              <a:t>                           学生番号： </a:t>
            </a:r>
            <a:r>
              <a:rPr lang="en-US" altLang="ja-JP" sz="2800" dirty="0">
                <a:latin typeface="MS UI Gothic" panose="020B0600070205080204" pitchFamily="50" charset="-128"/>
                <a:ea typeface="MS UI Gothic" panose="020B0600070205080204" pitchFamily="50" charset="-128"/>
              </a:rPr>
              <a:t>205F2002</a:t>
            </a:r>
          </a:p>
          <a:p>
            <a:pPr algn="l"/>
            <a:r>
              <a:rPr lang="ja-JP" altLang="en-US" sz="2800" dirty="0">
                <a:latin typeface="MS UI Gothic" panose="020B0600070205080204" pitchFamily="50" charset="-128"/>
                <a:ea typeface="MS UI Gothic" panose="020B0600070205080204" pitchFamily="50" charset="-128"/>
              </a:rPr>
              <a:t>                           学生氏名： </a:t>
            </a:r>
            <a:r>
              <a:rPr lang="en-US" altLang="ja-JP" sz="2800" dirty="0">
                <a:latin typeface="MS UI Gothic" panose="020B0600070205080204" pitchFamily="50" charset="-128"/>
                <a:ea typeface="MS UI Gothic" panose="020B0600070205080204" pitchFamily="50" charset="-128"/>
              </a:rPr>
              <a:t>YANG </a:t>
            </a:r>
            <a:r>
              <a:rPr lang="en-US" altLang="ja-JP" sz="2800" dirty="0" err="1">
                <a:latin typeface="MS UI Gothic" panose="020B0600070205080204" pitchFamily="50" charset="-128"/>
                <a:ea typeface="MS UI Gothic" panose="020B0600070205080204" pitchFamily="50" charset="-128"/>
              </a:rPr>
              <a:t>Shuo</a:t>
            </a:r>
            <a:endParaRPr lang="en-US" dirty="0">
              <a:latin typeface="MS UI Gothic" panose="020B0600070205080204" pitchFamily="50" charset="-128"/>
              <a:ea typeface="MS UI Gothic" panose="020B0600070205080204" pitchFamily="50" charset="-128"/>
            </a:endParaRPr>
          </a:p>
          <a:p>
            <a:r>
              <a:rPr lang="en-US" altLang="ja-JP" dirty="0">
                <a:latin typeface="MS UI Gothic" panose="020B0600070205080204" pitchFamily="50" charset="-128"/>
                <a:ea typeface="MS UI Gothic" panose="020B0600070205080204" pitchFamily="50" charset="-128"/>
              </a:rPr>
              <a:t>2020.12.23</a:t>
            </a:r>
            <a:endParaRPr lang="en-US" dirty="0">
              <a:latin typeface="MS UI Gothic" panose="020B0600070205080204" pitchFamily="50" charset="-128"/>
              <a:ea typeface="MS UI Gothic" panose="020B0600070205080204" pitchFamily="50" charset="-128"/>
            </a:endParaRPr>
          </a:p>
        </p:txBody>
      </p:sp>
    </p:spTree>
    <p:extLst>
      <p:ext uri="{BB962C8B-B14F-4D97-AF65-F5344CB8AC3E}">
        <p14:creationId xmlns:p14="http://schemas.microsoft.com/office/powerpoint/2010/main" val="281858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7AC93-3617-4139-AB0C-95BABD2C39E4}"/>
              </a:ext>
            </a:extLst>
          </p:cNvPr>
          <p:cNvSpPr>
            <a:spLocks noGrp="1"/>
          </p:cNvSpPr>
          <p:nvPr>
            <p:ph type="title"/>
          </p:nvPr>
        </p:nvSpPr>
        <p:spPr>
          <a:xfrm>
            <a:off x="863958" y="-176548"/>
            <a:ext cx="10515600" cy="1325563"/>
          </a:xfrm>
        </p:spPr>
        <p:txBody>
          <a:bodyPr/>
          <a:lstStyle/>
          <a:p>
            <a:r>
              <a:rPr kumimoji="1" lang="en-US" altLang="ja-JP" dirty="0">
                <a:latin typeface="Arial" panose="020B0604020202020204" pitchFamily="34" charset="0"/>
                <a:cs typeface="Arial" panose="020B0604020202020204" pitchFamily="34" charset="0"/>
              </a:rPr>
              <a:t>Details of algorithms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A1787FA7-F119-4703-8D46-8E02EC327C37}"/>
              </a:ext>
            </a:extLst>
          </p:cNvPr>
          <p:cNvSpPr>
            <a:spLocks noGrp="1"/>
          </p:cNvSpPr>
          <p:nvPr>
            <p:ph idx="1"/>
          </p:nvPr>
        </p:nvSpPr>
        <p:spPr>
          <a:xfrm>
            <a:off x="113164" y="738548"/>
            <a:ext cx="11586882" cy="2740997"/>
          </a:xfrm>
        </p:spPr>
        <p:txBody>
          <a:bodyPr>
            <a:normAutofit fontScale="92500" lnSpcReduction="10000"/>
          </a:bodyPr>
          <a:lstStyle/>
          <a:p>
            <a:pPr indent="0">
              <a:lnSpc>
                <a:spcPct val="125000"/>
              </a:lnSpc>
              <a:buNone/>
            </a:pP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1</a:t>
            </a:r>
            <a:r>
              <a:rPr lang="zh-CN" altLang="en-US" sz="2800" dirty="0">
                <a:latin typeface="Arial" panose="020B0604020202020204" pitchFamily="34" charset="0"/>
                <a:cs typeface="Arial" panose="020B0604020202020204" pitchFamily="34" charset="0"/>
              </a:rPr>
              <a:t>）</a:t>
            </a:r>
            <a:r>
              <a:rPr lang="en-US" altLang="zh-CN" sz="2800" dirty="0">
                <a:solidFill>
                  <a:srgbClr val="FF0000"/>
                </a:solidFill>
                <a:latin typeface="Arial" panose="020B0604020202020204" pitchFamily="34" charset="0"/>
                <a:cs typeface="Arial" panose="020B0604020202020204" pitchFamily="34" charset="0"/>
              </a:rPr>
              <a:t>3D Sparse Convolution and Region Proposals Networks (RPN)</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indent="0">
              <a:lnSpc>
                <a:spcPct val="125000"/>
              </a:lnSpc>
              <a:spcBef>
                <a:spcPts val="600"/>
              </a:spcBef>
              <a:buNone/>
            </a:pPr>
            <a:r>
              <a:rPr lang="en-US" altLang="zh-CN" sz="2800" dirty="0">
                <a:latin typeface="Arial" panose="020B0604020202020204" pitchFamily="34" charset="0"/>
                <a:cs typeface="Arial" panose="020B0604020202020204" pitchFamily="34" charset="0"/>
              </a:rPr>
              <a:t>   Voxelization for point cloud data;</a:t>
            </a:r>
          </a:p>
          <a:p>
            <a:pPr indent="0">
              <a:lnSpc>
                <a:spcPct val="125000"/>
              </a:lnSpc>
              <a:spcBef>
                <a:spcPts val="600"/>
              </a:spcBef>
              <a:buNone/>
            </a:pPr>
            <a:r>
              <a:rPr lang="en-US" altLang="zh-CN" sz="2800" dirty="0">
                <a:latin typeface="Arial" panose="020B0604020202020204" pitchFamily="34" charset="0"/>
                <a:cs typeface="Arial" panose="020B0604020202020204" pitchFamily="34" charset="0"/>
              </a:rPr>
              <a:t>   Down-sampling of 3D convolution;</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   Generate Bird’s-Eye View to give the region proposals;</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   Classification and box regression</a:t>
            </a:r>
          </a:p>
          <a:p>
            <a:pPr indent="0">
              <a:lnSpc>
                <a:spcPct val="125000"/>
              </a:lnSpc>
              <a:spcBef>
                <a:spcPts val="600"/>
              </a:spcBef>
              <a:buNone/>
            </a:pPr>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5BD5D8D1-C70D-4251-B040-6DE673399F98}"/>
              </a:ext>
            </a:extLst>
          </p:cNvPr>
          <p:cNvSpPr>
            <a:spLocks noGrp="1"/>
          </p:cNvSpPr>
          <p:nvPr>
            <p:ph type="sldNum" sz="quarter" idx="12"/>
          </p:nvPr>
        </p:nvSpPr>
        <p:spPr>
          <a:xfrm>
            <a:off x="9438509" y="6356350"/>
            <a:ext cx="2743200" cy="365125"/>
          </a:xfrm>
        </p:spPr>
        <p:txBody>
          <a:bodyPr/>
          <a:lstStyle/>
          <a:p>
            <a:fld id="{208026B8-3258-49BD-8F90-82927A42B034}" type="slidenum">
              <a:rPr lang="en-US" b="1" smtClean="0">
                <a:latin typeface="Arial" panose="020B0604020202020204" pitchFamily="34" charset="0"/>
                <a:cs typeface="Arial" panose="020B0604020202020204" pitchFamily="34" charset="0"/>
              </a:rPr>
              <a:pPr/>
              <a:t>10</a:t>
            </a:fld>
            <a:endParaRPr lang="en-US" b="1">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300BF6F1-71E0-4CC4-B294-0FCCB629B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395" y="3580714"/>
            <a:ext cx="9144000" cy="3322648"/>
          </a:xfrm>
          <a:prstGeom prst="rect">
            <a:avLst/>
          </a:prstGeom>
        </p:spPr>
      </p:pic>
      <p:sp>
        <p:nvSpPr>
          <p:cNvPr id="8" name="矩形 7">
            <a:extLst>
              <a:ext uri="{FF2B5EF4-FFF2-40B4-BE49-F238E27FC236}">
                <a16:creationId xmlns:a16="http://schemas.microsoft.com/office/drawing/2014/main" id="{A8020FAB-350A-422F-BAAD-9B908631D6D5}"/>
              </a:ext>
            </a:extLst>
          </p:cNvPr>
          <p:cNvSpPr/>
          <p:nvPr/>
        </p:nvSpPr>
        <p:spPr>
          <a:xfrm>
            <a:off x="1169821" y="3661432"/>
            <a:ext cx="7056784" cy="2007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910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7AC93-3617-4139-AB0C-95BABD2C39E4}"/>
              </a:ext>
            </a:extLst>
          </p:cNvPr>
          <p:cNvSpPr>
            <a:spLocks noGrp="1"/>
          </p:cNvSpPr>
          <p:nvPr>
            <p:ph type="title"/>
          </p:nvPr>
        </p:nvSpPr>
        <p:spPr>
          <a:xfrm>
            <a:off x="863958" y="-176548"/>
            <a:ext cx="10515600" cy="1325563"/>
          </a:xfrm>
        </p:spPr>
        <p:txBody>
          <a:bodyPr/>
          <a:lstStyle/>
          <a:p>
            <a:r>
              <a:rPr kumimoji="1" lang="en-US" altLang="ja-JP" dirty="0">
                <a:latin typeface="Arial" panose="020B0604020202020204" pitchFamily="34" charset="0"/>
                <a:cs typeface="Arial" panose="020B0604020202020204" pitchFamily="34" charset="0"/>
              </a:rPr>
              <a:t>Details of algorithms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A1787FA7-F119-4703-8D46-8E02EC327C37}"/>
              </a:ext>
            </a:extLst>
          </p:cNvPr>
          <p:cNvSpPr>
            <a:spLocks noGrp="1"/>
          </p:cNvSpPr>
          <p:nvPr>
            <p:ph idx="1"/>
          </p:nvPr>
        </p:nvSpPr>
        <p:spPr>
          <a:xfrm>
            <a:off x="113164" y="738548"/>
            <a:ext cx="11586882" cy="2740997"/>
          </a:xfrm>
        </p:spPr>
        <p:txBody>
          <a:bodyPr>
            <a:normAutofit/>
          </a:bodyPr>
          <a:lstStyle/>
          <a:p>
            <a:pPr indent="0">
              <a:lnSpc>
                <a:spcPct val="125000"/>
              </a:lnSpc>
              <a:buNone/>
            </a:pP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2</a:t>
            </a:r>
            <a:r>
              <a:rPr lang="zh-CN" altLang="en-US" sz="2800" dirty="0">
                <a:latin typeface="Arial" panose="020B0604020202020204" pitchFamily="34" charset="0"/>
                <a:cs typeface="Arial" panose="020B0604020202020204" pitchFamily="34" charset="0"/>
              </a:rPr>
              <a:t>）</a:t>
            </a:r>
            <a:r>
              <a:rPr lang="en-US" altLang="zh-CN" sz="2800" dirty="0">
                <a:solidFill>
                  <a:srgbClr val="FF0000"/>
                </a:solidFill>
              </a:rPr>
              <a:t> </a:t>
            </a:r>
            <a:r>
              <a:rPr lang="en-US" altLang="zh-CN" sz="2800" dirty="0">
                <a:solidFill>
                  <a:srgbClr val="FF0000"/>
                </a:solidFill>
                <a:latin typeface="Arial" panose="020B0604020202020204" pitchFamily="34" charset="0"/>
                <a:cs typeface="Arial" panose="020B0604020202020204" pitchFamily="34" charset="0"/>
              </a:rPr>
              <a:t>Voxel Set Abstraction Module </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indent="0">
              <a:lnSpc>
                <a:spcPct val="125000"/>
              </a:lnSpc>
              <a:spcBef>
                <a:spcPts val="600"/>
              </a:spcBef>
              <a:buNone/>
            </a:pPr>
            <a:r>
              <a:rPr lang="en-US" altLang="zh-CN" sz="2800" dirty="0"/>
              <a:t>   </a:t>
            </a:r>
            <a:r>
              <a:rPr lang="en-US" altLang="zh-CN" sz="2800" dirty="0">
                <a:latin typeface="Arial" panose="020B0604020202020204" pitchFamily="34" charset="0"/>
                <a:cs typeface="Arial" panose="020B0604020202020204" pitchFamily="34" charset="0"/>
              </a:rPr>
              <a:t>Furthest Point-Sampling (FPS) for point cloud data;</a:t>
            </a:r>
          </a:p>
          <a:p>
            <a:pPr indent="0">
              <a:lnSpc>
                <a:spcPct val="125000"/>
              </a:lnSpc>
              <a:spcBef>
                <a:spcPts val="600"/>
              </a:spcBef>
              <a:buNone/>
            </a:pP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Keypoints</a:t>
            </a:r>
            <a:r>
              <a:rPr lang="en-US" altLang="zh-CN" sz="2800" dirty="0">
                <a:latin typeface="Arial" panose="020B0604020202020204" pitchFamily="34" charset="0"/>
                <a:cs typeface="Arial" panose="020B0604020202020204" pitchFamily="34" charset="0"/>
              </a:rPr>
              <a:t> sampling for different layers ;</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   Generate keypoint with features</a:t>
            </a:r>
          </a:p>
          <a:p>
            <a:pPr indent="0">
              <a:lnSpc>
                <a:spcPct val="125000"/>
              </a:lnSpc>
              <a:spcBef>
                <a:spcPts val="600"/>
              </a:spcBef>
              <a:buNone/>
            </a:pPr>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5BD5D8D1-C70D-4251-B040-6DE673399F98}"/>
              </a:ext>
            </a:extLst>
          </p:cNvPr>
          <p:cNvSpPr>
            <a:spLocks noGrp="1"/>
          </p:cNvSpPr>
          <p:nvPr>
            <p:ph type="sldNum" sz="quarter" idx="12"/>
          </p:nvPr>
        </p:nvSpPr>
        <p:spPr>
          <a:xfrm>
            <a:off x="9438508" y="6356350"/>
            <a:ext cx="2743200" cy="365125"/>
          </a:xfrm>
        </p:spPr>
        <p:txBody>
          <a:bodyPr/>
          <a:lstStyle/>
          <a:p>
            <a:fld id="{208026B8-3258-49BD-8F90-82927A42B034}" type="slidenum">
              <a:rPr lang="en-US" b="1" smtClean="0">
                <a:latin typeface="Arial" panose="020B0604020202020204" pitchFamily="34" charset="0"/>
                <a:cs typeface="Arial" panose="020B0604020202020204" pitchFamily="34" charset="0"/>
              </a:rPr>
              <a:pPr/>
              <a:t>11</a:t>
            </a:fld>
            <a:endParaRPr lang="en-US" b="1">
              <a:latin typeface="Arial" panose="020B0604020202020204" pitchFamily="34" charset="0"/>
              <a:cs typeface="Arial" panose="020B0604020202020204" pitchFamily="34" charset="0"/>
            </a:endParaRPr>
          </a:p>
        </p:txBody>
      </p:sp>
      <p:grpSp>
        <p:nvGrpSpPr>
          <p:cNvPr id="5" name="组合 4">
            <a:extLst>
              <a:ext uri="{FF2B5EF4-FFF2-40B4-BE49-F238E27FC236}">
                <a16:creationId xmlns:a16="http://schemas.microsoft.com/office/drawing/2014/main" id="{94B2D8E6-902A-4034-87B2-407614D82CEB}"/>
              </a:ext>
            </a:extLst>
          </p:cNvPr>
          <p:cNvGrpSpPr/>
          <p:nvPr/>
        </p:nvGrpSpPr>
        <p:grpSpPr>
          <a:xfrm>
            <a:off x="1549758" y="3429000"/>
            <a:ext cx="9144000" cy="3322648"/>
            <a:chOff x="35903" y="643879"/>
            <a:chExt cx="9144000" cy="3322648"/>
          </a:xfrm>
        </p:grpSpPr>
        <p:pic>
          <p:nvPicPr>
            <p:cNvPr id="11" name="图片 10">
              <a:extLst>
                <a:ext uri="{FF2B5EF4-FFF2-40B4-BE49-F238E27FC236}">
                  <a16:creationId xmlns:a16="http://schemas.microsoft.com/office/drawing/2014/main" id="{DFEA1DCD-9AC3-4483-B149-E3776225F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3" y="643879"/>
              <a:ext cx="9144000" cy="3322648"/>
            </a:xfrm>
            <a:prstGeom prst="rect">
              <a:avLst/>
            </a:prstGeom>
          </p:spPr>
        </p:pic>
        <p:sp>
          <p:nvSpPr>
            <p:cNvPr id="12" name="矩形 11">
              <a:extLst>
                <a:ext uri="{FF2B5EF4-FFF2-40B4-BE49-F238E27FC236}">
                  <a16:creationId xmlns:a16="http://schemas.microsoft.com/office/drawing/2014/main" id="{E4A01167-293A-4F29-A796-B6EE357382D6}"/>
                </a:ext>
              </a:extLst>
            </p:cNvPr>
            <p:cNvSpPr/>
            <p:nvPr/>
          </p:nvSpPr>
          <p:spPr>
            <a:xfrm>
              <a:off x="144329" y="2588095"/>
              <a:ext cx="6408712" cy="13784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6079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7AC93-3617-4139-AB0C-95BABD2C39E4}"/>
              </a:ext>
            </a:extLst>
          </p:cNvPr>
          <p:cNvSpPr>
            <a:spLocks noGrp="1"/>
          </p:cNvSpPr>
          <p:nvPr>
            <p:ph type="title"/>
          </p:nvPr>
        </p:nvSpPr>
        <p:spPr>
          <a:xfrm>
            <a:off x="863958" y="-176548"/>
            <a:ext cx="10515600" cy="1325563"/>
          </a:xfrm>
        </p:spPr>
        <p:txBody>
          <a:bodyPr/>
          <a:lstStyle/>
          <a:p>
            <a:r>
              <a:rPr kumimoji="1" lang="en-US" altLang="ja-JP" dirty="0">
                <a:latin typeface="Arial" panose="020B0604020202020204" pitchFamily="34" charset="0"/>
                <a:cs typeface="Arial" panose="020B0604020202020204" pitchFamily="34" charset="0"/>
              </a:rPr>
              <a:t>Details of algorithms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A1787FA7-F119-4703-8D46-8E02EC327C37}"/>
              </a:ext>
            </a:extLst>
          </p:cNvPr>
          <p:cNvSpPr>
            <a:spLocks noGrp="1"/>
          </p:cNvSpPr>
          <p:nvPr>
            <p:ph idx="1"/>
          </p:nvPr>
        </p:nvSpPr>
        <p:spPr>
          <a:xfrm>
            <a:off x="113164" y="738548"/>
            <a:ext cx="11586882" cy="2740997"/>
          </a:xfrm>
        </p:spPr>
        <p:txBody>
          <a:bodyPr>
            <a:normAutofit/>
          </a:bodyPr>
          <a:lstStyle/>
          <a:p>
            <a:pPr indent="0">
              <a:lnSpc>
                <a:spcPct val="125000"/>
              </a:lnSpc>
              <a:buNone/>
            </a:pP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3</a:t>
            </a:r>
            <a:r>
              <a:rPr lang="zh-CN" altLang="en-US" sz="2800" dirty="0">
                <a:latin typeface="Arial" panose="020B0604020202020204" pitchFamily="34" charset="0"/>
                <a:cs typeface="Arial" panose="020B0604020202020204" pitchFamily="34" charset="0"/>
              </a:rPr>
              <a:t>）</a:t>
            </a:r>
            <a:r>
              <a:rPr lang="en-US" altLang="zh-CN" sz="2800" dirty="0">
                <a:solidFill>
                  <a:srgbClr val="FF0000"/>
                </a:solidFill>
              </a:rPr>
              <a:t> </a:t>
            </a:r>
            <a:r>
              <a:rPr lang="en-US" altLang="zh-CN" sz="2800" dirty="0">
                <a:solidFill>
                  <a:srgbClr val="FF0000"/>
                </a:solidFill>
                <a:latin typeface="Arial" panose="020B0604020202020204" pitchFamily="34" charset="0"/>
                <a:cs typeface="Arial" panose="020B0604020202020204" pitchFamily="34" charset="0"/>
              </a:rPr>
              <a:t>ROI(Region of </a:t>
            </a:r>
            <a:r>
              <a:rPr lang="en-US" altLang="zh-CN" sz="2800" dirty="0" err="1">
                <a:solidFill>
                  <a:srgbClr val="FF0000"/>
                </a:solidFill>
                <a:latin typeface="Arial" panose="020B0604020202020204" pitchFamily="34" charset="0"/>
                <a:cs typeface="Arial" panose="020B0604020202020204" pitchFamily="34" charset="0"/>
              </a:rPr>
              <a:t>Interset</a:t>
            </a:r>
            <a:r>
              <a:rPr lang="en-US" altLang="zh-CN" sz="2800" dirty="0">
                <a:solidFill>
                  <a:srgbClr val="FF0000"/>
                </a:solidFill>
                <a:latin typeface="Arial" panose="020B0604020202020204" pitchFamily="34" charset="0"/>
                <a:cs typeface="Arial" panose="020B0604020202020204" pitchFamily="34" charset="0"/>
              </a:rPr>
              <a:t>)-grid Pooling Module</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indent="0">
              <a:lnSpc>
                <a:spcPct val="125000"/>
              </a:lnSpc>
              <a:spcBef>
                <a:spcPts val="600"/>
              </a:spcBef>
              <a:buNone/>
            </a:pPr>
            <a:r>
              <a:rPr lang="en-US" altLang="zh-CN" sz="2800" dirty="0"/>
              <a:t>    </a:t>
            </a:r>
            <a:r>
              <a:rPr lang="en-US" altLang="zh-CN" sz="2800" dirty="0">
                <a:latin typeface="Arial" panose="020B0604020202020204" pitchFamily="34" charset="0"/>
                <a:cs typeface="Arial" panose="020B0604020202020204" pitchFamily="34" charset="0"/>
              </a:rPr>
              <a:t>Input</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Region proposals and </a:t>
            </a:r>
            <a:r>
              <a:rPr lang="en-US" altLang="zh-CN" sz="2800" dirty="0" err="1">
                <a:latin typeface="Arial" panose="020B0604020202020204" pitchFamily="34" charset="0"/>
                <a:cs typeface="Arial" panose="020B0604020202020204" pitchFamily="34" charset="0"/>
              </a:rPr>
              <a:t>keypoints</a:t>
            </a:r>
            <a:r>
              <a:rPr lang="en-US" altLang="zh-CN" sz="2800" dirty="0">
                <a:latin typeface="Arial" panose="020B0604020202020204" pitchFamily="34" charset="0"/>
                <a:cs typeface="Arial" panose="020B0604020202020204" pitchFamily="34" charset="0"/>
              </a:rPr>
              <a:t> with features</a:t>
            </a:r>
            <a:r>
              <a:rPr lang="zh-CN" altLang="en-US" sz="2800" dirty="0">
                <a:latin typeface="Arial" panose="020B0604020202020204" pitchFamily="34" charset="0"/>
                <a:cs typeface="Arial" panose="020B0604020202020204" pitchFamily="34" charset="0"/>
              </a:rPr>
              <a:t>；</a:t>
            </a:r>
          </a:p>
          <a:p>
            <a:pPr indent="0">
              <a:lnSpc>
                <a:spcPct val="125000"/>
              </a:lnSpc>
              <a:spcBef>
                <a:spcPts val="600"/>
              </a:spcBef>
              <a:buNone/>
            </a:pPr>
            <a:r>
              <a:rPr lang="en-US" altLang="zh-CN" sz="2800" dirty="0">
                <a:latin typeface="Arial" panose="020B0604020202020204" pitchFamily="34" charset="0"/>
                <a:cs typeface="Arial" panose="020B0604020202020204" pitchFamily="34" charset="0"/>
              </a:rPr>
              <a:t>    Feature fusion for every region proposals</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indent="0">
              <a:lnSpc>
                <a:spcPct val="125000"/>
              </a:lnSpc>
              <a:spcBef>
                <a:spcPts val="600"/>
              </a:spcBef>
              <a:buNone/>
            </a:pPr>
            <a:r>
              <a:rPr lang="en-US" altLang="zh-CN" dirty="0">
                <a:latin typeface="Arial" panose="020B0604020202020204" pitchFamily="34" charset="0"/>
                <a:cs typeface="Arial" panose="020B0604020202020204" pitchFamily="34" charset="0"/>
              </a:rPr>
              <a:t>    Classification 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box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refinement</a:t>
            </a:r>
            <a:endParaRPr lang="zh-CN" altLang="en-US" sz="2800" dirty="0">
              <a:latin typeface="Arial" panose="020B0604020202020204" pitchFamily="34" charset="0"/>
              <a:cs typeface="Arial" panose="020B0604020202020204" pitchFamily="34" charset="0"/>
            </a:endParaRPr>
          </a:p>
          <a:p>
            <a:pPr indent="0">
              <a:lnSpc>
                <a:spcPct val="125000"/>
              </a:lnSpc>
              <a:spcBef>
                <a:spcPts val="600"/>
              </a:spcBef>
              <a:buNone/>
            </a:pPr>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4" name="スライド番号プレースホルダー 3">
            <a:extLst>
              <a:ext uri="{FF2B5EF4-FFF2-40B4-BE49-F238E27FC236}">
                <a16:creationId xmlns:a16="http://schemas.microsoft.com/office/drawing/2014/main" id="{5BD5D8D1-C70D-4251-B040-6DE673399F98}"/>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12</a:t>
            </a:fld>
            <a:endParaRPr lang="en-US" b="1">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347C36B-026B-4637-91B4-E2174B25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54547"/>
            <a:ext cx="7598250" cy="2760970"/>
          </a:xfrm>
          <a:prstGeom prst="rect">
            <a:avLst/>
          </a:prstGeom>
        </p:spPr>
      </p:pic>
      <p:sp>
        <p:nvSpPr>
          <p:cNvPr id="10" name="矩形 9">
            <a:extLst>
              <a:ext uri="{FF2B5EF4-FFF2-40B4-BE49-F238E27FC236}">
                <a16:creationId xmlns:a16="http://schemas.microsoft.com/office/drawing/2014/main" id="{30C6AF56-C28D-484B-A4E4-FCA811508CC9}"/>
              </a:ext>
            </a:extLst>
          </p:cNvPr>
          <p:cNvSpPr/>
          <p:nvPr/>
        </p:nvSpPr>
        <p:spPr>
          <a:xfrm>
            <a:off x="5930900" y="4127500"/>
            <a:ext cx="1602715" cy="2388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B2876A49-BA49-4601-9C49-EBCC4D5C651B}"/>
              </a:ext>
            </a:extLst>
          </p:cNvPr>
          <p:cNvPicPr>
            <a:picLocks noChangeAspect="1"/>
          </p:cNvPicPr>
          <p:nvPr/>
        </p:nvPicPr>
        <p:blipFill rotWithShape="1">
          <a:blip r:embed="rId4">
            <a:extLst>
              <a:ext uri="{28A0092B-C50C-407E-A947-70E740481C1C}">
                <a14:useLocalDpi xmlns:a14="http://schemas.microsoft.com/office/drawing/2010/main" val="0"/>
              </a:ext>
            </a:extLst>
          </a:blip>
          <a:srcRect l="6722" t="5615" r="3081"/>
          <a:stretch/>
        </p:blipFill>
        <p:spPr>
          <a:xfrm>
            <a:off x="7943850" y="4280341"/>
            <a:ext cx="4135542" cy="2095917"/>
          </a:xfrm>
          <a:prstGeom prst="rect">
            <a:avLst/>
          </a:prstGeom>
        </p:spPr>
      </p:pic>
    </p:spTree>
    <p:extLst>
      <p:ext uri="{BB962C8B-B14F-4D97-AF65-F5344CB8AC3E}">
        <p14:creationId xmlns:p14="http://schemas.microsoft.com/office/powerpoint/2010/main" val="242456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7AC93-3617-4139-AB0C-95BABD2C39E4}"/>
              </a:ext>
            </a:extLst>
          </p:cNvPr>
          <p:cNvSpPr>
            <a:spLocks noGrp="1"/>
          </p:cNvSpPr>
          <p:nvPr>
            <p:ph type="title"/>
          </p:nvPr>
        </p:nvSpPr>
        <p:spPr>
          <a:xfrm>
            <a:off x="863958" y="-176548"/>
            <a:ext cx="10515600" cy="1325563"/>
          </a:xfrm>
        </p:spPr>
        <p:txBody>
          <a:bodyPr/>
          <a:lstStyle/>
          <a:p>
            <a:r>
              <a:rPr kumimoji="1" lang="en-US" altLang="ja-JP" dirty="0">
                <a:latin typeface="Arial" panose="020B0604020202020204" pitchFamily="34" charset="0"/>
                <a:cs typeface="Arial" panose="020B0604020202020204" pitchFamily="34" charset="0"/>
              </a:rPr>
              <a:t>Flow</a:t>
            </a:r>
            <a:r>
              <a:rPr kumimoji="1" lang="en-US" altLang="zh-CN" dirty="0">
                <a:latin typeface="Arial" panose="020B0604020202020204" pitchFamily="34" charset="0"/>
                <a:cs typeface="Arial" panose="020B0604020202020204" pitchFamily="34" charset="0"/>
              </a:rPr>
              <a:t>chart</a:t>
            </a:r>
            <a:endParaRPr kumimoji="1" lang="ja-JP" altLang="en-US" dirty="0">
              <a:latin typeface="Arial" panose="020B0604020202020204" pitchFamily="34" charset="0"/>
              <a:cs typeface="Arial" panose="020B0604020202020204" pitchFamily="34" charset="0"/>
            </a:endParaRPr>
          </a:p>
        </p:txBody>
      </p:sp>
      <p:pic>
        <p:nvPicPr>
          <p:cNvPr id="11" name="Picture 2">
            <a:extLst>
              <a:ext uri="{FF2B5EF4-FFF2-40B4-BE49-F238E27FC236}">
                <a16:creationId xmlns:a16="http://schemas.microsoft.com/office/drawing/2014/main" id="{1F7C870C-0571-4FC6-BE48-31D840A0F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798" y="46316"/>
            <a:ext cx="5189190" cy="6765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コンテンツ プレースホルダー 2">
            <a:extLst>
              <a:ext uri="{FF2B5EF4-FFF2-40B4-BE49-F238E27FC236}">
                <a16:creationId xmlns:a16="http://schemas.microsoft.com/office/drawing/2014/main" id="{80FF0D1B-A948-46B6-A7F7-9E9723391A2E}"/>
              </a:ext>
            </a:extLst>
          </p:cNvPr>
          <p:cNvSpPr>
            <a:spLocks noGrp="1"/>
          </p:cNvSpPr>
          <p:nvPr>
            <p:ph idx="1"/>
          </p:nvPr>
        </p:nvSpPr>
        <p:spPr>
          <a:xfrm>
            <a:off x="77357" y="2058501"/>
            <a:ext cx="11586882" cy="2740997"/>
          </a:xfrm>
        </p:spPr>
        <p:txBody>
          <a:bodyPr>
            <a:normAutofit/>
          </a:bodyPr>
          <a:lstStyle/>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Convolutional feature extraction</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Point sampling</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Feature fusion</a:t>
            </a:r>
          </a:p>
          <a:p>
            <a:pPr indent="0">
              <a:lnSpc>
                <a:spcPct val="125000"/>
              </a:lnSpc>
              <a:spcBef>
                <a:spcPts val="600"/>
              </a:spcBef>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Classification and box regression</a:t>
            </a:r>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5" name="スライド番号プレースホルダー 3">
            <a:extLst>
              <a:ext uri="{FF2B5EF4-FFF2-40B4-BE49-F238E27FC236}">
                <a16:creationId xmlns:a16="http://schemas.microsoft.com/office/drawing/2014/main" id="{FC26164A-AFD8-404D-A9DC-DA67B88A7F63}"/>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13</a:t>
            </a:fld>
            <a:endParaRPr 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51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170A-8282-402B-8E0C-19F991442A77}"/>
              </a:ext>
            </a:extLst>
          </p:cNvPr>
          <p:cNvSpPr>
            <a:spLocks noGrp="1"/>
          </p:cNvSpPr>
          <p:nvPr>
            <p:ph type="title"/>
          </p:nvPr>
        </p:nvSpPr>
        <p:spPr>
          <a:xfrm>
            <a:off x="812800" y="136525"/>
            <a:ext cx="10515600" cy="1325563"/>
          </a:xfrm>
        </p:spPr>
        <p:txBody>
          <a:bodyPr>
            <a:normAutofit/>
          </a:bodyPr>
          <a:lstStyle/>
          <a:p>
            <a:r>
              <a:rPr kumimoji="1" lang="en-US" altLang="ja-JP" dirty="0">
                <a:latin typeface="Arial" panose="020B0604020202020204" pitchFamily="34" charset="0"/>
                <a:cs typeface="Arial" panose="020B0604020202020204" pitchFamily="34" charset="0"/>
              </a:rPr>
              <a:t>Originality of the proposed 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11FD9C2-2B85-4583-9165-D128496DEF9A}"/>
              </a:ext>
            </a:extLst>
          </p:cNvPr>
          <p:cNvSpPr>
            <a:spLocks noGrp="1"/>
          </p:cNvSpPr>
          <p:nvPr>
            <p:ph idx="1"/>
          </p:nvPr>
        </p:nvSpPr>
        <p:spPr>
          <a:xfrm>
            <a:off x="408802" y="1794133"/>
            <a:ext cx="11899900" cy="5260974"/>
          </a:xfrm>
        </p:spPr>
        <p:txBody>
          <a:bodyPr>
            <a:normAutofit/>
          </a:bodyPr>
          <a:lstStyle/>
          <a:p>
            <a:r>
              <a:rPr kumimoji="1" lang="en-US" altLang="ja-JP" dirty="0">
                <a:latin typeface="Arial" panose="020B0604020202020204" pitchFamily="34" charset="0"/>
                <a:ea typeface="MS UI Gothic" panose="020B0600070205080204" pitchFamily="50" charset="-128"/>
                <a:cs typeface="Arial" panose="020B0604020202020204" pitchFamily="34" charset="0"/>
              </a:rPr>
              <a:t>Using the LiDAR </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point cloud </a:t>
            </a:r>
            <a:r>
              <a:rPr kumimoji="1" lang="en-US" altLang="ja-JP" dirty="0">
                <a:latin typeface="Arial" panose="020B0604020202020204" pitchFamily="34" charset="0"/>
                <a:ea typeface="MS UI Gothic" panose="020B0600070205080204" pitchFamily="50" charset="-128"/>
                <a:cs typeface="Arial" panose="020B0604020202020204" pitchFamily="34" charset="0"/>
              </a:rPr>
              <a:t>data </a:t>
            </a:r>
            <a:r>
              <a:rPr kumimoji="1" lang="ja-JP" altLang="en-US" dirty="0">
                <a:latin typeface="Arial" panose="020B0604020202020204" pitchFamily="34" charset="0"/>
                <a:ea typeface="MS UI Gothic" panose="020B0600070205080204" pitchFamily="50" charset="-128"/>
                <a:cs typeface="Arial" panose="020B0604020202020204" pitchFamily="34" charset="0"/>
              </a:rPr>
              <a:t>（</a:t>
            </a:r>
            <a:r>
              <a:rPr kumimoji="1" lang="en-US" altLang="ja-JP" dirty="0">
                <a:latin typeface="Arial" panose="020B0604020202020204" pitchFamily="34" charset="0"/>
                <a:ea typeface="MS UI Gothic" panose="020B0600070205080204" pitchFamily="50" charset="-128"/>
                <a:cs typeface="Arial" panose="020B0604020202020204" pitchFamily="34" charset="0"/>
              </a:rPr>
              <a:t>It has more refined feature</a:t>
            </a:r>
            <a:r>
              <a:rPr kumimoji="1" lang="ja-JP" altLang="en-US" dirty="0">
                <a:latin typeface="Arial" panose="020B0604020202020204" pitchFamily="34" charset="0"/>
                <a:ea typeface="MS UI Gothic" panose="020B0600070205080204" pitchFamily="50" charset="-128"/>
                <a:cs typeface="Arial" panose="020B0604020202020204" pitchFamily="34" charset="0"/>
              </a:rPr>
              <a:t>） </a:t>
            </a:r>
          </a:p>
          <a:p>
            <a:r>
              <a:rPr kumimoji="1" lang="en-US" altLang="ja-JP" dirty="0">
                <a:latin typeface="Arial" panose="020B0604020202020204" pitchFamily="34" charset="0"/>
                <a:ea typeface="MS UI Gothic" panose="020B0600070205080204" pitchFamily="50" charset="-128"/>
                <a:cs typeface="Arial" panose="020B0604020202020204" pitchFamily="34" charset="0"/>
              </a:rPr>
              <a:t>The method of feature extraction: Combining 3D spares </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convolutional neural network</a:t>
            </a:r>
            <a:r>
              <a:rPr kumimoji="1" lang="en-US" altLang="ja-JP" dirty="0">
                <a:latin typeface="Arial" panose="020B0604020202020204" pitchFamily="34" charset="0"/>
                <a:ea typeface="MS UI Gothic" panose="020B0600070205080204" pitchFamily="50" charset="-128"/>
                <a:cs typeface="Arial" panose="020B0604020202020204" pitchFamily="34" charset="0"/>
              </a:rPr>
              <a:t> with </a:t>
            </a:r>
            <a:r>
              <a:rPr kumimoji="1" lang="en-US" altLang="ja-JP" dirty="0" err="1">
                <a:solidFill>
                  <a:srgbClr val="FF0000"/>
                </a:solidFill>
                <a:latin typeface="Arial" panose="020B0604020202020204" pitchFamily="34" charset="0"/>
                <a:ea typeface="MS UI Gothic" panose="020B0600070205080204" pitchFamily="50" charset="-128"/>
                <a:cs typeface="Arial" panose="020B0604020202020204" pitchFamily="34" charset="0"/>
              </a:rPr>
              <a:t>keypoints</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 sampling</a:t>
            </a:r>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pPr marL="0" indent="0">
              <a:buNone/>
            </a:pPr>
            <a:r>
              <a:rPr kumimoji="1" lang="en-US" altLang="ja-JP" dirty="0">
                <a:latin typeface="Arial" panose="020B0604020202020204" pitchFamily="34" charset="0"/>
                <a:ea typeface="MS UI Gothic" panose="020B0600070205080204" pitchFamily="50" charset="-128"/>
                <a:cs typeface="Arial" panose="020B0604020202020204" pitchFamily="34" charset="0"/>
              </a:rPr>
              <a:t>             </a:t>
            </a:r>
          </a:p>
          <a:p>
            <a:pPr marL="0" indent="0">
              <a:buNone/>
            </a:pPr>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pic>
        <p:nvPicPr>
          <p:cNvPr id="6" name="图片 5">
            <a:extLst>
              <a:ext uri="{FF2B5EF4-FFF2-40B4-BE49-F238E27FC236}">
                <a16:creationId xmlns:a16="http://schemas.microsoft.com/office/drawing/2014/main" id="{71C73F33-82FB-467B-BE46-D677B22BF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875" y="3714441"/>
            <a:ext cx="7598250" cy="2760970"/>
          </a:xfrm>
          <a:prstGeom prst="rect">
            <a:avLst/>
          </a:prstGeom>
        </p:spPr>
      </p:pic>
      <p:sp>
        <p:nvSpPr>
          <p:cNvPr id="7" name="スライド番号プレースホルダー 3">
            <a:extLst>
              <a:ext uri="{FF2B5EF4-FFF2-40B4-BE49-F238E27FC236}">
                <a16:creationId xmlns:a16="http://schemas.microsoft.com/office/drawing/2014/main" id="{FC9A667D-81DA-4A83-BDCC-26AA9D4BD740}"/>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14</a:t>
            </a:fld>
            <a:endParaRPr 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101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9375"/>
            <a:ext cx="10515600" cy="1325563"/>
          </a:xfrm>
        </p:spPr>
        <p:txBody>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Experimental results</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8" name="コンテンツ プレースホルダー 7"/>
          <p:cNvSpPr>
            <a:spLocks noGrp="1"/>
          </p:cNvSpPr>
          <p:nvPr>
            <p:ph idx="1"/>
          </p:nvPr>
        </p:nvSpPr>
        <p:spPr>
          <a:xfrm>
            <a:off x="698500" y="1031244"/>
            <a:ext cx="10515600" cy="4351338"/>
          </a:xfrm>
        </p:spPr>
        <p:txBody>
          <a:bodyPr/>
          <a:lstStyle/>
          <a:p>
            <a:r>
              <a:rPr kumimoji="1" lang="en-US" altLang="ja-JP" dirty="0">
                <a:latin typeface="Arial" panose="020B0604020202020204" pitchFamily="34" charset="0"/>
                <a:ea typeface="MS UI Gothic" panose="020B0600070205080204" pitchFamily="50" charset="-128"/>
                <a:cs typeface="Arial" panose="020B0604020202020204" pitchFamily="34" charset="0"/>
              </a:rPr>
              <a:t>Compare the detection accuracy and times. </a:t>
            </a:r>
          </a:p>
          <a:p>
            <a:r>
              <a:rPr kumimoji="1" lang="en-US" altLang="ja-JP" dirty="0">
                <a:latin typeface="MS UI Gothic" panose="020B0600070205080204" pitchFamily="50" charset="-128"/>
                <a:ea typeface="MS UI Gothic" panose="020B0600070205080204" pitchFamily="50" charset="-128"/>
              </a:rPr>
              <a:t>KITTI 3D Dataset: 3 classes, 15000 images</a:t>
            </a:r>
            <a:r>
              <a:rPr kumimoji="1" lang="zh-CN" altLang="en-US" dirty="0">
                <a:latin typeface="MS UI Gothic" panose="020B0600070205080204" pitchFamily="50" charset="-128"/>
                <a:ea typeface="MS UI Gothic" panose="020B0600070205080204" pitchFamily="50" charset="-128"/>
              </a:rPr>
              <a:t>，</a:t>
            </a:r>
            <a:r>
              <a:rPr kumimoji="1" lang="en-US" altLang="zh-CN" dirty="0">
                <a:latin typeface="MS UI Gothic" panose="020B0600070205080204" pitchFamily="50" charset="-128"/>
                <a:ea typeface="MS UI Gothic" panose="020B0600070205080204" pitchFamily="50" charset="-128"/>
              </a:rPr>
              <a:t>Test-set 3691 images</a:t>
            </a:r>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dirty="0">
                <a:latin typeface="Arial" panose="020B0604020202020204" pitchFamily="34" charset="0"/>
                <a:ea typeface="MS UI Gothic" panose="020B0600070205080204" pitchFamily="50" charset="-128"/>
                <a:cs typeface="Arial" panose="020B0604020202020204" pitchFamily="34" charset="0"/>
              </a:rPr>
              <a:t>The environment of experiments: 12</a:t>
            </a:r>
            <a:r>
              <a:rPr kumimoji="1" lang="en-US" altLang="zh-CN" dirty="0">
                <a:latin typeface="Arial" panose="020B0604020202020204" pitchFamily="34" charset="0"/>
                <a:ea typeface="MS UI Gothic" panose="020B0600070205080204" pitchFamily="50" charset="-128"/>
                <a:cs typeface="Arial" panose="020B0604020202020204" pitchFamily="34" charset="0"/>
              </a:rPr>
              <a:t>GB</a:t>
            </a:r>
            <a:r>
              <a:rPr kumimoji="1" lang="en-US" altLang="ja-JP" dirty="0">
                <a:latin typeface="Arial" panose="020B0604020202020204" pitchFamily="34" charset="0"/>
                <a:ea typeface="MS UI Gothic" panose="020B0600070205080204" pitchFamily="50" charset="-128"/>
                <a:cs typeface="Arial" panose="020B0604020202020204" pitchFamily="34" charset="0"/>
              </a:rPr>
              <a:t> </a:t>
            </a:r>
            <a:r>
              <a:rPr kumimoji="1" lang="en-US" altLang="zh-CN" dirty="0">
                <a:latin typeface="Arial" panose="020B0604020202020204" pitchFamily="34" charset="0"/>
                <a:ea typeface="MS UI Gothic" panose="020B0600070205080204" pitchFamily="50" charset="-128"/>
                <a:cs typeface="Arial" panose="020B0604020202020204" pitchFamily="34" charset="0"/>
              </a:rPr>
              <a:t>RTX2080 </a:t>
            </a:r>
            <a:r>
              <a:rPr kumimoji="1" lang="en-US" altLang="zh-CN" dirty="0" err="1">
                <a:latin typeface="Arial" panose="020B0604020202020204" pitchFamily="34" charset="0"/>
                <a:ea typeface="MS UI Gothic" panose="020B0600070205080204" pitchFamily="50" charset="-128"/>
                <a:cs typeface="Arial" panose="020B0604020202020204" pitchFamily="34" charset="0"/>
              </a:rPr>
              <a:t>Ti</a:t>
            </a:r>
            <a:endParaRPr kumimoji="1" lang="ja-JP" alt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6" name="テキスト ボックス 5"/>
          <p:cNvSpPr txBox="1"/>
          <p:nvPr/>
        </p:nvSpPr>
        <p:spPr>
          <a:xfrm>
            <a:off x="641762" y="2969522"/>
            <a:ext cx="7964311" cy="400110"/>
          </a:xfrm>
          <a:prstGeom prst="rect">
            <a:avLst/>
          </a:prstGeom>
          <a:noFill/>
        </p:spPr>
        <p:txBody>
          <a:bodyPr wrap="square" rtlCol="0">
            <a:spAutoFit/>
          </a:bodyPr>
          <a:lstStyle/>
          <a:p>
            <a:r>
              <a:rPr kumimoji="1" lang="en-US" altLang="zh-CN" sz="2000" b="1" dirty="0">
                <a:latin typeface="Arial" panose="020B0604020202020204" pitchFamily="34" charset="0"/>
                <a:ea typeface="MS UI Gothic" panose="020B0600070205080204" pitchFamily="50" charset="-128"/>
                <a:cs typeface="Arial" panose="020B0604020202020204" pitchFamily="34" charset="0"/>
              </a:rPr>
              <a:t>Table 1  Result of KITTI 3D Object Detection Dataset</a:t>
            </a:r>
            <a:endParaRPr kumimoji="1" lang="ja-JP" altLang="en-US" sz="2000" b="1" dirty="0">
              <a:latin typeface="Arial" panose="020B0604020202020204" pitchFamily="34" charset="0"/>
              <a:ea typeface="MS UI Gothic" panose="020B0600070205080204" pitchFamily="50" charset="-128"/>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9" name="表 4"/>
              <p:cNvGraphicFramePr>
                <a:graphicFrameLocks noGrp="1"/>
              </p:cNvGraphicFramePr>
              <p:nvPr>
                <p:extLst>
                  <p:ext uri="{D42A27DB-BD31-4B8C-83A1-F6EECF244321}">
                    <p14:modId xmlns:p14="http://schemas.microsoft.com/office/powerpoint/2010/main" val="3860365838"/>
                  </p:ext>
                </p:extLst>
              </p:nvPr>
            </p:nvGraphicFramePr>
            <p:xfrm>
              <a:off x="193615" y="3578285"/>
              <a:ext cx="7654985" cy="2956560"/>
            </p:xfrm>
            <a:graphic>
              <a:graphicData uri="http://schemas.openxmlformats.org/drawingml/2006/table">
                <a:tbl>
                  <a:tblPr firstRow="1" bandRow="1">
                    <a:tableStyleId>{9D7B26C5-4107-4FEC-AEDC-1716B250A1EF}</a:tableStyleId>
                  </a:tblPr>
                  <a:tblGrid>
                    <a:gridCol w="2792474">
                      <a:extLst>
                        <a:ext uri="{9D8B030D-6E8A-4147-A177-3AD203B41FA5}">
                          <a16:colId xmlns:a16="http://schemas.microsoft.com/office/drawing/2014/main" val="20000"/>
                        </a:ext>
                      </a:extLst>
                    </a:gridCol>
                    <a:gridCol w="3555664">
                      <a:extLst>
                        <a:ext uri="{9D8B030D-6E8A-4147-A177-3AD203B41FA5}">
                          <a16:colId xmlns:a16="http://schemas.microsoft.com/office/drawing/2014/main" val="20001"/>
                        </a:ext>
                      </a:extLst>
                    </a:gridCol>
                    <a:gridCol w="1306847">
                      <a:extLst>
                        <a:ext uri="{9D8B030D-6E8A-4147-A177-3AD203B41FA5}">
                          <a16:colId xmlns:a16="http://schemas.microsoft.com/office/drawing/2014/main" val="20002"/>
                        </a:ext>
                      </a:extLst>
                    </a:gridCol>
                  </a:tblGrid>
                  <a:tr h="464331">
                    <a:tc>
                      <a:txBody>
                        <a:bodyPr/>
                        <a:lstStyle/>
                        <a:p>
                          <a:pPr algn="ctr"/>
                          <a:r>
                            <a:rPr kumimoji="1" lang="en-US" altLang="zh-CN" sz="2400" dirty="0"/>
                            <a:t>Methods</a:t>
                          </a:r>
                        </a:p>
                        <a:p>
                          <a:pPr algn="ctr"/>
                          <a:r>
                            <a:rPr kumimoji="1" lang="en-US" altLang="ja-JP" sz="2400" dirty="0"/>
                            <a:t>(KITTI Dataset)</a:t>
                          </a:r>
                          <a:endParaRPr kumimoji="1" lang="ja-JP" altLang="en-US" sz="2400" dirty="0"/>
                        </a:p>
                      </a:txBody>
                      <a:tcPr/>
                    </a:tc>
                    <a:tc>
                      <a:txBody>
                        <a:bodyPr/>
                        <a:lstStyle/>
                        <a:p>
                          <a:pPr algn="ctr"/>
                          <a:r>
                            <a:rPr kumimoji="1" lang="en-US" altLang="zh-CN" sz="2400" dirty="0"/>
                            <a:t>Average Precision for</a:t>
                          </a:r>
                          <a:r>
                            <a:rPr kumimoji="1" lang="en-US" altLang="zh-CN" sz="2400" baseline="0" dirty="0"/>
                            <a:t> Car</a:t>
                          </a:r>
                          <a:endParaRPr kumimoji="1" lang="en-US" altLang="zh-CN" sz="2400" dirty="0"/>
                        </a:p>
                        <a:p>
                          <a:pPr algn="ctr"/>
                          <a:r>
                            <a:rPr kumimoji="1" lang="en-US" altLang="zh-CN" sz="2400" dirty="0"/>
                            <a:t>/IOU=0.7</a:t>
                          </a:r>
                          <a:endParaRPr kumimoji="1" lang="ja-JP" altLang="en-US" sz="2400" dirty="0"/>
                        </a:p>
                      </a:txBody>
                      <a:tcPr/>
                    </a:tc>
                    <a:tc>
                      <a:txBody>
                        <a:bodyPr/>
                        <a:lstStyle/>
                        <a:p>
                          <a:pPr algn="ctr"/>
                          <a:r>
                            <a:rPr kumimoji="1" lang="en-US" altLang="ja-JP" sz="2400" dirty="0"/>
                            <a:t>Times/s</a:t>
                          </a:r>
                          <a:endParaRPr kumimoji="1" lang="ja-JP" altLang="en-US" sz="2400" dirty="0"/>
                        </a:p>
                      </a:txBody>
                      <a:tcPr/>
                    </a:tc>
                    <a:extLst>
                      <a:ext uri="{0D108BD9-81ED-4DB2-BD59-A6C34878D82A}">
                        <a16:rowId xmlns:a16="http://schemas.microsoft.com/office/drawing/2014/main" val="10000"/>
                      </a:ext>
                    </a:extLst>
                  </a:tr>
                  <a:tr h="370840">
                    <a:tc>
                      <a:txBody>
                        <a:bodyPr/>
                        <a:lstStyle/>
                        <a:p>
                          <a:pPr algn="ctr">
                            <a:spcAft>
                              <a:spcPts val="0"/>
                            </a:spcAft>
                          </a:pPr>
                          <a:r>
                            <a:rPr lang="en-US" altLang="zh-CN" sz="2400" dirty="0" err="1">
                              <a:effectLst/>
                              <a:latin typeface="Times New Roman"/>
                              <a:ea typeface="宋体"/>
                            </a:rPr>
                            <a:t>Pointprillars</a:t>
                          </a:r>
                          <a:r>
                            <a:rPr lang="en-US" altLang="zh-CN" sz="2400" dirty="0">
                              <a:effectLst/>
                              <a:latin typeface="Times New Roman"/>
                              <a:ea typeface="宋体"/>
                            </a:rPr>
                            <a:t>[4]</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88%</a:t>
                          </a:r>
                          <a:endParaRPr lang="zh-CN" sz="2800" dirty="0">
                            <a:effectLst/>
                            <a:latin typeface="Times New Roman"/>
                            <a:ea typeface="宋体"/>
                          </a:endParaRPr>
                        </a:p>
                      </a:txBody>
                      <a:tcPr marL="44450" marR="444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i="1" smtClean="0">
                                    <a:solidFill>
                                      <a:schemeClr val="tx1"/>
                                    </a:solidFill>
                                    <a:latin typeface="Cambria Math"/>
                                    <a:ea typeface="Cambria Math"/>
                                  </a:rPr>
                                  <m:t>&gt;</m:t>
                                </m:r>
                                <m:r>
                                  <a:rPr lang="en-US" altLang="zh-CN" sz="2800" b="0" i="1" smtClean="0">
                                    <a:solidFill>
                                      <a:schemeClr val="tx1"/>
                                    </a:solidFill>
                                    <a:latin typeface="Cambria Math" panose="02040503050406030204" pitchFamily="18" charset="0"/>
                                    <a:ea typeface="Cambria Math"/>
                                  </a:rPr>
                                  <m:t>3</m:t>
                                </m:r>
                                <m:r>
                                  <a:rPr lang="en-US" altLang="zh-CN" sz="2800" b="0" i="1" smtClean="0">
                                    <a:solidFill>
                                      <a:schemeClr val="tx1"/>
                                    </a:solidFill>
                                    <a:latin typeface="Cambria Math"/>
                                    <a:ea typeface="Cambria Math"/>
                                  </a:rPr>
                                  <m:t>𝑠</m:t>
                                </m:r>
                              </m:oMath>
                            </m:oMathPara>
                          </a14:m>
                          <a:endParaRPr lang="zh-CN" altLang="en-US" sz="2800" dirty="0">
                            <a:solidFill>
                              <a:schemeClr val="tx1"/>
                            </a:solidFill>
                          </a:endParaRPr>
                        </a:p>
                      </a:txBody>
                      <a:tcPr marL="44450" marR="44450" marT="0" marB="0" anchor="ctr"/>
                    </a:tc>
                    <a:extLst>
                      <a:ext uri="{0D108BD9-81ED-4DB2-BD59-A6C34878D82A}">
                        <a16:rowId xmlns:a16="http://schemas.microsoft.com/office/drawing/2014/main" val="10001"/>
                      </a:ext>
                    </a:extLst>
                  </a:tr>
                  <a:tr h="383875">
                    <a:tc>
                      <a:txBody>
                        <a:bodyPr/>
                        <a:lstStyle/>
                        <a:p>
                          <a:pPr algn="ctr">
                            <a:spcAft>
                              <a:spcPts val="0"/>
                            </a:spcAft>
                          </a:pPr>
                          <a:r>
                            <a:rPr lang="en-US" altLang="zh-CN" sz="2400" dirty="0">
                              <a:effectLst/>
                              <a:latin typeface="Times New Roman"/>
                              <a:ea typeface="宋体"/>
                            </a:rPr>
                            <a:t>Second[5]</a:t>
                          </a:r>
                        </a:p>
                      </a:txBody>
                      <a:tcPr marL="44450" marR="44450" marT="0" marB="0" anchor="ctr"/>
                    </a:tc>
                    <a:tc>
                      <a:txBody>
                        <a:bodyPr/>
                        <a:lstStyle/>
                        <a:p>
                          <a:pPr algn="ctr">
                            <a:spcAft>
                              <a:spcPts val="0"/>
                            </a:spcAft>
                          </a:pPr>
                          <a:r>
                            <a:rPr lang="en-US" altLang="zh-CN" sz="2800" dirty="0">
                              <a:effectLst/>
                              <a:latin typeface="Times New Roman"/>
                              <a:ea typeface="宋体"/>
                            </a:rPr>
                            <a:t>86%</a:t>
                          </a:r>
                          <a:endParaRPr lang="zh-CN" sz="2800" dirty="0">
                            <a:effectLst/>
                            <a:latin typeface="Times New Roman"/>
                            <a:ea typeface="宋体"/>
                          </a:endParaRPr>
                        </a:p>
                      </a:txBody>
                      <a:tcPr marL="44450" marR="444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i="1" smtClean="0">
                                    <a:solidFill>
                                      <a:schemeClr val="tx1"/>
                                    </a:solidFill>
                                    <a:latin typeface="Cambria Math"/>
                                    <a:ea typeface="Cambria Math"/>
                                  </a:rPr>
                                  <m:t>&gt;</m:t>
                                </m:r>
                                <m:r>
                                  <a:rPr lang="en-US" altLang="zh-CN" sz="2800" b="0" i="1" smtClean="0">
                                    <a:solidFill>
                                      <a:schemeClr val="tx1"/>
                                    </a:solidFill>
                                    <a:latin typeface="Cambria Math" panose="02040503050406030204" pitchFamily="18" charset="0"/>
                                    <a:ea typeface="Cambria Math"/>
                                  </a:rPr>
                                  <m:t>3</m:t>
                                </m:r>
                                <m:r>
                                  <a:rPr lang="en-US" altLang="zh-CN" sz="2800" b="0" i="1" smtClean="0">
                                    <a:solidFill>
                                      <a:schemeClr val="tx1"/>
                                    </a:solidFill>
                                    <a:latin typeface="Cambria Math"/>
                                    <a:ea typeface="Cambria Math"/>
                                  </a:rPr>
                                  <m:t>𝑠</m:t>
                                </m:r>
                              </m:oMath>
                            </m:oMathPara>
                          </a14:m>
                          <a:endParaRPr lang="zh-CN" altLang="en-US" sz="2800" dirty="0">
                            <a:solidFill>
                              <a:schemeClr val="tx1"/>
                            </a:solidFill>
                          </a:endParaRPr>
                        </a:p>
                      </a:txBody>
                      <a:tcPr marL="44450" marR="44450" marT="0" marB="0" anchor="ctr"/>
                    </a:tc>
                    <a:extLst>
                      <a:ext uri="{0D108BD9-81ED-4DB2-BD59-A6C34878D82A}">
                        <a16:rowId xmlns:a16="http://schemas.microsoft.com/office/drawing/2014/main" val="10002"/>
                      </a:ext>
                    </a:extLst>
                  </a:tr>
                  <a:tr h="370840">
                    <a:tc>
                      <a:txBody>
                        <a:bodyPr/>
                        <a:lstStyle/>
                        <a:p>
                          <a:pPr algn="ctr">
                            <a:spcAft>
                              <a:spcPts val="0"/>
                            </a:spcAft>
                          </a:pPr>
                          <a:r>
                            <a:rPr lang="en-US" altLang="zh-CN" sz="2400" dirty="0">
                              <a:effectLst/>
                              <a:latin typeface="Times New Roman"/>
                              <a:ea typeface="宋体"/>
                            </a:rPr>
                            <a:t>Point R-CNN[6]</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86%</a:t>
                          </a:r>
                          <a:endParaRPr lang="zh-CN" sz="2800" dirty="0">
                            <a:effectLst/>
                            <a:latin typeface="Times New Roman"/>
                            <a:ea typeface="宋体"/>
                          </a:endParaRPr>
                        </a:p>
                      </a:txBody>
                      <a:tcPr marL="44450" marR="444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i="1" smtClean="0">
                                    <a:solidFill>
                                      <a:schemeClr val="tx1"/>
                                    </a:solidFill>
                                    <a:latin typeface="Cambria Math"/>
                                    <a:ea typeface="Cambria Math"/>
                                  </a:rPr>
                                  <m:t>&gt;</m:t>
                                </m:r>
                                <m:r>
                                  <a:rPr lang="en-US" altLang="zh-CN" sz="2800" b="0" i="1" smtClean="0">
                                    <a:solidFill>
                                      <a:schemeClr val="tx1"/>
                                    </a:solidFill>
                                    <a:latin typeface="Cambria Math"/>
                                    <a:ea typeface="Cambria Math"/>
                                  </a:rPr>
                                  <m:t>2</m:t>
                                </m:r>
                                <m:r>
                                  <a:rPr lang="en-US" altLang="zh-CN" sz="2800" b="0" i="1" smtClean="0">
                                    <a:solidFill>
                                      <a:schemeClr val="tx1"/>
                                    </a:solidFill>
                                    <a:latin typeface="Cambria Math"/>
                                    <a:ea typeface="Cambria Math"/>
                                  </a:rPr>
                                  <m:t>𝑠</m:t>
                                </m:r>
                              </m:oMath>
                            </m:oMathPara>
                          </a14:m>
                          <a:endParaRPr lang="zh-CN" altLang="en-US" sz="2800" dirty="0">
                            <a:solidFill>
                              <a:schemeClr val="tx1"/>
                            </a:solidFill>
                          </a:endParaRPr>
                        </a:p>
                      </a:txBody>
                      <a:tcPr marL="44450" marR="44450" marT="0" marB="0" anchor="ctr"/>
                    </a:tc>
                    <a:extLst>
                      <a:ext uri="{0D108BD9-81ED-4DB2-BD59-A6C34878D82A}">
                        <a16:rowId xmlns:a16="http://schemas.microsoft.com/office/drawing/2014/main" val="10003"/>
                      </a:ext>
                    </a:extLst>
                  </a:tr>
                  <a:tr h="370840">
                    <a:tc>
                      <a:txBody>
                        <a:bodyPr/>
                        <a:lstStyle/>
                        <a:p>
                          <a:pPr algn="ctr">
                            <a:spcAft>
                              <a:spcPts val="0"/>
                            </a:spcAft>
                          </a:pPr>
                          <a:r>
                            <a:rPr lang="en-US" altLang="zh-CN" sz="2400" dirty="0">
                              <a:effectLst/>
                              <a:latin typeface="Times New Roman"/>
                              <a:ea typeface="宋体"/>
                            </a:rPr>
                            <a:t>Fast</a:t>
                          </a:r>
                          <a:r>
                            <a:rPr lang="en-US" altLang="zh-CN" sz="2400" baseline="0" dirty="0">
                              <a:effectLst/>
                              <a:latin typeface="Times New Roman"/>
                              <a:ea typeface="宋体"/>
                            </a:rPr>
                            <a:t> Point R-CNN[7]</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89.7%</a:t>
                          </a:r>
                          <a:endParaRPr lang="zh-CN" sz="2800" dirty="0">
                            <a:effectLst/>
                            <a:latin typeface="Times New Roman"/>
                            <a:ea typeface="宋体"/>
                          </a:endParaRPr>
                        </a:p>
                      </a:txBody>
                      <a:tcPr marL="44450" marR="444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i="1" smtClean="0">
                                    <a:solidFill>
                                      <a:schemeClr val="tx1"/>
                                    </a:solidFill>
                                    <a:latin typeface="Cambria Math"/>
                                    <a:ea typeface="Cambria Math"/>
                                  </a:rPr>
                                  <m:t>&gt;</m:t>
                                </m:r>
                                <m:r>
                                  <a:rPr lang="en-US" altLang="zh-CN" sz="2800" b="0" i="1" smtClean="0">
                                    <a:solidFill>
                                      <a:schemeClr val="tx1"/>
                                    </a:solidFill>
                                    <a:latin typeface="Cambria Math"/>
                                    <a:ea typeface="Cambria Math"/>
                                  </a:rPr>
                                  <m:t>1.5</m:t>
                                </m:r>
                                <m:r>
                                  <a:rPr lang="en-US" altLang="zh-CN" sz="2800" b="0" i="1" smtClean="0">
                                    <a:solidFill>
                                      <a:schemeClr val="tx1"/>
                                    </a:solidFill>
                                    <a:latin typeface="Cambria Math"/>
                                    <a:ea typeface="Cambria Math"/>
                                  </a:rPr>
                                  <m:t>𝑠</m:t>
                                </m:r>
                              </m:oMath>
                            </m:oMathPara>
                          </a14:m>
                          <a:endParaRPr lang="zh-CN" altLang="en-US" sz="2800" dirty="0">
                            <a:solidFill>
                              <a:schemeClr val="tx1"/>
                            </a:solidFill>
                          </a:endParaRPr>
                        </a:p>
                      </a:txBody>
                      <a:tcPr marL="44450" marR="44450" marT="0" marB="0" anchor="ctr"/>
                    </a:tc>
                    <a:extLst>
                      <a:ext uri="{0D108BD9-81ED-4DB2-BD59-A6C34878D82A}">
                        <a16:rowId xmlns:a16="http://schemas.microsoft.com/office/drawing/2014/main" val="10004"/>
                      </a:ext>
                    </a:extLst>
                  </a:tr>
                  <a:tr h="370840">
                    <a:tc>
                      <a:txBody>
                        <a:bodyPr/>
                        <a:lstStyle/>
                        <a:p>
                          <a:pPr algn="ctr">
                            <a:spcAft>
                              <a:spcPts val="0"/>
                            </a:spcAft>
                          </a:pPr>
                          <a:r>
                            <a:rPr lang="en-US" altLang="zh-CN" sz="2400" dirty="0">
                              <a:solidFill>
                                <a:srgbClr val="FF0000"/>
                              </a:solidFill>
                              <a:effectLst/>
                              <a:latin typeface="Times New Roman"/>
                              <a:ea typeface="宋体"/>
                            </a:rPr>
                            <a:t>PV-RCNN[3]</a:t>
                          </a:r>
                          <a:endParaRPr lang="zh-CN" sz="2400" dirty="0">
                            <a:solidFill>
                              <a:srgbClr val="FF0000"/>
                            </a:solidFill>
                            <a:effectLst/>
                            <a:latin typeface="Times New Roman"/>
                            <a:ea typeface="宋体"/>
                          </a:endParaRPr>
                        </a:p>
                      </a:txBody>
                      <a:tcPr marL="44450" marR="44450" marT="0" marB="0" anchor="ctr"/>
                    </a:tc>
                    <a:tc>
                      <a:txBody>
                        <a:bodyPr/>
                        <a:lstStyle/>
                        <a:p>
                          <a:pPr algn="ctr">
                            <a:spcAft>
                              <a:spcPts val="0"/>
                            </a:spcAft>
                          </a:pPr>
                          <a:r>
                            <a:rPr lang="en-US" altLang="zh-CN" sz="2800" dirty="0">
                              <a:solidFill>
                                <a:srgbClr val="FF0000"/>
                              </a:solidFill>
                              <a:effectLst/>
                              <a:latin typeface="Times New Roman"/>
                              <a:ea typeface="宋体"/>
                            </a:rPr>
                            <a:t>93%</a:t>
                          </a:r>
                          <a:endParaRPr lang="zh-CN" sz="2800" dirty="0">
                            <a:solidFill>
                              <a:srgbClr val="FF0000"/>
                            </a:solidFill>
                            <a:effectLst/>
                            <a:latin typeface="Times New Roman"/>
                            <a:ea typeface="宋体"/>
                          </a:endParaRPr>
                        </a:p>
                      </a:txBody>
                      <a:tcPr marL="44450" marR="444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i="1" smtClean="0">
                                    <a:solidFill>
                                      <a:srgbClr val="FF0000"/>
                                    </a:solidFill>
                                    <a:latin typeface="Cambria Math"/>
                                    <a:ea typeface="Cambria Math"/>
                                  </a:rPr>
                                  <m:t>&gt;</m:t>
                                </m:r>
                                <m:r>
                                  <a:rPr lang="en-US" altLang="zh-CN" sz="2800" b="0" i="1" smtClean="0">
                                    <a:solidFill>
                                      <a:srgbClr val="FF0000"/>
                                    </a:solidFill>
                                    <a:latin typeface="Cambria Math"/>
                                    <a:ea typeface="Cambria Math"/>
                                  </a:rPr>
                                  <m:t>1.5</m:t>
                                </m:r>
                                <m:r>
                                  <a:rPr lang="en-US" altLang="zh-CN" sz="2800" b="0" i="1" smtClean="0">
                                    <a:solidFill>
                                      <a:srgbClr val="FF0000"/>
                                    </a:solidFill>
                                    <a:latin typeface="Cambria Math"/>
                                    <a:ea typeface="Cambria Math"/>
                                  </a:rPr>
                                  <m:t>𝑠</m:t>
                                </m:r>
                              </m:oMath>
                            </m:oMathPara>
                          </a14:m>
                          <a:endParaRPr lang="zh-CN" altLang="en-US" sz="2800" dirty="0">
                            <a:solidFill>
                              <a:srgbClr val="FF0000"/>
                            </a:solidFill>
                          </a:endParaRPr>
                        </a:p>
                      </a:txBody>
                      <a:tcPr marL="44450" marR="44450" marT="0" marB="0" anchor="ctr"/>
                    </a:tc>
                    <a:extLst>
                      <a:ext uri="{0D108BD9-81ED-4DB2-BD59-A6C34878D82A}">
                        <a16:rowId xmlns:a16="http://schemas.microsoft.com/office/drawing/2014/main" val="10005"/>
                      </a:ext>
                    </a:extLst>
                  </a:tr>
                </a:tbl>
              </a:graphicData>
            </a:graphic>
          </p:graphicFrame>
        </mc:Choice>
        <mc:Fallback xmlns="">
          <p:graphicFrame>
            <p:nvGraphicFramePr>
              <p:cNvPr id="9" name="表 4"/>
              <p:cNvGraphicFramePr>
                <a:graphicFrameLocks noGrp="1"/>
              </p:cNvGraphicFramePr>
              <p:nvPr>
                <p:extLst>
                  <p:ext uri="{D42A27DB-BD31-4B8C-83A1-F6EECF244321}">
                    <p14:modId xmlns:p14="http://schemas.microsoft.com/office/powerpoint/2010/main" val="3860365838"/>
                  </p:ext>
                </p:extLst>
              </p:nvPr>
            </p:nvGraphicFramePr>
            <p:xfrm>
              <a:off x="193615" y="3578285"/>
              <a:ext cx="7654985" cy="2956560"/>
            </p:xfrm>
            <a:graphic>
              <a:graphicData uri="http://schemas.openxmlformats.org/drawingml/2006/table">
                <a:tbl>
                  <a:tblPr firstRow="1" bandRow="1">
                    <a:tableStyleId>{9D7B26C5-4107-4FEC-AEDC-1716B250A1EF}</a:tableStyleId>
                  </a:tblPr>
                  <a:tblGrid>
                    <a:gridCol w="2792474">
                      <a:extLst>
                        <a:ext uri="{9D8B030D-6E8A-4147-A177-3AD203B41FA5}">
                          <a16:colId xmlns:a16="http://schemas.microsoft.com/office/drawing/2014/main" val="20000"/>
                        </a:ext>
                      </a:extLst>
                    </a:gridCol>
                    <a:gridCol w="3555664">
                      <a:extLst>
                        <a:ext uri="{9D8B030D-6E8A-4147-A177-3AD203B41FA5}">
                          <a16:colId xmlns:a16="http://schemas.microsoft.com/office/drawing/2014/main" val="20001"/>
                        </a:ext>
                      </a:extLst>
                    </a:gridCol>
                    <a:gridCol w="1306847">
                      <a:extLst>
                        <a:ext uri="{9D8B030D-6E8A-4147-A177-3AD203B41FA5}">
                          <a16:colId xmlns:a16="http://schemas.microsoft.com/office/drawing/2014/main" val="20002"/>
                        </a:ext>
                      </a:extLst>
                    </a:gridCol>
                  </a:tblGrid>
                  <a:tr h="822960">
                    <a:tc>
                      <a:txBody>
                        <a:bodyPr/>
                        <a:lstStyle/>
                        <a:p>
                          <a:pPr algn="ctr"/>
                          <a:r>
                            <a:rPr kumimoji="1" lang="en-US" altLang="zh-CN" sz="2400" dirty="0"/>
                            <a:t>Methods</a:t>
                          </a:r>
                        </a:p>
                        <a:p>
                          <a:pPr algn="ctr"/>
                          <a:r>
                            <a:rPr kumimoji="1" lang="en-US" altLang="ja-JP" sz="2400" dirty="0"/>
                            <a:t>(KITTI Dataset)</a:t>
                          </a:r>
                          <a:endParaRPr kumimoji="1" lang="ja-JP" altLang="en-US" sz="2400" dirty="0"/>
                        </a:p>
                      </a:txBody>
                      <a:tcPr/>
                    </a:tc>
                    <a:tc>
                      <a:txBody>
                        <a:bodyPr/>
                        <a:lstStyle/>
                        <a:p>
                          <a:pPr algn="ctr"/>
                          <a:r>
                            <a:rPr kumimoji="1" lang="en-US" altLang="zh-CN" sz="2400" dirty="0"/>
                            <a:t>Average Precision for</a:t>
                          </a:r>
                          <a:r>
                            <a:rPr kumimoji="1" lang="en-US" altLang="zh-CN" sz="2400" baseline="0" dirty="0"/>
                            <a:t> Car</a:t>
                          </a:r>
                          <a:endParaRPr kumimoji="1" lang="en-US" altLang="zh-CN" sz="2400" dirty="0"/>
                        </a:p>
                        <a:p>
                          <a:pPr algn="ctr"/>
                          <a:r>
                            <a:rPr kumimoji="1" lang="en-US" altLang="zh-CN" sz="2400" dirty="0"/>
                            <a:t>/IOU=0.7</a:t>
                          </a:r>
                          <a:endParaRPr kumimoji="1" lang="ja-JP" altLang="en-US" sz="2400" dirty="0"/>
                        </a:p>
                      </a:txBody>
                      <a:tcPr/>
                    </a:tc>
                    <a:tc>
                      <a:txBody>
                        <a:bodyPr/>
                        <a:lstStyle/>
                        <a:p>
                          <a:pPr algn="ctr"/>
                          <a:r>
                            <a:rPr kumimoji="1" lang="en-US" altLang="ja-JP" sz="2400" dirty="0"/>
                            <a:t>Times/s</a:t>
                          </a:r>
                          <a:endParaRPr kumimoji="1" lang="ja-JP" altLang="en-US" sz="2400" dirty="0"/>
                        </a:p>
                      </a:txBody>
                      <a:tcPr/>
                    </a:tc>
                    <a:extLst>
                      <a:ext uri="{0D108BD9-81ED-4DB2-BD59-A6C34878D82A}">
                        <a16:rowId xmlns:a16="http://schemas.microsoft.com/office/drawing/2014/main" val="10000"/>
                      </a:ext>
                    </a:extLst>
                  </a:tr>
                  <a:tr h="426720">
                    <a:tc>
                      <a:txBody>
                        <a:bodyPr/>
                        <a:lstStyle/>
                        <a:p>
                          <a:pPr algn="ctr">
                            <a:spcAft>
                              <a:spcPts val="0"/>
                            </a:spcAft>
                          </a:pPr>
                          <a:r>
                            <a:rPr lang="en-US" altLang="zh-CN" sz="2400" dirty="0" err="1">
                              <a:effectLst/>
                              <a:latin typeface="Times New Roman"/>
                              <a:ea typeface="宋体"/>
                            </a:rPr>
                            <a:t>Pointprillars</a:t>
                          </a:r>
                          <a:r>
                            <a:rPr lang="en-US" altLang="zh-CN" sz="2400" dirty="0">
                              <a:effectLst/>
                              <a:latin typeface="Times New Roman"/>
                              <a:ea typeface="宋体"/>
                            </a:rPr>
                            <a:t>[4]</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88%</a:t>
                          </a:r>
                          <a:endParaRPr lang="zh-CN" sz="2800" dirty="0">
                            <a:effectLst/>
                            <a:latin typeface="Times New Roman"/>
                            <a:ea typeface="宋体"/>
                          </a:endParaRPr>
                        </a:p>
                      </a:txBody>
                      <a:tcPr marL="44450" marR="44450" marT="0" marB="0" anchor="ctr"/>
                    </a:tc>
                    <a:tc>
                      <a:txBody>
                        <a:bodyPr/>
                        <a:lstStyle/>
                        <a:p>
                          <a:endParaRPr lang="zh-CN"/>
                        </a:p>
                      </a:txBody>
                      <a:tcPr marL="44450" marR="44450" marT="0" marB="0" anchor="ctr">
                        <a:blipFill>
                          <a:blip r:embed="rId3"/>
                          <a:stretch>
                            <a:fillRect l="-484651" t="-202857" r="-465" b="-451429"/>
                          </a:stretch>
                        </a:blipFill>
                      </a:tcPr>
                    </a:tc>
                    <a:extLst>
                      <a:ext uri="{0D108BD9-81ED-4DB2-BD59-A6C34878D82A}">
                        <a16:rowId xmlns:a16="http://schemas.microsoft.com/office/drawing/2014/main" val="10001"/>
                      </a:ext>
                    </a:extLst>
                  </a:tr>
                  <a:tr h="426720">
                    <a:tc>
                      <a:txBody>
                        <a:bodyPr/>
                        <a:lstStyle/>
                        <a:p>
                          <a:pPr algn="ctr">
                            <a:spcAft>
                              <a:spcPts val="0"/>
                            </a:spcAft>
                          </a:pPr>
                          <a:r>
                            <a:rPr lang="en-US" altLang="zh-CN" sz="2400" dirty="0">
                              <a:effectLst/>
                              <a:latin typeface="Times New Roman"/>
                              <a:ea typeface="宋体"/>
                            </a:rPr>
                            <a:t>Second[5]</a:t>
                          </a:r>
                        </a:p>
                      </a:txBody>
                      <a:tcPr marL="44450" marR="44450" marT="0" marB="0" anchor="ctr"/>
                    </a:tc>
                    <a:tc>
                      <a:txBody>
                        <a:bodyPr/>
                        <a:lstStyle/>
                        <a:p>
                          <a:pPr algn="ctr">
                            <a:spcAft>
                              <a:spcPts val="0"/>
                            </a:spcAft>
                          </a:pPr>
                          <a:r>
                            <a:rPr lang="en-US" altLang="zh-CN" sz="2800" dirty="0">
                              <a:effectLst/>
                              <a:latin typeface="Times New Roman"/>
                              <a:ea typeface="宋体"/>
                            </a:rPr>
                            <a:t>86%</a:t>
                          </a:r>
                          <a:endParaRPr lang="zh-CN" sz="2800" dirty="0">
                            <a:effectLst/>
                            <a:latin typeface="Times New Roman"/>
                            <a:ea typeface="宋体"/>
                          </a:endParaRPr>
                        </a:p>
                      </a:txBody>
                      <a:tcPr marL="44450" marR="44450" marT="0" marB="0" anchor="ctr"/>
                    </a:tc>
                    <a:tc>
                      <a:txBody>
                        <a:bodyPr/>
                        <a:lstStyle/>
                        <a:p>
                          <a:endParaRPr lang="zh-CN"/>
                        </a:p>
                      </a:txBody>
                      <a:tcPr marL="44450" marR="44450" marT="0" marB="0" anchor="ctr">
                        <a:blipFill>
                          <a:blip r:embed="rId3"/>
                          <a:stretch>
                            <a:fillRect l="-484651" t="-298592" r="-465" b="-345070"/>
                          </a:stretch>
                        </a:blipFill>
                      </a:tcPr>
                    </a:tc>
                    <a:extLst>
                      <a:ext uri="{0D108BD9-81ED-4DB2-BD59-A6C34878D82A}">
                        <a16:rowId xmlns:a16="http://schemas.microsoft.com/office/drawing/2014/main" val="10002"/>
                      </a:ext>
                    </a:extLst>
                  </a:tr>
                  <a:tr h="426720">
                    <a:tc>
                      <a:txBody>
                        <a:bodyPr/>
                        <a:lstStyle/>
                        <a:p>
                          <a:pPr algn="ctr">
                            <a:spcAft>
                              <a:spcPts val="0"/>
                            </a:spcAft>
                          </a:pPr>
                          <a:r>
                            <a:rPr lang="en-US" altLang="zh-CN" sz="2400" dirty="0">
                              <a:effectLst/>
                              <a:latin typeface="Times New Roman"/>
                              <a:ea typeface="宋体"/>
                            </a:rPr>
                            <a:t>Point R-CNN[6]</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86%</a:t>
                          </a:r>
                          <a:endParaRPr lang="zh-CN" sz="2800" dirty="0">
                            <a:effectLst/>
                            <a:latin typeface="Times New Roman"/>
                            <a:ea typeface="宋体"/>
                          </a:endParaRPr>
                        </a:p>
                      </a:txBody>
                      <a:tcPr marL="44450" marR="44450" marT="0" marB="0" anchor="ctr"/>
                    </a:tc>
                    <a:tc>
                      <a:txBody>
                        <a:bodyPr/>
                        <a:lstStyle/>
                        <a:p>
                          <a:endParaRPr lang="zh-CN"/>
                        </a:p>
                      </a:txBody>
                      <a:tcPr marL="44450" marR="44450" marT="0" marB="0" anchor="ctr">
                        <a:blipFill>
                          <a:blip r:embed="rId3"/>
                          <a:stretch>
                            <a:fillRect l="-484651" t="-404286" r="-465" b="-250000"/>
                          </a:stretch>
                        </a:blipFill>
                      </a:tcPr>
                    </a:tc>
                    <a:extLst>
                      <a:ext uri="{0D108BD9-81ED-4DB2-BD59-A6C34878D82A}">
                        <a16:rowId xmlns:a16="http://schemas.microsoft.com/office/drawing/2014/main" val="10003"/>
                      </a:ext>
                    </a:extLst>
                  </a:tr>
                  <a:tr h="426720">
                    <a:tc>
                      <a:txBody>
                        <a:bodyPr/>
                        <a:lstStyle/>
                        <a:p>
                          <a:pPr algn="ctr">
                            <a:spcAft>
                              <a:spcPts val="0"/>
                            </a:spcAft>
                          </a:pPr>
                          <a:r>
                            <a:rPr lang="en-US" altLang="zh-CN" sz="2400" dirty="0">
                              <a:effectLst/>
                              <a:latin typeface="Times New Roman"/>
                              <a:ea typeface="宋体"/>
                            </a:rPr>
                            <a:t>Fast</a:t>
                          </a:r>
                          <a:r>
                            <a:rPr lang="en-US" altLang="zh-CN" sz="2400" baseline="0" dirty="0">
                              <a:effectLst/>
                              <a:latin typeface="Times New Roman"/>
                              <a:ea typeface="宋体"/>
                            </a:rPr>
                            <a:t> Point R-CNN[7]</a:t>
                          </a:r>
                          <a:endParaRPr lang="zh-CN" sz="2400" dirty="0">
                            <a:effectLst/>
                            <a:latin typeface="Times New Roman"/>
                            <a:ea typeface="宋体"/>
                          </a:endParaRPr>
                        </a:p>
                      </a:txBody>
                      <a:tcPr marL="44450" marR="44450" marT="0" marB="0" anchor="ctr"/>
                    </a:tc>
                    <a:tc>
                      <a:txBody>
                        <a:bodyPr/>
                        <a:lstStyle/>
                        <a:p>
                          <a:pPr algn="ctr">
                            <a:spcAft>
                              <a:spcPts val="0"/>
                            </a:spcAft>
                          </a:pPr>
                          <a:r>
                            <a:rPr lang="en-US" altLang="zh-CN" sz="2800" dirty="0">
                              <a:effectLst/>
                              <a:latin typeface="Times New Roman"/>
                              <a:ea typeface="宋体"/>
                            </a:rPr>
                            <a:t>89.7%</a:t>
                          </a:r>
                          <a:endParaRPr lang="zh-CN" sz="2800" dirty="0">
                            <a:effectLst/>
                            <a:latin typeface="Times New Roman"/>
                            <a:ea typeface="宋体"/>
                          </a:endParaRPr>
                        </a:p>
                      </a:txBody>
                      <a:tcPr marL="44450" marR="44450" marT="0" marB="0" anchor="ctr"/>
                    </a:tc>
                    <a:tc>
                      <a:txBody>
                        <a:bodyPr/>
                        <a:lstStyle/>
                        <a:p>
                          <a:endParaRPr lang="zh-CN"/>
                        </a:p>
                      </a:txBody>
                      <a:tcPr marL="44450" marR="44450" marT="0" marB="0" anchor="ctr">
                        <a:blipFill>
                          <a:blip r:embed="rId3"/>
                          <a:stretch>
                            <a:fillRect l="-484651" t="-504286" r="-465" b="-150000"/>
                          </a:stretch>
                        </a:blipFill>
                      </a:tcPr>
                    </a:tc>
                    <a:extLst>
                      <a:ext uri="{0D108BD9-81ED-4DB2-BD59-A6C34878D82A}">
                        <a16:rowId xmlns:a16="http://schemas.microsoft.com/office/drawing/2014/main" val="10004"/>
                      </a:ext>
                    </a:extLst>
                  </a:tr>
                  <a:tr h="426720">
                    <a:tc>
                      <a:txBody>
                        <a:bodyPr/>
                        <a:lstStyle/>
                        <a:p>
                          <a:pPr algn="ctr">
                            <a:spcAft>
                              <a:spcPts val="0"/>
                            </a:spcAft>
                          </a:pPr>
                          <a:r>
                            <a:rPr lang="en-US" altLang="zh-CN" sz="2400" dirty="0">
                              <a:solidFill>
                                <a:srgbClr val="FF0000"/>
                              </a:solidFill>
                              <a:effectLst/>
                              <a:latin typeface="Times New Roman"/>
                              <a:ea typeface="宋体"/>
                            </a:rPr>
                            <a:t>PV-RCNN[3]</a:t>
                          </a:r>
                          <a:endParaRPr lang="zh-CN" sz="2400" dirty="0">
                            <a:solidFill>
                              <a:srgbClr val="FF0000"/>
                            </a:solidFill>
                            <a:effectLst/>
                            <a:latin typeface="Times New Roman"/>
                            <a:ea typeface="宋体"/>
                          </a:endParaRPr>
                        </a:p>
                      </a:txBody>
                      <a:tcPr marL="44450" marR="44450" marT="0" marB="0" anchor="ctr"/>
                    </a:tc>
                    <a:tc>
                      <a:txBody>
                        <a:bodyPr/>
                        <a:lstStyle/>
                        <a:p>
                          <a:pPr algn="ctr">
                            <a:spcAft>
                              <a:spcPts val="0"/>
                            </a:spcAft>
                          </a:pPr>
                          <a:r>
                            <a:rPr lang="en-US" altLang="zh-CN" sz="2800" dirty="0">
                              <a:solidFill>
                                <a:srgbClr val="FF0000"/>
                              </a:solidFill>
                              <a:effectLst/>
                              <a:latin typeface="Times New Roman"/>
                              <a:ea typeface="宋体"/>
                            </a:rPr>
                            <a:t>93%</a:t>
                          </a:r>
                          <a:endParaRPr lang="zh-CN" sz="2800" dirty="0">
                            <a:solidFill>
                              <a:srgbClr val="FF0000"/>
                            </a:solidFill>
                            <a:effectLst/>
                            <a:latin typeface="Times New Roman"/>
                            <a:ea typeface="宋体"/>
                          </a:endParaRPr>
                        </a:p>
                      </a:txBody>
                      <a:tcPr marL="44450" marR="44450" marT="0" marB="0" anchor="ctr"/>
                    </a:tc>
                    <a:tc>
                      <a:txBody>
                        <a:bodyPr/>
                        <a:lstStyle/>
                        <a:p>
                          <a:endParaRPr lang="zh-CN"/>
                        </a:p>
                      </a:txBody>
                      <a:tcPr marL="44450" marR="44450" marT="0" marB="0" anchor="ctr">
                        <a:blipFill>
                          <a:blip r:embed="rId3"/>
                          <a:stretch>
                            <a:fillRect l="-484651" t="-604286" r="-465" b="-50000"/>
                          </a:stretch>
                        </a:blipFill>
                      </a:tcPr>
                    </a:tc>
                    <a:extLst>
                      <a:ext uri="{0D108BD9-81ED-4DB2-BD59-A6C34878D82A}">
                        <a16:rowId xmlns:a16="http://schemas.microsoft.com/office/drawing/2014/main" val="10005"/>
                      </a:ext>
                    </a:extLst>
                  </a:tr>
                </a:tbl>
              </a:graphicData>
            </a:graphic>
          </p:graphicFrame>
        </mc:Fallback>
      </mc:AlternateContent>
      <p:sp>
        <p:nvSpPr>
          <p:cNvPr id="11" name="テキスト ボックス 8">
            <a:extLst>
              <a:ext uri="{FF2B5EF4-FFF2-40B4-BE49-F238E27FC236}">
                <a16:creationId xmlns:a16="http://schemas.microsoft.com/office/drawing/2014/main" id="{007B0AA9-7F12-495D-8A1C-0ED4F84EB339}"/>
              </a:ext>
            </a:extLst>
          </p:cNvPr>
          <p:cNvSpPr txBox="1"/>
          <p:nvPr/>
        </p:nvSpPr>
        <p:spPr>
          <a:xfrm>
            <a:off x="8166099" y="3601919"/>
            <a:ext cx="3937001" cy="3170099"/>
          </a:xfrm>
          <a:prstGeom prst="rect">
            <a:avLst/>
          </a:prstGeom>
          <a:noFill/>
        </p:spPr>
        <p:txBody>
          <a:bodyPr wrap="square" rtlCol="0">
            <a:spAutoFit/>
          </a:bodyPr>
          <a:lstStyle/>
          <a:p>
            <a:pPr algn="just"/>
            <a:r>
              <a:rPr lang="en-US" altLang="zh-CN" sz="1400" dirty="0"/>
              <a:t>[3] </a:t>
            </a:r>
            <a:r>
              <a:rPr lang="en-US" altLang="zh-CN" sz="1400" dirty="0" err="1"/>
              <a:t>Shaoshuai</a:t>
            </a:r>
            <a:r>
              <a:rPr lang="en-US" altLang="zh-CN" sz="1400" dirty="0"/>
              <a:t> Shi, </a:t>
            </a:r>
            <a:r>
              <a:rPr lang="en-US" altLang="zh-CN" sz="1400" dirty="0" err="1"/>
              <a:t>Chaoxu</a:t>
            </a:r>
            <a:r>
              <a:rPr lang="en-US" altLang="zh-CN" sz="1400" dirty="0"/>
              <a:t> Guo, Li Jiang. PV-RCNN: Point-Voxel Feature Set Abstraction for 3D Object Detection. CVPR2020.</a:t>
            </a:r>
            <a:endParaRPr kumimoji="1" lang="en-US" altLang="ja-JP" sz="1400" dirty="0"/>
          </a:p>
          <a:p>
            <a:pPr algn="just"/>
            <a:r>
              <a:rPr kumimoji="1" lang="en-US" altLang="ja-JP" sz="1400" dirty="0"/>
              <a:t>[4] Alex H. Lang, </a:t>
            </a:r>
            <a:r>
              <a:rPr kumimoji="1" lang="en-US" altLang="ja-JP" sz="1400" dirty="0" err="1"/>
              <a:t>Sourabh</a:t>
            </a:r>
            <a:r>
              <a:rPr kumimoji="1" lang="en-US" altLang="ja-JP" sz="1400" dirty="0"/>
              <a:t> </a:t>
            </a:r>
            <a:r>
              <a:rPr kumimoji="1" lang="en-US" altLang="ja-JP" sz="1400" dirty="0" err="1"/>
              <a:t>Vora</a:t>
            </a:r>
            <a:r>
              <a:rPr kumimoji="1" lang="en-US" altLang="ja-JP" sz="1400" dirty="0"/>
              <a:t>,  Holger Caesar, et al. </a:t>
            </a:r>
            <a:r>
              <a:rPr kumimoji="1" lang="en-US" altLang="ja-JP" sz="1400" dirty="0" err="1"/>
              <a:t>PointPillars</a:t>
            </a:r>
            <a:r>
              <a:rPr kumimoji="1" lang="en-US" altLang="ja-JP" sz="1400" dirty="0"/>
              <a:t>: Fast Encoders for Object Detection from Point Clouds. CVPR2019.</a:t>
            </a:r>
          </a:p>
          <a:p>
            <a:pPr algn="just"/>
            <a:r>
              <a:rPr kumimoji="1" lang="en-US" altLang="ja-JP" sz="1400" dirty="0"/>
              <a:t>[5] Yan </a:t>
            </a:r>
            <a:r>
              <a:rPr kumimoji="1" lang="en-US" altLang="ja-JP" sz="1400" dirty="0" err="1"/>
              <a:t>Yan</a:t>
            </a:r>
            <a:r>
              <a:rPr kumimoji="1" lang="en-US" altLang="ja-JP" sz="1400" dirty="0"/>
              <a:t>, </a:t>
            </a:r>
            <a:r>
              <a:rPr kumimoji="1" lang="en-US" altLang="ja-JP" sz="1400" dirty="0" err="1"/>
              <a:t>Yuxing</a:t>
            </a:r>
            <a:r>
              <a:rPr kumimoji="1" lang="en-US" altLang="ja-JP" sz="1400" dirty="0"/>
              <a:t> Mao, Bo Li. SECOND: Sparsely Embedded Convolutional Detection. Sensors 2018.</a:t>
            </a:r>
          </a:p>
          <a:p>
            <a:pPr algn="just"/>
            <a:r>
              <a:rPr kumimoji="1" lang="en-US" altLang="ja-JP" sz="1400" dirty="0"/>
              <a:t>[6] </a:t>
            </a:r>
            <a:r>
              <a:rPr kumimoji="1" lang="en-US" altLang="ja-JP" sz="1400" dirty="0" err="1"/>
              <a:t>Shaoshuai</a:t>
            </a:r>
            <a:r>
              <a:rPr kumimoji="1" lang="en-US" altLang="ja-JP" sz="1400" dirty="0"/>
              <a:t> Shi, </a:t>
            </a:r>
            <a:r>
              <a:rPr kumimoji="1" lang="en-US" altLang="ja-JP" sz="1400" dirty="0" err="1"/>
              <a:t>Xiaogang</a:t>
            </a:r>
            <a:r>
              <a:rPr kumimoji="1" lang="en-US" altLang="ja-JP" sz="1400" dirty="0"/>
              <a:t> Wang, </a:t>
            </a:r>
            <a:r>
              <a:rPr kumimoji="1" lang="en-US" altLang="ja-JP" sz="1400" dirty="0" err="1"/>
              <a:t>Hongsheng</a:t>
            </a:r>
            <a:r>
              <a:rPr kumimoji="1" lang="en-US" altLang="ja-JP" sz="1400" dirty="0"/>
              <a:t> Li. </a:t>
            </a:r>
            <a:r>
              <a:rPr lang="en-US" altLang="zh-CN" sz="1400" dirty="0" err="1"/>
              <a:t>PointRCNN</a:t>
            </a:r>
            <a:r>
              <a:rPr lang="en-US" altLang="zh-CN" sz="1400" dirty="0"/>
              <a:t>: 3D Object Proposal Generation and Detection from Point Cloud. CVPR2019.</a:t>
            </a:r>
          </a:p>
          <a:p>
            <a:r>
              <a:rPr lang="en-US" altLang="zh-CN" sz="1400" dirty="0"/>
              <a:t>[7] </a:t>
            </a:r>
            <a:r>
              <a:rPr lang="en-US" altLang="zh-CN" sz="1400" dirty="0" err="1"/>
              <a:t>Yilun</a:t>
            </a:r>
            <a:r>
              <a:rPr lang="en-US" altLang="zh-CN" sz="1400" dirty="0"/>
              <a:t> Chen, Shu Liu, </a:t>
            </a:r>
            <a:r>
              <a:rPr lang="en-US" altLang="zh-CN" sz="1400" dirty="0" err="1"/>
              <a:t>Xiaoyong</a:t>
            </a:r>
            <a:r>
              <a:rPr lang="en-US" altLang="zh-CN" sz="1400" dirty="0"/>
              <a:t> Shen, et al. Fast Point R-CNN. ICCV2019.</a:t>
            </a:r>
          </a:p>
          <a:p>
            <a:endParaRPr kumimoji="1" lang="en-US" altLang="ja-JP" dirty="0"/>
          </a:p>
        </p:txBody>
      </p:sp>
      <p:sp>
        <p:nvSpPr>
          <p:cNvPr id="10" name="スライド番号プレースホルダー 3">
            <a:extLst>
              <a:ext uri="{FF2B5EF4-FFF2-40B4-BE49-F238E27FC236}">
                <a16:creationId xmlns:a16="http://schemas.microsoft.com/office/drawing/2014/main" id="{4FBEE250-F5FA-49DE-8009-F792FF087DAE}"/>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15</a:t>
            </a:fld>
            <a:endParaRPr 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042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9375"/>
            <a:ext cx="10515600" cy="1325563"/>
          </a:xfrm>
        </p:spPr>
        <p:txBody>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Experimental results</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10" name="スライド番号プレースホルダー 3">
            <a:extLst>
              <a:ext uri="{FF2B5EF4-FFF2-40B4-BE49-F238E27FC236}">
                <a16:creationId xmlns:a16="http://schemas.microsoft.com/office/drawing/2014/main" id="{4FBEE250-F5FA-49DE-8009-F792FF087DAE}"/>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16</a:t>
            </a:fld>
            <a:endParaRPr lang="en-US"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567A5479-C606-43EB-8B4B-5ED2576A7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402" y="963679"/>
            <a:ext cx="6787109" cy="2037223"/>
          </a:xfrm>
          <a:prstGeom prst="rect">
            <a:avLst/>
          </a:prstGeom>
        </p:spPr>
      </p:pic>
      <p:pic>
        <p:nvPicPr>
          <p:cNvPr id="13" name="图片 12">
            <a:extLst>
              <a:ext uri="{FF2B5EF4-FFF2-40B4-BE49-F238E27FC236}">
                <a16:creationId xmlns:a16="http://schemas.microsoft.com/office/drawing/2014/main" id="{020AD368-D05E-42BA-B0E2-E1C4369A2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402" y="3087399"/>
            <a:ext cx="6787108" cy="3569204"/>
          </a:xfrm>
          <a:prstGeom prst="rect">
            <a:avLst/>
          </a:prstGeom>
        </p:spPr>
      </p:pic>
    </p:spTree>
    <p:extLst>
      <p:ext uri="{BB962C8B-B14F-4D97-AF65-F5344CB8AC3E}">
        <p14:creationId xmlns:p14="http://schemas.microsoft.com/office/powerpoint/2010/main" val="313011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Discussions</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8" name="コンテンツ プレースホルダー 7"/>
          <p:cNvSpPr>
            <a:spLocks noGrp="1"/>
          </p:cNvSpPr>
          <p:nvPr>
            <p:ph idx="1"/>
          </p:nvPr>
        </p:nvSpPr>
        <p:spPr>
          <a:xfrm>
            <a:off x="838200" y="1847850"/>
            <a:ext cx="10515600" cy="4351338"/>
          </a:xfrm>
        </p:spPr>
        <p:txBody>
          <a:bodyPr/>
          <a:lstStyle/>
          <a:p>
            <a:r>
              <a:rPr kumimoji="1" lang="en-US" altLang="ja-JP" dirty="0">
                <a:latin typeface="Arial" panose="020B0604020202020204" pitchFamily="34" charset="0"/>
                <a:ea typeface="MS UI Gothic" panose="020B0600070205080204" pitchFamily="50" charset="-128"/>
                <a:cs typeface="Arial" panose="020B0604020202020204" pitchFamily="34" charset="0"/>
              </a:rPr>
              <a:t>Convolutional network of the down-sampling makes it difficult to extract great features for small sizes objects.</a:t>
            </a:r>
          </a:p>
          <a:p>
            <a:r>
              <a:rPr kumimoji="1" lang="en-US" altLang="ja-JP" dirty="0">
                <a:latin typeface="Arial" panose="020B0604020202020204" pitchFamily="34" charset="0"/>
                <a:ea typeface="MS UI Gothic" panose="020B0600070205080204" pitchFamily="50" charset="-128"/>
                <a:cs typeface="Arial" panose="020B0604020202020204" pitchFamily="34" charset="0"/>
              </a:rPr>
              <a:t>Lower detection speed</a:t>
            </a: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p:txBody>
      </p:sp>
      <p:pic>
        <p:nvPicPr>
          <p:cNvPr id="10" name="图片 9">
            <a:extLst>
              <a:ext uri="{FF2B5EF4-FFF2-40B4-BE49-F238E27FC236}">
                <a16:creationId xmlns:a16="http://schemas.microsoft.com/office/drawing/2014/main" id="{4FFF61D5-9302-449D-9C68-49D461DDF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775" y="3639186"/>
            <a:ext cx="7598250" cy="2760970"/>
          </a:xfrm>
          <a:prstGeom prst="rect">
            <a:avLst/>
          </a:prstGeom>
        </p:spPr>
      </p:pic>
      <p:sp>
        <p:nvSpPr>
          <p:cNvPr id="11" name="矩形 10">
            <a:extLst>
              <a:ext uri="{FF2B5EF4-FFF2-40B4-BE49-F238E27FC236}">
                <a16:creationId xmlns:a16="http://schemas.microsoft.com/office/drawing/2014/main" id="{DF83B68A-311D-4332-A9AE-AFE83939FB53}"/>
              </a:ext>
            </a:extLst>
          </p:cNvPr>
          <p:cNvSpPr/>
          <p:nvPr/>
        </p:nvSpPr>
        <p:spPr>
          <a:xfrm>
            <a:off x="3390901" y="3894780"/>
            <a:ext cx="2806700" cy="147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スライド番号プレースホルダー 3">
            <a:extLst>
              <a:ext uri="{FF2B5EF4-FFF2-40B4-BE49-F238E27FC236}">
                <a16:creationId xmlns:a16="http://schemas.microsoft.com/office/drawing/2014/main" id="{66ACABDF-8EBD-4545-A7DA-36CA697804E5}"/>
              </a:ext>
            </a:extLst>
          </p:cNvPr>
          <p:cNvSpPr>
            <a:spLocks noGrp="1"/>
          </p:cNvSpPr>
          <p:nvPr>
            <p:ph type="sldNum" sz="quarter" idx="12"/>
          </p:nvPr>
        </p:nvSpPr>
        <p:spPr>
          <a:xfrm>
            <a:off x="9450862" y="6291478"/>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17</a:t>
            </a:fld>
            <a:endParaRPr 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536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Conclusion and Further Work</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3" name="コンテンツ プレースホルダー 2"/>
          <p:cNvSpPr>
            <a:spLocks noGrp="1"/>
          </p:cNvSpPr>
          <p:nvPr>
            <p:ph idx="1"/>
          </p:nvPr>
        </p:nvSpPr>
        <p:spPr/>
        <p:txBody>
          <a:bodyPr/>
          <a:lstStyle/>
          <a:p>
            <a:r>
              <a:rPr kumimoji="1" lang="en-US" altLang="ja-JP" dirty="0">
                <a:latin typeface="Arial" panose="020B0604020202020204" pitchFamily="34" charset="0"/>
                <a:ea typeface="MS UI Gothic" panose="020B0600070205080204" pitchFamily="50" charset="-128"/>
                <a:cs typeface="Arial" panose="020B0604020202020204" pitchFamily="34" charset="0"/>
              </a:rPr>
              <a:t>1.For </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the backbone</a:t>
            </a:r>
            <a:r>
              <a:rPr kumimoji="1" lang="en-US" altLang="ja-JP" dirty="0">
                <a:latin typeface="Arial" panose="020B0604020202020204" pitchFamily="34" charset="0"/>
                <a:ea typeface="MS UI Gothic" panose="020B0600070205080204" pitchFamily="50" charset="-128"/>
                <a:cs typeface="Arial" panose="020B0604020202020204" pitchFamily="34" charset="0"/>
              </a:rPr>
              <a:t>, we want to use the feature fusion of cross-layers to improve representational ability of networks</a:t>
            </a: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dirty="0">
                <a:latin typeface="Arial" panose="020B0604020202020204" pitchFamily="34" charset="0"/>
                <a:ea typeface="MS UI Gothic" panose="020B0600070205080204" pitchFamily="50" charset="-128"/>
                <a:cs typeface="Arial" panose="020B0604020202020204" pitchFamily="34" charset="0"/>
              </a:rPr>
              <a:t>2.For </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the feature refinement</a:t>
            </a:r>
            <a:r>
              <a:rPr kumimoji="1" lang="en-US" altLang="ja-JP" dirty="0">
                <a:latin typeface="Arial" panose="020B0604020202020204" pitchFamily="34" charset="0"/>
                <a:ea typeface="MS UI Gothic" panose="020B0600070205080204" pitchFamily="50" charset="-128"/>
                <a:cs typeface="Arial" panose="020B0604020202020204" pitchFamily="34" charset="0"/>
              </a:rPr>
              <a:t> of point cloud, we plan to use the learning method instead of </a:t>
            </a:r>
            <a:r>
              <a:rPr kumimoji="1" lang="en-US" altLang="ja-JP" dirty="0" err="1">
                <a:latin typeface="Arial" panose="020B0604020202020204" pitchFamily="34" charset="0"/>
                <a:ea typeface="MS UI Gothic" panose="020B0600070205080204" pitchFamily="50" charset="-128"/>
                <a:cs typeface="Arial" panose="020B0604020202020204" pitchFamily="34" charset="0"/>
              </a:rPr>
              <a:t>keypoints</a:t>
            </a:r>
            <a:r>
              <a:rPr kumimoji="1" lang="en-US" altLang="ja-JP" dirty="0">
                <a:latin typeface="Arial" panose="020B0604020202020204" pitchFamily="34" charset="0"/>
                <a:ea typeface="MS UI Gothic" panose="020B0600070205080204" pitchFamily="50" charset="-128"/>
                <a:cs typeface="Arial" panose="020B0604020202020204" pitchFamily="34" charset="0"/>
              </a:rPr>
              <a:t> sampling. </a:t>
            </a: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dirty="0">
                <a:latin typeface="Arial" panose="020B0604020202020204" pitchFamily="34" charset="0"/>
                <a:ea typeface="MS UI Gothic" panose="020B0600070205080204" pitchFamily="50" charset="-128"/>
                <a:cs typeface="Arial" panose="020B0604020202020204" pitchFamily="34" charset="0"/>
              </a:rPr>
              <a:t>3.For </a:t>
            </a:r>
            <a:r>
              <a:rPr kumimoji="1" lang="en-US" altLang="ja-JP" dirty="0">
                <a:solidFill>
                  <a:srgbClr val="FF0000"/>
                </a:solidFill>
                <a:latin typeface="Arial" panose="020B0604020202020204" pitchFamily="34" charset="0"/>
                <a:ea typeface="MS UI Gothic" panose="020B0600070205080204" pitchFamily="50" charset="-128"/>
                <a:cs typeface="Arial" panose="020B0604020202020204" pitchFamily="34" charset="0"/>
              </a:rPr>
              <a:t>the detection head</a:t>
            </a:r>
            <a:r>
              <a:rPr kumimoji="1" lang="en-US" altLang="ja-JP" dirty="0">
                <a:latin typeface="Arial" panose="020B0604020202020204" pitchFamily="34" charset="0"/>
                <a:ea typeface="MS UI Gothic" panose="020B0600070205080204" pitchFamily="50" charset="-128"/>
                <a:cs typeface="Arial" panose="020B0604020202020204" pitchFamily="34" charset="0"/>
              </a:rPr>
              <a:t>,  we need to reduce the amount of classification and box regression to achieve the application on the lightweight devices.</a:t>
            </a:r>
            <a:endParaRPr lang="en-US" dirty="0"/>
          </a:p>
        </p:txBody>
      </p:sp>
      <p:sp>
        <p:nvSpPr>
          <p:cNvPr id="5" name="スライド番号プレースホルダー 3">
            <a:extLst>
              <a:ext uri="{FF2B5EF4-FFF2-40B4-BE49-F238E27FC236}">
                <a16:creationId xmlns:a16="http://schemas.microsoft.com/office/drawing/2014/main" id="{65CCB7F9-47A4-4C34-8127-A6C7E95EDEC0}"/>
              </a:ext>
            </a:extLst>
          </p:cNvPr>
          <p:cNvSpPr txBox="1">
            <a:spLocks/>
          </p:cNvSpPr>
          <p:nvPr/>
        </p:nvSpPr>
        <p:spPr>
          <a:xfrm>
            <a:off x="9450862" y="62914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ＭＳ Ｐゴシック" panose="020B0600070205080204" pitchFamily="50" charset="-128"/>
                <a:ea typeface="ＭＳ Ｐゴシック" panose="020B060007020508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8026B8-3258-49BD-8F90-82927A42B034}" type="slidenum">
              <a:rPr lang="en-US" b="1" smtClean="0">
                <a:latin typeface="微软雅黑" panose="020B0503020204020204" pitchFamily="34" charset="-122"/>
                <a:ea typeface="微软雅黑" panose="020B0503020204020204" pitchFamily="34" charset="-122"/>
              </a:rPr>
              <a:pPr/>
              <a:t>18</a:t>
            </a:fld>
            <a:endParaRPr 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79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617531"/>
            <a:ext cx="9144000" cy="2387600"/>
          </a:xfrm>
        </p:spPr>
        <p:txBody>
          <a:bodyPr>
            <a:normAutofit fontScale="90000"/>
          </a:bodyPr>
          <a:lstStyle/>
          <a:p>
            <a:pPr algn="ctr"/>
            <a:r>
              <a:rPr lang="ja-JP" altLang="en-US" dirty="0">
                <a:latin typeface="ＭＳ ゴシック" panose="020B0609070205080204" pitchFamily="49" charset="-128"/>
                <a:ea typeface="ＭＳ ゴシック" panose="020B0609070205080204" pitchFamily="49" charset="-128"/>
                <a:cs typeface="Arial" panose="020B0604020202020204" pitchFamily="34" charset="0"/>
              </a:rPr>
              <a:t>ご清聴ありがとうございました。</a:t>
            </a:r>
            <a:br>
              <a:rPr lang="en-US" altLang="ja-JP" dirty="0">
                <a:latin typeface="ＭＳ ゴシック" panose="020B0609070205080204" pitchFamily="49" charset="-128"/>
                <a:ea typeface="ＭＳ ゴシック" panose="020B0609070205080204" pitchFamily="49" charset="-128"/>
                <a:cs typeface="Arial" panose="020B0604020202020204" pitchFamily="34" charset="0"/>
              </a:rPr>
            </a:br>
            <a:r>
              <a:rPr lang="en-US" altLang="ja-JP" dirty="0">
                <a:latin typeface="Arial" panose="020B0604020202020204" pitchFamily="34" charset="0"/>
                <a:ea typeface="ＭＳ ゴシック" panose="020B0609070205080204" pitchFamily="49" charset="-128"/>
                <a:cs typeface="Arial" panose="020B0604020202020204" pitchFamily="34" charset="0"/>
              </a:rPr>
              <a:t>Thank you.</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5" name="スライド番号プレースホルダー 3">
            <a:extLst>
              <a:ext uri="{FF2B5EF4-FFF2-40B4-BE49-F238E27FC236}">
                <a16:creationId xmlns:a16="http://schemas.microsoft.com/office/drawing/2014/main" id="{BA88E3B3-DE2B-4257-8B18-AE5B9C84BC07}"/>
              </a:ext>
            </a:extLst>
          </p:cNvPr>
          <p:cNvSpPr>
            <a:spLocks noGrp="1"/>
          </p:cNvSpPr>
          <p:nvPr>
            <p:ph type="sldNum" sz="quarter" idx="12"/>
          </p:nvPr>
        </p:nvSpPr>
        <p:spPr/>
        <p:txBody>
          <a:bodyPr/>
          <a:lstStyle/>
          <a:p>
            <a:fld id="{208026B8-3258-49BD-8F90-82927A42B034}" type="slidenum">
              <a:rPr lang="en-US" b="1" smtClean="0">
                <a:latin typeface="微软雅黑" panose="020B0503020204020204" pitchFamily="34" charset="-122"/>
                <a:ea typeface="微软雅黑" panose="020B0503020204020204" pitchFamily="34" charset="-122"/>
              </a:rPr>
              <a:pPr/>
              <a:t>19</a:t>
            </a:fld>
            <a:endParaRPr 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79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b="1" dirty="0">
                <a:latin typeface="Arial" panose="020B0604020202020204" pitchFamily="34" charset="0"/>
                <a:ea typeface="ＭＳ ゴシック" panose="020B0609070205080204" pitchFamily="49" charset="-128"/>
                <a:cs typeface="Arial" panose="020B0604020202020204" pitchFamily="34" charset="0"/>
              </a:rPr>
              <a:t>Contents</a:t>
            </a:r>
            <a:endParaRPr lang="en-US" b="1" dirty="0">
              <a:latin typeface="Arial" panose="020B0604020202020204" pitchFamily="34" charset="0"/>
              <a:ea typeface="ＭＳ ゴシック" panose="020B0609070205080204" pitchFamily="49" charset="-128"/>
              <a:cs typeface="Arial" panose="020B0604020202020204" pitchFamily="34" charset="0"/>
            </a:endParaRPr>
          </a:p>
        </p:txBody>
      </p:sp>
      <p:sp>
        <p:nvSpPr>
          <p:cNvPr id="3" name="コンテンツ プレースホルダー 2"/>
          <p:cNvSpPr>
            <a:spLocks noGrp="1"/>
          </p:cNvSpPr>
          <p:nvPr>
            <p:ph idx="1"/>
          </p:nvPr>
        </p:nvSpPr>
        <p:spPr>
          <a:xfrm>
            <a:off x="838200" y="1454727"/>
            <a:ext cx="10515600" cy="4722236"/>
          </a:xfrm>
        </p:spPr>
        <p:txBody>
          <a:bodyPr>
            <a:normAutofit lnSpcReduction="10000"/>
          </a:bodyPr>
          <a:lstStyle/>
          <a:p>
            <a:r>
              <a:rPr lang="en-US" altLang="ja-JP" dirty="0">
                <a:latin typeface="Arial" panose="020B0604020202020204" pitchFamily="34" charset="0"/>
                <a:ea typeface="MS UI Gothic" panose="020B0600070205080204" pitchFamily="50" charset="-128"/>
                <a:cs typeface="Arial" panose="020B0604020202020204" pitchFamily="34" charset="0"/>
              </a:rPr>
              <a:t>Background</a:t>
            </a:r>
          </a:p>
          <a:p>
            <a:r>
              <a:rPr lang="en-US" altLang="ja-JP" dirty="0">
                <a:latin typeface="Arial" panose="020B0604020202020204" pitchFamily="34" charset="0"/>
                <a:ea typeface="MS UI Gothic" panose="020B0600070205080204" pitchFamily="50" charset="-128"/>
                <a:cs typeface="Arial" panose="020B0604020202020204" pitchFamily="34" charset="0"/>
              </a:rPr>
              <a:t>Related Work</a:t>
            </a:r>
          </a:p>
          <a:p>
            <a:r>
              <a:rPr lang="en-US" altLang="ja-JP" dirty="0">
                <a:latin typeface="Arial" panose="020B0604020202020204" pitchFamily="34" charset="0"/>
                <a:ea typeface="MS UI Gothic" panose="020B0600070205080204" pitchFamily="50" charset="-128"/>
                <a:cs typeface="Arial" panose="020B0604020202020204" pitchFamily="34" charset="0"/>
              </a:rPr>
              <a:t>Purpose of the research</a:t>
            </a:r>
          </a:p>
          <a:p>
            <a:r>
              <a:rPr lang="en-US" altLang="ja-JP" dirty="0">
                <a:latin typeface="Arial" panose="020B0604020202020204" pitchFamily="34" charset="0"/>
                <a:ea typeface="MS UI Gothic" panose="020B0600070205080204" pitchFamily="50" charset="-128"/>
                <a:cs typeface="Arial" panose="020B0604020202020204" pitchFamily="34" charset="0"/>
              </a:rPr>
              <a:t>Proposed methods</a:t>
            </a:r>
          </a:p>
          <a:p>
            <a:pPr lvl="1"/>
            <a:r>
              <a:rPr lang="en-US" altLang="ja-JP" sz="2800" dirty="0">
                <a:latin typeface="Arial" panose="020B0604020202020204" pitchFamily="34" charset="0"/>
                <a:ea typeface="MS UI Gothic" panose="020B0600070205080204" pitchFamily="50" charset="-128"/>
                <a:cs typeface="Arial" panose="020B0604020202020204" pitchFamily="34" charset="0"/>
              </a:rPr>
              <a:t>Details of algorithms</a:t>
            </a:r>
          </a:p>
          <a:p>
            <a:pPr lvl="1"/>
            <a:r>
              <a:rPr lang="en-US" altLang="ja-JP" sz="2800" dirty="0">
                <a:latin typeface="Arial" panose="020B0604020202020204" pitchFamily="34" charset="0"/>
                <a:ea typeface="MS UI Gothic" panose="020B0600070205080204" pitchFamily="50" charset="-128"/>
                <a:cs typeface="Arial" panose="020B0604020202020204" pitchFamily="34" charset="0"/>
              </a:rPr>
              <a:t>Originality of the proposed methods</a:t>
            </a:r>
          </a:p>
          <a:p>
            <a:pPr lvl="1"/>
            <a:r>
              <a:rPr lang="en-US" altLang="ja-JP" sz="2800" dirty="0">
                <a:latin typeface="Arial" panose="020B0604020202020204" pitchFamily="34" charset="0"/>
                <a:ea typeface="MS UI Gothic" panose="020B0600070205080204" pitchFamily="50" charset="-128"/>
                <a:cs typeface="Arial" panose="020B0604020202020204" pitchFamily="34" charset="0"/>
              </a:rPr>
              <a:t>Flowchart</a:t>
            </a:r>
          </a:p>
          <a:p>
            <a:r>
              <a:rPr lang="en-US" altLang="ja-JP" dirty="0">
                <a:latin typeface="Arial" panose="020B0604020202020204" pitchFamily="34" charset="0"/>
                <a:ea typeface="MS UI Gothic" panose="020B0600070205080204" pitchFamily="50" charset="-128"/>
                <a:cs typeface="Arial" panose="020B0604020202020204" pitchFamily="34" charset="0"/>
              </a:rPr>
              <a:t>Experimental results</a:t>
            </a:r>
          </a:p>
          <a:p>
            <a:r>
              <a:rPr lang="en-US" altLang="ja-JP" dirty="0">
                <a:latin typeface="Arial" panose="020B0604020202020204" pitchFamily="34" charset="0"/>
                <a:ea typeface="MS UI Gothic" panose="020B0600070205080204" pitchFamily="50" charset="-128"/>
                <a:cs typeface="Arial" panose="020B0604020202020204" pitchFamily="34" charset="0"/>
              </a:rPr>
              <a:t>Discussions</a:t>
            </a:r>
          </a:p>
          <a:p>
            <a:r>
              <a:rPr lang="en-US" altLang="ja-JP" dirty="0">
                <a:latin typeface="Arial" panose="020B0604020202020204" pitchFamily="34" charset="0"/>
                <a:ea typeface="MS UI Gothic" panose="020B0600070205080204" pitchFamily="50" charset="-128"/>
                <a:cs typeface="Arial" panose="020B0604020202020204" pitchFamily="34" charset="0"/>
              </a:rPr>
              <a:t>Conclusion and Further Work</a:t>
            </a:r>
            <a:endParaRPr lang="en-US" dirty="0">
              <a:latin typeface="Arial" panose="020B0604020202020204" pitchFamily="34" charset="0"/>
              <a:ea typeface="MS UI Gothic" panose="020B0600070205080204" pitchFamily="50" charset="-128"/>
              <a:cs typeface="Arial" panose="020B0604020202020204" pitchFamily="34" charset="0"/>
            </a:endParaRPr>
          </a:p>
        </p:txBody>
      </p:sp>
      <p:sp>
        <p:nvSpPr>
          <p:cNvPr id="4" name="スライド番号プレースホルダー 3"/>
          <p:cNvSpPr>
            <a:spLocks noGrp="1"/>
          </p:cNvSpPr>
          <p:nvPr>
            <p:ph type="sldNum" sz="quarter" idx="12"/>
          </p:nvPr>
        </p:nvSpPr>
        <p:spPr>
          <a:xfrm>
            <a:off x="9450865" y="6368707"/>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cs typeface="Arial" panose="020B0604020202020204" pitchFamily="34" charset="0"/>
              </a:rPr>
              <a:t>2</a:t>
            </a:fld>
            <a:endParaRPr lang="en-US"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2909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Background</a:t>
            </a:r>
          </a:p>
        </p:txBody>
      </p:sp>
      <p:sp>
        <p:nvSpPr>
          <p:cNvPr id="8" name="コンテンツ プレースホルダー 7"/>
          <p:cNvSpPr>
            <a:spLocks noGrp="1"/>
          </p:cNvSpPr>
          <p:nvPr>
            <p:ph idx="1"/>
          </p:nvPr>
        </p:nvSpPr>
        <p:spPr>
          <a:xfrm>
            <a:off x="838200" y="2405180"/>
            <a:ext cx="10515600" cy="4351338"/>
          </a:xfrm>
        </p:spPr>
        <p:txBody>
          <a:bodyPr/>
          <a:lstStyle/>
          <a:p>
            <a:r>
              <a:rPr kumimoji="1" lang="en-US" altLang="ja-JP" dirty="0">
                <a:latin typeface="Arial" panose="020B0604020202020204" pitchFamily="34" charset="0"/>
                <a:ea typeface="MS UI Gothic" panose="020B0600070205080204" pitchFamily="50" charset="-128"/>
                <a:cs typeface="Arial" panose="020B0604020202020204" pitchFamily="34" charset="0"/>
              </a:rPr>
              <a:t>3D object detection is the basic task and technology for autonomous driving;</a:t>
            </a: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dirty="0">
                <a:latin typeface="Arial" panose="020B0604020202020204" pitchFamily="34" charset="0"/>
                <a:ea typeface="MS UI Gothic" panose="020B0600070205080204" pitchFamily="50" charset="-128"/>
                <a:cs typeface="Arial" panose="020B0604020202020204" pitchFamily="34" charset="0"/>
              </a:rPr>
              <a:t>It is a key problems that using point cloud data to detect 3D object;</a:t>
            </a:r>
          </a:p>
          <a:p>
            <a:endParaRPr kumimoji="1" lang="en-US" altLang="ja-JP"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dirty="0">
                <a:latin typeface="Arial" panose="020B0604020202020204" pitchFamily="34" charset="0"/>
                <a:ea typeface="MS UI Gothic" panose="020B0600070205080204" pitchFamily="50" charset="-128"/>
                <a:cs typeface="Arial" panose="020B0604020202020204" pitchFamily="34" charset="0"/>
              </a:rPr>
              <a:t>How to use the deep learning-based detection method to achieve the application.</a:t>
            </a:r>
          </a:p>
          <a:p>
            <a:endParaRPr kumimoji="1" lang="ja-JP" altLang="en-US" baseline="30000" dirty="0">
              <a:latin typeface="MS UI Gothic" panose="020B0600070205080204" pitchFamily="50" charset="-128"/>
              <a:ea typeface="MS UI Gothic" panose="020B0600070205080204" pitchFamily="50" charset="-128"/>
            </a:endParaRPr>
          </a:p>
        </p:txBody>
      </p:sp>
      <p:sp>
        <p:nvSpPr>
          <p:cNvPr id="10" name="スライド番号プレースホルダー 9"/>
          <p:cNvSpPr>
            <a:spLocks noGrp="1"/>
          </p:cNvSpPr>
          <p:nvPr>
            <p:ph type="sldNum" sz="quarter" idx="12"/>
          </p:nvPr>
        </p:nvSpPr>
        <p:spPr>
          <a:xfrm>
            <a:off x="9438503"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3</a:t>
            </a:fld>
            <a:endParaRPr lang="en-US" b="1">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DF4A22F-A86B-42BC-823E-42459B755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794" y="136525"/>
            <a:ext cx="4849406" cy="2035175"/>
          </a:xfrm>
          <a:prstGeom prst="rect">
            <a:avLst/>
          </a:prstGeom>
        </p:spPr>
      </p:pic>
    </p:spTree>
    <p:extLst>
      <p:ext uri="{BB962C8B-B14F-4D97-AF65-F5344CB8AC3E}">
        <p14:creationId xmlns:p14="http://schemas.microsoft.com/office/powerpoint/2010/main" val="182618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Related Work</a:t>
            </a:r>
          </a:p>
        </p:txBody>
      </p:sp>
      <p:sp>
        <p:nvSpPr>
          <p:cNvPr id="10" name="スライド番号プレースホルダー 9"/>
          <p:cNvSpPr>
            <a:spLocks noGrp="1"/>
          </p:cNvSpPr>
          <p:nvPr>
            <p:ph type="sldNum" sz="quarter" idx="12"/>
          </p:nvPr>
        </p:nvSpPr>
        <p:spPr>
          <a:xfrm>
            <a:off x="9438507"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4</a:t>
            </a:fld>
            <a:endParaRPr lang="en-US" b="1">
              <a:latin typeface="微软雅黑" panose="020B0503020204020204" pitchFamily="34" charset="-122"/>
              <a:ea typeface="微软雅黑" panose="020B0503020204020204" pitchFamily="34" charset="-122"/>
            </a:endParaRPr>
          </a:p>
        </p:txBody>
      </p:sp>
      <p:graphicFrame>
        <p:nvGraphicFramePr>
          <p:cNvPr id="3" name="图示 2">
            <a:extLst>
              <a:ext uri="{FF2B5EF4-FFF2-40B4-BE49-F238E27FC236}">
                <a16:creationId xmlns:a16="http://schemas.microsoft.com/office/drawing/2014/main" id="{20D38847-4A06-47FE-AEDE-0620149C8A2A}"/>
              </a:ext>
            </a:extLst>
          </p:cNvPr>
          <p:cNvGraphicFramePr/>
          <p:nvPr>
            <p:extLst>
              <p:ext uri="{D42A27DB-BD31-4B8C-83A1-F6EECF244321}">
                <p14:modId xmlns:p14="http://schemas.microsoft.com/office/powerpoint/2010/main" val="3709741700"/>
              </p:ext>
            </p:extLst>
          </p:nvPr>
        </p:nvGraphicFramePr>
        <p:xfrm>
          <a:off x="1648544" y="1120245"/>
          <a:ext cx="970525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FEB1FA70-0CD4-4C3E-954C-1E5DCC04804C}"/>
              </a:ext>
            </a:extLst>
          </p:cNvPr>
          <p:cNvSpPr txBox="1"/>
          <p:nvPr/>
        </p:nvSpPr>
        <p:spPr>
          <a:xfrm>
            <a:off x="820637" y="3561853"/>
            <a:ext cx="299033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Detection Head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730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774"/>
            <a:ext cx="10515600" cy="1325563"/>
          </a:xfrm>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Related Work</a:t>
            </a:r>
          </a:p>
        </p:txBody>
      </p:sp>
      <p:sp>
        <p:nvSpPr>
          <p:cNvPr id="10" name="スライド番号プレースホルダー 9"/>
          <p:cNvSpPr>
            <a:spLocks noGrp="1"/>
          </p:cNvSpPr>
          <p:nvPr>
            <p:ph type="sldNum" sz="quarter" idx="12"/>
          </p:nvPr>
        </p:nvSpPr>
        <p:spPr>
          <a:xfrm>
            <a:off x="9438507"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5</a:t>
            </a:fld>
            <a:endParaRPr lang="en-US" b="1">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7052F219-370C-49AF-8894-F84AFC161408}"/>
              </a:ext>
            </a:extLst>
          </p:cNvPr>
          <p:cNvGrpSpPr/>
          <p:nvPr/>
        </p:nvGrpSpPr>
        <p:grpSpPr>
          <a:xfrm>
            <a:off x="194174" y="1115581"/>
            <a:ext cx="2668461" cy="1503433"/>
            <a:chOff x="201528" y="1690688"/>
            <a:chExt cx="2668461" cy="1503433"/>
          </a:xfrm>
        </p:grpSpPr>
        <p:sp>
          <p:nvSpPr>
            <p:cNvPr id="5" name="矩形: 圆角 4">
              <a:extLst>
                <a:ext uri="{FF2B5EF4-FFF2-40B4-BE49-F238E27FC236}">
                  <a16:creationId xmlns:a16="http://schemas.microsoft.com/office/drawing/2014/main" id="{F95CB3A4-0441-410D-AB80-3164DA013873}"/>
                </a:ext>
              </a:extLst>
            </p:cNvPr>
            <p:cNvSpPr/>
            <p:nvPr/>
          </p:nvSpPr>
          <p:spPr>
            <a:xfrm>
              <a:off x="201528" y="1690688"/>
              <a:ext cx="2442890" cy="128914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6" name="组合 5">
              <a:extLst>
                <a:ext uri="{FF2B5EF4-FFF2-40B4-BE49-F238E27FC236}">
                  <a16:creationId xmlns:a16="http://schemas.microsoft.com/office/drawing/2014/main" id="{E6366FBD-3787-4A5B-9EAF-ED46F60A429E}"/>
                </a:ext>
              </a:extLst>
            </p:cNvPr>
            <p:cNvGrpSpPr/>
            <p:nvPr/>
          </p:nvGrpSpPr>
          <p:grpSpPr>
            <a:xfrm>
              <a:off x="427099" y="1904981"/>
              <a:ext cx="2442890" cy="1289140"/>
              <a:chOff x="2503325" y="2171909"/>
              <a:chExt cx="2442890" cy="1289140"/>
            </a:xfrm>
            <a:scene3d>
              <a:camera prst="orthographicFront"/>
              <a:lightRig rig="threePt" dir="t">
                <a:rot lat="0" lon="0" rev="7500000"/>
              </a:lightRig>
            </a:scene3d>
          </p:grpSpPr>
          <p:sp>
            <p:nvSpPr>
              <p:cNvPr id="7" name="矩形: 圆角 6">
                <a:extLst>
                  <a:ext uri="{FF2B5EF4-FFF2-40B4-BE49-F238E27FC236}">
                    <a16:creationId xmlns:a16="http://schemas.microsoft.com/office/drawing/2014/main" id="{B07A14FD-A677-455E-832D-475AF3446788}"/>
                  </a:ext>
                </a:extLst>
              </p:cNvPr>
              <p:cNvSpPr/>
              <p:nvPr/>
            </p:nvSpPr>
            <p:spPr>
              <a:xfrm>
                <a:off x="2503325" y="2171909"/>
                <a:ext cx="2442890" cy="1289140"/>
              </a:xfrm>
              <a:prstGeom prst="roundRect">
                <a:avLst>
                  <a:gd name="adj" fmla="val 10000"/>
                </a:avLst>
              </a:prstGeom>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8" name="矩形: 圆角 5">
                <a:extLst>
                  <a:ext uri="{FF2B5EF4-FFF2-40B4-BE49-F238E27FC236}">
                    <a16:creationId xmlns:a16="http://schemas.microsoft.com/office/drawing/2014/main" id="{025ADC32-B9AA-45AD-9DC2-35D0E0FBD164}"/>
                  </a:ext>
                </a:extLst>
              </p:cNvPr>
              <p:cNvSpPr txBox="1"/>
              <p:nvPr/>
            </p:nvSpPr>
            <p:spPr>
              <a:xfrm>
                <a:off x="2541083" y="2209667"/>
                <a:ext cx="2367374" cy="121362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Two-stage</a:t>
                </a:r>
              </a:p>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Methods</a:t>
                </a:r>
                <a:endParaRPr lang="zh-CN" altLang="en-US" sz="2300" b="1" kern="1200" dirty="0">
                  <a:latin typeface="Arial" panose="020B0604020202020204" pitchFamily="34" charset="0"/>
                  <a:cs typeface="Arial" panose="020B0604020202020204" pitchFamily="34" charset="0"/>
                </a:endParaRPr>
              </a:p>
            </p:txBody>
          </p:sp>
        </p:grpSp>
      </p:grpSp>
      <p:pic>
        <p:nvPicPr>
          <p:cNvPr id="17" name="图片 16">
            <a:extLst>
              <a:ext uri="{FF2B5EF4-FFF2-40B4-BE49-F238E27FC236}">
                <a16:creationId xmlns:a16="http://schemas.microsoft.com/office/drawing/2014/main" id="{3FB5AE9E-43F5-457E-ADB6-E70BD0AF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206" y="1329874"/>
            <a:ext cx="8909620" cy="3866747"/>
          </a:xfrm>
          <a:prstGeom prst="rect">
            <a:avLst/>
          </a:prstGeom>
        </p:spPr>
      </p:pic>
      <p:sp>
        <p:nvSpPr>
          <p:cNvPr id="18" name="矩形 17">
            <a:extLst>
              <a:ext uri="{FF2B5EF4-FFF2-40B4-BE49-F238E27FC236}">
                <a16:creationId xmlns:a16="http://schemas.microsoft.com/office/drawing/2014/main" id="{A2B3B8C9-C66B-46D8-B58F-2843F85C20B3}"/>
              </a:ext>
            </a:extLst>
          </p:cNvPr>
          <p:cNvSpPr/>
          <p:nvPr/>
        </p:nvSpPr>
        <p:spPr>
          <a:xfrm>
            <a:off x="-18557" y="6428998"/>
            <a:ext cx="12016383" cy="538605"/>
          </a:xfrm>
          <a:prstGeom prst="rect">
            <a:avLst/>
          </a:prstGeom>
          <a:noFill/>
        </p:spPr>
        <p:txBody>
          <a:bodyPr wrap="square" lIns="121917" tIns="60958" rIns="121917" bIns="60958">
            <a:spAutoFit/>
          </a:bodyPr>
          <a:lstStyle/>
          <a:p>
            <a:r>
              <a:rPr lang="en-US" altLang="zh-CN" sz="1100" dirty="0">
                <a:solidFill>
                  <a:schemeClr val="tx1">
                    <a:lumMod val="95000"/>
                    <a:lumOff val="5000"/>
                  </a:schemeClr>
                </a:solidFill>
                <a:latin typeface="微软雅黑" pitchFamily="34" charset="-122"/>
              </a:rPr>
              <a:t>[1] Chen, </a:t>
            </a:r>
            <a:r>
              <a:rPr lang="en-US" altLang="zh-CN" sz="1100" dirty="0" err="1">
                <a:solidFill>
                  <a:schemeClr val="tx1">
                    <a:lumMod val="95000"/>
                    <a:lumOff val="5000"/>
                  </a:schemeClr>
                </a:solidFill>
                <a:latin typeface="微软雅黑" pitchFamily="34" charset="-122"/>
              </a:rPr>
              <a:t>Xiaozhi</a:t>
            </a:r>
            <a:r>
              <a:rPr lang="zh-CN" altLang="en-US" sz="1100" dirty="0">
                <a:solidFill>
                  <a:schemeClr val="tx1">
                    <a:lumMod val="95000"/>
                    <a:lumOff val="5000"/>
                  </a:schemeClr>
                </a:solidFill>
                <a:latin typeface="微软雅黑" pitchFamily="34" charset="-122"/>
              </a:rPr>
              <a:t>，</a:t>
            </a:r>
            <a:r>
              <a:rPr lang="en-US" altLang="zh-CN" sz="1100" dirty="0">
                <a:solidFill>
                  <a:schemeClr val="tx1">
                    <a:lumMod val="95000"/>
                    <a:lumOff val="5000"/>
                  </a:schemeClr>
                </a:solidFill>
                <a:latin typeface="微软雅黑" pitchFamily="34" charset="-122"/>
              </a:rPr>
              <a:t>Ma, </a:t>
            </a:r>
            <a:r>
              <a:rPr lang="en-US" altLang="zh-CN" sz="1100" dirty="0" err="1">
                <a:solidFill>
                  <a:schemeClr val="tx1">
                    <a:lumMod val="95000"/>
                    <a:lumOff val="5000"/>
                  </a:schemeClr>
                </a:solidFill>
                <a:latin typeface="微软雅黑" pitchFamily="34" charset="-122"/>
              </a:rPr>
              <a:t>Huimin</a:t>
            </a:r>
            <a:r>
              <a:rPr lang="en-US" altLang="zh-CN" sz="1100" dirty="0">
                <a:solidFill>
                  <a:schemeClr val="tx1">
                    <a:lumMod val="95000"/>
                    <a:lumOff val="5000"/>
                  </a:schemeClr>
                </a:solidFill>
                <a:latin typeface="微软雅黑" pitchFamily="34" charset="-122"/>
              </a:rPr>
              <a:t>, Wan Ji, et al. Multi-View 3D Object Detection Network for Autonomous Driving. </a:t>
            </a:r>
            <a:r>
              <a:rPr lang="en-US" altLang="zh-CN" sz="1100" dirty="0">
                <a:latin typeface="微软雅黑" pitchFamily="34" charset="-122"/>
              </a:rPr>
              <a:t>IEEE Conference on Computer Vision and Pattern Recognition (CVPR). </a:t>
            </a:r>
            <a:r>
              <a:rPr lang="zh-CN" altLang="en-US" sz="1100" dirty="0">
                <a:latin typeface="微软雅黑" pitchFamily="34" charset="-122"/>
              </a:rPr>
              <a:t> </a:t>
            </a:r>
            <a:r>
              <a:rPr lang="en-US" altLang="zh-CN" sz="1100" dirty="0">
                <a:solidFill>
                  <a:schemeClr val="tx1">
                    <a:lumMod val="95000"/>
                    <a:lumOff val="5000"/>
                  </a:schemeClr>
                </a:solidFill>
                <a:latin typeface="微软雅黑" pitchFamily="34" charset="-122"/>
              </a:rPr>
              <a:t>(2017)</a:t>
            </a:r>
            <a:r>
              <a:rPr lang="en-US" altLang="zh-CN" sz="1600" dirty="0">
                <a:solidFill>
                  <a:schemeClr val="tx1">
                    <a:lumMod val="95000"/>
                    <a:lumOff val="5000"/>
                  </a:schemeClr>
                </a:solidFill>
                <a:latin typeface="微软雅黑" pitchFamily="34" charset="-122"/>
              </a:rPr>
              <a:t>.</a:t>
            </a:r>
            <a:endParaRPr lang="en-US" altLang="zh-CN" dirty="0">
              <a:solidFill>
                <a:schemeClr val="tx1">
                  <a:lumMod val="95000"/>
                  <a:lumOff val="5000"/>
                </a:schemeClr>
              </a:solidFill>
              <a:latin typeface="微软雅黑" pitchFamily="34" charset="-122"/>
            </a:endParaRPr>
          </a:p>
        </p:txBody>
      </p:sp>
      <p:sp>
        <p:nvSpPr>
          <p:cNvPr id="19" name="文本框 18">
            <a:extLst>
              <a:ext uri="{FF2B5EF4-FFF2-40B4-BE49-F238E27FC236}">
                <a16:creationId xmlns:a16="http://schemas.microsoft.com/office/drawing/2014/main" id="{38E97B14-CE56-49DB-BEBF-AC09E0D7AB4D}"/>
              </a:ext>
            </a:extLst>
          </p:cNvPr>
          <p:cNvSpPr txBox="1"/>
          <p:nvPr/>
        </p:nvSpPr>
        <p:spPr>
          <a:xfrm>
            <a:off x="419744" y="5231916"/>
            <a:ext cx="10515599" cy="1200329"/>
          </a:xfrm>
          <a:prstGeom prst="rect">
            <a:avLst/>
          </a:prstGeom>
          <a:noFill/>
        </p:spPr>
        <p:txBody>
          <a:bodyPr wrap="square">
            <a:spAutoFit/>
          </a:bodyPr>
          <a:lstStyle/>
          <a:p>
            <a:r>
              <a:rPr kumimoji="1" lang="en-US" altLang="ja-JP" sz="2400" dirty="0">
                <a:latin typeface="Arial" panose="020B0604020202020204" pitchFamily="34" charset="0"/>
                <a:ea typeface="MS UI Gothic" panose="020B0600070205080204" pitchFamily="50" charset="-128"/>
                <a:cs typeface="Arial" panose="020B0604020202020204" pitchFamily="34" charset="0"/>
              </a:rPr>
              <a:t> (1</a:t>
            </a:r>
            <a:r>
              <a:rPr kumimoji="1" lang="zh-CN" altLang="en-US" sz="2400" dirty="0">
                <a:latin typeface="Arial" panose="020B0604020202020204" pitchFamily="34" charset="0"/>
                <a:ea typeface="MS UI Gothic" panose="020B0600070205080204" pitchFamily="50" charset="-128"/>
                <a:cs typeface="Arial" panose="020B0604020202020204" pitchFamily="34" charset="0"/>
              </a:rPr>
              <a:t>）</a:t>
            </a:r>
            <a:r>
              <a:rPr kumimoji="1" lang="en-US" altLang="zh-CN" sz="2400" dirty="0">
                <a:latin typeface="Arial" panose="020B0604020202020204" pitchFamily="34" charset="0"/>
                <a:ea typeface="MS UI Gothic" panose="020B0600070205080204" pitchFamily="50" charset="-128"/>
                <a:cs typeface="Arial" panose="020B0604020202020204" pitchFamily="34" charset="0"/>
              </a:rPr>
              <a:t>Using </a:t>
            </a:r>
            <a:r>
              <a:rPr kumimoji="1" lang="en-US" altLang="zh-CN" sz="2400" dirty="0">
                <a:solidFill>
                  <a:srgbClr val="FF0000"/>
                </a:solidFill>
                <a:latin typeface="Arial" panose="020B0604020202020204" pitchFamily="34" charset="0"/>
                <a:ea typeface="MS UI Gothic" panose="020B0600070205080204" pitchFamily="50" charset="-128"/>
                <a:cs typeface="Arial" panose="020B0604020202020204" pitchFamily="34" charset="0"/>
              </a:rPr>
              <a:t>point cloud </a:t>
            </a:r>
            <a:r>
              <a:rPr kumimoji="1" lang="en-US" altLang="zh-CN" sz="2400" dirty="0">
                <a:latin typeface="Arial" panose="020B0604020202020204" pitchFamily="34" charset="0"/>
                <a:ea typeface="MS UI Gothic" panose="020B0600070205080204" pitchFamily="50" charset="-128"/>
                <a:cs typeface="Arial" panose="020B0604020202020204" pitchFamily="34" charset="0"/>
              </a:rPr>
              <a:t>to generate </a:t>
            </a:r>
            <a:r>
              <a:rPr kumimoji="1" lang="en-US" altLang="zh-CN" sz="2400" dirty="0">
                <a:solidFill>
                  <a:srgbClr val="FF0000"/>
                </a:solidFill>
                <a:latin typeface="Arial" panose="020B0604020202020204" pitchFamily="34" charset="0"/>
                <a:ea typeface="MS UI Gothic" panose="020B0600070205080204" pitchFamily="50" charset="-128"/>
                <a:cs typeface="Arial" panose="020B0604020202020204" pitchFamily="34" charset="0"/>
              </a:rPr>
              <a:t>Bird’s-Eye View </a:t>
            </a:r>
            <a:r>
              <a:rPr kumimoji="1" lang="en-US" altLang="zh-CN" sz="2400" dirty="0">
                <a:latin typeface="Arial" panose="020B0604020202020204" pitchFamily="34" charset="0"/>
                <a:ea typeface="MS UI Gothic" panose="020B0600070205080204" pitchFamily="50" charset="-128"/>
                <a:cs typeface="Arial" panose="020B0604020202020204" pitchFamily="34" charset="0"/>
              </a:rPr>
              <a:t>and </a:t>
            </a:r>
            <a:r>
              <a:rPr kumimoji="1" lang="en-US" altLang="zh-CN" sz="2400" dirty="0">
                <a:solidFill>
                  <a:srgbClr val="FF0000"/>
                </a:solidFill>
                <a:latin typeface="Arial" panose="020B0604020202020204" pitchFamily="34" charset="0"/>
                <a:ea typeface="MS UI Gothic" panose="020B0600070205080204" pitchFamily="50" charset="-128"/>
                <a:cs typeface="Arial" panose="020B0604020202020204" pitchFamily="34" charset="0"/>
              </a:rPr>
              <a:t>Front View </a:t>
            </a:r>
            <a:r>
              <a:rPr kumimoji="1" lang="en-US" altLang="zh-CN" sz="2400" dirty="0">
                <a:latin typeface="Arial" panose="020B0604020202020204" pitchFamily="34" charset="0"/>
                <a:ea typeface="MS UI Gothic" panose="020B0600070205080204" pitchFamily="50" charset="-128"/>
                <a:cs typeface="Arial" panose="020B0604020202020204" pitchFamily="34" charset="0"/>
              </a:rPr>
              <a:t>[1]       </a:t>
            </a:r>
          </a:p>
          <a:p>
            <a:r>
              <a:rPr kumimoji="1" lang="en-US" altLang="zh-CN" sz="2400" dirty="0">
                <a:latin typeface="Arial" panose="020B0604020202020204" pitchFamily="34" charset="0"/>
                <a:ea typeface="MS UI Gothic" panose="020B0600070205080204" pitchFamily="50" charset="-128"/>
                <a:cs typeface="Arial" panose="020B0604020202020204" pitchFamily="34" charset="0"/>
              </a:rPr>
              <a:t> (2) Using convolution to generate the </a:t>
            </a:r>
            <a:r>
              <a:rPr kumimoji="1" lang="en-US" altLang="zh-CN" sz="2400" dirty="0">
                <a:solidFill>
                  <a:srgbClr val="FF0000"/>
                </a:solidFill>
                <a:latin typeface="Arial" panose="020B0604020202020204" pitchFamily="34" charset="0"/>
                <a:ea typeface="MS UI Gothic" panose="020B0600070205080204" pitchFamily="50" charset="-128"/>
                <a:cs typeface="Arial" panose="020B0604020202020204" pitchFamily="34" charset="0"/>
              </a:rPr>
              <a:t>region proposals</a:t>
            </a:r>
          </a:p>
          <a:p>
            <a:r>
              <a:rPr kumimoji="1" lang="en-US" altLang="ja-JP" sz="2400" dirty="0">
                <a:latin typeface="Arial" panose="020B0604020202020204" pitchFamily="34" charset="0"/>
                <a:ea typeface="MS UI Gothic" panose="020B0600070205080204" pitchFamily="50" charset="-128"/>
                <a:cs typeface="Arial" panose="020B0604020202020204" pitchFamily="34" charset="0"/>
              </a:rPr>
              <a:t> (3) Feature refinement, classification and box regression</a:t>
            </a:r>
            <a:endParaRPr kumimoji="1" lang="ja-JP"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6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774"/>
            <a:ext cx="10515600" cy="1325563"/>
          </a:xfrm>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Related Work</a:t>
            </a:r>
          </a:p>
        </p:txBody>
      </p:sp>
      <p:sp>
        <p:nvSpPr>
          <p:cNvPr id="10" name="スライド番号プレースホルダー 9"/>
          <p:cNvSpPr>
            <a:spLocks noGrp="1"/>
          </p:cNvSpPr>
          <p:nvPr>
            <p:ph type="sldNum" sz="quarter" idx="12"/>
          </p:nvPr>
        </p:nvSpPr>
        <p:spPr>
          <a:xfrm>
            <a:off x="9438507"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6</a:t>
            </a:fld>
            <a:endParaRPr lang="en-US" b="1">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103E7F1F-3F9C-4685-9FFA-9E9C0BB57B7F}"/>
              </a:ext>
            </a:extLst>
          </p:cNvPr>
          <p:cNvGrpSpPr/>
          <p:nvPr/>
        </p:nvGrpSpPr>
        <p:grpSpPr>
          <a:xfrm>
            <a:off x="194174" y="1103359"/>
            <a:ext cx="2668461" cy="1547652"/>
            <a:chOff x="-232206" y="3949241"/>
            <a:chExt cx="2322058" cy="1547652"/>
          </a:xfrm>
        </p:grpSpPr>
        <p:sp>
          <p:nvSpPr>
            <p:cNvPr id="12" name="矩形: 圆角 11">
              <a:extLst>
                <a:ext uri="{FF2B5EF4-FFF2-40B4-BE49-F238E27FC236}">
                  <a16:creationId xmlns:a16="http://schemas.microsoft.com/office/drawing/2014/main" id="{25072CE6-9C06-42A4-8746-1D948A866543}"/>
                </a:ext>
              </a:extLst>
            </p:cNvPr>
            <p:cNvSpPr/>
            <p:nvPr/>
          </p:nvSpPr>
          <p:spPr>
            <a:xfrm>
              <a:off x="-232206" y="3949241"/>
              <a:ext cx="2089852" cy="1327056"/>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3" name="组合 12">
              <a:extLst>
                <a:ext uri="{FF2B5EF4-FFF2-40B4-BE49-F238E27FC236}">
                  <a16:creationId xmlns:a16="http://schemas.microsoft.com/office/drawing/2014/main" id="{596ED64A-7BA6-44B0-9910-12B77CDC9745}"/>
                </a:ext>
              </a:extLst>
            </p:cNvPr>
            <p:cNvGrpSpPr/>
            <p:nvPr/>
          </p:nvGrpSpPr>
          <p:grpSpPr>
            <a:xfrm>
              <a:off x="0" y="4169837"/>
              <a:ext cx="2089852" cy="1327056"/>
              <a:chOff x="6478068" y="2156103"/>
              <a:chExt cx="2089852" cy="1327056"/>
            </a:xfrm>
            <a:scene3d>
              <a:camera prst="orthographicFront"/>
              <a:lightRig rig="threePt" dir="t">
                <a:rot lat="0" lon="0" rev="7500000"/>
              </a:lightRig>
            </a:scene3d>
          </p:grpSpPr>
          <p:sp>
            <p:nvSpPr>
              <p:cNvPr id="14" name="矩形: 圆角 13">
                <a:extLst>
                  <a:ext uri="{FF2B5EF4-FFF2-40B4-BE49-F238E27FC236}">
                    <a16:creationId xmlns:a16="http://schemas.microsoft.com/office/drawing/2014/main" id="{A8310414-EFF9-42F6-AE9E-DDE274339A2C}"/>
                  </a:ext>
                </a:extLst>
              </p:cNvPr>
              <p:cNvSpPr/>
              <p:nvPr/>
            </p:nvSpPr>
            <p:spPr>
              <a:xfrm>
                <a:off x="6478068" y="2156103"/>
                <a:ext cx="2089852" cy="1327056"/>
              </a:xfrm>
              <a:prstGeom prst="roundRect">
                <a:avLst>
                  <a:gd name="adj" fmla="val 10000"/>
                </a:avLst>
              </a:prstGeom>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5" name="矩形: 圆角 5">
                <a:extLst>
                  <a:ext uri="{FF2B5EF4-FFF2-40B4-BE49-F238E27FC236}">
                    <a16:creationId xmlns:a16="http://schemas.microsoft.com/office/drawing/2014/main" id="{C823B52E-10E6-4561-89B7-4C3E78D493B4}"/>
                  </a:ext>
                </a:extLst>
              </p:cNvPr>
              <p:cNvSpPr txBox="1"/>
              <p:nvPr/>
            </p:nvSpPr>
            <p:spPr>
              <a:xfrm>
                <a:off x="6516936" y="2194971"/>
                <a:ext cx="2012116" cy="1249320"/>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latin typeface="Arial" panose="020B0604020202020204" pitchFamily="34" charset="0"/>
                    <a:cs typeface="Arial" panose="020B0604020202020204" pitchFamily="34" charset="0"/>
                  </a:rPr>
                  <a:t>Single-stage Methods</a:t>
                </a:r>
                <a:endParaRPr lang="zh-CN" altLang="en-US" sz="2400" b="1" kern="1200" dirty="0">
                  <a:latin typeface="Arial" panose="020B0604020202020204" pitchFamily="34" charset="0"/>
                  <a:cs typeface="Arial" panose="020B0604020202020204" pitchFamily="34" charset="0"/>
                </a:endParaRPr>
              </a:p>
            </p:txBody>
          </p:sp>
        </p:grpSp>
      </p:grpSp>
      <p:pic>
        <p:nvPicPr>
          <p:cNvPr id="9" name="图片 8">
            <a:extLst>
              <a:ext uri="{FF2B5EF4-FFF2-40B4-BE49-F238E27FC236}">
                <a16:creationId xmlns:a16="http://schemas.microsoft.com/office/drawing/2014/main" id="{0CAEEEFF-F438-4A7D-ACD8-80D660993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265" y="992882"/>
            <a:ext cx="6725589" cy="4505954"/>
          </a:xfrm>
          <a:prstGeom prst="rect">
            <a:avLst/>
          </a:prstGeom>
        </p:spPr>
      </p:pic>
      <p:sp>
        <p:nvSpPr>
          <p:cNvPr id="19" name="テキスト ボックス 8">
            <a:extLst>
              <a:ext uri="{FF2B5EF4-FFF2-40B4-BE49-F238E27FC236}">
                <a16:creationId xmlns:a16="http://schemas.microsoft.com/office/drawing/2014/main" id="{941412BD-D92D-4D68-81E0-AE4C340D60F4}"/>
              </a:ext>
            </a:extLst>
          </p:cNvPr>
          <p:cNvSpPr txBox="1"/>
          <p:nvPr/>
        </p:nvSpPr>
        <p:spPr>
          <a:xfrm>
            <a:off x="10293" y="6308079"/>
            <a:ext cx="11456536" cy="461665"/>
          </a:xfrm>
          <a:prstGeom prst="rect">
            <a:avLst/>
          </a:prstGeom>
          <a:noFill/>
        </p:spPr>
        <p:txBody>
          <a:bodyPr wrap="square" rtlCol="0">
            <a:spAutoFit/>
          </a:bodyPr>
          <a:lstStyle/>
          <a:p>
            <a:pPr algn="just"/>
            <a:r>
              <a:rPr lang="en-US" altLang="zh-CN" sz="1200" dirty="0">
                <a:latin typeface="微软雅黑" panose="020B0503020204020204" pitchFamily="34" charset="-122"/>
                <a:ea typeface="微软雅黑" panose="020B0503020204020204" pitchFamily="34" charset="-122"/>
              </a:rPr>
              <a:t>[2] Martin Simon, Stefan </a:t>
            </a:r>
            <a:r>
              <a:rPr lang="en-US" altLang="zh-CN" sz="1200" dirty="0" err="1">
                <a:latin typeface="微软雅黑" panose="020B0503020204020204" pitchFamily="34" charset="-122"/>
                <a:ea typeface="微软雅黑" panose="020B0503020204020204" pitchFamily="34" charset="-122"/>
              </a:rPr>
              <a:t>Milz</a:t>
            </a:r>
            <a:r>
              <a:rPr lang="en-US" altLang="zh-CN" sz="1200" dirty="0">
                <a:latin typeface="微软雅黑" panose="020B0503020204020204" pitchFamily="34" charset="-122"/>
                <a:ea typeface="微软雅黑" panose="020B0503020204020204" pitchFamily="34" charset="-122"/>
              </a:rPr>
              <a:t>, Karl </a:t>
            </a:r>
            <a:r>
              <a:rPr lang="en-US" altLang="zh-CN" sz="1200" dirty="0" err="1">
                <a:latin typeface="微软雅黑" panose="020B0503020204020204" pitchFamily="34" charset="-122"/>
                <a:ea typeface="微软雅黑" panose="020B0503020204020204" pitchFamily="34" charset="-122"/>
              </a:rPr>
              <a:t>Amende</a:t>
            </a:r>
            <a:r>
              <a:rPr lang="en-US" altLang="zh-CN" sz="1200" dirty="0">
                <a:latin typeface="微软雅黑" panose="020B0503020204020204" pitchFamily="34" charset="-122"/>
                <a:ea typeface="微软雅黑" panose="020B0503020204020204" pitchFamily="34" charset="-122"/>
              </a:rPr>
              <a:t>, Horst-Michael Gross. Complex-YOLO: An Euler-Region-Proposal for Real-time 3D Object Detection on Point Clouds. 2018</a:t>
            </a:r>
            <a:endParaRPr kumimoji="1" lang="en-US" altLang="ja-JP" sz="12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D5C926F-D4D6-42F6-A2A3-9BB23023185A}"/>
              </a:ext>
            </a:extLst>
          </p:cNvPr>
          <p:cNvSpPr txBox="1"/>
          <p:nvPr/>
        </p:nvSpPr>
        <p:spPr>
          <a:xfrm>
            <a:off x="10293" y="3055737"/>
            <a:ext cx="6098058" cy="1938992"/>
          </a:xfrm>
          <a:prstGeom prst="rect">
            <a:avLst/>
          </a:prstGeom>
          <a:noFill/>
        </p:spPr>
        <p:txBody>
          <a:bodyPr wrap="square">
            <a:spAutoFit/>
          </a:bodyPr>
          <a:lstStyle/>
          <a:p>
            <a:r>
              <a:rPr kumimoji="1" lang="en-US" altLang="ja-JP" sz="2400" dirty="0">
                <a:latin typeface="Arial" panose="020B0604020202020204" pitchFamily="34" charset="0"/>
                <a:ea typeface="MS UI Gothic" panose="020B0600070205080204" pitchFamily="50" charset="-128"/>
                <a:cs typeface="Arial" panose="020B0604020202020204" pitchFamily="34" charset="0"/>
              </a:rPr>
              <a:t> (1</a:t>
            </a:r>
            <a:r>
              <a:rPr kumimoji="1" lang="zh-CN" altLang="en-US" sz="2400" dirty="0">
                <a:latin typeface="Arial" panose="020B0604020202020204" pitchFamily="34" charset="0"/>
                <a:ea typeface="MS UI Gothic" panose="020B0600070205080204" pitchFamily="50" charset="-128"/>
                <a:cs typeface="Arial" panose="020B0604020202020204" pitchFamily="34" charset="0"/>
              </a:rPr>
              <a:t>）</a:t>
            </a:r>
            <a:r>
              <a:rPr kumimoji="1" lang="en-US" altLang="zh-CN" sz="2400" dirty="0">
                <a:latin typeface="Arial" panose="020B0604020202020204" pitchFamily="34" charset="0"/>
                <a:ea typeface="MS UI Gothic" panose="020B0600070205080204" pitchFamily="50" charset="-128"/>
                <a:cs typeface="Arial" panose="020B0604020202020204" pitchFamily="34" charset="0"/>
              </a:rPr>
              <a:t>Data Conversion [2] </a:t>
            </a:r>
          </a:p>
          <a:p>
            <a:r>
              <a:rPr kumimoji="1" lang="en-US" altLang="zh-CN" sz="2400" dirty="0">
                <a:latin typeface="Arial" panose="020B0604020202020204" pitchFamily="34" charset="0"/>
                <a:ea typeface="MS UI Gothic" panose="020B0600070205080204" pitchFamily="50" charset="-128"/>
                <a:cs typeface="Arial" panose="020B0604020202020204" pitchFamily="34" charset="0"/>
              </a:rPr>
              <a:t>    </a:t>
            </a:r>
          </a:p>
          <a:p>
            <a:r>
              <a:rPr kumimoji="1" lang="en-US" altLang="zh-CN" sz="2400" dirty="0">
                <a:latin typeface="Arial" panose="020B0604020202020204" pitchFamily="34" charset="0"/>
                <a:ea typeface="MS UI Gothic" panose="020B0600070205080204" pitchFamily="50" charset="-128"/>
                <a:cs typeface="Arial" panose="020B0604020202020204" pitchFamily="34" charset="0"/>
              </a:rPr>
              <a:t> (2) 2D Bounding Box Prediction</a:t>
            </a:r>
          </a:p>
          <a:p>
            <a:endParaRPr kumimoji="1" lang="en-US" altLang="zh-CN" sz="2400"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sz="2400" dirty="0">
                <a:latin typeface="Arial" panose="020B0604020202020204" pitchFamily="34" charset="0"/>
                <a:ea typeface="MS UI Gothic" panose="020B0600070205080204" pitchFamily="50" charset="-128"/>
                <a:cs typeface="Arial" panose="020B0604020202020204" pitchFamily="34" charset="0"/>
              </a:rPr>
              <a:t> (3) 3D Bounding Box re-conversion</a:t>
            </a:r>
            <a:endParaRPr kumimoji="1" lang="ja-JP"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10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774"/>
            <a:ext cx="10515600" cy="1325563"/>
          </a:xfrm>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Related Work</a:t>
            </a:r>
          </a:p>
        </p:txBody>
      </p:sp>
      <p:sp>
        <p:nvSpPr>
          <p:cNvPr id="10" name="スライド番号プレースホルダー 9"/>
          <p:cNvSpPr>
            <a:spLocks noGrp="1"/>
          </p:cNvSpPr>
          <p:nvPr>
            <p:ph type="sldNum" sz="quarter" idx="12"/>
          </p:nvPr>
        </p:nvSpPr>
        <p:spPr>
          <a:xfrm>
            <a:off x="9438507"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7</a:t>
            </a:fld>
            <a:endParaRPr lang="en-US" b="1">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7052F219-370C-49AF-8894-F84AFC161408}"/>
              </a:ext>
            </a:extLst>
          </p:cNvPr>
          <p:cNvGrpSpPr/>
          <p:nvPr/>
        </p:nvGrpSpPr>
        <p:grpSpPr>
          <a:xfrm>
            <a:off x="461020" y="1777187"/>
            <a:ext cx="2668461" cy="1503433"/>
            <a:chOff x="201528" y="1690688"/>
            <a:chExt cx="2668461" cy="1503433"/>
          </a:xfrm>
        </p:grpSpPr>
        <p:sp>
          <p:nvSpPr>
            <p:cNvPr id="5" name="矩形: 圆角 4">
              <a:extLst>
                <a:ext uri="{FF2B5EF4-FFF2-40B4-BE49-F238E27FC236}">
                  <a16:creationId xmlns:a16="http://schemas.microsoft.com/office/drawing/2014/main" id="{F95CB3A4-0441-410D-AB80-3164DA013873}"/>
                </a:ext>
              </a:extLst>
            </p:cNvPr>
            <p:cNvSpPr/>
            <p:nvPr/>
          </p:nvSpPr>
          <p:spPr>
            <a:xfrm>
              <a:off x="201528" y="1690688"/>
              <a:ext cx="2442890" cy="128914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6" name="组合 5">
              <a:extLst>
                <a:ext uri="{FF2B5EF4-FFF2-40B4-BE49-F238E27FC236}">
                  <a16:creationId xmlns:a16="http://schemas.microsoft.com/office/drawing/2014/main" id="{E6366FBD-3787-4A5B-9EAF-ED46F60A429E}"/>
                </a:ext>
              </a:extLst>
            </p:cNvPr>
            <p:cNvGrpSpPr/>
            <p:nvPr/>
          </p:nvGrpSpPr>
          <p:grpSpPr>
            <a:xfrm>
              <a:off x="427099" y="1904981"/>
              <a:ext cx="2442890" cy="1289140"/>
              <a:chOff x="2503325" y="2171909"/>
              <a:chExt cx="2442890" cy="1289140"/>
            </a:xfrm>
            <a:scene3d>
              <a:camera prst="orthographicFront"/>
              <a:lightRig rig="threePt" dir="t">
                <a:rot lat="0" lon="0" rev="7500000"/>
              </a:lightRig>
            </a:scene3d>
          </p:grpSpPr>
          <p:sp>
            <p:nvSpPr>
              <p:cNvPr id="7" name="矩形: 圆角 6">
                <a:extLst>
                  <a:ext uri="{FF2B5EF4-FFF2-40B4-BE49-F238E27FC236}">
                    <a16:creationId xmlns:a16="http://schemas.microsoft.com/office/drawing/2014/main" id="{B07A14FD-A677-455E-832D-475AF3446788}"/>
                  </a:ext>
                </a:extLst>
              </p:cNvPr>
              <p:cNvSpPr/>
              <p:nvPr/>
            </p:nvSpPr>
            <p:spPr>
              <a:xfrm>
                <a:off x="2503325" y="2171909"/>
                <a:ext cx="2442890" cy="1289140"/>
              </a:xfrm>
              <a:prstGeom prst="roundRect">
                <a:avLst>
                  <a:gd name="adj" fmla="val 10000"/>
                </a:avLst>
              </a:prstGeom>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8" name="矩形: 圆角 5">
                <a:extLst>
                  <a:ext uri="{FF2B5EF4-FFF2-40B4-BE49-F238E27FC236}">
                    <a16:creationId xmlns:a16="http://schemas.microsoft.com/office/drawing/2014/main" id="{025ADC32-B9AA-45AD-9DC2-35D0E0FBD164}"/>
                  </a:ext>
                </a:extLst>
              </p:cNvPr>
              <p:cNvSpPr txBox="1"/>
              <p:nvPr/>
            </p:nvSpPr>
            <p:spPr>
              <a:xfrm>
                <a:off x="2541083" y="2209667"/>
                <a:ext cx="2367374" cy="121362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Two-stage</a:t>
                </a:r>
              </a:p>
              <a:p>
                <a:pPr marL="0" lvl="0" indent="0" algn="ctr" defTabSz="1022350">
                  <a:lnSpc>
                    <a:spcPct val="90000"/>
                  </a:lnSpc>
                  <a:spcBef>
                    <a:spcPct val="0"/>
                  </a:spcBef>
                  <a:spcAft>
                    <a:spcPct val="35000"/>
                  </a:spcAft>
                  <a:buNone/>
                </a:pPr>
                <a:r>
                  <a:rPr lang="en-US" altLang="zh-CN" sz="2300" b="1" kern="1200" dirty="0">
                    <a:latin typeface="Arial" panose="020B0604020202020204" pitchFamily="34" charset="0"/>
                    <a:cs typeface="Arial" panose="020B0604020202020204" pitchFamily="34" charset="0"/>
                  </a:rPr>
                  <a:t>Methods</a:t>
                </a:r>
                <a:endParaRPr lang="zh-CN" altLang="en-US" sz="2300" b="1" kern="1200" dirty="0">
                  <a:latin typeface="Arial" panose="020B0604020202020204" pitchFamily="34" charset="0"/>
                  <a:cs typeface="Arial" panose="020B0604020202020204" pitchFamily="34" charset="0"/>
                </a:endParaRPr>
              </a:p>
            </p:txBody>
          </p:sp>
        </p:grpSp>
      </p:grpSp>
      <p:grpSp>
        <p:nvGrpSpPr>
          <p:cNvPr id="9" name="组合 8">
            <a:extLst>
              <a:ext uri="{FF2B5EF4-FFF2-40B4-BE49-F238E27FC236}">
                <a16:creationId xmlns:a16="http://schemas.microsoft.com/office/drawing/2014/main" id="{B75CCD12-4974-4B04-9E68-EA926E4396DE}"/>
              </a:ext>
            </a:extLst>
          </p:cNvPr>
          <p:cNvGrpSpPr/>
          <p:nvPr/>
        </p:nvGrpSpPr>
        <p:grpSpPr>
          <a:xfrm>
            <a:off x="461020" y="4126288"/>
            <a:ext cx="2668461" cy="1547652"/>
            <a:chOff x="-232206" y="3949241"/>
            <a:chExt cx="2322058" cy="1547652"/>
          </a:xfrm>
        </p:grpSpPr>
        <p:sp>
          <p:nvSpPr>
            <p:cNvPr id="11" name="矩形: 圆角 10">
              <a:extLst>
                <a:ext uri="{FF2B5EF4-FFF2-40B4-BE49-F238E27FC236}">
                  <a16:creationId xmlns:a16="http://schemas.microsoft.com/office/drawing/2014/main" id="{C53AD025-A976-426E-B009-CC10945D28F1}"/>
                </a:ext>
              </a:extLst>
            </p:cNvPr>
            <p:cNvSpPr/>
            <p:nvPr/>
          </p:nvSpPr>
          <p:spPr>
            <a:xfrm>
              <a:off x="-232206" y="3949241"/>
              <a:ext cx="2089852" cy="1327056"/>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组合 11">
              <a:extLst>
                <a:ext uri="{FF2B5EF4-FFF2-40B4-BE49-F238E27FC236}">
                  <a16:creationId xmlns:a16="http://schemas.microsoft.com/office/drawing/2014/main" id="{61C694CF-6F8B-4138-85FD-83ED6E81B701}"/>
                </a:ext>
              </a:extLst>
            </p:cNvPr>
            <p:cNvGrpSpPr/>
            <p:nvPr/>
          </p:nvGrpSpPr>
          <p:grpSpPr>
            <a:xfrm>
              <a:off x="0" y="4169837"/>
              <a:ext cx="2089852" cy="1327056"/>
              <a:chOff x="6478068" y="2156103"/>
              <a:chExt cx="2089852" cy="1327056"/>
            </a:xfrm>
            <a:scene3d>
              <a:camera prst="orthographicFront"/>
              <a:lightRig rig="threePt" dir="t">
                <a:rot lat="0" lon="0" rev="7500000"/>
              </a:lightRig>
            </a:scene3d>
          </p:grpSpPr>
          <p:sp>
            <p:nvSpPr>
              <p:cNvPr id="13" name="矩形: 圆角 12">
                <a:extLst>
                  <a:ext uri="{FF2B5EF4-FFF2-40B4-BE49-F238E27FC236}">
                    <a16:creationId xmlns:a16="http://schemas.microsoft.com/office/drawing/2014/main" id="{9F2ED5CE-3518-41E4-A2D9-093B10129365}"/>
                  </a:ext>
                </a:extLst>
              </p:cNvPr>
              <p:cNvSpPr/>
              <p:nvPr/>
            </p:nvSpPr>
            <p:spPr>
              <a:xfrm>
                <a:off x="6478068" y="2156103"/>
                <a:ext cx="2089852" cy="1327056"/>
              </a:xfrm>
              <a:prstGeom prst="roundRect">
                <a:avLst>
                  <a:gd name="adj" fmla="val 10000"/>
                </a:avLst>
              </a:prstGeom>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4" name="矩形: 圆角 5">
                <a:extLst>
                  <a:ext uri="{FF2B5EF4-FFF2-40B4-BE49-F238E27FC236}">
                    <a16:creationId xmlns:a16="http://schemas.microsoft.com/office/drawing/2014/main" id="{1F4B6F49-4DDB-4665-8AF9-0824FBF6C747}"/>
                  </a:ext>
                </a:extLst>
              </p:cNvPr>
              <p:cNvSpPr txBox="1"/>
              <p:nvPr/>
            </p:nvSpPr>
            <p:spPr>
              <a:xfrm>
                <a:off x="6516936" y="2194971"/>
                <a:ext cx="2012116" cy="1249320"/>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latin typeface="Arial" panose="020B0604020202020204" pitchFamily="34" charset="0"/>
                    <a:cs typeface="Arial" panose="020B0604020202020204" pitchFamily="34" charset="0"/>
                  </a:rPr>
                  <a:t>Single-stage Methods</a:t>
                </a:r>
                <a:endParaRPr lang="zh-CN" altLang="en-US" sz="2400" b="1" kern="1200" dirty="0">
                  <a:latin typeface="Arial" panose="020B0604020202020204" pitchFamily="34" charset="0"/>
                  <a:cs typeface="Arial" panose="020B0604020202020204" pitchFamily="34" charset="0"/>
                </a:endParaRPr>
              </a:p>
            </p:txBody>
          </p:sp>
        </p:grpSp>
      </p:grpSp>
      <p:sp>
        <p:nvSpPr>
          <p:cNvPr id="15" name="圆角矩形 10">
            <a:extLst>
              <a:ext uri="{FF2B5EF4-FFF2-40B4-BE49-F238E27FC236}">
                <a16:creationId xmlns:a16="http://schemas.microsoft.com/office/drawing/2014/main" id="{B522B03B-5A17-4BA7-A6B6-A6C78C50D789}"/>
              </a:ext>
            </a:extLst>
          </p:cNvPr>
          <p:cNvSpPr/>
          <p:nvPr/>
        </p:nvSpPr>
        <p:spPr bwMode="auto">
          <a:xfrm>
            <a:off x="3521676" y="1433385"/>
            <a:ext cx="7832124" cy="222421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defRPr/>
            </a:pPr>
            <a:endParaRPr lang="zh-CN" altLang="en-US" noProof="1"/>
          </a:p>
        </p:txBody>
      </p:sp>
      <p:sp>
        <p:nvSpPr>
          <p:cNvPr id="16" name="圆角矩形 10">
            <a:extLst>
              <a:ext uri="{FF2B5EF4-FFF2-40B4-BE49-F238E27FC236}">
                <a16:creationId xmlns:a16="http://schemas.microsoft.com/office/drawing/2014/main" id="{A784C2BF-2EC8-4F2D-BA82-CC06AF801BD9}"/>
              </a:ext>
            </a:extLst>
          </p:cNvPr>
          <p:cNvSpPr/>
          <p:nvPr/>
        </p:nvSpPr>
        <p:spPr bwMode="auto">
          <a:xfrm>
            <a:off x="3540211" y="3898304"/>
            <a:ext cx="7813589" cy="222421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fontAlgn="auto">
              <a:defRPr/>
            </a:pPr>
            <a:endParaRPr lang="zh-CN" altLang="en-US" noProof="1"/>
          </a:p>
        </p:txBody>
      </p:sp>
      <p:sp>
        <p:nvSpPr>
          <p:cNvPr id="17" name="文本框 16">
            <a:extLst>
              <a:ext uri="{FF2B5EF4-FFF2-40B4-BE49-F238E27FC236}">
                <a16:creationId xmlns:a16="http://schemas.microsoft.com/office/drawing/2014/main" id="{9621EB7E-435D-4BF7-8086-96B91B90C27F}"/>
              </a:ext>
            </a:extLst>
          </p:cNvPr>
          <p:cNvSpPr txBox="1"/>
          <p:nvPr/>
        </p:nvSpPr>
        <p:spPr>
          <a:xfrm>
            <a:off x="3991232" y="2036682"/>
            <a:ext cx="7006282" cy="954107"/>
          </a:xfrm>
          <a:prstGeom prst="rect">
            <a:avLst/>
          </a:prstGeom>
          <a:noFill/>
        </p:spPr>
        <p:txBody>
          <a:bodyPr wrap="square" rtlCol="0">
            <a:spAutoFit/>
          </a:bodyPr>
          <a:lstStyle/>
          <a:p>
            <a:pPr marL="342900" indent="-342900">
              <a:buAutoNum type="arabicPeriod"/>
            </a:pPr>
            <a:r>
              <a:rPr lang="en-US" altLang="zh-CN" sz="2800" dirty="0">
                <a:latin typeface="Arial" panose="020B0604020202020204" pitchFamily="34" charset="0"/>
                <a:cs typeface="Arial" panose="020B0604020202020204" pitchFamily="34" charset="0"/>
              </a:rPr>
              <a:t>Tedious data processing</a:t>
            </a:r>
          </a:p>
          <a:p>
            <a:pPr marL="342900" indent="-342900">
              <a:buAutoNum type="arabicPeriod"/>
            </a:pPr>
            <a:r>
              <a:rPr lang="en-US" altLang="zh-CN" sz="2800" dirty="0">
                <a:latin typeface="Arial" panose="020B0604020202020204" pitchFamily="34" charset="0"/>
                <a:cs typeface="Arial" panose="020B0604020202020204" pitchFamily="34" charset="0"/>
              </a:rPr>
              <a:t>Large amount of calculation</a:t>
            </a:r>
          </a:p>
        </p:txBody>
      </p:sp>
      <p:sp>
        <p:nvSpPr>
          <p:cNvPr id="18" name="文本框 17">
            <a:extLst>
              <a:ext uri="{FF2B5EF4-FFF2-40B4-BE49-F238E27FC236}">
                <a16:creationId xmlns:a16="http://schemas.microsoft.com/office/drawing/2014/main" id="{86BE8C19-E370-4F46-8A38-9D14B0120CEA}"/>
              </a:ext>
            </a:extLst>
          </p:cNvPr>
          <p:cNvSpPr txBox="1"/>
          <p:nvPr/>
        </p:nvSpPr>
        <p:spPr>
          <a:xfrm>
            <a:off x="3996382" y="4492737"/>
            <a:ext cx="7006282" cy="954107"/>
          </a:xfrm>
          <a:prstGeom prst="rect">
            <a:avLst/>
          </a:prstGeom>
          <a:noFill/>
        </p:spPr>
        <p:txBody>
          <a:bodyPr wrap="square" rtlCol="0">
            <a:spAutoFit/>
          </a:bodyPr>
          <a:lstStyle/>
          <a:p>
            <a:pPr marL="342900" indent="-342900">
              <a:buAutoNum type="arabicPeriod"/>
            </a:pPr>
            <a:r>
              <a:rPr lang="en-US" altLang="zh-CN" sz="2800" dirty="0">
                <a:latin typeface="Arial" panose="020B0604020202020204" pitchFamily="34" charset="0"/>
                <a:cs typeface="Arial" panose="020B0604020202020204" pitchFamily="34" charset="0"/>
              </a:rPr>
              <a:t>Poor representational ability </a:t>
            </a:r>
          </a:p>
          <a:p>
            <a:pPr marL="342900" indent="-342900">
              <a:buAutoNum type="arabicPeriod"/>
            </a:pPr>
            <a:r>
              <a:rPr lang="en-US" altLang="zh-CN" sz="2800" dirty="0">
                <a:latin typeface="Arial" panose="020B0604020202020204" pitchFamily="34" charset="0"/>
                <a:cs typeface="Arial" panose="020B0604020202020204" pitchFamily="34" charset="0"/>
              </a:rPr>
              <a:t>Lower detection precision</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554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Purpose of the research</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8" name="コンテンツ プレースホルダー 7"/>
          <p:cNvSpPr>
            <a:spLocks noGrp="1"/>
          </p:cNvSpPr>
          <p:nvPr>
            <p:ph idx="1"/>
          </p:nvPr>
        </p:nvSpPr>
        <p:spPr>
          <a:xfrm>
            <a:off x="385482" y="1509823"/>
            <a:ext cx="11421036" cy="4351338"/>
          </a:xfrm>
        </p:spPr>
        <p:txBody>
          <a:bodyPr>
            <a:normAutofit fontScale="92500"/>
          </a:bodyPr>
          <a:lstStyle/>
          <a:p>
            <a:pPr marL="0" indent="0">
              <a:buNone/>
            </a:pPr>
            <a:endParaRPr kumimoji="1" lang="en-US" altLang="ja-JP" sz="4000"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sz="4000" dirty="0">
                <a:latin typeface="Arial" panose="020B0604020202020204" pitchFamily="34" charset="0"/>
                <a:ea typeface="MS UI Gothic" panose="020B0600070205080204" pitchFamily="50" charset="-128"/>
                <a:cs typeface="Arial" panose="020B0604020202020204" pitchFamily="34" charset="0"/>
              </a:rPr>
              <a:t>A </a:t>
            </a:r>
            <a:r>
              <a:rPr kumimoji="1" lang="en-US" altLang="ja-JP" sz="4000" dirty="0">
                <a:solidFill>
                  <a:srgbClr val="FF0000"/>
                </a:solidFill>
                <a:latin typeface="Arial" panose="020B0604020202020204" pitchFamily="34" charset="0"/>
                <a:ea typeface="MS UI Gothic" panose="020B0600070205080204" pitchFamily="50" charset="-128"/>
                <a:cs typeface="Arial" panose="020B0604020202020204" pitchFamily="34" charset="0"/>
              </a:rPr>
              <a:t>unified framework </a:t>
            </a:r>
            <a:r>
              <a:rPr kumimoji="1" lang="en-US" altLang="ja-JP" sz="4000" dirty="0">
                <a:latin typeface="Arial" panose="020B0604020202020204" pitchFamily="34" charset="0"/>
                <a:ea typeface="MS UI Gothic" panose="020B0600070205080204" pitchFamily="50" charset="-128"/>
                <a:cs typeface="Arial" panose="020B0604020202020204" pitchFamily="34" charset="0"/>
              </a:rPr>
              <a:t>could integrate the method of 3D convolutional neural networks and point learning to improve the </a:t>
            </a:r>
            <a:r>
              <a:rPr kumimoji="1" lang="en-US" altLang="ja-JP" sz="4000" dirty="0">
                <a:solidFill>
                  <a:srgbClr val="FF0000"/>
                </a:solidFill>
                <a:latin typeface="Arial" panose="020B0604020202020204" pitchFamily="34" charset="0"/>
                <a:ea typeface="MS UI Gothic" panose="020B0600070205080204" pitchFamily="50" charset="-128"/>
                <a:cs typeface="Arial" panose="020B0604020202020204" pitchFamily="34" charset="0"/>
              </a:rPr>
              <a:t>feature extraction </a:t>
            </a:r>
            <a:r>
              <a:rPr kumimoji="1" lang="en-US" altLang="ja-JP" sz="4000" dirty="0">
                <a:latin typeface="Arial" panose="020B0604020202020204" pitchFamily="34" charset="0"/>
                <a:ea typeface="MS UI Gothic" panose="020B0600070205080204" pitchFamily="50" charset="-128"/>
                <a:cs typeface="Arial" panose="020B0604020202020204" pitchFamily="34" charset="0"/>
              </a:rPr>
              <a:t>for point data.</a:t>
            </a:r>
          </a:p>
          <a:p>
            <a:endParaRPr kumimoji="1" lang="en-US" altLang="ja-JP" sz="4000" dirty="0">
              <a:latin typeface="Arial" panose="020B0604020202020204" pitchFamily="34" charset="0"/>
              <a:ea typeface="MS UI Gothic" panose="020B0600070205080204" pitchFamily="50" charset="-128"/>
              <a:cs typeface="Arial" panose="020B0604020202020204" pitchFamily="34" charset="0"/>
            </a:endParaRPr>
          </a:p>
          <a:p>
            <a:r>
              <a:rPr kumimoji="1" lang="en-US" altLang="ja-JP" sz="4000" dirty="0">
                <a:latin typeface="Arial" panose="020B0604020202020204" pitchFamily="34" charset="0"/>
                <a:ea typeface="MS UI Gothic" panose="020B0600070205080204" pitchFamily="50" charset="-128"/>
                <a:cs typeface="Arial" panose="020B0604020202020204" pitchFamily="34" charset="0"/>
              </a:rPr>
              <a:t>Balancing between detection accuracy and speed by improving detection head.</a:t>
            </a:r>
          </a:p>
          <a:p>
            <a:endParaRPr kumimoji="1" lang="en-US" altLang="ja-JP" sz="4000" dirty="0">
              <a:latin typeface="Arial" panose="020B0604020202020204" pitchFamily="34" charset="0"/>
              <a:ea typeface="MS UI Gothic" panose="020B0600070205080204" pitchFamily="50" charset="-128"/>
              <a:cs typeface="Arial" panose="020B0604020202020204" pitchFamily="34" charset="0"/>
            </a:endParaRPr>
          </a:p>
          <a:p>
            <a:endParaRPr kumimoji="1" lang="en-US" altLang="ja-JP" sz="4000" dirty="0">
              <a:latin typeface="Arial" panose="020B0604020202020204" pitchFamily="34" charset="0"/>
              <a:ea typeface="MS UI Gothic" panose="020B0600070205080204" pitchFamily="50" charset="-128"/>
              <a:cs typeface="Arial" panose="020B0604020202020204" pitchFamily="34" charset="0"/>
            </a:endParaRPr>
          </a:p>
        </p:txBody>
      </p:sp>
      <p:sp>
        <p:nvSpPr>
          <p:cNvPr id="4" name="スライド番号プレースホルダー 3"/>
          <p:cNvSpPr>
            <a:spLocks noGrp="1"/>
          </p:cNvSpPr>
          <p:nvPr>
            <p:ph type="sldNum" sz="quarter" idx="12"/>
          </p:nvPr>
        </p:nvSpPr>
        <p:spPr>
          <a:xfrm>
            <a:off x="9438508"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8</a:t>
            </a:fld>
            <a:endParaRPr 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35829"/>
            <a:ext cx="10515600" cy="1325563"/>
          </a:xfrm>
        </p:spPr>
        <p:txBody>
          <a:bodyPr>
            <a:normAutofit/>
          </a:bodyPr>
          <a:lstStyle/>
          <a:p>
            <a:r>
              <a:rPr lang="en-US" altLang="ja-JP" dirty="0">
                <a:latin typeface="Arial" panose="020B0604020202020204" pitchFamily="34" charset="0"/>
                <a:ea typeface="ＭＳ ゴシック" panose="020B0609070205080204" pitchFamily="49" charset="-128"/>
                <a:cs typeface="Arial" panose="020B0604020202020204" pitchFamily="34" charset="0"/>
              </a:rPr>
              <a:t>Proposed methods</a:t>
            </a:r>
            <a:endParaRPr 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3" name="スライド番号プレースホルダー 2"/>
          <p:cNvSpPr>
            <a:spLocks noGrp="1"/>
          </p:cNvSpPr>
          <p:nvPr>
            <p:ph type="sldNum" sz="quarter" idx="12"/>
          </p:nvPr>
        </p:nvSpPr>
        <p:spPr>
          <a:xfrm>
            <a:off x="9450858" y="6356350"/>
            <a:ext cx="2743200" cy="365125"/>
          </a:xfrm>
        </p:spPr>
        <p:txBody>
          <a:bodyPr/>
          <a:lstStyle/>
          <a:p>
            <a:fld id="{208026B8-3258-49BD-8F90-82927A42B034}" type="slidenum">
              <a:rPr lang="en-US" b="1" smtClean="0">
                <a:latin typeface="微软雅黑" panose="020B0503020204020204" pitchFamily="34" charset="-122"/>
                <a:ea typeface="微软雅黑" panose="020B0503020204020204" pitchFamily="34" charset="-122"/>
              </a:rPr>
              <a:t>9</a:t>
            </a:fld>
            <a:endParaRPr lang="en-US" b="1">
              <a:latin typeface="微软雅黑" panose="020B0503020204020204" pitchFamily="34" charset="-122"/>
              <a:ea typeface="微软雅黑" panose="020B0503020204020204" pitchFamily="34" charset="-122"/>
            </a:endParaRPr>
          </a:p>
        </p:txBody>
      </p:sp>
      <p:sp>
        <p:nvSpPr>
          <p:cNvPr id="18" name="テキスト ボックス 8"/>
          <p:cNvSpPr txBox="1"/>
          <p:nvPr/>
        </p:nvSpPr>
        <p:spPr>
          <a:xfrm>
            <a:off x="0" y="6321467"/>
            <a:ext cx="11777812" cy="861774"/>
          </a:xfrm>
          <a:prstGeom prst="rect">
            <a:avLst/>
          </a:prstGeom>
          <a:noFill/>
        </p:spPr>
        <p:txBody>
          <a:bodyPr wrap="square" rtlCol="0">
            <a:spAutoFit/>
          </a:bodyPr>
          <a:lstStyle/>
          <a:p>
            <a:pPr algn="just"/>
            <a:r>
              <a:rPr kumimoji="1" lang="en-US" altLang="ja-JP" sz="1600" dirty="0"/>
              <a:t>[3]</a:t>
            </a:r>
            <a:r>
              <a:rPr lang="en-US" altLang="zh-CN" sz="1600" dirty="0"/>
              <a:t> </a:t>
            </a:r>
            <a:r>
              <a:rPr lang="en-US" altLang="zh-CN" sz="1600" dirty="0" err="1"/>
              <a:t>Shaoshuai</a:t>
            </a:r>
            <a:r>
              <a:rPr lang="en-US" altLang="zh-CN" sz="1600" dirty="0"/>
              <a:t> Shi, </a:t>
            </a:r>
            <a:r>
              <a:rPr lang="en-US" altLang="zh-CN" sz="1600" dirty="0" err="1"/>
              <a:t>Chaoxu</a:t>
            </a:r>
            <a:r>
              <a:rPr lang="en-US" altLang="zh-CN" sz="1600" dirty="0"/>
              <a:t> Guo, Li Jiang. PV-RCNN: Point-Voxel Feature Set Abstraction for 3D Object Detection.</a:t>
            </a:r>
            <a:r>
              <a:rPr lang="en-US" altLang="zh-CN" sz="1600" dirty="0">
                <a:effectLst/>
                <a:latin typeface="Times New Roman" panose="02020603050405020304" pitchFamily="18" charset="0"/>
                <a:ea typeface="宋体" panose="02010600030101010101" pitchFamily="2" charset="-122"/>
              </a:rPr>
              <a:t> IEEE International Conference on Computer Vision and Pattern Recognition (CVPR). (2020).</a:t>
            </a:r>
            <a:r>
              <a:rPr lang="en-US" altLang="zh-CN" sz="1600" dirty="0"/>
              <a:t> </a:t>
            </a:r>
          </a:p>
          <a:p>
            <a:pPr algn="just"/>
            <a:endParaRPr kumimoji="1" lang="en-US" altLang="ja-JP" dirty="0"/>
          </a:p>
        </p:txBody>
      </p:sp>
      <p:pic>
        <p:nvPicPr>
          <p:cNvPr id="9" name="图片 8">
            <a:extLst>
              <a:ext uri="{FF2B5EF4-FFF2-40B4-BE49-F238E27FC236}">
                <a16:creationId xmlns:a16="http://schemas.microsoft.com/office/drawing/2014/main" id="{809AB4DB-DB9C-4FC7-BA1C-B5406A2F1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700" y="2850527"/>
            <a:ext cx="8864600" cy="3221123"/>
          </a:xfrm>
          <a:prstGeom prst="rect">
            <a:avLst/>
          </a:prstGeom>
        </p:spPr>
      </p:pic>
      <p:sp>
        <p:nvSpPr>
          <p:cNvPr id="6" name="コンテンツ プレースホルダー 7">
            <a:extLst>
              <a:ext uri="{FF2B5EF4-FFF2-40B4-BE49-F238E27FC236}">
                <a16:creationId xmlns:a16="http://schemas.microsoft.com/office/drawing/2014/main" id="{F384EF11-74EB-4579-B6C0-2C36CECBDCF6}"/>
              </a:ext>
            </a:extLst>
          </p:cNvPr>
          <p:cNvSpPr>
            <a:spLocks noGrp="1"/>
          </p:cNvSpPr>
          <p:nvPr>
            <p:ph idx="1"/>
          </p:nvPr>
        </p:nvSpPr>
        <p:spPr>
          <a:xfrm>
            <a:off x="241300" y="786350"/>
            <a:ext cx="11950700" cy="4351338"/>
          </a:xfrm>
        </p:spPr>
        <p:txBody>
          <a:bodyPr/>
          <a:lstStyle/>
          <a:p>
            <a:r>
              <a:rPr kumimoji="1" lang="en-US" altLang="zh-CN" dirty="0">
                <a:latin typeface="Arial" panose="020B0604020202020204" pitchFamily="34" charset="0"/>
                <a:ea typeface="MS UI Gothic" panose="020B0600070205080204" pitchFamily="50" charset="-128"/>
                <a:cs typeface="Arial" panose="020B0604020202020204" pitchFamily="34" charset="0"/>
              </a:rPr>
              <a:t>Point-Voxel Region Convolutional Neural Network(PV-RCNN)</a:t>
            </a:r>
            <a:r>
              <a:rPr kumimoji="1" lang="en-US" altLang="ja-JP" dirty="0">
                <a:latin typeface="Arial" panose="020B0604020202020204" pitchFamily="34" charset="0"/>
                <a:ea typeface="MS UI Gothic" panose="020B0600070205080204" pitchFamily="50" charset="-128"/>
                <a:cs typeface="Arial" panose="020B0604020202020204" pitchFamily="34" charset="0"/>
              </a:rPr>
              <a:t>[3]</a:t>
            </a:r>
          </a:p>
          <a:p>
            <a:r>
              <a:rPr kumimoji="1" lang="en-US" altLang="ja-JP" dirty="0">
                <a:latin typeface="Arial" panose="020B0604020202020204" pitchFamily="34" charset="0"/>
                <a:ea typeface="MS UI Gothic" panose="020B0600070205080204" pitchFamily="50" charset="-128"/>
                <a:cs typeface="Arial" panose="020B0604020202020204" pitchFamily="34" charset="0"/>
              </a:rPr>
              <a:t> (1</a:t>
            </a:r>
            <a:r>
              <a:rPr kumimoji="1" lang="zh-CN" altLang="en-US" dirty="0">
                <a:latin typeface="Arial" panose="020B0604020202020204" pitchFamily="34" charset="0"/>
                <a:ea typeface="MS UI Gothic" panose="020B0600070205080204" pitchFamily="50" charset="-128"/>
                <a:cs typeface="Arial" panose="020B0604020202020204" pitchFamily="34" charset="0"/>
              </a:rPr>
              <a:t>）</a:t>
            </a:r>
            <a:r>
              <a:rPr kumimoji="1" lang="en-US" altLang="zh-CN" dirty="0">
                <a:latin typeface="Arial" panose="020B0604020202020204" pitchFamily="34" charset="0"/>
                <a:ea typeface="MS UI Gothic" panose="020B0600070205080204" pitchFamily="50" charset="-128"/>
                <a:cs typeface="Arial" panose="020B0604020202020204" pitchFamily="34" charset="0"/>
              </a:rPr>
              <a:t>3D Sparse Convolution and Region Proposals Networks (RPN)</a:t>
            </a:r>
          </a:p>
          <a:p>
            <a:r>
              <a:rPr kumimoji="1" lang="en-US" altLang="zh-CN" dirty="0">
                <a:latin typeface="Arial" panose="020B0604020202020204" pitchFamily="34" charset="0"/>
                <a:ea typeface="MS UI Gothic" panose="020B0600070205080204" pitchFamily="50" charset="-128"/>
                <a:cs typeface="Arial" panose="020B0604020202020204" pitchFamily="34" charset="0"/>
              </a:rPr>
              <a:t> (2) Voxel Set Abstraction Module</a:t>
            </a:r>
          </a:p>
          <a:p>
            <a:r>
              <a:rPr kumimoji="1" lang="en-US" altLang="ja-JP" dirty="0">
                <a:latin typeface="Arial" panose="020B0604020202020204" pitchFamily="34" charset="0"/>
                <a:ea typeface="MS UI Gothic" panose="020B0600070205080204" pitchFamily="50" charset="-128"/>
                <a:cs typeface="Arial" panose="020B0604020202020204" pitchFamily="34" charset="0"/>
              </a:rPr>
              <a:t> (3) ROI(Region of </a:t>
            </a:r>
            <a:r>
              <a:rPr kumimoji="1" lang="en-US" altLang="ja-JP" dirty="0" err="1">
                <a:latin typeface="Arial" panose="020B0604020202020204" pitchFamily="34" charset="0"/>
                <a:ea typeface="MS UI Gothic" panose="020B0600070205080204" pitchFamily="50" charset="-128"/>
                <a:cs typeface="Arial" panose="020B0604020202020204" pitchFamily="34" charset="0"/>
              </a:rPr>
              <a:t>Interset</a:t>
            </a:r>
            <a:r>
              <a:rPr kumimoji="1" lang="en-US" altLang="ja-JP" dirty="0">
                <a:latin typeface="Arial" panose="020B0604020202020204" pitchFamily="34" charset="0"/>
                <a:ea typeface="MS UI Gothic" panose="020B0600070205080204" pitchFamily="50" charset="-128"/>
                <a:cs typeface="Arial" panose="020B0604020202020204" pitchFamily="34" charset="0"/>
              </a:rPr>
              <a:t>)-grid Pooling Module</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4073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8114</TotalTime>
  <Words>2175</Words>
  <Application>Microsoft Office PowerPoint</Application>
  <PresentationFormat>宽屏</PresentationFormat>
  <Paragraphs>217</Paragraphs>
  <Slides>19</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ＭＳ ゴシック</vt:lpstr>
      <vt:lpstr>ＭＳ Ｐゴシック</vt:lpstr>
      <vt:lpstr>MS UI Gothic</vt:lpstr>
      <vt:lpstr>等线</vt:lpstr>
      <vt:lpstr>微软雅黑</vt:lpstr>
      <vt:lpstr>Arial</vt:lpstr>
      <vt:lpstr>Bodoni MT Black</vt:lpstr>
      <vt:lpstr>Bodoni MT Condensed</vt:lpstr>
      <vt:lpstr>Calibri</vt:lpstr>
      <vt:lpstr>Cambria Math</vt:lpstr>
      <vt:lpstr>Times New Roman</vt:lpstr>
      <vt:lpstr>Office テーマ</vt:lpstr>
      <vt:lpstr>Research on 3D Object Detection based on Deep Learning</vt:lpstr>
      <vt:lpstr>Contents</vt:lpstr>
      <vt:lpstr>Background</vt:lpstr>
      <vt:lpstr>Related Work</vt:lpstr>
      <vt:lpstr>Related Work</vt:lpstr>
      <vt:lpstr>Related Work</vt:lpstr>
      <vt:lpstr>Related Work</vt:lpstr>
      <vt:lpstr>Purpose of the research</vt:lpstr>
      <vt:lpstr>Proposed methods</vt:lpstr>
      <vt:lpstr>Details of algorithms</vt:lpstr>
      <vt:lpstr>Details of algorithms</vt:lpstr>
      <vt:lpstr>Details of algorithms</vt:lpstr>
      <vt:lpstr>Flowchart</vt:lpstr>
      <vt:lpstr>Originality of the proposed methods</vt:lpstr>
      <vt:lpstr>Experimental results</vt:lpstr>
      <vt:lpstr>Experimental results</vt:lpstr>
      <vt:lpstr>Discussions</vt:lpstr>
      <vt:lpstr>Conclusion and Further Work</vt:lpstr>
      <vt:lpstr>ご清聴ありがとうございました。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AIを活用した水中画像処理技術と深海資源調査への展開</dc:title>
  <dc:creator>lu huimin</dc:creator>
  <cp:lastModifiedBy>Shuo</cp:lastModifiedBy>
  <cp:revision>164</cp:revision>
  <cp:lastPrinted>2019-04-08T01:32:21Z</cp:lastPrinted>
  <dcterms:created xsi:type="dcterms:W3CDTF">2019-01-30T02:25:13Z</dcterms:created>
  <dcterms:modified xsi:type="dcterms:W3CDTF">2020-12-22T05:53:55Z</dcterms:modified>
</cp:coreProperties>
</file>