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  <p:sldId id="260" r:id="rId6"/>
    <p:sldId id="257" r:id="rId7"/>
    <p:sldId id="259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8508C-BFBE-7B24-8E37-3881654BB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788A87-429C-4B8B-92BA-6105AC1A1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A55CA-48CA-FE01-2206-80EDBD3A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E10F2-5DD5-5E95-793E-F09619D6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81DAB-40C8-49EE-204A-205033D3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D98B-3F50-EAAC-B51B-286C1096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8A2EF2-0146-1C6E-5FD6-E1A3D7C0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3145F-F938-7880-5A35-57818690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A77ED-6449-CC22-CD36-CFCDDD53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29165-8562-7C4A-3503-E84E1DC3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5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84049D-7DB1-30DE-95BE-2F85FCF30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3661C3-4533-4C51-DA6B-5A3281C59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E81F9-DE86-D0EE-5658-68C6922A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5D2BF-CF0B-07AC-7A65-C807DCE2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E08ED-E854-3696-7BC5-218855F2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2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805FC-6E82-21EE-91F4-CC8EF0E4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36AD9-D22B-21D4-EE39-4A3B6170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64DB5-EE96-5912-9960-BCED2784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CC59E-06A1-2E79-BAEB-21C40301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D3EA8-00E0-8CA1-0A59-65651C0A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4ACDF-DD67-8E55-C8DC-6F44E32F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63E87-3400-7892-3086-8D32A7E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61B81-8C22-D549-DA82-DE7929D5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45E0D-6E15-12E9-2D81-F433A097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F4200-6BFB-3D22-9CB3-199039C0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8503F-FEDC-1F2E-0A67-D431D3F9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B6DF6-C33A-C0A7-7C44-00F68A285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059D-658F-3A22-3D96-5F4F4D71F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0C378-2FE3-DCE1-B3DD-EC919EBC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CAE323-7444-852E-E4BD-5BD6894D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843AD-D59D-D7C2-3338-BABD7272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1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62FB2-9D9F-B544-BC9A-7590097D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BF6D88-8E88-B242-B1E1-101EADFF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96163-078B-63CB-30DC-938B4833E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7D89D2-519B-718F-F6EC-1D779DE4A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64CBF5-10FB-EA35-BABC-9BDF6536D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8EA372-6AA2-94BD-D7CC-768B1CFF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122AA8-1217-135A-64F3-4F15CFBB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EC4AF4-72E8-8FB9-DA8D-BB1B3873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6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0368B-94CA-BAB7-513D-CE72B51E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7B525-C2E5-134B-6E58-830168AA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B8B61A-35C9-BA03-F874-D25FEAE3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AAC809-68B8-308A-F697-F7E4689F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2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285400-3A34-2290-8E3A-28968851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EC3A1B-10E6-9886-2999-77148EB9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B90B4F-291B-2CB4-3CF9-0209A747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9BDB6-EC93-AFA4-8F76-0B29FAA2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2B16F-F2A3-D5F9-3145-9F75C95E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21875D-CBF5-E4AD-6992-C387EE9E2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AB828-CC1F-F287-4687-923CAD63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9B8CA-4A70-6C40-56FF-8E31171B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033DD-06E8-944D-CF47-8CA41DD6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4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0F6F9-E03B-BD36-2DEE-328EBC52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B9ABC7-4293-E235-91BF-BDA12F036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5B0169-AB9C-E3CF-A17B-DF55151F2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FC658C-4180-9515-46FE-DBE4D27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0617FF-D584-528B-D729-5B5BD0A0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7ACD56-CC14-3EBA-2926-B847C032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609756-8796-F2F0-BD71-78FD6B3C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214C6-F5D0-E586-D00C-F06A1423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3C148-DF05-8A48-276E-E0DE1E337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FC1A-D210-490B-AE31-C827F0FEAF0F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84523-061A-3379-F4F7-95F2C69FF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A642-37F7-E021-A7F9-465D62624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RSA_%EC%95%94%ED%98%B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bpia.co.kr/Journal/articleDetail?nodeId=NODE00885198" TargetMode="External"/><Relationship Id="rId5" Type="http://schemas.openxmlformats.org/officeDocument/2006/relationships/hyperlink" Target="https://www.boannews.com/media/view.asp?idx=118001" TargetMode="External"/><Relationship Id="rId4" Type="http://schemas.openxmlformats.org/officeDocument/2006/relationships/hyperlink" Target="https://www.veracrypt.fr/en/Document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115E5-C354-209A-05AC-7F29F8155FF6}"/>
              </a:ext>
            </a:extLst>
          </p:cNvPr>
          <p:cNvSpPr/>
          <p:nvPr/>
        </p:nvSpPr>
        <p:spPr>
          <a:xfrm>
            <a:off x="0" y="0"/>
            <a:ext cx="12192000" cy="7408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BFB89-313D-3D54-75B4-1F8311DA7169}"/>
              </a:ext>
            </a:extLst>
          </p:cNvPr>
          <p:cNvSpPr/>
          <p:nvPr/>
        </p:nvSpPr>
        <p:spPr>
          <a:xfrm>
            <a:off x="9999844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18C5-9D7E-A4E1-553F-10F233062740}"/>
              </a:ext>
            </a:extLst>
          </p:cNvPr>
          <p:cNvSpPr/>
          <p:nvPr/>
        </p:nvSpPr>
        <p:spPr>
          <a:xfrm>
            <a:off x="10683767" y="83784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endParaRPr lang="ko-KR" altLang="en-US" sz="4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728DC-F289-9C8B-0C8D-B4326709544D}"/>
              </a:ext>
            </a:extLst>
          </p:cNvPr>
          <p:cNvSpPr/>
          <p:nvPr/>
        </p:nvSpPr>
        <p:spPr>
          <a:xfrm>
            <a:off x="11367690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8BEBBC0B-FD3D-ABD9-CD39-847F6D2D2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739" y="2110706"/>
            <a:ext cx="2881639" cy="28816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6F8A4C-4427-4D1E-D37C-75FEC492F654}"/>
              </a:ext>
            </a:extLst>
          </p:cNvPr>
          <p:cNvSpPr txBox="1"/>
          <p:nvPr/>
        </p:nvSpPr>
        <p:spPr>
          <a:xfrm>
            <a:off x="5297213" y="1885438"/>
            <a:ext cx="648188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Kiwinest</a:t>
            </a:r>
            <a:endParaRPr lang="en-US" altLang="ko-KR" sz="7200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RSA solution for us</a:t>
            </a: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SW Proposal</a:t>
            </a:r>
          </a:p>
        </p:txBody>
      </p:sp>
    </p:spTree>
    <p:extLst>
      <p:ext uri="{BB962C8B-B14F-4D97-AF65-F5344CB8AC3E}">
        <p14:creationId xmlns:p14="http://schemas.microsoft.com/office/powerpoint/2010/main" val="29423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115E5-C354-209A-05AC-7F29F8155FF6}"/>
              </a:ext>
            </a:extLst>
          </p:cNvPr>
          <p:cNvSpPr/>
          <p:nvPr/>
        </p:nvSpPr>
        <p:spPr>
          <a:xfrm>
            <a:off x="0" y="0"/>
            <a:ext cx="12192000" cy="7408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BFB89-313D-3D54-75B4-1F8311DA7169}"/>
              </a:ext>
            </a:extLst>
          </p:cNvPr>
          <p:cNvSpPr/>
          <p:nvPr/>
        </p:nvSpPr>
        <p:spPr>
          <a:xfrm>
            <a:off x="9999844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18C5-9D7E-A4E1-553F-10F233062740}"/>
              </a:ext>
            </a:extLst>
          </p:cNvPr>
          <p:cNvSpPr/>
          <p:nvPr/>
        </p:nvSpPr>
        <p:spPr>
          <a:xfrm>
            <a:off x="10683767" y="83784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endParaRPr lang="ko-KR" altLang="en-US" sz="4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728DC-F289-9C8B-0C8D-B4326709544D}"/>
              </a:ext>
            </a:extLst>
          </p:cNvPr>
          <p:cNvSpPr/>
          <p:nvPr/>
        </p:nvSpPr>
        <p:spPr>
          <a:xfrm>
            <a:off x="11367690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45221-5ABF-6644-8545-951A0CF08165}"/>
              </a:ext>
            </a:extLst>
          </p:cNvPr>
          <p:cNvSpPr txBox="1"/>
          <p:nvPr/>
        </p:nvSpPr>
        <p:spPr>
          <a:xfrm>
            <a:off x="153151" y="81279"/>
            <a:ext cx="1833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MS UI Gothic" panose="020B0600070205080204" pitchFamily="34" charset="-128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47E389-3C32-13A1-09F8-62C2CDCDB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0" y="3576521"/>
            <a:ext cx="3439029" cy="2813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C6AF2-EC45-9CC8-5DF4-71B31BFBBFCB}"/>
              </a:ext>
            </a:extLst>
          </p:cNvPr>
          <p:cNvSpPr txBox="1"/>
          <p:nvPr/>
        </p:nvSpPr>
        <p:spPr>
          <a:xfrm>
            <a:off x="5050470" y="1372071"/>
            <a:ext cx="4783667" cy="442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배경</a:t>
            </a:r>
            <a:endParaRPr lang="en-US" altLang="ko-KR" sz="3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RSA</a:t>
            </a:r>
            <a:r>
              <a:rPr lang="ko-KR" altLang="en-US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란</a:t>
            </a:r>
            <a:r>
              <a:rPr lang="en-US" altLang="ko-KR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기능</a:t>
            </a:r>
            <a:endParaRPr lang="en-US" altLang="ko-KR" sz="3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기대효과</a:t>
            </a:r>
            <a:endParaRPr lang="en-US" altLang="ko-KR" sz="3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개발 일정</a:t>
            </a:r>
            <a:endParaRPr lang="en-US" altLang="ko-KR" sz="3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참조</a:t>
            </a:r>
            <a:endParaRPr lang="en-US" altLang="ko-KR" sz="3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559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115E5-C354-209A-05AC-7F29F8155FF6}"/>
              </a:ext>
            </a:extLst>
          </p:cNvPr>
          <p:cNvSpPr/>
          <p:nvPr/>
        </p:nvSpPr>
        <p:spPr>
          <a:xfrm>
            <a:off x="0" y="0"/>
            <a:ext cx="12192000" cy="7408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BFB89-313D-3D54-75B4-1F8311DA7169}"/>
              </a:ext>
            </a:extLst>
          </p:cNvPr>
          <p:cNvSpPr/>
          <p:nvPr/>
        </p:nvSpPr>
        <p:spPr>
          <a:xfrm>
            <a:off x="9999844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18C5-9D7E-A4E1-553F-10F233062740}"/>
              </a:ext>
            </a:extLst>
          </p:cNvPr>
          <p:cNvSpPr/>
          <p:nvPr/>
        </p:nvSpPr>
        <p:spPr>
          <a:xfrm>
            <a:off x="10683767" y="83784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endParaRPr lang="ko-KR" altLang="en-US" sz="4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728DC-F289-9C8B-0C8D-B4326709544D}"/>
              </a:ext>
            </a:extLst>
          </p:cNvPr>
          <p:cNvSpPr/>
          <p:nvPr/>
        </p:nvSpPr>
        <p:spPr>
          <a:xfrm>
            <a:off x="11367690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220B9-7546-3A5A-2BEE-D8E123FC98F1}"/>
              </a:ext>
            </a:extLst>
          </p:cNvPr>
          <p:cNvSpPr txBox="1"/>
          <p:nvPr/>
        </p:nvSpPr>
        <p:spPr>
          <a:xfrm>
            <a:off x="153151" y="81279"/>
            <a:ext cx="233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MS UI Gothic" panose="020B0600070205080204" pitchFamily="34" charset="-128"/>
              </a:rPr>
              <a:t>배경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DCB152-96AE-9FB3-63C0-B22BE3606906}"/>
              </a:ext>
            </a:extLst>
          </p:cNvPr>
          <p:cNvSpPr/>
          <p:nvPr/>
        </p:nvSpPr>
        <p:spPr>
          <a:xfrm>
            <a:off x="7056046" y="1339694"/>
            <a:ext cx="3905344" cy="16035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SOHO</a:t>
            </a:r>
            <a:r>
              <a:rPr lang="ko-KR" altLang="en-US" dirty="0"/>
              <a:t>나 중소기업</a:t>
            </a:r>
            <a:r>
              <a:rPr lang="en-US" altLang="ko-KR" dirty="0"/>
              <a:t>, </a:t>
            </a:r>
            <a:r>
              <a:rPr lang="ko-KR" altLang="en-US" dirty="0"/>
              <a:t>개인사업자를 위한 </a:t>
            </a:r>
            <a:r>
              <a:rPr lang="ko-KR" altLang="en-US" dirty="0" err="1"/>
              <a:t>샌드박스</a:t>
            </a:r>
            <a:r>
              <a:rPr lang="ko-KR" altLang="en-US" dirty="0"/>
              <a:t> 솔루션이나 암호화 소프트웨어 부족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B148C08-BF36-0252-B330-64356172ADF0}"/>
              </a:ext>
            </a:extLst>
          </p:cNvPr>
          <p:cNvSpPr/>
          <p:nvPr/>
        </p:nvSpPr>
        <p:spPr>
          <a:xfrm>
            <a:off x="7056046" y="4591144"/>
            <a:ext cx="3905344" cy="16035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높은 안전성과 유연성을 제공할 </a:t>
            </a:r>
            <a:r>
              <a:rPr lang="ko-KR" altLang="en-US" dirty="0" err="1"/>
              <a:t>수있는</a:t>
            </a:r>
            <a:r>
              <a:rPr lang="ko-KR" altLang="en-US" dirty="0"/>
              <a:t> </a:t>
            </a:r>
            <a:r>
              <a:rPr lang="en-US" altLang="ko-KR" dirty="0" err="1"/>
              <a:t>Kiwinest</a:t>
            </a:r>
            <a:r>
              <a:rPr lang="ko-KR" altLang="en-US" dirty="0"/>
              <a:t>가 적합 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389C1B6-7F75-783C-3921-430D25ADDDCB}"/>
              </a:ext>
            </a:extLst>
          </p:cNvPr>
          <p:cNvSpPr/>
          <p:nvPr/>
        </p:nvSpPr>
        <p:spPr>
          <a:xfrm rot="16200000">
            <a:off x="8549416" y="3337784"/>
            <a:ext cx="1036019" cy="80629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466C150-4018-A044-880B-357944DF8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01" y="1035143"/>
            <a:ext cx="4376246" cy="29174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4E3A73-1227-02E1-B424-B228590D1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2" y="3765686"/>
            <a:ext cx="4596963" cy="28693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4CFC2D3-3196-FC9F-2AE2-CF6254A779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141"/>
          <a:stretch/>
        </p:blipFill>
        <p:spPr>
          <a:xfrm>
            <a:off x="234043" y="850213"/>
            <a:ext cx="5171278" cy="10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4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115E5-C354-209A-05AC-7F29F8155FF6}"/>
              </a:ext>
            </a:extLst>
          </p:cNvPr>
          <p:cNvSpPr/>
          <p:nvPr/>
        </p:nvSpPr>
        <p:spPr>
          <a:xfrm>
            <a:off x="0" y="0"/>
            <a:ext cx="12192000" cy="7408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BFB89-313D-3D54-75B4-1F8311DA7169}"/>
              </a:ext>
            </a:extLst>
          </p:cNvPr>
          <p:cNvSpPr/>
          <p:nvPr/>
        </p:nvSpPr>
        <p:spPr>
          <a:xfrm>
            <a:off x="9999844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18C5-9D7E-A4E1-553F-10F233062740}"/>
              </a:ext>
            </a:extLst>
          </p:cNvPr>
          <p:cNvSpPr/>
          <p:nvPr/>
        </p:nvSpPr>
        <p:spPr>
          <a:xfrm>
            <a:off x="10683767" y="83784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endParaRPr lang="ko-KR" altLang="en-US" sz="4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728DC-F289-9C8B-0C8D-B4326709544D}"/>
              </a:ext>
            </a:extLst>
          </p:cNvPr>
          <p:cNvSpPr/>
          <p:nvPr/>
        </p:nvSpPr>
        <p:spPr>
          <a:xfrm>
            <a:off x="11367690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DAF58-7A40-1FC5-C66D-E57CEB6A8794}"/>
              </a:ext>
            </a:extLst>
          </p:cNvPr>
          <p:cNvSpPr txBox="1"/>
          <p:nvPr/>
        </p:nvSpPr>
        <p:spPr>
          <a:xfrm>
            <a:off x="153151" y="81279"/>
            <a:ext cx="3153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RSA</a:t>
            </a:r>
            <a:r>
              <a:rPr lang="ko-KR" altLang="en-US" sz="32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란</a:t>
            </a:r>
            <a:r>
              <a:rPr lang="en-US" altLang="ko-KR" sz="32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MS UI Gothic" panose="020B0600070205080204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33A24-6C9A-DFE6-2479-69AE1D6874C9}"/>
              </a:ext>
            </a:extLst>
          </p:cNvPr>
          <p:cNvSpPr txBox="1"/>
          <p:nvPr/>
        </p:nvSpPr>
        <p:spPr>
          <a:xfrm>
            <a:off x="3193643" y="1422212"/>
            <a:ext cx="780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What is RSA?</a:t>
            </a:r>
            <a:endParaRPr lang="en-US" altLang="ko-KR"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endParaRPr lang="en-US" altLang="ko-KR"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altLang="ko-KR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		</a:t>
            </a:r>
            <a:r>
              <a:rPr lang="en-US" altLang="ko-KR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High safety and security</a:t>
            </a:r>
          </a:p>
          <a:p>
            <a:r>
              <a:rPr lang="en-US" altLang="ko-KR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		- </a:t>
            </a:r>
            <a:r>
              <a:rPr lang="en-US" altLang="ko-KR" sz="2000" dirty="0">
                <a:latin typeface="MS UI Gothic" panose="020B0600070205080204" pitchFamily="34" charset="-128"/>
              </a:rPr>
              <a:t>Simple infrastructure</a:t>
            </a:r>
          </a:p>
          <a:p>
            <a:r>
              <a:rPr lang="en-US" altLang="ko-KR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		- High flexibility</a:t>
            </a:r>
            <a:endParaRPr lang="ko-KR" altLang="en-US" sz="2000" dirty="0">
              <a:latin typeface="MS UI Gothic" panose="020B0600070205080204" pitchFamily="34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15A1C9-2A0A-51D4-4B53-2ADD45DC0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2" y="3663043"/>
            <a:ext cx="6953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1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115E5-C354-209A-05AC-7F29F8155FF6}"/>
              </a:ext>
            </a:extLst>
          </p:cNvPr>
          <p:cNvSpPr/>
          <p:nvPr/>
        </p:nvSpPr>
        <p:spPr>
          <a:xfrm>
            <a:off x="0" y="0"/>
            <a:ext cx="12192000" cy="7408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BFB89-313D-3D54-75B4-1F8311DA7169}"/>
              </a:ext>
            </a:extLst>
          </p:cNvPr>
          <p:cNvSpPr/>
          <p:nvPr/>
        </p:nvSpPr>
        <p:spPr>
          <a:xfrm>
            <a:off x="9999844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18C5-9D7E-A4E1-553F-10F233062740}"/>
              </a:ext>
            </a:extLst>
          </p:cNvPr>
          <p:cNvSpPr/>
          <p:nvPr/>
        </p:nvSpPr>
        <p:spPr>
          <a:xfrm>
            <a:off x="10683767" y="83784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endParaRPr lang="ko-KR" altLang="en-US" sz="4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728DC-F289-9C8B-0C8D-B4326709544D}"/>
              </a:ext>
            </a:extLst>
          </p:cNvPr>
          <p:cNvSpPr/>
          <p:nvPr/>
        </p:nvSpPr>
        <p:spPr>
          <a:xfrm>
            <a:off x="11367690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DE30A-D00B-3400-6603-4CF9812646EA}"/>
              </a:ext>
            </a:extLst>
          </p:cNvPr>
          <p:cNvSpPr txBox="1"/>
          <p:nvPr/>
        </p:nvSpPr>
        <p:spPr>
          <a:xfrm>
            <a:off x="153150" y="81279"/>
            <a:ext cx="333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MS UI Gothic" panose="020B0600070205080204" pitchFamily="34" charset="-128"/>
              </a:rPr>
              <a:t>기능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3E3A933-10A0-6117-8999-5B6E31D39255}"/>
              </a:ext>
            </a:extLst>
          </p:cNvPr>
          <p:cNvSpPr/>
          <p:nvPr/>
        </p:nvSpPr>
        <p:spPr>
          <a:xfrm>
            <a:off x="5846754" y="1074455"/>
            <a:ext cx="5639552" cy="20381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문서 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 코드 암호화</a:t>
            </a:r>
            <a:endParaRPr lang="en-US" altLang="ko-KR" sz="3200" b="1" dirty="0"/>
          </a:p>
          <a:p>
            <a:pPr algn="ctr"/>
            <a:endParaRPr lang="en-US" altLang="ko-KR" dirty="0"/>
          </a:p>
          <a:p>
            <a:pPr algn="ctr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소인수 분해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모듈러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연산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오일러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Phi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유클리드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호제법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등의 수학적 개념들로 구성된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RSA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높은 안전성을 보장</a:t>
            </a:r>
          </a:p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14E13C-624E-C3DE-E0A5-14AA5A63A1D2}"/>
              </a:ext>
            </a:extLst>
          </p:cNvPr>
          <p:cNvSpPr/>
          <p:nvPr/>
        </p:nvSpPr>
        <p:spPr>
          <a:xfrm>
            <a:off x="591434" y="1074455"/>
            <a:ext cx="4678753" cy="20381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보안 폴더 기능</a:t>
            </a: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지정한 파일에 대한 접근을 관리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ctr"/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암호화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복호화에는 암호화 키가 사용되며 키 없이는 영구적으로 파일에 접근할 수 없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F594DD2-4D20-14CD-1000-8175F77F87C3}"/>
              </a:ext>
            </a:extLst>
          </p:cNvPr>
          <p:cNvSpPr/>
          <p:nvPr/>
        </p:nvSpPr>
        <p:spPr>
          <a:xfrm>
            <a:off x="1248333" y="4015098"/>
            <a:ext cx="9435434" cy="21516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Cycle clean-up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사이클 </a:t>
            </a:r>
            <a:r>
              <a:rPr lang="ko-KR" altLang="ko-KR" sz="2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클린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업</a:t>
            </a:r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안전성과 계산 리소스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동시에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확보하기 위해 주기적으로 낮은 상태의 키 값을 새롭게 갱신하고 암호화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복호화하는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RSA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유연성을 최대한 살림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설정화면에서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조정 가능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63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115E5-C354-209A-05AC-7F29F8155FF6}"/>
              </a:ext>
            </a:extLst>
          </p:cNvPr>
          <p:cNvSpPr/>
          <p:nvPr/>
        </p:nvSpPr>
        <p:spPr>
          <a:xfrm>
            <a:off x="0" y="0"/>
            <a:ext cx="12192000" cy="7408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BFB89-313D-3D54-75B4-1F8311DA7169}"/>
              </a:ext>
            </a:extLst>
          </p:cNvPr>
          <p:cNvSpPr/>
          <p:nvPr/>
        </p:nvSpPr>
        <p:spPr>
          <a:xfrm>
            <a:off x="9999844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18C5-9D7E-A4E1-553F-10F233062740}"/>
              </a:ext>
            </a:extLst>
          </p:cNvPr>
          <p:cNvSpPr/>
          <p:nvPr/>
        </p:nvSpPr>
        <p:spPr>
          <a:xfrm>
            <a:off x="10683767" y="83784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endParaRPr lang="ko-KR" altLang="en-US" sz="4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728DC-F289-9C8B-0C8D-B4326709544D}"/>
              </a:ext>
            </a:extLst>
          </p:cNvPr>
          <p:cNvSpPr/>
          <p:nvPr/>
        </p:nvSpPr>
        <p:spPr>
          <a:xfrm>
            <a:off x="11367690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DAF58-7A40-1FC5-C66D-E57CEB6A8794}"/>
              </a:ext>
            </a:extLst>
          </p:cNvPr>
          <p:cNvSpPr txBox="1"/>
          <p:nvPr/>
        </p:nvSpPr>
        <p:spPr>
          <a:xfrm>
            <a:off x="153151" y="81279"/>
            <a:ext cx="3153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기대효과</a:t>
            </a:r>
            <a:endParaRPr lang="ko-KR" altLang="en-US" sz="3200" dirty="0">
              <a:solidFill>
                <a:schemeClr val="bg1"/>
              </a:solidFill>
              <a:latin typeface="MS UI Gothic" panose="020B0600070205080204" pitchFamily="34" charset="-128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C0C6C-54DE-2242-16F2-E4609FC01D04}"/>
              </a:ext>
            </a:extLst>
          </p:cNvPr>
          <p:cNvSpPr/>
          <p:nvPr/>
        </p:nvSpPr>
        <p:spPr>
          <a:xfrm>
            <a:off x="348945" y="1281136"/>
            <a:ext cx="3905344" cy="16035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SOHO</a:t>
            </a:r>
            <a:r>
              <a:rPr lang="ko-KR" altLang="en-US" dirty="0"/>
              <a:t>나 중소기업</a:t>
            </a:r>
            <a:r>
              <a:rPr lang="en-US" altLang="ko-KR" dirty="0"/>
              <a:t>, </a:t>
            </a:r>
            <a:r>
              <a:rPr lang="ko-KR" altLang="en-US" dirty="0"/>
              <a:t>개인사업자</a:t>
            </a:r>
            <a:endParaRPr lang="en-US" altLang="ko-KR" dirty="0"/>
          </a:p>
          <a:p>
            <a:pPr algn="ctr"/>
            <a:r>
              <a:rPr lang="ko-KR" altLang="en-US" dirty="0"/>
              <a:t>사이에서의 활발한 사용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2600D5-824D-2672-2F3D-1E70B2535350}"/>
              </a:ext>
            </a:extLst>
          </p:cNvPr>
          <p:cNvSpPr/>
          <p:nvPr/>
        </p:nvSpPr>
        <p:spPr>
          <a:xfrm>
            <a:off x="348945" y="4100161"/>
            <a:ext cx="3905344" cy="16035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소프트웨어 </a:t>
            </a:r>
            <a:r>
              <a:rPr lang="ko-KR" altLang="en-US" dirty="0" err="1"/>
              <a:t>컨트리뷰터의</a:t>
            </a:r>
            <a:r>
              <a:rPr lang="ko-KR" altLang="en-US" dirty="0"/>
              <a:t> 기여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7D41E9D-A18E-9385-ABA7-41AEAEFC9CE5}"/>
              </a:ext>
            </a:extLst>
          </p:cNvPr>
          <p:cNvSpPr/>
          <p:nvPr/>
        </p:nvSpPr>
        <p:spPr>
          <a:xfrm>
            <a:off x="6778423" y="2627211"/>
            <a:ext cx="3905344" cy="16035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암호 분야에 대한 관심 증가</a:t>
            </a:r>
            <a:r>
              <a:rPr lang="en-US" altLang="ko-KR" dirty="0"/>
              <a:t>,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엔터프라이즈 외의 보안 일반화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39ACD7-6569-9AF0-89CD-E97E446AB043}"/>
              </a:ext>
            </a:extLst>
          </p:cNvPr>
          <p:cNvSpPr/>
          <p:nvPr/>
        </p:nvSpPr>
        <p:spPr>
          <a:xfrm>
            <a:off x="2495456" y="2954908"/>
            <a:ext cx="333328" cy="10183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30D176A-B4EF-A84D-38F8-CA0C888E7FC5}"/>
              </a:ext>
            </a:extLst>
          </p:cNvPr>
          <p:cNvSpPr/>
          <p:nvPr/>
        </p:nvSpPr>
        <p:spPr>
          <a:xfrm>
            <a:off x="2828784" y="3152354"/>
            <a:ext cx="3738680" cy="5630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4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115E5-C354-209A-05AC-7F29F8155FF6}"/>
              </a:ext>
            </a:extLst>
          </p:cNvPr>
          <p:cNvSpPr/>
          <p:nvPr/>
        </p:nvSpPr>
        <p:spPr>
          <a:xfrm>
            <a:off x="0" y="0"/>
            <a:ext cx="12192000" cy="7408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BFB89-313D-3D54-75B4-1F8311DA7169}"/>
              </a:ext>
            </a:extLst>
          </p:cNvPr>
          <p:cNvSpPr/>
          <p:nvPr/>
        </p:nvSpPr>
        <p:spPr>
          <a:xfrm>
            <a:off x="9999844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18C5-9D7E-A4E1-553F-10F233062740}"/>
              </a:ext>
            </a:extLst>
          </p:cNvPr>
          <p:cNvSpPr/>
          <p:nvPr/>
        </p:nvSpPr>
        <p:spPr>
          <a:xfrm>
            <a:off x="10683767" y="83784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endParaRPr lang="ko-KR" altLang="en-US" sz="4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728DC-F289-9C8B-0C8D-B4326709544D}"/>
              </a:ext>
            </a:extLst>
          </p:cNvPr>
          <p:cNvSpPr/>
          <p:nvPr/>
        </p:nvSpPr>
        <p:spPr>
          <a:xfrm>
            <a:off x="11367690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039867-D8F0-29EC-C004-2E481FB79F12}"/>
              </a:ext>
            </a:extLst>
          </p:cNvPr>
          <p:cNvSpPr txBox="1"/>
          <p:nvPr/>
        </p:nvSpPr>
        <p:spPr>
          <a:xfrm>
            <a:off x="153150" y="81279"/>
            <a:ext cx="334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개발일정</a:t>
            </a:r>
            <a:endParaRPr lang="ko-KR" altLang="en-US" sz="3200" dirty="0">
              <a:solidFill>
                <a:schemeClr val="bg1"/>
              </a:solidFill>
              <a:latin typeface="MS UI Gothic" panose="020B0600070205080204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0C905A-F933-6249-DBE6-20E2A2D48DD0}"/>
              </a:ext>
            </a:extLst>
          </p:cNvPr>
          <p:cNvSpPr/>
          <p:nvPr/>
        </p:nvSpPr>
        <p:spPr>
          <a:xfrm>
            <a:off x="590081" y="4477407"/>
            <a:ext cx="11125951" cy="1531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51931EB-D641-BA18-31C8-6A6C21218A28}"/>
              </a:ext>
            </a:extLst>
          </p:cNvPr>
          <p:cNvSpPr/>
          <p:nvPr/>
        </p:nvSpPr>
        <p:spPr>
          <a:xfrm>
            <a:off x="382877" y="4353535"/>
            <a:ext cx="414407" cy="41440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143B321-237A-894A-65B7-705B0DC781DD}"/>
              </a:ext>
            </a:extLst>
          </p:cNvPr>
          <p:cNvSpPr/>
          <p:nvPr/>
        </p:nvSpPr>
        <p:spPr>
          <a:xfrm>
            <a:off x="3081033" y="4346774"/>
            <a:ext cx="414407" cy="41440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125E4A-2D81-08D0-4483-75BC04CCEBA3}"/>
              </a:ext>
            </a:extLst>
          </p:cNvPr>
          <p:cNvSpPr/>
          <p:nvPr/>
        </p:nvSpPr>
        <p:spPr>
          <a:xfrm>
            <a:off x="6153056" y="4353535"/>
            <a:ext cx="414407" cy="41440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B651DAF-1E1F-F70F-C448-F0A8FD54EAB3}"/>
              </a:ext>
            </a:extLst>
          </p:cNvPr>
          <p:cNvSpPr/>
          <p:nvPr/>
        </p:nvSpPr>
        <p:spPr>
          <a:xfrm>
            <a:off x="11438109" y="4346778"/>
            <a:ext cx="414407" cy="41440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361435-545E-1A19-41B5-87A7113141F1}"/>
              </a:ext>
            </a:extLst>
          </p:cNvPr>
          <p:cNvSpPr/>
          <p:nvPr/>
        </p:nvSpPr>
        <p:spPr>
          <a:xfrm>
            <a:off x="8976286" y="4335512"/>
            <a:ext cx="414407" cy="41440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535F21E7-9AAE-7FA3-1D33-76F8417E46AA}"/>
              </a:ext>
            </a:extLst>
          </p:cNvPr>
          <p:cNvSpPr/>
          <p:nvPr/>
        </p:nvSpPr>
        <p:spPr>
          <a:xfrm>
            <a:off x="513507" y="3405352"/>
            <a:ext cx="1743215" cy="671160"/>
          </a:xfrm>
          <a:prstGeom prst="wedgeRoundRectCallout">
            <a:avLst>
              <a:gd name="adj1" fmla="val -42027"/>
              <a:gd name="adj2" fmla="val 68750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아이디어 제안</a:t>
            </a: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2A9FA7AA-AD1D-780B-20D7-3D3FDF4394C1}"/>
              </a:ext>
            </a:extLst>
          </p:cNvPr>
          <p:cNvSpPr/>
          <p:nvPr/>
        </p:nvSpPr>
        <p:spPr>
          <a:xfrm>
            <a:off x="1319425" y="1950423"/>
            <a:ext cx="2811515" cy="1324302"/>
          </a:xfrm>
          <a:prstGeom prst="wedgeRoundRectCallout">
            <a:avLst>
              <a:gd name="adj1" fmla="val 20136"/>
              <a:gd name="adj2" fmla="val 12351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UI/UX</a:t>
            </a:r>
          </a:p>
          <a:p>
            <a:pPr marL="285750" indent="-285750" algn="ctr">
              <a:buFontTx/>
              <a:buChar char="-"/>
            </a:pPr>
            <a:endParaRPr lang="en-US" altLang="ko-KR" sz="1400" dirty="0"/>
          </a:p>
          <a:p>
            <a:pPr marL="285750" indent="-285750" algn="ctr">
              <a:buFontTx/>
              <a:buChar char="-"/>
            </a:pPr>
            <a:r>
              <a:rPr lang="en-US" altLang="ko-KR" sz="1400" dirty="0"/>
              <a:t>Figma </a:t>
            </a:r>
            <a:r>
              <a:rPr lang="ko-KR" altLang="en-US" sz="1400" dirty="0"/>
              <a:t>사용하여 초안 제작</a:t>
            </a:r>
            <a:endParaRPr lang="en-US" altLang="ko-KR" sz="1400" dirty="0"/>
          </a:p>
          <a:p>
            <a:pPr marL="285750" indent="-285750" algn="ctr">
              <a:buFontTx/>
              <a:buChar char="-"/>
            </a:pPr>
            <a:r>
              <a:rPr lang="en-US" altLang="ko-KR" sz="1400" dirty="0"/>
              <a:t>Flutter </a:t>
            </a:r>
            <a:r>
              <a:rPr lang="ko-KR" altLang="en-US" sz="1400" dirty="0"/>
              <a:t>프레임워크 사용</a:t>
            </a:r>
          </a:p>
          <a:p>
            <a:pPr marL="285750" indent="-285750" algn="ctr">
              <a:buFontTx/>
              <a:buChar char="-"/>
            </a:pPr>
            <a:endParaRPr lang="ko-KR" altLang="en-US" dirty="0"/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375C4115-BB5B-732C-A0F1-4A0BE6733B2A}"/>
              </a:ext>
            </a:extLst>
          </p:cNvPr>
          <p:cNvSpPr/>
          <p:nvPr/>
        </p:nvSpPr>
        <p:spPr>
          <a:xfrm>
            <a:off x="4296105" y="871462"/>
            <a:ext cx="2978555" cy="1898016"/>
          </a:xfrm>
          <a:prstGeom prst="wedgeRoundRectCallout">
            <a:avLst>
              <a:gd name="adj1" fmla="val 19755"/>
              <a:gd name="adj2" fmla="val 126000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기능 구현</a:t>
            </a:r>
            <a:endParaRPr lang="en-US" altLang="ko-KR" sz="2400" b="1" dirty="0"/>
          </a:p>
          <a:p>
            <a:pPr algn="ctr"/>
            <a:endParaRPr lang="en-US" altLang="ko-KR" sz="1400" dirty="0"/>
          </a:p>
          <a:p>
            <a:pPr marL="285750" indent="-285750" algn="ctr">
              <a:buFontTx/>
              <a:buChar char="-"/>
            </a:pPr>
            <a:r>
              <a:rPr lang="ko-KR" altLang="en-US" sz="1400" dirty="0"/>
              <a:t>모든 기능들은 </a:t>
            </a:r>
            <a:r>
              <a:rPr lang="en-US" altLang="ko-KR" sz="1400" dirty="0"/>
              <a:t>Flutter -Dart</a:t>
            </a:r>
            <a:r>
              <a:rPr lang="ko-KR" altLang="en-US" sz="1400" dirty="0"/>
              <a:t>로 구현</a:t>
            </a:r>
            <a:endParaRPr lang="ko-KR" altLang="en-US" dirty="0"/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F1925898-F690-445F-F15A-BA0A277D933C}"/>
              </a:ext>
            </a:extLst>
          </p:cNvPr>
          <p:cNvSpPr/>
          <p:nvPr/>
        </p:nvSpPr>
        <p:spPr>
          <a:xfrm>
            <a:off x="7465952" y="1821957"/>
            <a:ext cx="2811515" cy="1324302"/>
          </a:xfrm>
          <a:prstGeom prst="wedgeRoundRectCallout">
            <a:avLst>
              <a:gd name="adj1" fmla="val 11164"/>
              <a:gd name="adj2" fmla="val 13031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테스트</a:t>
            </a:r>
            <a:endParaRPr lang="en-US" altLang="ko-KR" sz="2400" b="1" dirty="0"/>
          </a:p>
          <a:p>
            <a:pPr algn="ctr"/>
            <a:endParaRPr lang="en-US" altLang="ko-KR" sz="1400" dirty="0"/>
          </a:p>
          <a:p>
            <a:pPr marL="285750" indent="-285750" algn="ctr">
              <a:buFontTx/>
              <a:buChar char="-"/>
            </a:pPr>
            <a:r>
              <a:rPr lang="ko-KR" altLang="en-US" sz="1400" dirty="0"/>
              <a:t>모든 파일 포맷에서의 복호화 무결성 검증</a:t>
            </a:r>
            <a:endParaRPr lang="en-US" altLang="ko-KR" sz="14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4B2B48A9-EF90-0E1B-4CA9-804D527B10F6}"/>
              </a:ext>
            </a:extLst>
          </p:cNvPr>
          <p:cNvSpPr/>
          <p:nvPr/>
        </p:nvSpPr>
        <p:spPr>
          <a:xfrm>
            <a:off x="10415902" y="1889613"/>
            <a:ext cx="1646222" cy="1324302"/>
          </a:xfrm>
          <a:prstGeom prst="wedgeRoundRectCallout">
            <a:avLst>
              <a:gd name="adj1" fmla="val 24298"/>
              <a:gd name="adj2" fmla="val 126913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릴리즈</a:t>
            </a:r>
            <a:endParaRPr lang="en-US" altLang="ko-KR" sz="1400" dirty="0"/>
          </a:p>
          <a:p>
            <a:pPr marL="285750" indent="-285750" algn="ctr">
              <a:buFontTx/>
              <a:buChar char="-"/>
            </a:pPr>
            <a:endParaRPr lang="en-US" altLang="ko-KR" sz="1400" dirty="0"/>
          </a:p>
          <a:p>
            <a:pPr marL="285750" indent="-285750" algn="ctr">
              <a:buFontTx/>
              <a:buChar char="-"/>
            </a:pPr>
            <a:r>
              <a:rPr lang="ko-KR" altLang="en-US" sz="1400" dirty="0"/>
              <a:t>문서 검토</a:t>
            </a:r>
            <a:endParaRPr lang="en-US" altLang="ko-KR" sz="1400" dirty="0"/>
          </a:p>
          <a:p>
            <a:pPr marL="285750" indent="-285750" algn="ctr">
              <a:buFontTx/>
              <a:buChar char="-"/>
            </a:pPr>
            <a:r>
              <a:rPr lang="ko-KR" altLang="en-US" sz="1400" dirty="0"/>
              <a:t>문서 영문화</a:t>
            </a: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5B709-4912-F74A-2692-F799BA90E8CE}"/>
              </a:ext>
            </a:extLst>
          </p:cNvPr>
          <p:cNvSpPr txBox="1"/>
          <p:nvPr/>
        </p:nvSpPr>
        <p:spPr>
          <a:xfrm>
            <a:off x="139265" y="4898571"/>
            <a:ext cx="98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03.11</a:t>
            </a:r>
            <a:endParaRPr lang="ko-KR" altLang="en-US" sz="2800" b="1" dirty="0">
              <a:solidFill>
                <a:schemeClr val="accent2"/>
              </a:solidFill>
              <a:latin typeface="MS UI Gothic" panose="020B0600070205080204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149374-F9E7-DFBF-8C12-7CEFAABFAF8B}"/>
              </a:ext>
            </a:extLst>
          </p:cNvPr>
          <p:cNvSpPr txBox="1"/>
          <p:nvPr/>
        </p:nvSpPr>
        <p:spPr>
          <a:xfrm>
            <a:off x="2794814" y="4891810"/>
            <a:ext cx="98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04.14</a:t>
            </a:r>
            <a:endParaRPr lang="ko-KR" altLang="en-US" sz="2800" b="1" dirty="0">
              <a:solidFill>
                <a:schemeClr val="accent2"/>
              </a:solidFill>
              <a:latin typeface="MS UI Gothic" panose="020B0600070205080204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E1C9FD-2A97-A180-38D1-5393EC1526D4}"/>
              </a:ext>
            </a:extLst>
          </p:cNvPr>
          <p:cNvSpPr txBox="1"/>
          <p:nvPr/>
        </p:nvSpPr>
        <p:spPr>
          <a:xfrm>
            <a:off x="5866837" y="4898571"/>
            <a:ext cx="98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05.26</a:t>
            </a:r>
            <a:endParaRPr lang="ko-KR" altLang="en-US" sz="2800" b="1" dirty="0">
              <a:solidFill>
                <a:schemeClr val="accent2"/>
              </a:solidFill>
              <a:latin typeface="MS UI Gothic" panose="020B0600070205080204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76784E-95C0-C8FB-87B9-A7B6DBB77481}"/>
              </a:ext>
            </a:extLst>
          </p:cNvPr>
          <p:cNvSpPr txBox="1"/>
          <p:nvPr/>
        </p:nvSpPr>
        <p:spPr>
          <a:xfrm>
            <a:off x="8690067" y="4891810"/>
            <a:ext cx="98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06.02</a:t>
            </a:r>
            <a:endParaRPr lang="ko-KR" altLang="en-US" sz="2800" b="1" dirty="0">
              <a:solidFill>
                <a:schemeClr val="accent2"/>
              </a:solidFill>
              <a:latin typeface="MS UI Gothic" panose="020B0600070205080204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E0BC58-CBC2-B233-5A59-0F121E7C6790}"/>
              </a:ext>
            </a:extLst>
          </p:cNvPr>
          <p:cNvSpPr txBox="1"/>
          <p:nvPr/>
        </p:nvSpPr>
        <p:spPr>
          <a:xfrm>
            <a:off x="11151890" y="4880553"/>
            <a:ext cx="98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06.04</a:t>
            </a:r>
            <a:endParaRPr lang="ko-KR" altLang="en-US" sz="2800" b="1" dirty="0">
              <a:solidFill>
                <a:schemeClr val="accent2"/>
              </a:solidFill>
              <a:latin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038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115E5-C354-209A-05AC-7F29F8155FF6}"/>
              </a:ext>
            </a:extLst>
          </p:cNvPr>
          <p:cNvSpPr/>
          <p:nvPr/>
        </p:nvSpPr>
        <p:spPr>
          <a:xfrm>
            <a:off x="0" y="0"/>
            <a:ext cx="12192000" cy="7408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BFB89-313D-3D54-75B4-1F8311DA7169}"/>
              </a:ext>
            </a:extLst>
          </p:cNvPr>
          <p:cNvSpPr/>
          <p:nvPr/>
        </p:nvSpPr>
        <p:spPr>
          <a:xfrm>
            <a:off x="9999844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18C5-9D7E-A4E1-553F-10F233062740}"/>
              </a:ext>
            </a:extLst>
          </p:cNvPr>
          <p:cNvSpPr/>
          <p:nvPr/>
        </p:nvSpPr>
        <p:spPr>
          <a:xfrm>
            <a:off x="10683767" y="83784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endParaRPr lang="ko-KR" altLang="en-US" sz="4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728DC-F289-9C8B-0C8D-B4326709544D}"/>
              </a:ext>
            </a:extLst>
          </p:cNvPr>
          <p:cNvSpPr/>
          <p:nvPr/>
        </p:nvSpPr>
        <p:spPr>
          <a:xfrm>
            <a:off x="11367690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AAB03-BA14-D56B-6AB4-16581E4DE7B7}"/>
              </a:ext>
            </a:extLst>
          </p:cNvPr>
          <p:cNvSpPr txBox="1"/>
          <p:nvPr/>
        </p:nvSpPr>
        <p:spPr>
          <a:xfrm>
            <a:off x="153151" y="81279"/>
            <a:ext cx="1833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MS UI Gothic" panose="020B0600070205080204" pitchFamily="34" charset="-128"/>
              </a:rPr>
              <a:t>참조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E5FB21-E2BD-D011-C2E0-FC7616383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0" y="3576521"/>
            <a:ext cx="3439029" cy="2813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1149C9-BFB0-B66D-7BB7-F1010A44CCBA}"/>
              </a:ext>
            </a:extLst>
          </p:cNvPr>
          <p:cNvSpPr txBox="1"/>
          <p:nvPr/>
        </p:nvSpPr>
        <p:spPr>
          <a:xfrm>
            <a:off x="4653080" y="1846818"/>
            <a:ext cx="742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https://ko.wikipedia.org/wiki/RSA_%EC%95%94%ED%98%B8</a:t>
            </a:r>
            <a:endParaRPr lang="ko-KR" altLang="en-US" dirty="0"/>
          </a:p>
        </p:txBody>
      </p:sp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CEA544E9-C97A-B827-CEF7-CB57E7941E7A}"/>
              </a:ext>
            </a:extLst>
          </p:cNvPr>
          <p:cNvSpPr txBox="1"/>
          <p:nvPr/>
        </p:nvSpPr>
        <p:spPr>
          <a:xfrm>
            <a:off x="4653080" y="2891880"/>
            <a:ext cx="610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https://www.veracrypt.fr/en/Documentation.html</a:t>
            </a:r>
          </a:p>
        </p:txBody>
      </p:sp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CB15D1F0-69BF-8DBF-F6F1-E7679BFAC4D9}"/>
              </a:ext>
            </a:extLst>
          </p:cNvPr>
          <p:cNvSpPr txBox="1"/>
          <p:nvPr/>
        </p:nvSpPr>
        <p:spPr>
          <a:xfrm>
            <a:off x="4616294" y="3841565"/>
            <a:ext cx="610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https://www.boannews.com/media/view.asp?idx=118001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2F6EE6-3EE8-8E17-6A87-00833BA1897E}"/>
              </a:ext>
            </a:extLst>
          </p:cNvPr>
          <p:cNvSpPr/>
          <p:nvPr/>
        </p:nvSpPr>
        <p:spPr>
          <a:xfrm>
            <a:off x="2135101" y="1666640"/>
            <a:ext cx="2090058" cy="6486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RSA</a:t>
            </a:r>
            <a:r>
              <a:rPr lang="ko-KR" altLang="en-US" dirty="0"/>
              <a:t> </a:t>
            </a:r>
            <a:r>
              <a:rPr lang="en-US" altLang="ko-KR" dirty="0" err="1"/>
              <a:t>wikipedia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7317C-D6A6-DDBF-2A79-1E659A8D12B1}"/>
              </a:ext>
            </a:extLst>
          </p:cNvPr>
          <p:cNvSpPr/>
          <p:nvPr/>
        </p:nvSpPr>
        <p:spPr>
          <a:xfrm>
            <a:off x="2135101" y="2780361"/>
            <a:ext cx="2090058" cy="6486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Veracrypt</a:t>
            </a:r>
            <a:r>
              <a:rPr lang="en-US" altLang="ko-KR" dirty="0"/>
              <a:t> documentation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452E2D-D036-E92F-932D-26D55000DA6B}"/>
              </a:ext>
            </a:extLst>
          </p:cNvPr>
          <p:cNvSpPr/>
          <p:nvPr/>
        </p:nvSpPr>
        <p:spPr>
          <a:xfrm>
            <a:off x="2135101" y="3739055"/>
            <a:ext cx="2090058" cy="6486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boannews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062F96-DBD4-3B69-0538-9BCBD3483ED8}"/>
              </a:ext>
            </a:extLst>
          </p:cNvPr>
          <p:cNvSpPr/>
          <p:nvPr/>
        </p:nvSpPr>
        <p:spPr>
          <a:xfrm>
            <a:off x="2135101" y="4739977"/>
            <a:ext cx="2090058" cy="6486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RSA </a:t>
            </a:r>
            <a:r>
              <a:rPr lang="ko-KR" altLang="en-US" sz="1200" dirty="0"/>
              <a:t>암호방식의 안전성에 관한 연구 </a:t>
            </a:r>
          </a:p>
        </p:txBody>
      </p:sp>
      <p:sp>
        <p:nvSpPr>
          <p:cNvPr id="18" name="TextBox 17">
            <a:hlinkClick r:id="rId6"/>
            <a:extLst>
              <a:ext uri="{FF2B5EF4-FFF2-40B4-BE49-F238E27FC236}">
                <a16:creationId xmlns:a16="http://schemas.microsoft.com/office/drawing/2014/main" id="{E73D22FA-8CE6-1AA7-6AF5-FD3ED0AEAA0F}"/>
              </a:ext>
            </a:extLst>
          </p:cNvPr>
          <p:cNvSpPr txBox="1"/>
          <p:nvPr/>
        </p:nvSpPr>
        <p:spPr>
          <a:xfrm>
            <a:off x="4580261" y="4742285"/>
            <a:ext cx="6103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https://www.dbpia.co.kr/Journal/articleDetail?nodeId=NODE00885198</a:t>
            </a:r>
          </a:p>
        </p:txBody>
      </p:sp>
    </p:spTree>
    <p:extLst>
      <p:ext uri="{BB962C8B-B14F-4D97-AF65-F5344CB8AC3E}">
        <p14:creationId xmlns:p14="http://schemas.microsoft.com/office/powerpoint/2010/main" val="160777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312</Words>
  <Application>Microsoft Office PowerPoint</Application>
  <PresentationFormat>와이드스크린</PresentationFormat>
  <Paragraphs>95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MS UI Gothic</vt:lpstr>
      <vt:lpstr>맑은 고딕</vt:lpstr>
      <vt:lpstr>Arial</vt:lpstr>
      <vt:lpstr>Cascadia Mono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CHANGHO CHOI</dc:creator>
  <cp:lastModifiedBy>CHANGHO CHOI</cp:lastModifiedBy>
  <cp:revision>5</cp:revision>
  <dcterms:created xsi:type="dcterms:W3CDTF">2024-03-17T13:45:41Z</dcterms:created>
  <dcterms:modified xsi:type="dcterms:W3CDTF">2024-05-18T12:33:42Z</dcterms:modified>
</cp:coreProperties>
</file>