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4ed32b8627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34ed32b8627_2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4ed32b8627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34ed32b8627_2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4ed32b8627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34ed32b8627_2_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4ed32b8627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34ed32b8627_2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4ed32b8627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34ed32b8627_2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4ed32b8627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34ed32b8627_2_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4ed32b8627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4ed32b8627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4ed32b8627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34ed32b8627_2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4ed32b8627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4ed32b8627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4ed32b8627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4ed32b8627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4ed32b8627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34ed32b8627_2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0" name="Shape 60"/>
        <p:cNvGrpSpPr/>
        <p:nvPr/>
      </p:nvGrpSpPr>
      <p:grpSpPr>
        <a:xfrm>
          <a:off x="0" y="0"/>
          <a:ext cx="0" cy="0"/>
          <a:chOff x="0" y="0"/>
          <a:chExt cx="0" cy="0"/>
        </a:xfrm>
      </p:grpSpPr>
      <p:sp>
        <p:nvSpPr>
          <p:cNvPr id="61" name="Google Shape;61;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2" name="Google Shape;62;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1200"/>
              </a:spcBef>
              <a:spcAft>
                <a:spcPts val="0"/>
              </a:spcAft>
              <a:buClr>
                <a:schemeClr val="dk1"/>
              </a:buClr>
              <a:buSzPts val="1800"/>
              <a:buChar char="○"/>
              <a:defRPr/>
            </a:lvl2pPr>
            <a:lvl3pPr indent="-342900" lvl="2" marL="1371600" algn="l">
              <a:spcBef>
                <a:spcPts val="1200"/>
              </a:spcBef>
              <a:spcAft>
                <a:spcPts val="0"/>
              </a:spcAft>
              <a:buClr>
                <a:schemeClr val="dk1"/>
              </a:buClr>
              <a:buSzPts val="1800"/>
              <a:buChar char="■"/>
              <a:defRPr/>
            </a:lvl3pPr>
            <a:lvl4pPr indent="-342900" lvl="3" marL="1828800" algn="l">
              <a:spcBef>
                <a:spcPts val="1200"/>
              </a:spcBef>
              <a:spcAft>
                <a:spcPts val="0"/>
              </a:spcAft>
              <a:buClr>
                <a:schemeClr val="dk1"/>
              </a:buClr>
              <a:buSzPts val="1800"/>
              <a:buChar char="●"/>
              <a:defRPr/>
            </a:lvl4pPr>
            <a:lvl5pPr indent="-342900" lvl="4" marL="2286000" algn="l">
              <a:spcBef>
                <a:spcPts val="1200"/>
              </a:spcBef>
              <a:spcAft>
                <a:spcPts val="0"/>
              </a:spcAft>
              <a:buClr>
                <a:schemeClr val="dk1"/>
              </a:buClr>
              <a:buSzPts val="1800"/>
              <a:buChar char="○"/>
              <a:defRPr/>
            </a:lvl5pPr>
            <a:lvl6pPr indent="-342900" lvl="5" marL="2743200" algn="l">
              <a:spcBef>
                <a:spcPts val="120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
        <p:nvSpPr>
          <p:cNvPr id="63" name="Google Shape;63;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ctrTitle"/>
          </p:nvPr>
        </p:nvSpPr>
        <p:spPr>
          <a:xfrm>
            <a:off x="311700" y="539725"/>
            <a:ext cx="8520600" cy="12825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GB" sz="4400">
                <a:solidFill>
                  <a:schemeClr val="dk1"/>
                </a:solidFill>
                <a:latin typeface="Calibri"/>
                <a:ea typeface="Calibri"/>
                <a:cs typeface="Calibri"/>
                <a:sym typeface="Calibri"/>
              </a:rPr>
              <a:t>Structured Sentiment Analysis as Dependency Graph Parsing</a:t>
            </a:r>
            <a:endParaRPr/>
          </a:p>
        </p:txBody>
      </p:sp>
      <p:sp>
        <p:nvSpPr>
          <p:cNvPr id="71" name="Google Shape;71;p14"/>
          <p:cNvSpPr txBox="1"/>
          <p:nvPr>
            <p:ph idx="1" type="subTitle"/>
          </p:nvPr>
        </p:nvSpPr>
        <p:spPr>
          <a:xfrm>
            <a:off x="-100850" y="2340810"/>
            <a:ext cx="4242600" cy="7383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spcBef>
                <a:spcPts val="640"/>
              </a:spcBef>
              <a:spcAft>
                <a:spcPts val="0"/>
              </a:spcAft>
              <a:buClr>
                <a:srgbClr val="888888"/>
              </a:buClr>
              <a:buSzPct val="200000"/>
              <a:buNone/>
            </a:pPr>
            <a:r>
              <a:rPr lang="en-GB"/>
              <a:t>IIIT Delhi </a:t>
            </a:r>
            <a:endParaRPr/>
          </a:p>
          <a:p>
            <a:pPr indent="0" lvl="0" marL="0" rtl="0" algn="ctr">
              <a:spcBef>
                <a:spcPts val="640"/>
              </a:spcBef>
              <a:spcAft>
                <a:spcPts val="0"/>
              </a:spcAft>
              <a:buClr>
                <a:srgbClr val="888888"/>
              </a:buClr>
              <a:buSzPct val="200000"/>
              <a:buNone/>
            </a:pPr>
            <a:r>
              <a:rPr lang="en-GB"/>
              <a:t>Rishabh Jay (2022401), Aditya Upadhyay (2022040) , Chandan Sah (2022140)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sz="4400">
                <a:solidFill>
                  <a:schemeClr val="dk1"/>
                </a:solidFill>
                <a:latin typeface="Calibri"/>
                <a:ea typeface="Calibri"/>
                <a:cs typeface="Calibri"/>
                <a:sym typeface="Calibri"/>
              </a:rPr>
              <a:t>Results Summary</a:t>
            </a:r>
            <a:endParaRPr/>
          </a:p>
        </p:txBody>
      </p:sp>
      <p:sp>
        <p:nvSpPr>
          <p:cNvPr id="129" name="Google Shape;129;p23"/>
          <p:cNvSpPr txBox="1"/>
          <p:nvPr>
            <p:ph idx="1" type="body"/>
          </p:nvPr>
        </p:nvSpPr>
        <p:spPr>
          <a:xfrm>
            <a:off x="899275" y="2479300"/>
            <a:ext cx="7678200" cy="3006300"/>
          </a:xfrm>
          <a:prstGeom prst="rect">
            <a:avLst/>
          </a:prstGeom>
          <a:noFill/>
          <a:ln>
            <a:noFill/>
          </a:ln>
        </p:spPr>
        <p:txBody>
          <a:bodyPr anchorCtr="0" anchor="t" bIns="45700" lIns="91425" spcFirstLastPara="1" rIns="91425" wrap="square" tIns="45700">
            <a:normAutofit/>
          </a:bodyPr>
          <a:lstStyle/>
          <a:p>
            <a:pPr indent="0" lvl="0" marL="342900" rtl="0" algn="l">
              <a:spcBef>
                <a:spcPts val="640"/>
              </a:spcBef>
              <a:spcAft>
                <a:spcPts val="0"/>
              </a:spcAft>
              <a:buNone/>
            </a:pPr>
            <a:r>
              <a:t/>
            </a:r>
            <a:endParaRPr sz="3200">
              <a:solidFill>
                <a:schemeClr val="dk1"/>
              </a:solidFill>
              <a:latin typeface="Calibri"/>
              <a:ea typeface="Calibri"/>
              <a:cs typeface="Calibri"/>
              <a:sym typeface="Calibri"/>
            </a:endParaRPr>
          </a:p>
          <a:p>
            <a:pPr indent="0" lvl="0" marL="342900" rtl="0" algn="l">
              <a:spcBef>
                <a:spcPts val="1200"/>
              </a:spcBef>
              <a:spcAft>
                <a:spcPts val="1200"/>
              </a:spcAft>
              <a:buNone/>
            </a:pPr>
            <a:r>
              <a:rPr lang="en-GB" sz="3200">
                <a:solidFill>
                  <a:schemeClr val="dk1"/>
                </a:solidFill>
                <a:latin typeface="Calibri"/>
                <a:ea typeface="Calibri"/>
                <a:cs typeface="Calibri"/>
                <a:sym typeface="Calibri"/>
              </a:rPr>
              <a:t>Gating improves both mono and cross-lingual performance. GAT is strong in mono.</a:t>
            </a:r>
            <a:endParaRPr/>
          </a:p>
        </p:txBody>
      </p:sp>
      <p:pic>
        <p:nvPicPr>
          <p:cNvPr id="130" name="Google Shape;130;p23"/>
          <p:cNvPicPr preferRelativeResize="0"/>
          <p:nvPr/>
        </p:nvPicPr>
        <p:blipFill>
          <a:blip r:embed="rId3">
            <a:alphaModFix/>
          </a:blip>
          <a:stretch>
            <a:fillRect/>
          </a:stretch>
        </p:blipFill>
        <p:spPr>
          <a:xfrm>
            <a:off x="1242150" y="1322850"/>
            <a:ext cx="6659691" cy="1568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sz="4400">
                <a:solidFill>
                  <a:schemeClr val="dk1"/>
                </a:solidFill>
                <a:latin typeface="Calibri"/>
                <a:ea typeface="Calibri"/>
                <a:cs typeface="Calibri"/>
                <a:sym typeface="Calibri"/>
              </a:rPr>
              <a:t>Conclusion &amp; Future Work</a:t>
            </a:r>
            <a:endParaRPr/>
          </a:p>
        </p:txBody>
      </p:sp>
      <p:sp>
        <p:nvSpPr>
          <p:cNvPr id="136" name="Google Shape;136;p24"/>
          <p:cNvSpPr txBox="1"/>
          <p:nvPr>
            <p:ph idx="1" type="body"/>
          </p:nvPr>
        </p:nvSpPr>
        <p:spPr>
          <a:xfrm>
            <a:off x="1126200" y="1521200"/>
            <a:ext cx="7560600" cy="3073500"/>
          </a:xfrm>
          <a:prstGeom prst="rect">
            <a:avLst/>
          </a:prstGeom>
          <a:noFill/>
          <a:ln>
            <a:noFill/>
          </a:ln>
        </p:spPr>
        <p:txBody>
          <a:bodyPr anchorCtr="0" anchor="t" bIns="45700" lIns="91425" spcFirstLastPara="1" rIns="91425" wrap="square" tIns="45700">
            <a:normAutofit fontScale="70000" lnSpcReduction="20000"/>
          </a:bodyPr>
          <a:lstStyle/>
          <a:p>
            <a:pPr indent="-281940" lvl="0" marL="342900" rtl="0" algn="l">
              <a:spcBef>
                <a:spcPts val="0"/>
              </a:spcBef>
              <a:spcAft>
                <a:spcPts val="0"/>
              </a:spcAft>
              <a:buClr>
                <a:schemeClr val="dk1"/>
              </a:buClr>
              <a:buSzPct val="100000"/>
              <a:buChar char="●"/>
            </a:pPr>
            <a:r>
              <a:rPr lang="en-GB" sz="3200">
                <a:solidFill>
                  <a:schemeClr val="dk1"/>
                </a:solidFill>
                <a:latin typeface="Calibri"/>
                <a:ea typeface="Calibri"/>
                <a:cs typeface="Calibri"/>
                <a:sym typeface="Calibri"/>
              </a:rPr>
              <a:t>Graph-based parsing is effective for structured sentiment extraction.</a:t>
            </a:r>
            <a:endParaRPr/>
          </a:p>
          <a:p>
            <a:pPr indent="-281940" lvl="0" marL="342900" rtl="0" algn="l">
              <a:spcBef>
                <a:spcPts val="640"/>
              </a:spcBef>
              <a:spcAft>
                <a:spcPts val="0"/>
              </a:spcAft>
              <a:buClr>
                <a:schemeClr val="dk1"/>
              </a:buClr>
              <a:buSzPct val="100000"/>
              <a:buChar char="●"/>
            </a:pPr>
            <a:r>
              <a:rPr lang="en-GB" sz="3200">
                <a:solidFill>
                  <a:schemeClr val="dk1"/>
                </a:solidFill>
                <a:latin typeface="Calibri"/>
                <a:ea typeface="Calibri"/>
                <a:cs typeface="Calibri"/>
                <a:sym typeface="Calibri"/>
              </a:rPr>
              <a:t>Dynamic gating enables better fusion of multimodal features.</a:t>
            </a:r>
            <a:endParaRPr/>
          </a:p>
          <a:p>
            <a:pPr indent="-281940" lvl="0" marL="342900" rtl="0" algn="l">
              <a:spcBef>
                <a:spcPts val="640"/>
              </a:spcBef>
              <a:spcAft>
                <a:spcPts val="0"/>
              </a:spcAft>
              <a:buClr>
                <a:schemeClr val="dk1"/>
              </a:buClr>
              <a:buSzPct val="100000"/>
              <a:buChar char="●"/>
            </a:pPr>
            <a:r>
              <a:rPr lang="en-GB" sz="3200">
                <a:solidFill>
                  <a:schemeClr val="dk1"/>
                </a:solidFill>
                <a:latin typeface="Calibri"/>
                <a:ea typeface="Calibri"/>
                <a:cs typeface="Calibri"/>
                <a:sym typeface="Calibri"/>
              </a:rPr>
              <a:t>Future work: Multi-task training, contrastive fine-tuning of mBERT.</a:t>
            </a:r>
            <a:endParaRPr/>
          </a:p>
          <a:p>
            <a:pPr indent="-281940" lvl="0" marL="342900" rtl="0" algn="l">
              <a:spcBef>
                <a:spcPts val="640"/>
              </a:spcBef>
              <a:spcAft>
                <a:spcPts val="1200"/>
              </a:spcAft>
              <a:buClr>
                <a:schemeClr val="dk1"/>
              </a:buClr>
              <a:buSzPct val="100000"/>
              <a:buChar char="●"/>
            </a:pPr>
            <a:r>
              <a:rPr lang="en-GB" sz="3200">
                <a:solidFill>
                  <a:schemeClr val="dk1"/>
                </a:solidFill>
                <a:latin typeface="Calibri"/>
                <a:ea typeface="Calibri"/>
                <a:cs typeface="Calibri"/>
                <a:sym typeface="Calibri"/>
              </a:rPr>
              <a:t>Goal: Improve generalization in low-resource and code-switched languages.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sz="4400">
                <a:solidFill>
                  <a:schemeClr val="dk1"/>
                </a:solidFill>
                <a:latin typeface="Calibri"/>
                <a:ea typeface="Calibri"/>
                <a:cs typeface="Calibri"/>
                <a:sym typeface="Calibri"/>
              </a:rPr>
              <a:t>Motivation</a:t>
            </a:r>
            <a:endParaRPr/>
          </a:p>
        </p:txBody>
      </p:sp>
      <p:sp>
        <p:nvSpPr>
          <p:cNvPr id="77" name="Google Shape;77;p15"/>
          <p:cNvSpPr txBox="1"/>
          <p:nvPr>
            <p:ph idx="1" type="body"/>
          </p:nvPr>
        </p:nvSpPr>
        <p:spPr>
          <a:xfrm>
            <a:off x="790025" y="1563225"/>
            <a:ext cx="7896900" cy="3031500"/>
          </a:xfrm>
          <a:prstGeom prst="rect">
            <a:avLst/>
          </a:prstGeom>
          <a:noFill/>
          <a:ln>
            <a:noFill/>
          </a:ln>
        </p:spPr>
        <p:txBody>
          <a:bodyPr anchorCtr="0" anchor="t" bIns="45700" lIns="91425" spcFirstLastPara="1" rIns="91425" wrap="square" tIns="45700">
            <a:normAutofit fontScale="70000" lnSpcReduction="20000"/>
          </a:bodyPr>
          <a:lstStyle/>
          <a:p>
            <a:pPr indent="-281940" lvl="0" marL="342900" rtl="0" algn="l">
              <a:spcBef>
                <a:spcPts val="0"/>
              </a:spcBef>
              <a:spcAft>
                <a:spcPts val="0"/>
              </a:spcAft>
              <a:buClr>
                <a:schemeClr val="dk1"/>
              </a:buClr>
              <a:buSzPct val="100000"/>
              <a:buChar char="●"/>
            </a:pPr>
            <a:r>
              <a:rPr lang="en-GB" sz="3200">
                <a:solidFill>
                  <a:schemeClr val="dk1"/>
                </a:solidFill>
                <a:latin typeface="Calibri"/>
                <a:ea typeface="Calibri"/>
                <a:cs typeface="Calibri"/>
                <a:sym typeface="Calibri"/>
              </a:rPr>
              <a:t>Traditional sentiment analysis fails to capture fine-grained sentiment structure.</a:t>
            </a:r>
            <a:endParaRPr/>
          </a:p>
          <a:p>
            <a:pPr indent="-281940" lvl="0" marL="342900" rtl="0" algn="l">
              <a:spcBef>
                <a:spcPts val="640"/>
              </a:spcBef>
              <a:spcAft>
                <a:spcPts val="0"/>
              </a:spcAft>
              <a:buClr>
                <a:schemeClr val="dk1"/>
              </a:buClr>
              <a:buSzPct val="100000"/>
              <a:buChar char="●"/>
            </a:pPr>
            <a:r>
              <a:rPr lang="en-GB" sz="3200">
                <a:solidFill>
                  <a:schemeClr val="dk1"/>
                </a:solidFill>
                <a:latin typeface="Calibri"/>
                <a:ea typeface="Calibri"/>
                <a:cs typeface="Calibri"/>
                <a:sym typeface="Calibri"/>
              </a:rPr>
              <a:t>Need to extract structured tuples: (holder, target, expression, polarity).</a:t>
            </a:r>
            <a:endParaRPr/>
          </a:p>
          <a:p>
            <a:pPr indent="-281940" lvl="0" marL="342900" rtl="0" algn="l">
              <a:spcBef>
                <a:spcPts val="640"/>
              </a:spcBef>
              <a:spcAft>
                <a:spcPts val="0"/>
              </a:spcAft>
              <a:buClr>
                <a:schemeClr val="dk1"/>
              </a:buClr>
              <a:buSzPct val="100000"/>
              <a:buChar char="●"/>
            </a:pPr>
            <a:r>
              <a:rPr lang="en-GB" sz="3200">
                <a:solidFill>
                  <a:schemeClr val="dk1"/>
                </a:solidFill>
                <a:latin typeface="Calibri"/>
                <a:ea typeface="Calibri"/>
                <a:cs typeface="Calibri"/>
                <a:sym typeface="Calibri"/>
              </a:rPr>
              <a:t>Overlapping sentiments, implicit holders, and multilingual contexts are challenging.</a:t>
            </a:r>
            <a:endParaRPr/>
          </a:p>
          <a:p>
            <a:pPr indent="-281940" lvl="0" marL="342900" rtl="0" algn="l">
              <a:spcBef>
                <a:spcPts val="640"/>
              </a:spcBef>
              <a:spcAft>
                <a:spcPts val="1200"/>
              </a:spcAft>
              <a:buClr>
                <a:schemeClr val="dk1"/>
              </a:buClr>
              <a:buSzPct val="100000"/>
              <a:buChar char="●"/>
            </a:pPr>
            <a:r>
              <a:rPr lang="en-GB" sz="3200">
                <a:solidFill>
                  <a:schemeClr val="dk1"/>
                </a:solidFill>
                <a:latin typeface="Calibri"/>
                <a:ea typeface="Calibri"/>
                <a:cs typeface="Calibri"/>
                <a:sym typeface="Calibri"/>
              </a:rPr>
              <a:t>Goal: Represent sentiment as dependency graphs for better expressivity and parsing.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sz="4400">
                <a:solidFill>
                  <a:schemeClr val="dk1"/>
                </a:solidFill>
                <a:latin typeface="Calibri"/>
                <a:ea typeface="Calibri"/>
                <a:cs typeface="Calibri"/>
                <a:sym typeface="Calibri"/>
              </a:rPr>
              <a:t>Related Work</a:t>
            </a:r>
            <a:endParaRPr/>
          </a:p>
        </p:txBody>
      </p:sp>
      <p:sp>
        <p:nvSpPr>
          <p:cNvPr id="83" name="Google Shape;83;p16"/>
          <p:cNvSpPr txBox="1"/>
          <p:nvPr>
            <p:ph idx="1" type="body"/>
          </p:nvPr>
        </p:nvSpPr>
        <p:spPr>
          <a:xfrm>
            <a:off x="800100" y="1353100"/>
            <a:ext cx="7543800" cy="2863200"/>
          </a:xfrm>
          <a:prstGeom prst="rect">
            <a:avLst/>
          </a:prstGeom>
          <a:noFill/>
          <a:ln>
            <a:noFill/>
          </a:ln>
        </p:spPr>
        <p:txBody>
          <a:bodyPr anchorCtr="0" anchor="t" bIns="45700" lIns="91425" spcFirstLastPara="1" rIns="91425" wrap="square" tIns="45700">
            <a:normAutofit fontScale="62500" lnSpcReduction="20000"/>
          </a:bodyPr>
          <a:lstStyle/>
          <a:p>
            <a:pPr indent="-266700" lvl="0" marL="342900" rtl="0" algn="l">
              <a:spcBef>
                <a:spcPts val="0"/>
              </a:spcBef>
              <a:spcAft>
                <a:spcPts val="0"/>
              </a:spcAft>
              <a:buClr>
                <a:schemeClr val="dk1"/>
              </a:buClr>
              <a:buSzPct val="100000"/>
              <a:buChar char="●"/>
            </a:pPr>
            <a:r>
              <a:rPr lang="en-GB" sz="3200">
                <a:solidFill>
                  <a:schemeClr val="dk1"/>
                </a:solidFill>
                <a:latin typeface="Calibri"/>
                <a:ea typeface="Calibri"/>
                <a:cs typeface="Calibri"/>
                <a:sym typeface="Calibri"/>
              </a:rPr>
              <a:t>Aspect-Based Sentiment Analysis (ABSA) extends traditional sentiment classification.</a:t>
            </a:r>
            <a:endParaRPr/>
          </a:p>
          <a:p>
            <a:pPr indent="-266700" lvl="0" marL="342900" rtl="0" algn="l">
              <a:spcBef>
                <a:spcPts val="640"/>
              </a:spcBef>
              <a:spcAft>
                <a:spcPts val="0"/>
              </a:spcAft>
              <a:buClr>
                <a:schemeClr val="dk1"/>
              </a:buClr>
              <a:buSzPct val="100000"/>
              <a:buChar char="●"/>
            </a:pPr>
            <a:r>
              <a:rPr lang="en-GB" sz="3200">
                <a:solidFill>
                  <a:schemeClr val="dk1"/>
                </a:solidFill>
                <a:latin typeface="Calibri"/>
                <a:ea typeface="Calibri"/>
                <a:cs typeface="Calibri"/>
                <a:sym typeface="Calibri"/>
              </a:rPr>
              <a:t>Dozat &amp; Manning (2018): Biaffine dependency parsers for syntactic trees.</a:t>
            </a:r>
            <a:endParaRPr/>
          </a:p>
          <a:p>
            <a:pPr indent="-266700" lvl="0" marL="342900" rtl="0" algn="l">
              <a:spcBef>
                <a:spcPts val="640"/>
              </a:spcBef>
              <a:spcAft>
                <a:spcPts val="0"/>
              </a:spcAft>
              <a:buClr>
                <a:schemeClr val="dk1"/>
              </a:buClr>
              <a:buSzPct val="100000"/>
              <a:buChar char="●"/>
            </a:pPr>
            <a:r>
              <a:rPr lang="en-GB" sz="3200">
                <a:solidFill>
                  <a:schemeClr val="dk1"/>
                </a:solidFill>
                <a:latin typeface="Calibri"/>
                <a:ea typeface="Calibri"/>
                <a:cs typeface="Calibri"/>
                <a:sym typeface="Calibri"/>
              </a:rPr>
              <a:t>Barnes et al. (2021): Reformulated structured sentiment analysis as graph parsing.</a:t>
            </a:r>
            <a:endParaRPr/>
          </a:p>
          <a:p>
            <a:pPr indent="-266700" lvl="0" marL="342900" rtl="0" algn="l">
              <a:spcBef>
                <a:spcPts val="640"/>
              </a:spcBef>
              <a:spcAft>
                <a:spcPts val="1200"/>
              </a:spcAft>
              <a:buClr>
                <a:schemeClr val="dk1"/>
              </a:buClr>
              <a:buSzPct val="100000"/>
              <a:buChar char="●"/>
            </a:pPr>
            <a:r>
              <a:rPr lang="en-GB" sz="3200">
                <a:solidFill>
                  <a:schemeClr val="dk1"/>
                </a:solidFill>
                <a:latin typeface="Calibri"/>
                <a:ea typeface="Calibri"/>
                <a:cs typeface="Calibri"/>
                <a:sym typeface="Calibri"/>
              </a:rPr>
              <a:t>Gap: Fusion of multiple modalities &amp; multilingual generalization still underexplored.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GB" sz="4400">
                <a:solidFill>
                  <a:schemeClr val="dk1"/>
                </a:solidFill>
                <a:latin typeface="Calibri"/>
                <a:ea typeface="Calibri"/>
                <a:cs typeface="Calibri"/>
                <a:sym typeface="Calibri"/>
              </a:rPr>
              <a:t>                  Baseline</a:t>
            </a:r>
            <a:r>
              <a:rPr lang="en-GB" sz="4400">
                <a:solidFill>
                  <a:schemeClr val="dk1"/>
                </a:solidFill>
                <a:latin typeface="Calibri"/>
                <a:ea typeface="Calibri"/>
                <a:cs typeface="Calibri"/>
                <a:sym typeface="Calibri"/>
              </a:rPr>
              <a:t> Approach</a:t>
            </a:r>
            <a:endParaRPr/>
          </a:p>
        </p:txBody>
      </p:sp>
      <p:sp>
        <p:nvSpPr>
          <p:cNvPr id="89" name="Google Shape;89;p17"/>
          <p:cNvSpPr txBox="1"/>
          <p:nvPr>
            <p:ph idx="1" type="body"/>
          </p:nvPr>
        </p:nvSpPr>
        <p:spPr>
          <a:xfrm>
            <a:off x="865650" y="1319475"/>
            <a:ext cx="7577400" cy="30063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None/>
            </a:pPr>
            <a:r>
              <a:rPr lang="en-GB" sz="3200">
                <a:solidFill>
                  <a:schemeClr val="dk1"/>
                </a:solidFill>
                <a:latin typeface="Calibri"/>
                <a:ea typeface="Calibri"/>
                <a:cs typeface="Calibri"/>
                <a:sym typeface="Calibri"/>
              </a:rPr>
              <a:t>Baseline1-</a:t>
            </a:r>
            <a:endParaRPr sz="3200">
              <a:solidFill>
                <a:schemeClr val="dk1"/>
              </a:solidFill>
              <a:latin typeface="Calibri"/>
              <a:ea typeface="Calibri"/>
              <a:cs typeface="Calibri"/>
              <a:sym typeface="Calibri"/>
            </a:endParaRPr>
          </a:p>
          <a:p>
            <a:pPr indent="-307975" lvl="0" marL="457200" rtl="0" algn="l">
              <a:spcBef>
                <a:spcPts val="0"/>
              </a:spcBef>
              <a:spcAft>
                <a:spcPts val="0"/>
              </a:spcAft>
              <a:buClr>
                <a:schemeClr val="dk1"/>
              </a:buClr>
              <a:buSzPct val="100000"/>
              <a:buFont typeface="Calibri"/>
              <a:buChar char="●"/>
            </a:pPr>
            <a:r>
              <a:rPr lang="en-GB" sz="2000">
                <a:solidFill>
                  <a:schemeClr val="dk1"/>
                </a:solidFill>
                <a:latin typeface="Calibri"/>
                <a:ea typeface="Calibri"/>
                <a:cs typeface="Calibri"/>
                <a:sym typeface="Calibri"/>
              </a:rPr>
              <a:t>Sentiment entities modeled as nodes in a dependency graph.</a:t>
            </a:r>
            <a:endParaRPr sz="2000"/>
          </a:p>
          <a:p>
            <a:pPr indent="-307975" lvl="0" marL="457200" rtl="0" algn="l">
              <a:spcBef>
                <a:spcPts val="0"/>
              </a:spcBef>
              <a:spcAft>
                <a:spcPts val="0"/>
              </a:spcAft>
              <a:buClr>
                <a:schemeClr val="dk1"/>
              </a:buClr>
              <a:buSzPct val="100000"/>
              <a:buFont typeface="Calibri"/>
              <a:buChar char="●"/>
            </a:pPr>
            <a:r>
              <a:rPr lang="en-GB" sz="2000">
                <a:solidFill>
                  <a:schemeClr val="dk1"/>
                </a:solidFill>
                <a:latin typeface="Calibri"/>
                <a:ea typeface="Calibri"/>
                <a:cs typeface="Calibri"/>
                <a:sym typeface="Calibri"/>
              </a:rPr>
              <a:t>Used BiLSTM encoder with mBERT, POS, Lemma, and Char embeddings.</a:t>
            </a:r>
            <a:endParaRPr sz="2000"/>
          </a:p>
          <a:p>
            <a:pPr indent="-307975" lvl="0" marL="457200" rtl="0" algn="l">
              <a:spcBef>
                <a:spcPts val="0"/>
              </a:spcBef>
              <a:spcAft>
                <a:spcPts val="0"/>
              </a:spcAft>
              <a:buClr>
                <a:schemeClr val="dk1"/>
              </a:buClr>
              <a:buSzPct val="100000"/>
              <a:buFont typeface="Calibri"/>
              <a:buChar char="●"/>
            </a:pPr>
            <a:r>
              <a:rPr lang="en-GB" sz="2000">
                <a:solidFill>
                  <a:schemeClr val="dk1"/>
                </a:solidFill>
                <a:latin typeface="Calibri"/>
                <a:ea typeface="Calibri"/>
                <a:cs typeface="Calibri"/>
                <a:sym typeface="Calibri"/>
              </a:rPr>
              <a:t>Biaffine classifiers predict labeled arcs (e.g., holder, target, exp:pos).Support for span-to-token reductions: head-first and head-final.</a:t>
            </a:r>
            <a:endParaRPr sz="2000">
              <a:solidFill>
                <a:schemeClr val="dk1"/>
              </a:solidFill>
              <a:latin typeface="Calibri"/>
              <a:ea typeface="Calibri"/>
              <a:cs typeface="Calibri"/>
              <a:sym typeface="Calibri"/>
            </a:endParaRPr>
          </a:p>
          <a:p>
            <a:pPr indent="0" lvl="0" marL="0" rtl="0" algn="l">
              <a:spcBef>
                <a:spcPts val="640"/>
              </a:spcBef>
              <a:spcAft>
                <a:spcPts val="0"/>
              </a:spcAft>
              <a:buNone/>
            </a:pPr>
            <a:r>
              <a:rPr lang="en-GB" sz="3200">
                <a:solidFill>
                  <a:schemeClr val="dk1"/>
                </a:solidFill>
                <a:latin typeface="Calibri"/>
                <a:ea typeface="Calibri"/>
                <a:cs typeface="Calibri"/>
                <a:sym typeface="Calibri"/>
              </a:rPr>
              <a:t>Baseline2- </a:t>
            </a:r>
            <a:endParaRPr sz="3200">
              <a:solidFill>
                <a:schemeClr val="dk1"/>
              </a:solidFill>
              <a:latin typeface="Calibri"/>
              <a:ea typeface="Calibri"/>
              <a:cs typeface="Calibri"/>
              <a:sym typeface="Calibri"/>
            </a:endParaRPr>
          </a:p>
          <a:p>
            <a:pPr indent="-307975" lvl="0" marL="457200" rtl="0" algn="l">
              <a:spcBef>
                <a:spcPts val="1200"/>
              </a:spcBef>
              <a:spcAft>
                <a:spcPts val="0"/>
              </a:spcAft>
              <a:buClr>
                <a:srgbClr val="000000"/>
              </a:buClr>
              <a:buSzPct val="100000"/>
              <a:buFont typeface="Calibri"/>
              <a:buChar char="●"/>
            </a:pPr>
            <a:r>
              <a:rPr lang="en-GB" sz="2000">
                <a:solidFill>
                  <a:srgbClr val="000000"/>
                </a:solidFill>
                <a:latin typeface="Calibri"/>
                <a:ea typeface="Calibri"/>
                <a:cs typeface="Calibri"/>
                <a:sym typeface="Calibri"/>
              </a:rPr>
              <a:t>Uses a simplified </a:t>
            </a:r>
            <a:r>
              <a:rPr b="1" lang="en-GB" sz="2000">
                <a:solidFill>
                  <a:srgbClr val="000000"/>
                </a:solidFill>
                <a:latin typeface="Calibri"/>
                <a:ea typeface="Calibri"/>
                <a:cs typeface="Calibri"/>
                <a:sym typeface="Calibri"/>
              </a:rPr>
              <a:t>BiLSTM encoder</a:t>
            </a:r>
            <a:r>
              <a:rPr lang="en-GB" sz="2000">
                <a:solidFill>
                  <a:srgbClr val="000000"/>
                </a:solidFill>
                <a:latin typeface="Calibri"/>
                <a:ea typeface="Calibri"/>
                <a:cs typeface="Calibri"/>
                <a:sym typeface="Calibri"/>
              </a:rPr>
              <a:t> followed by </a:t>
            </a:r>
            <a:r>
              <a:rPr b="1" lang="en-GB" sz="2000">
                <a:solidFill>
                  <a:srgbClr val="000000"/>
                </a:solidFill>
                <a:latin typeface="Calibri"/>
                <a:ea typeface="Calibri"/>
                <a:cs typeface="Calibri"/>
                <a:sym typeface="Calibri"/>
              </a:rPr>
              <a:t>MLP classifiers</a:t>
            </a:r>
            <a:r>
              <a:rPr lang="en-GB" sz="2000">
                <a:solidFill>
                  <a:srgbClr val="000000"/>
                </a:solidFill>
                <a:latin typeface="Calibri"/>
                <a:ea typeface="Calibri"/>
                <a:cs typeface="Calibri"/>
                <a:sym typeface="Calibri"/>
              </a:rPr>
              <a:t> for edge and label prediction, without dependency parsing or biaffine scoring.</a:t>
            </a:r>
            <a:br>
              <a:rPr lang="en-GB" sz="2000">
                <a:solidFill>
                  <a:srgbClr val="000000"/>
                </a:solidFill>
                <a:latin typeface="Calibri"/>
                <a:ea typeface="Calibri"/>
                <a:cs typeface="Calibri"/>
                <a:sym typeface="Calibri"/>
              </a:rPr>
            </a:br>
            <a:r>
              <a:rPr lang="en-GB" sz="2000">
                <a:solidFill>
                  <a:srgbClr val="000000"/>
                </a:solidFill>
                <a:latin typeface="Calibri"/>
                <a:ea typeface="Calibri"/>
                <a:cs typeface="Calibri"/>
                <a:sym typeface="Calibri"/>
              </a:rPr>
              <a:t>Instead of syntactic spans, it directly considers </a:t>
            </a:r>
            <a:r>
              <a:rPr b="1" lang="en-GB" sz="2000">
                <a:solidFill>
                  <a:srgbClr val="000000"/>
                </a:solidFill>
                <a:latin typeface="Calibri"/>
                <a:ea typeface="Calibri"/>
                <a:cs typeface="Calibri"/>
                <a:sym typeface="Calibri"/>
              </a:rPr>
              <a:t>all token pairs</a:t>
            </a:r>
            <a:r>
              <a:rPr lang="en-GB" sz="2000">
                <a:solidFill>
                  <a:srgbClr val="000000"/>
                </a:solidFill>
                <a:latin typeface="Calibri"/>
                <a:ea typeface="Calibri"/>
                <a:cs typeface="Calibri"/>
                <a:sym typeface="Calibri"/>
              </a:rPr>
              <a:t> using concatenated BiLSTM outputs to score edge existence and sentiment polarity.</a:t>
            </a:r>
            <a:endParaRPr sz="2000">
              <a:solidFill>
                <a:srgbClr val="000000"/>
              </a:solidFill>
              <a:latin typeface="Calibri"/>
              <a:ea typeface="Calibri"/>
              <a:cs typeface="Calibri"/>
              <a:sym typeface="Calibri"/>
            </a:endParaRPr>
          </a:p>
          <a:p>
            <a:pPr indent="-307975" lvl="0" marL="457200" rtl="0" algn="l">
              <a:spcBef>
                <a:spcPts val="0"/>
              </a:spcBef>
              <a:spcAft>
                <a:spcPts val="0"/>
              </a:spcAft>
              <a:buClr>
                <a:srgbClr val="000000"/>
              </a:buClr>
              <a:buSzPct val="100000"/>
              <a:buFont typeface="Calibri"/>
              <a:buChar char="●"/>
            </a:pPr>
            <a:r>
              <a:rPr lang="en-GB" sz="2000">
                <a:solidFill>
                  <a:srgbClr val="000000"/>
                </a:solidFill>
                <a:latin typeface="Calibri"/>
                <a:ea typeface="Calibri"/>
                <a:cs typeface="Calibri"/>
                <a:sym typeface="Calibri"/>
              </a:rPr>
              <a:t>This model had a learnable structural embedding matrix. </a:t>
            </a:r>
            <a:endParaRPr sz="2000">
              <a:solidFill>
                <a:srgbClr val="000000"/>
              </a:solidFill>
              <a:latin typeface="Calibri"/>
              <a:ea typeface="Calibri"/>
              <a:cs typeface="Calibri"/>
              <a:sym typeface="Calibri"/>
            </a:endParaRPr>
          </a:p>
          <a:p>
            <a:pPr indent="0" lvl="0" marL="0" rtl="0" algn="l">
              <a:spcBef>
                <a:spcPts val="1200"/>
              </a:spcBef>
              <a:spcAft>
                <a:spcPts val="120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GB"/>
              <a:t>Our Novel Contributions </a:t>
            </a:r>
            <a:endParaRPr/>
          </a:p>
        </p:txBody>
      </p:sp>
      <p:sp>
        <p:nvSpPr>
          <p:cNvPr id="95" name="Google Shape;95;p18"/>
          <p:cNvSpPr txBox="1"/>
          <p:nvPr>
            <p:ph idx="1" type="body"/>
          </p:nvPr>
        </p:nvSpPr>
        <p:spPr>
          <a:xfrm>
            <a:off x="457200" y="1200150"/>
            <a:ext cx="8229600" cy="33945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Font typeface="Calibri"/>
              <a:buChar char="●"/>
            </a:pPr>
            <a:r>
              <a:rPr lang="en-GB">
                <a:solidFill>
                  <a:schemeClr val="dk1"/>
                </a:solidFill>
                <a:latin typeface="Calibri"/>
                <a:ea typeface="Calibri"/>
                <a:cs typeface="Calibri"/>
                <a:sym typeface="Calibri"/>
              </a:rPr>
              <a:t>Dynamic Learnbale Gating - We introduce a dynamic gating mechanism with learnable scalar weights for each input modality (e.g., POS, lemma, char, mBERT).Unlike simple concatenation, the model learns to weigh feature importance adaptively during training.This helps suppress noise from less useful modalities and boosts signal from informative ones.It's especially beneficial in multilingual or low-resource settings, where feature relevance varies across languages</a:t>
            </a:r>
            <a:endParaRPr>
              <a:solidFill>
                <a:schemeClr val="dk1"/>
              </a:solidFill>
              <a:latin typeface="Calibri"/>
              <a:ea typeface="Calibri"/>
              <a:cs typeface="Calibri"/>
              <a:sym typeface="Calibri"/>
            </a:endParaRPr>
          </a:p>
          <a:p>
            <a:pPr indent="-342900" lvl="0" marL="457200" rtl="0" algn="l">
              <a:spcBef>
                <a:spcPts val="0"/>
              </a:spcBef>
              <a:spcAft>
                <a:spcPts val="0"/>
              </a:spcAft>
              <a:buSzPts val="1800"/>
              <a:buChar char="●"/>
            </a:pPr>
            <a:r>
              <a:rPr lang="en-GB">
                <a:solidFill>
                  <a:schemeClr val="dk1"/>
                </a:solidFill>
              </a:rPr>
              <a:t>Graph Attention Network - We enhance BiLSTM with a multi-head GAT to capture long-range and cross-lingual dependencies.The GAT selectively attends to relevant nodes, improving information flow in multilingual settings.Layer normalization and residual connections refine the output for better feature representation.This leads to higher F1 scores by focusing on key semantic regions during sentiment extraction..</a:t>
            </a:r>
            <a:endParaRPr>
              <a:solidFill>
                <a:schemeClr val="dk1"/>
              </a:solidFill>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sz="4400">
                <a:solidFill>
                  <a:schemeClr val="dk1"/>
                </a:solidFill>
                <a:latin typeface="Calibri"/>
                <a:ea typeface="Calibri"/>
                <a:cs typeface="Calibri"/>
                <a:sym typeface="Calibri"/>
              </a:rPr>
              <a:t>Dynamic Gating</a:t>
            </a:r>
            <a:endParaRPr/>
          </a:p>
        </p:txBody>
      </p:sp>
      <p:sp>
        <p:nvSpPr>
          <p:cNvPr id="101" name="Google Shape;101;p19"/>
          <p:cNvSpPr txBox="1"/>
          <p:nvPr>
            <p:ph idx="1" type="body"/>
          </p:nvPr>
        </p:nvSpPr>
        <p:spPr>
          <a:xfrm>
            <a:off x="758050" y="1228349"/>
            <a:ext cx="7426200" cy="2686800"/>
          </a:xfrm>
          <a:prstGeom prst="rect">
            <a:avLst/>
          </a:prstGeom>
          <a:noFill/>
          <a:ln>
            <a:noFill/>
          </a:ln>
        </p:spPr>
        <p:txBody>
          <a:bodyPr anchorCtr="0" anchor="t" bIns="45700" lIns="91425" spcFirstLastPara="1" rIns="91425" wrap="square" tIns="45700">
            <a:normAutofit/>
          </a:bodyPr>
          <a:lstStyle/>
          <a:p>
            <a:pPr indent="0" lvl="0" marL="0" rtl="0" algn="l">
              <a:spcBef>
                <a:spcPts val="640"/>
              </a:spcBef>
              <a:spcAft>
                <a:spcPts val="1200"/>
              </a:spcAft>
              <a:buNone/>
            </a:pPr>
            <a:r>
              <a:rPr lang="en-GB" sz="1100">
                <a:solidFill>
                  <a:schemeClr val="dk1"/>
                </a:solidFill>
                <a:latin typeface="Calibri"/>
                <a:ea typeface="Calibri"/>
                <a:cs typeface="Calibri"/>
                <a:sym typeface="Calibri"/>
              </a:rPr>
              <a:t>In our modified BaseLSTM architecture, we introduce learnable scalar gates for each input modality, including word form, POS tags, lemmas, character embeddings, and contextual embeddings like ELMo or mBERT. These scalar parameters are updated during training and allow the model to dynamically control the contribution of each modality. This enables the model to suppress uninformative or noisy features, particularly in low-resource or multilingual settings, where the importance of modalities can vary significantly. The final merged embedding is layer-normalized and passed through the encoder, resulting in improved performance across both monolingual and cross-lingual tasks.</a:t>
            </a:r>
            <a:endParaRPr sz="1100">
              <a:solidFill>
                <a:schemeClr val="dk1"/>
              </a:solidFill>
              <a:latin typeface="Calibri"/>
              <a:ea typeface="Calibri"/>
              <a:cs typeface="Calibri"/>
              <a:sym typeface="Calibri"/>
            </a:endParaRPr>
          </a:p>
        </p:txBody>
      </p:sp>
      <p:pic>
        <p:nvPicPr>
          <p:cNvPr id="102" name="Google Shape;102;p19"/>
          <p:cNvPicPr preferRelativeResize="0"/>
          <p:nvPr/>
        </p:nvPicPr>
        <p:blipFill>
          <a:blip r:embed="rId3">
            <a:alphaModFix/>
          </a:blip>
          <a:stretch>
            <a:fillRect/>
          </a:stretch>
        </p:blipFill>
        <p:spPr>
          <a:xfrm>
            <a:off x="758047" y="2504525"/>
            <a:ext cx="4628453" cy="2521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GB"/>
              <a:t>Graph Attention Network  and its usage</a:t>
            </a:r>
            <a:endParaRPr/>
          </a:p>
        </p:txBody>
      </p:sp>
      <p:sp>
        <p:nvSpPr>
          <p:cNvPr id="108" name="Google Shape;108;p20"/>
          <p:cNvSpPr txBox="1"/>
          <p:nvPr>
            <p:ph idx="1" type="body"/>
          </p:nvPr>
        </p:nvSpPr>
        <p:spPr>
          <a:xfrm>
            <a:off x="457200" y="1200150"/>
            <a:ext cx="8229600" cy="33945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rPr b="1" lang="en-GB" sz="1200">
                <a:solidFill>
                  <a:srgbClr val="000000"/>
                </a:solidFill>
                <a:latin typeface="Arial"/>
                <a:ea typeface="Arial"/>
                <a:cs typeface="Arial"/>
                <a:sym typeface="Arial"/>
              </a:rPr>
              <a:t>Graph Attention Networks (GATs) are neural architectures designed to operate on graph-structured data by leveraging an attention mechanism that assigns learnable weights to neighboring nodes during feature aggregation. By doing so, GAT selectively passes messages from the most relevant neighbors rather than treating all neighbors equally, which significantly improves the flow of information and captures complex, multi-node relationships. This enhanced feature representation is particularly beneficial in natural language processing, where GATs can be applied to dependency graphs to model non-local dependencies and improve tasks such as sentiment analysis. Moreover, the shared embedding space in cross-lingual settings allows GAT to effectively transfer knowledge between related languages, addressing challenges in low-resource scenarios.</a:t>
            </a:r>
            <a:endParaRPr b="1" sz="1200">
              <a:solidFill>
                <a:srgbClr val="000000"/>
              </a:solidFill>
              <a:latin typeface="Arial"/>
              <a:ea typeface="Arial"/>
              <a:cs typeface="Arial"/>
              <a:sym typeface="Arial"/>
            </a:endParaRPr>
          </a:p>
          <a:p>
            <a:pPr indent="0" lvl="0" marL="0" rtl="0" algn="l">
              <a:spcBef>
                <a:spcPts val="1200"/>
              </a:spcBef>
              <a:spcAft>
                <a:spcPts val="1200"/>
              </a:spcAft>
              <a:buNone/>
            </a:pPr>
            <a:r>
              <a:t/>
            </a:r>
            <a:endParaRPr b="1" sz="12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GB"/>
              <a:t>Model architecture and equations and Loss</a:t>
            </a:r>
            <a:endParaRPr/>
          </a:p>
        </p:txBody>
      </p:sp>
      <p:sp>
        <p:nvSpPr>
          <p:cNvPr id="114" name="Google Shape;114;p21"/>
          <p:cNvSpPr txBox="1"/>
          <p:nvPr>
            <p:ph idx="1" type="body"/>
          </p:nvPr>
        </p:nvSpPr>
        <p:spPr>
          <a:xfrm>
            <a:off x="3344250" y="1200150"/>
            <a:ext cx="5342700" cy="33945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SzPts val="275"/>
              <a:buNone/>
            </a:pPr>
            <a:r>
              <a:rPr b="1" lang="en-GB" sz="475">
                <a:solidFill>
                  <a:srgbClr val="000000"/>
                </a:solidFill>
                <a:latin typeface="Arial"/>
                <a:ea typeface="Arial"/>
                <a:cs typeface="Arial"/>
                <a:sym typeface="Arial"/>
              </a:rPr>
              <a:t>GAT Layers:</a:t>
            </a:r>
            <a:r>
              <a:rPr lang="en-GB" sz="475">
                <a:solidFill>
                  <a:srgbClr val="000000"/>
                </a:solidFill>
                <a:latin typeface="Arial"/>
                <a:ea typeface="Arial"/>
                <a:cs typeface="Arial"/>
                <a:sym typeface="Arial"/>
              </a:rPr>
              <a:t> The model begins with two layers of Graph Attention Network (GATConv).</a:t>
            </a:r>
            <a:endParaRPr sz="475">
              <a:solidFill>
                <a:srgbClr val="000000"/>
              </a:solidFill>
              <a:latin typeface="Arial"/>
              <a:ea typeface="Arial"/>
              <a:cs typeface="Arial"/>
              <a:sym typeface="Arial"/>
            </a:endParaRPr>
          </a:p>
          <a:p>
            <a:pPr indent="-258762" lvl="0" marL="457200" rtl="0" algn="l">
              <a:spcBef>
                <a:spcPts val="1200"/>
              </a:spcBef>
              <a:spcAft>
                <a:spcPts val="0"/>
              </a:spcAft>
              <a:buClr>
                <a:srgbClr val="000000"/>
              </a:buClr>
              <a:buSzPts val="475"/>
              <a:buFont typeface="Arial"/>
              <a:buChar char="●"/>
            </a:pPr>
            <a:r>
              <a:rPr b="1" lang="en-GB" sz="475">
                <a:solidFill>
                  <a:srgbClr val="000000"/>
                </a:solidFill>
                <a:latin typeface="Arial"/>
                <a:ea typeface="Arial"/>
                <a:cs typeface="Arial"/>
                <a:sym typeface="Arial"/>
              </a:rPr>
              <a:t>Layer 1:</a:t>
            </a:r>
            <a:r>
              <a:rPr lang="en-GB" sz="475">
                <a:solidFill>
                  <a:srgbClr val="000000"/>
                </a:solidFill>
                <a:latin typeface="Arial"/>
                <a:ea typeface="Arial"/>
                <a:cs typeface="Arial"/>
                <a:sym typeface="Arial"/>
              </a:rPr>
              <a:t> Applies multi-head attention with concatenation to capture rich contextual information from multiple perspectives.</a:t>
            </a:r>
            <a:br>
              <a:rPr lang="en-GB" sz="475">
                <a:solidFill>
                  <a:srgbClr val="000000"/>
                </a:solidFill>
                <a:latin typeface="Arial"/>
                <a:ea typeface="Arial"/>
                <a:cs typeface="Arial"/>
                <a:sym typeface="Arial"/>
              </a:rPr>
            </a:br>
            <a:endParaRPr sz="475">
              <a:solidFill>
                <a:srgbClr val="000000"/>
              </a:solidFill>
              <a:latin typeface="Arial"/>
              <a:ea typeface="Arial"/>
              <a:cs typeface="Arial"/>
              <a:sym typeface="Arial"/>
            </a:endParaRPr>
          </a:p>
          <a:p>
            <a:pPr indent="-258762" lvl="0" marL="457200" rtl="0" algn="l">
              <a:spcBef>
                <a:spcPts val="0"/>
              </a:spcBef>
              <a:spcAft>
                <a:spcPts val="0"/>
              </a:spcAft>
              <a:buClr>
                <a:srgbClr val="000000"/>
              </a:buClr>
              <a:buSzPts val="475"/>
              <a:buFont typeface="Arial"/>
              <a:buChar char="●"/>
            </a:pPr>
            <a:r>
              <a:rPr b="1" lang="en-GB" sz="475">
                <a:solidFill>
                  <a:srgbClr val="000000"/>
                </a:solidFill>
                <a:latin typeface="Arial"/>
                <a:ea typeface="Arial"/>
                <a:cs typeface="Arial"/>
                <a:sym typeface="Arial"/>
              </a:rPr>
              <a:t>Layer 2:</a:t>
            </a:r>
            <a:r>
              <a:rPr lang="en-GB" sz="475">
                <a:solidFill>
                  <a:srgbClr val="000000"/>
                </a:solidFill>
                <a:latin typeface="Arial"/>
                <a:ea typeface="Arial"/>
                <a:cs typeface="Arial"/>
                <a:sym typeface="Arial"/>
              </a:rPr>
              <a:t> Uses single-head attention with feature averaging to condense the representations into a unified embedding.</a:t>
            </a:r>
            <a:br>
              <a:rPr lang="en-GB" sz="475">
                <a:solidFill>
                  <a:srgbClr val="000000"/>
                </a:solidFill>
                <a:latin typeface="Arial"/>
                <a:ea typeface="Arial"/>
                <a:cs typeface="Arial"/>
                <a:sym typeface="Arial"/>
              </a:rPr>
            </a:br>
            <a:endParaRPr sz="475">
              <a:solidFill>
                <a:srgbClr val="000000"/>
              </a:solidFill>
              <a:latin typeface="Arial"/>
              <a:ea typeface="Arial"/>
              <a:cs typeface="Arial"/>
              <a:sym typeface="Arial"/>
            </a:endParaRPr>
          </a:p>
          <a:p>
            <a:pPr indent="0" lvl="0" marL="0" rtl="0" algn="l">
              <a:spcBef>
                <a:spcPts val="1200"/>
              </a:spcBef>
              <a:spcAft>
                <a:spcPts val="0"/>
              </a:spcAft>
              <a:buSzPts val="275"/>
              <a:buNone/>
            </a:pPr>
            <a:r>
              <a:rPr b="1" lang="en-GB" sz="475">
                <a:solidFill>
                  <a:srgbClr val="000000"/>
                </a:solidFill>
                <a:latin typeface="Arial"/>
                <a:ea typeface="Arial"/>
                <a:cs typeface="Arial"/>
                <a:sym typeface="Arial"/>
              </a:rPr>
              <a:t>MultiAttentionGAT (Extended):</a:t>
            </a:r>
            <a:endParaRPr b="1" sz="475">
              <a:solidFill>
                <a:srgbClr val="000000"/>
              </a:solidFill>
              <a:latin typeface="Arial"/>
              <a:ea typeface="Arial"/>
              <a:cs typeface="Arial"/>
              <a:sym typeface="Arial"/>
            </a:endParaRPr>
          </a:p>
          <a:p>
            <a:pPr indent="-258762" lvl="0" marL="457200" rtl="0" algn="l">
              <a:spcBef>
                <a:spcPts val="1200"/>
              </a:spcBef>
              <a:spcAft>
                <a:spcPts val="0"/>
              </a:spcAft>
              <a:buClr>
                <a:srgbClr val="000000"/>
              </a:buClr>
              <a:buSzPts val="475"/>
              <a:buFont typeface="Arial"/>
              <a:buChar char="●"/>
            </a:pPr>
            <a:r>
              <a:rPr lang="en-GB" sz="475">
                <a:solidFill>
                  <a:srgbClr val="000000"/>
                </a:solidFill>
                <a:latin typeface="Arial"/>
                <a:ea typeface="Arial"/>
                <a:cs typeface="Arial"/>
                <a:sym typeface="Arial"/>
              </a:rPr>
              <a:t>Composed of multiple stacked GAT layers with residual connections to preserve base information.</a:t>
            </a:r>
            <a:br>
              <a:rPr lang="en-GB" sz="475">
                <a:solidFill>
                  <a:srgbClr val="000000"/>
                </a:solidFill>
                <a:latin typeface="Arial"/>
                <a:ea typeface="Arial"/>
                <a:cs typeface="Arial"/>
                <a:sym typeface="Arial"/>
              </a:rPr>
            </a:br>
            <a:endParaRPr sz="475">
              <a:solidFill>
                <a:srgbClr val="000000"/>
              </a:solidFill>
              <a:latin typeface="Arial"/>
              <a:ea typeface="Arial"/>
              <a:cs typeface="Arial"/>
              <a:sym typeface="Arial"/>
            </a:endParaRPr>
          </a:p>
          <a:p>
            <a:pPr indent="-258762" lvl="0" marL="457200" rtl="0" algn="l">
              <a:spcBef>
                <a:spcPts val="0"/>
              </a:spcBef>
              <a:spcAft>
                <a:spcPts val="0"/>
              </a:spcAft>
              <a:buClr>
                <a:srgbClr val="000000"/>
              </a:buClr>
              <a:buSzPts val="475"/>
              <a:buFont typeface="Arial"/>
              <a:buChar char="●"/>
            </a:pPr>
            <a:r>
              <a:rPr lang="en-GB" sz="475">
                <a:solidFill>
                  <a:srgbClr val="000000"/>
                </a:solidFill>
                <a:latin typeface="Arial"/>
                <a:ea typeface="Arial"/>
                <a:cs typeface="Arial"/>
                <a:sym typeface="Arial"/>
              </a:rPr>
              <a:t>Includes Layer Normalization after each attention layer for stable training.</a:t>
            </a:r>
            <a:br>
              <a:rPr lang="en-GB" sz="475">
                <a:solidFill>
                  <a:srgbClr val="000000"/>
                </a:solidFill>
                <a:latin typeface="Arial"/>
                <a:ea typeface="Arial"/>
                <a:cs typeface="Arial"/>
                <a:sym typeface="Arial"/>
              </a:rPr>
            </a:br>
            <a:endParaRPr sz="475">
              <a:solidFill>
                <a:srgbClr val="000000"/>
              </a:solidFill>
              <a:latin typeface="Arial"/>
              <a:ea typeface="Arial"/>
              <a:cs typeface="Arial"/>
              <a:sym typeface="Arial"/>
            </a:endParaRPr>
          </a:p>
          <a:p>
            <a:pPr indent="-258762" lvl="0" marL="457200" rtl="0" algn="l">
              <a:spcBef>
                <a:spcPts val="0"/>
              </a:spcBef>
              <a:spcAft>
                <a:spcPts val="0"/>
              </a:spcAft>
              <a:buClr>
                <a:srgbClr val="000000"/>
              </a:buClr>
              <a:buSzPts val="475"/>
              <a:buFont typeface="Arial"/>
              <a:buChar char="●"/>
            </a:pPr>
            <a:r>
              <a:rPr lang="en-GB" sz="475">
                <a:solidFill>
                  <a:srgbClr val="000000"/>
                </a:solidFill>
                <a:latin typeface="Arial"/>
                <a:ea typeface="Arial"/>
                <a:cs typeface="Arial"/>
                <a:sym typeface="Arial"/>
              </a:rPr>
              <a:t>A Feed-Forward Network (FFN) is applied for further refinement of the node features.</a:t>
            </a:r>
            <a:br>
              <a:rPr lang="en-GB" sz="475">
                <a:solidFill>
                  <a:srgbClr val="000000"/>
                </a:solidFill>
                <a:latin typeface="Arial"/>
                <a:ea typeface="Arial"/>
                <a:cs typeface="Arial"/>
                <a:sym typeface="Arial"/>
              </a:rPr>
            </a:br>
            <a:endParaRPr sz="475">
              <a:solidFill>
                <a:srgbClr val="000000"/>
              </a:solidFill>
              <a:latin typeface="Arial"/>
              <a:ea typeface="Arial"/>
              <a:cs typeface="Arial"/>
              <a:sym typeface="Arial"/>
            </a:endParaRPr>
          </a:p>
          <a:p>
            <a:pPr indent="-258762" lvl="0" marL="457200" rtl="0" algn="l">
              <a:spcBef>
                <a:spcPts val="0"/>
              </a:spcBef>
              <a:spcAft>
                <a:spcPts val="0"/>
              </a:spcAft>
              <a:buClr>
                <a:srgbClr val="000000"/>
              </a:buClr>
              <a:buSzPts val="475"/>
              <a:buFont typeface="Arial"/>
              <a:buChar char="●"/>
            </a:pPr>
            <a:r>
              <a:rPr lang="en-GB" sz="475">
                <a:solidFill>
                  <a:srgbClr val="000000"/>
                </a:solidFill>
                <a:latin typeface="Arial"/>
                <a:ea typeface="Arial"/>
                <a:cs typeface="Arial"/>
                <a:sym typeface="Arial"/>
              </a:rPr>
              <a:t>Dropout and GELU activations are used to improve generalization and non-linearity.</a:t>
            </a:r>
            <a:br>
              <a:rPr lang="en-GB" sz="475">
                <a:solidFill>
                  <a:srgbClr val="000000"/>
                </a:solidFill>
                <a:latin typeface="Arial"/>
                <a:ea typeface="Arial"/>
                <a:cs typeface="Arial"/>
                <a:sym typeface="Arial"/>
              </a:rPr>
            </a:br>
            <a:endParaRPr sz="475">
              <a:solidFill>
                <a:srgbClr val="000000"/>
              </a:solidFill>
              <a:latin typeface="Arial"/>
              <a:ea typeface="Arial"/>
              <a:cs typeface="Arial"/>
              <a:sym typeface="Arial"/>
            </a:endParaRPr>
          </a:p>
          <a:p>
            <a:pPr indent="0" lvl="0" marL="0" rtl="0" algn="l">
              <a:spcBef>
                <a:spcPts val="1200"/>
              </a:spcBef>
              <a:spcAft>
                <a:spcPts val="0"/>
              </a:spcAft>
              <a:buSzPts val="275"/>
              <a:buNone/>
            </a:pPr>
            <a:r>
              <a:rPr b="1" lang="en-GB" sz="475">
                <a:solidFill>
                  <a:srgbClr val="000000"/>
                </a:solidFill>
                <a:latin typeface="Arial"/>
                <a:ea typeface="Arial"/>
                <a:cs typeface="Arial"/>
                <a:sym typeface="Arial"/>
              </a:rPr>
              <a:t>Gating Mechanism &amp; Residuals</a:t>
            </a:r>
            <a:endParaRPr b="1" sz="475">
              <a:solidFill>
                <a:srgbClr val="000000"/>
              </a:solidFill>
              <a:latin typeface="Arial"/>
              <a:ea typeface="Arial"/>
              <a:cs typeface="Arial"/>
              <a:sym typeface="Arial"/>
            </a:endParaRPr>
          </a:p>
          <a:p>
            <a:pPr indent="0" lvl="0" marL="0" rtl="0" algn="l">
              <a:spcBef>
                <a:spcPts val="1200"/>
              </a:spcBef>
              <a:spcAft>
                <a:spcPts val="0"/>
              </a:spcAft>
              <a:buSzPts val="275"/>
              <a:buNone/>
            </a:pPr>
            <a:r>
              <a:rPr b="1" lang="en-GB" sz="475">
                <a:solidFill>
                  <a:srgbClr val="000000"/>
                </a:solidFill>
                <a:latin typeface="Arial"/>
                <a:ea typeface="Arial"/>
                <a:cs typeface="Arial"/>
                <a:sym typeface="Arial"/>
              </a:rPr>
              <a:t>Residual Connection:</a:t>
            </a:r>
            <a:r>
              <a:rPr lang="en-GB" sz="475">
                <a:solidFill>
                  <a:srgbClr val="000000"/>
                </a:solidFill>
                <a:latin typeface="Arial"/>
                <a:ea typeface="Arial"/>
                <a:cs typeface="Arial"/>
                <a:sym typeface="Arial"/>
              </a:rPr>
              <a:t> The output is computed as hout=h+FFN(h)h_{\text{out}} = h + \text{FFN}(h)hout​=h+FFN(h), which retains the initial semantic representation while allowing for deeper feature refinement.</a:t>
            </a:r>
            <a:endParaRPr sz="475">
              <a:solidFill>
                <a:srgbClr val="000000"/>
              </a:solidFill>
              <a:latin typeface="Arial"/>
              <a:ea typeface="Arial"/>
              <a:cs typeface="Arial"/>
              <a:sym typeface="Arial"/>
            </a:endParaRPr>
          </a:p>
          <a:p>
            <a:pPr indent="0" lvl="0" marL="0" rtl="0" algn="l">
              <a:spcBef>
                <a:spcPts val="1200"/>
              </a:spcBef>
              <a:spcAft>
                <a:spcPts val="0"/>
              </a:spcAft>
              <a:buSzPts val="275"/>
              <a:buNone/>
            </a:pPr>
            <a:r>
              <a:rPr b="1" lang="en-GB" sz="475">
                <a:solidFill>
                  <a:srgbClr val="000000"/>
                </a:solidFill>
                <a:latin typeface="Arial"/>
                <a:ea typeface="Arial"/>
                <a:cs typeface="Arial"/>
                <a:sym typeface="Arial"/>
              </a:rPr>
              <a:t>Implicit Attention Gating:</a:t>
            </a:r>
            <a:r>
              <a:rPr lang="en-GB" sz="475">
                <a:solidFill>
                  <a:srgbClr val="000000"/>
                </a:solidFill>
                <a:latin typeface="Arial"/>
                <a:ea typeface="Arial"/>
                <a:cs typeface="Arial"/>
                <a:sym typeface="Arial"/>
              </a:rPr>
              <a:t> Each attention head dynamically computes attention weights αij\alpha_{ij}αij​ to determine the importance of a neighbor jjj for node iii, using:</a:t>
            </a:r>
            <a:endParaRPr sz="475">
              <a:solidFill>
                <a:srgbClr val="000000"/>
              </a:solidFill>
              <a:latin typeface="Arial"/>
              <a:ea typeface="Arial"/>
              <a:cs typeface="Arial"/>
              <a:sym typeface="Arial"/>
            </a:endParaRPr>
          </a:p>
          <a:p>
            <a:pPr indent="0" lvl="0" marL="0" rtl="0" algn="l">
              <a:spcBef>
                <a:spcPts val="1200"/>
              </a:spcBef>
              <a:spcAft>
                <a:spcPts val="0"/>
              </a:spcAft>
              <a:buSzPts val="275"/>
              <a:buNone/>
            </a:pPr>
            <a:r>
              <a:rPr lang="en-GB" sz="475">
                <a:solidFill>
                  <a:srgbClr val="000000"/>
                </a:solidFill>
                <a:latin typeface="Arial"/>
                <a:ea typeface="Arial"/>
                <a:cs typeface="Arial"/>
                <a:sym typeface="Arial"/>
              </a:rPr>
              <a:t>This mechanism enables selective message passing from the most informative neighbors, enhancing the model’s ability to capture complex relational dependencies.</a:t>
            </a:r>
            <a:endParaRPr sz="475">
              <a:solidFill>
                <a:srgbClr val="000000"/>
              </a:solidFill>
              <a:latin typeface="Arial"/>
              <a:ea typeface="Arial"/>
              <a:cs typeface="Arial"/>
              <a:sym typeface="Arial"/>
            </a:endParaRPr>
          </a:p>
          <a:p>
            <a:pPr indent="0" lvl="0" marL="0" rtl="0" algn="l">
              <a:spcBef>
                <a:spcPts val="1200"/>
              </a:spcBef>
              <a:spcAft>
                <a:spcPts val="0"/>
              </a:spcAft>
              <a:buSzPts val="275"/>
              <a:buNone/>
            </a:pPr>
            <a:r>
              <a:rPr b="1" lang="en-GB" sz="475">
                <a:solidFill>
                  <a:srgbClr val="000000"/>
                </a:solidFill>
                <a:latin typeface="Arial"/>
                <a:ea typeface="Arial"/>
                <a:cs typeface="Arial"/>
                <a:sym typeface="Arial"/>
              </a:rPr>
              <a:t>Loss Function</a:t>
            </a:r>
            <a:endParaRPr b="1" sz="475">
              <a:solidFill>
                <a:srgbClr val="000000"/>
              </a:solidFill>
              <a:latin typeface="Arial"/>
              <a:ea typeface="Arial"/>
              <a:cs typeface="Arial"/>
              <a:sym typeface="Arial"/>
            </a:endParaRPr>
          </a:p>
          <a:p>
            <a:pPr indent="0" lvl="0" marL="0" rtl="0" algn="l">
              <a:spcBef>
                <a:spcPts val="1200"/>
              </a:spcBef>
              <a:spcAft>
                <a:spcPts val="0"/>
              </a:spcAft>
              <a:buSzPts val="275"/>
              <a:buNone/>
            </a:pPr>
            <a:r>
              <a:rPr lang="en-GB" sz="475">
                <a:solidFill>
                  <a:srgbClr val="000000"/>
                </a:solidFill>
                <a:latin typeface="Arial"/>
                <a:ea typeface="Arial"/>
                <a:cs typeface="Arial"/>
                <a:sym typeface="Arial"/>
              </a:rPr>
              <a:t>The loss function depends on the specific downstream task. For classification tasks, </a:t>
            </a:r>
            <a:r>
              <a:rPr b="1" lang="en-GB" sz="475">
                <a:solidFill>
                  <a:srgbClr val="000000"/>
                </a:solidFill>
                <a:latin typeface="Arial"/>
                <a:ea typeface="Arial"/>
                <a:cs typeface="Arial"/>
                <a:sym typeface="Arial"/>
              </a:rPr>
              <a:t>Cross-Entropy Loss</a:t>
            </a:r>
            <a:r>
              <a:rPr lang="en-GB" sz="475">
                <a:solidFill>
                  <a:srgbClr val="000000"/>
                </a:solidFill>
                <a:latin typeface="Arial"/>
                <a:ea typeface="Arial"/>
                <a:cs typeface="Arial"/>
                <a:sym typeface="Arial"/>
              </a:rPr>
              <a:t> is commonly used:</a:t>
            </a:r>
            <a:endParaRPr sz="475">
              <a:solidFill>
                <a:srgbClr val="000000"/>
              </a:solidFill>
              <a:latin typeface="Arial"/>
              <a:ea typeface="Arial"/>
              <a:cs typeface="Arial"/>
              <a:sym typeface="Arial"/>
            </a:endParaRPr>
          </a:p>
          <a:p>
            <a:pPr indent="0" lvl="0" marL="0" rtl="0" algn="l">
              <a:spcBef>
                <a:spcPts val="1200"/>
              </a:spcBef>
              <a:spcAft>
                <a:spcPts val="0"/>
              </a:spcAft>
              <a:buSzPts val="275"/>
              <a:buNone/>
            </a:pPr>
            <a:r>
              <a:rPr lang="en-GB" sz="475">
                <a:solidFill>
                  <a:srgbClr val="000000"/>
                </a:solidFill>
                <a:latin typeface="Arial"/>
                <a:ea typeface="Arial"/>
                <a:cs typeface="Arial"/>
                <a:sym typeface="Arial"/>
              </a:rPr>
              <a:t>where yiy_iyi​ is the true label and y^i\hat{y}_iy^​i​ is the model’s predicted probability.</a:t>
            </a:r>
            <a:endParaRPr sz="475">
              <a:solidFill>
                <a:srgbClr val="000000"/>
              </a:solidFill>
              <a:latin typeface="Arial"/>
              <a:ea typeface="Arial"/>
              <a:cs typeface="Arial"/>
              <a:sym typeface="Arial"/>
            </a:endParaRPr>
          </a:p>
          <a:p>
            <a:pPr indent="0" lvl="0" marL="0" rtl="0" algn="l">
              <a:spcBef>
                <a:spcPts val="1200"/>
              </a:spcBef>
              <a:spcAft>
                <a:spcPts val="1200"/>
              </a:spcAft>
              <a:buSzPts val="275"/>
              <a:buNone/>
            </a:pPr>
            <a:r>
              <a:t/>
            </a:r>
            <a:endParaRPr sz="625"/>
          </a:p>
        </p:txBody>
      </p:sp>
      <p:pic>
        <p:nvPicPr>
          <p:cNvPr id="115" name="Google Shape;115;p21"/>
          <p:cNvPicPr preferRelativeResize="0"/>
          <p:nvPr/>
        </p:nvPicPr>
        <p:blipFill>
          <a:blip r:embed="rId3">
            <a:alphaModFix/>
          </a:blip>
          <a:stretch>
            <a:fillRect/>
          </a:stretch>
        </p:blipFill>
        <p:spPr>
          <a:xfrm>
            <a:off x="457201" y="1200150"/>
            <a:ext cx="2781074" cy="3502200"/>
          </a:xfrm>
          <a:prstGeom prst="rect">
            <a:avLst/>
          </a:prstGeom>
          <a:noFill/>
          <a:ln>
            <a:noFill/>
          </a:ln>
        </p:spPr>
      </p:pic>
      <p:pic>
        <p:nvPicPr>
          <p:cNvPr id="116" name="Google Shape;116;p21"/>
          <p:cNvPicPr preferRelativeResize="0"/>
          <p:nvPr/>
        </p:nvPicPr>
        <p:blipFill>
          <a:blip r:embed="rId4">
            <a:alphaModFix/>
          </a:blip>
          <a:stretch>
            <a:fillRect/>
          </a:stretch>
        </p:blipFill>
        <p:spPr>
          <a:xfrm>
            <a:off x="6493900" y="1790700"/>
            <a:ext cx="2465800" cy="977550"/>
          </a:xfrm>
          <a:prstGeom prst="rect">
            <a:avLst/>
          </a:prstGeom>
          <a:noFill/>
          <a:ln>
            <a:noFill/>
          </a:ln>
        </p:spPr>
      </p:pic>
      <p:pic>
        <p:nvPicPr>
          <p:cNvPr id="117" name="Google Shape;117;p21"/>
          <p:cNvPicPr preferRelativeResize="0"/>
          <p:nvPr/>
        </p:nvPicPr>
        <p:blipFill>
          <a:blip r:embed="rId5">
            <a:alphaModFix/>
          </a:blip>
          <a:stretch>
            <a:fillRect/>
          </a:stretch>
        </p:blipFill>
        <p:spPr>
          <a:xfrm>
            <a:off x="6848463" y="4065875"/>
            <a:ext cx="2295525" cy="819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sz="4400">
                <a:solidFill>
                  <a:schemeClr val="dk1"/>
                </a:solidFill>
                <a:latin typeface="Calibri"/>
                <a:ea typeface="Calibri"/>
                <a:cs typeface="Calibri"/>
                <a:sym typeface="Calibri"/>
              </a:rPr>
              <a:t>Experimental Setup</a:t>
            </a:r>
            <a:endParaRPr/>
          </a:p>
        </p:txBody>
      </p:sp>
      <p:sp>
        <p:nvSpPr>
          <p:cNvPr id="123" name="Google Shape;123;p22"/>
          <p:cNvSpPr txBox="1"/>
          <p:nvPr>
            <p:ph idx="1" type="body"/>
          </p:nvPr>
        </p:nvSpPr>
        <p:spPr>
          <a:xfrm>
            <a:off x="1185025" y="1706100"/>
            <a:ext cx="7501800" cy="2888400"/>
          </a:xfrm>
          <a:prstGeom prst="rect">
            <a:avLst/>
          </a:prstGeom>
          <a:noFill/>
          <a:ln>
            <a:noFill/>
          </a:ln>
        </p:spPr>
        <p:txBody>
          <a:bodyPr anchorCtr="0" anchor="t" bIns="45700" lIns="91425" spcFirstLastPara="1" rIns="91425" wrap="square" tIns="45700">
            <a:normAutofit fontScale="70000"/>
          </a:bodyPr>
          <a:lstStyle/>
          <a:p>
            <a:pPr indent="-281940" lvl="0" marL="342900" rtl="0" algn="l">
              <a:spcBef>
                <a:spcPts val="0"/>
              </a:spcBef>
              <a:spcAft>
                <a:spcPts val="0"/>
              </a:spcAft>
              <a:buClr>
                <a:schemeClr val="dk1"/>
              </a:buClr>
              <a:buSzPct val="100000"/>
              <a:buChar char="●"/>
            </a:pPr>
            <a:r>
              <a:rPr lang="en-GB" sz="3200">
                <a:solidFill>
                  <a:schemeClr val="dk1"/>
                </a:solidFill>
                <a:latin typeface="Calibri"/>
                <a:ea typeface="Calibri"/>
                <a:cs typeface="Calibri"/>
                <a:sym typeface="Calibri"/>
              </a:rPr>
              <a:t>Datasets: MPQA, MultiBooked (ca/eu), Opener (en/es), NoReC.</a:t>
            </a:r>
            <a:endParaRPr/>
          </a:p>
          <a:p>
            <a:pPr indent="-281940" lvl="0" marL="342900" rtl="0" algn="l">
              <a:spcBef>
                <a:spcPts val="640"/>
              </a:spcBef>
              <a:spcAft>
                <a:spcPts val="0"/>
              </a:spcAft>
              <a:buClr>
                <a:schemeClr val="dk1"/>
              </a:buClr>
              <a:buSzPct val="100000"/>
              <a:buChar char="●"/>
            </a:pPr>
            <a:r>
              <a:rPr lang="en-GB" sz="3200">
                <a:solidFill>
                  <a:schemeClr val="dk1"/>
                </a:solidFill>
                <a:latin typeface="Calibri"/>
                <a:ea typeface="Calibri"/>
                <a:cs typeface="Calibri"/>
                <a:sym typeface="Calibri"/>
              </a:rPr>
              <a:t>Trained on head-final and head-first graph configurations.</a:t>
            </a:r>
            <a:endParaRPr/>
          </a:p>
          <a:p>
            <a:pPr indent="-281940" lvl="0" marL="342900" rtl="0" algn="l">
              <a:spcBef>
                <a:spcPts val="640"/>
              </a:spcBef>
              <a:spcAft>
                <a:spcPts val="0"/>
              </a:spcAft>
              <a:buClr>
                <a:schemeClr val="dk1"/>
              </a:buClr>
              <a:buSzPct val="100000"/>
              <a:buChar char="●"/>
            </a:pPr>
            <a:r>
              <a:rPr lang="en-GB" sz="3200">
                <a:solidFill>
                  <a:schemeClr val="dk1"/>
                </a:solidFill>
                <a:latin typeface="Calibri"/>
                <a:ea typeface="Calibri"/>
                <a:cs typeface="Calibri"/>
                <a:sym typeface="Calibri"/>
              </a:rPr>
              <a:t>Evaluated using Sentiment Graph F1 (tuple-level matching).</a:t>
            </a:r>
            <a:endParaRPr/>
          </a:p>
          <a:p>
            <a:pPr indent="-281940" lvl="0" marL="342900" rtl="0" algn="l">
              <a:spcBef>
                <a:spcPts val="640"/>
              </a:spcBef>
              <a:spcAft>
                <a:spcPts val="1200"/>
              </a:spcAft>
              <a:buClr>
                <a:schemeClr val="dk1"/>
              </a:buClr>
              <a:buSzPct val="100000"/>
              <a:buChar char="●"/>
            </a:pPr>
            <a:r>
              <a:rPr lang="en-GB" sz="3200">
                <a:solidFill>
                  <a:schemeClr val="dk1"/>
                </a:solidFill>
                <a:latin typeface="Calibri"/>
                <a:ea typeface="Calibri"/>
                <a:cs typeface="Calibri"/>
                <a:sym typeface="Calibri"/>
              </a:rPr>
              <a:t>Compared Baseline, Learnable Structure Embeddings, Gating, and GAT.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