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92" r:id="rId3"/>
    <p:sldId id="276" r:id="rId4"/>
    <p:sldId id="277" r:id="rId5"/>
    <p:sldId id="281" r:id="rId6"/>
    <p:sldId id="282" r:id="rId7"/>
    <p:sldId id="278" r:id="rId8"/>
    <p:sldId id="279" r:id="rId9"/>
    <p:sldId id="283" r:id="rId10"/>
    <p:sldId id="284" r:id="rId11"/>
    <p:sldId id="285" r:id="rId12"/>
    <p:sldId id="286" r:id="rId13"/>
    <p:sldId id="288" r:id="rId14"/>
    <p:sldId id="289" r:id="rId15"/>
    <p:sldId id="280" r:id="rId16"/>
    <p:sldId id="290" r:id="rId17"/>
    <p:sldId id="291" r:id="rId18"/>
    <p:sldId id="27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B6E0"/>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F1C3C-64B5-4E1B-A16F-3BF0494C535B}" v="1323" dt="2020-02-12T09:13:52.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93" autoAdjust="0"/>
  </p:normalViewPr>
  <p:slideViewPr>
    <p:cSldViewPr snapToGrid="0">
      <p:cViewPr>
        <p:scale>
          <a:sx n="82" d="100"/>
          <a:sy n="82" d="100"/>
        </p:scale>
        <p:origin x="440" y="1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4602C1-7FC5-44B2-87E9-AB26AAFDF6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AB63AE0-16C7-426F-BADA-1C9CC61218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D0E6A-5198-4D0B-A3E5-D93E94C276F6}" type="datetime1">
              <a:rPr lang="zh-CN" altLang="en-US" smtClean="0"/>
              <a:t>2020/9/30</a:t>
            </a:fld>
            <a:endParaRPr lang="zh-CN" altLang="en-US"/>
          </a:p>
        </p:txBody>
      </p:sp>
      <p:sp>
        <p:nvSpPr>
          <p:cNvPr id="4" name="页脚占位符 3">
            <a:extLst>
              <a:ext uri="{FF2B5EF4-FFF2-40B4-BE49-F238E27FC236}">
                <a16:creationId xmlns:a16="http://schemas.microsoft.com/office/drawing/2014/main" id="{C7DAFDEA-1D18-4F4B-9B35-AAD3BD842A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831AB09-E253-413A-A3FD-64197C019D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5882B9-02AE-4AE6-B9C9-AEC85120F2C8}" type="slidenum">
              <a:rPr lang="zh-CN" altLang="en-US" smtClean="0"/>
              <a:t>‹#›</a:t>
            </a:fld>
            <a:endParaRPr lang="zh-CN" altLang="en-US"/>
          </a:p>
        </p:txBody>
      </p:sp>
    </p:spTree>
    <p:extLst>
      <p:ext uri="{BB962C8B-B14F-4D97-AF65-F5344CB8AC3E}">
        <p14:creationId xmlns:p14="http://schemas.microsoft.com/office/powerpoint/2010/main" val="27637406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C51C9-D8D9-4546-883C-A752C2233F6A}" type="datetime1">
              <a:rPr lang="zh-CN" altLang="en-US" smtClean="0"/>
              <a:t>2020/9/30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BF894-3087-41B3-A284-A6D45F7E6E53}" type="slidenum">
              <a:rPr lang="zh-CN" altLang="en-US" smtClean="0"/>
              <a:t>‹#›</a:t>
            </a:fld>
            <a:endParaRPr lang="zh-CN" altLang="en-US"/>
          </a:p>
        </p:txBody>
      </p:sp>
    </p:spTree>
    <p:extLst>
      <p:ext uri="{BB962C8B-B14F-4D97-AF65-F5344CB8AC3E}">
        <p14:creationId xmlns:p14="http://schemas.microsoft.com/office/powerpoint/2010/main" val="131906567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大家下午好，我是陈洪海，今天给大家简单介绍下这篇文章，结合深度学习的病理专家级的可解释的</a:t>
            </a:r>
            <a:r>
              <a:rPr lang="en-US" altLang="zh-CN" dirty="0"/>
              <a:t>whole-slide</a:t>
            </a:r>
            <a:r>
              <a:rPr lang="zh-CN" altLang="en-US" dirty="0"/>
              <a:t>癌症诊断，这篇文章是在</a:t>
            </a:r>
            <a:r>
              <a:rPr lang="en-US" altLang="zh-CN" dirty="0"/>
              <a:t>2019</a:t>
            </a:r>
            <a:r>
              <a:rPr lang="zh-CN" altLang="en-US" dirty="0"/>
              <a:t>年</a:t>
            </a:r>
            <a:r>
              <a:rPr lang="en-US" altLang="zh-CN" dirty="0"/>
              <a:t>7</a:t>
            </a:r>
            <a:r>
              <a:rPr lang="zh-CN" altLang="en-US" dirty="0"/>
              <a:t>月发表在</a:t>
            </a:r>
            <a:r>
              <a:rPr lang="en-US" altLang="zh-CN" dirty="0"/>
              <a:t>nature</a:t>
            </a:r>
            <a:r>
              <a:rPr lang="zh-CN" altLang="en-US" dirty="0"/>
              <a:t>子刊</a:t>
            </a:r>
            <a:r>
              <a:rPr lang="en-US" altLang="zh-CN" dirty="0"/>
              <a:t>Nature machine intelligence</a:t>
            </a:r>
            <a:r>
              <a:rPr lang="zh-CN" altLang="en-US" dirty="0"/>
              <a:t>上的。首先带大家简单看一下这篇文章的作者，张自召。</a:t>
            </a:r>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a:t>
            </a:fld>
            <a:endParaRPr lang="zh-CN" altLang="en-US"/>
          </a:p>
        </p:txBody>
      </p:sp>
    </p:spTree>
    <p:extLst>
      <p:ext uri="{BB962C8B-B14F-4D97-AF65-F5344CB8AC3E}">
        <p14:creationId xmlns:p14="http://schemas.microsoft.com/office/powerpoint/2010/main" val="638190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从带有注释的肿瘤区域和非肿瘤区域周围随机采取一组分辨率为</a:t>
            </a:r>
            <a:r>
              <a:rPr lang="en-US" altLang="zh-CN" dirty="0"/>
              <a:t>1024*1024</a:t>
            </a:r>
            <a:r>
              <a:rPr lang="zh-CN" altLang="en-US" dirty="0"/>
              <a:t>的图像（附带模糊标签），这一数据集拥有更多的图像</a:t>
            </a:r>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10</a:t>
            </a:fld>
            <a:endParaRPr lang="zh-CN" altLang="en-US"/>
          </a:p>
        </p:txBody>
      </p:sp>
    </p:spTree>
    <p:extLst>
      <p:ext uri="{BB962C8B-B14F-4D97-AF65-F5344CB8AC3E}">
        <p14:creationId xmlns:p14="http://schemas.microsoft.com/office/powerpoint/2010/main" val="2764062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该数据集中图片具有精细标签。选取</a:t>
            </a:r>
            <a:r>
              <a:rPr lang="en-US" altLang="zh-CN" sz="1200" dirty="0"/>
              <a:t>211</a:t>
            </a:r>
            <a:r>
              <a:rPr lang="zh-CN" altLang="en-US" sz="1200" dirty="0"/>
              <a:t>张</a:t>
            </a:r>
            <a:r>
              <a:rPr lang="en-US" altLang="zh-CN" sz="1200" dirty="0"/>
              <a:t>HG</a:t>
            </a:r>
            <a:r>
              <a:rPr lang="zh-CN" altLang="en-US" sz="1200" dirty="0"/>
              <a:t>和</a:t>
            </a:r>
            <a:r>
              <a:rPr lang="en-US" altLang="zh-CN" sz="1200" dirty="0"/>
              <a:t>LG</a:t>
            </a:r>
            <a:r>
              <a:rPr lang="zh-CN" altLang="en-US" sz="1200" dirty="0"/>
              <a:t>的癌症图片，取了</a:t>
            </a:r>
            <a:r>
              <a:rPr lang="en-US" altLang="zh-CN" sz="1200" dirty="0"/>
              <a:t>4253</a:t>
            </a:r>
            <a:r>
              <a:rPr lang="zh-CN" altLang="en-US" sz="1200" dirty="0"/>
              <a:t>张</a:t>
            </a:r>
            <a:r>
              <a:rPr lang="en-US" altLang="zh-CN" sz="1200" dirty="0"/>
              <a:t>1024*1024</a:t>
            </a:r>
            <a:r>
              <a:rPr lang="zh-CN" altLang="en-US" sz="1200" dirty="0"/>
              <a:t>的图像。随后由病理学家对每一个图像提供一段病理报告（微观研究），主要描述了几类关键的形态视觉特征。</a:t>
            </a:r>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11</a:t>
            </a:fld>
            <a:endParaRPr lang="zh-CN" altLang="en-US"/>
          </a:p>
        </p:txBody>
      </p:sp>
    </p:spTree>
    <p:extLst>
      <p:ext uri="{BB962C8B-B14F-4D97-AF65-F5344CB8AC3E}">
        <p14:creationId xmlns:p14="http://schemas.microsoft.com/office/powerpoint/2010/main" val="372784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该数据集的构建依赖于训练好的</a:t>
            </a:r>
            <a:r>
              <a:rPr lang="en-US" altLang="zh-CN" sz="1200" dirty="0"/>
              <a:t>S-net</a:t>
            </a:r>
            <a:r>
              <a:rPr lang="zh-CN" altLang="en-US" sz="1200" dirty="0"/>
              <a:t>和</a:t>
            </a:r>
            <a:r>
              <a:rPr lang="en-US" altLang="zh-CN" sz="1200" dirty="0"/>
              <a:t>d-net</a:t>
            </a:r>
            <a:r>
              <a:rPr lang="zh-CN" altLang="en-US" sz="1200" dirty="0"/>
              <a:t>。其中的每一张幻灯片表示为一个</a:t>
            </a:r>
            <a:r>
              <a:rPr lang="en-US" altLang="zh-CN" sz="1200" dirty="0"/>
              <a:t>ROI</a:t>
            </a:r>
            <a:r>
              <a:rPr lang="zh-CN" altLang="en-US" sz="1200" dirty="0"/>
              <a:t>嵌入特征包</a:t>
            </a:r>
            <a:endParaRPr lang="en-US" altLang="zh-CN" sz="1200"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12</a:t>
            </a:fld>
            <a:endParaRPr lang="zh-CN" altLang="en-US"/>
          </a:p>
        </p:txBody>
      </p:sp>
    </p:spTree>
    <p:extLst>
      <p:ext uri="{BB962C8B-B14F-4D97-AF65-F5344CB8AC3E}">
        <p14:creationId xmlns:p14="http://schemas.microsoft.com/office/powerpoint/2010/main" val="2200673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effectLst/>
                <a:ea typeface="等线" panose="02010600030101010101" pitchFamily="2" charset="-122"/>
                <a:cs typeface="Times New Roman" panose="02020603050405020304" pitchFamily="18" charset="0"/>
              </a:rPr>
              <a:t>图</a:t>
            </a:r>
            <a:r>
              <a:rPr lang="en-US" altLang="zh-CN" sz="1200" dirty="0">
                <a:effectLst/>
                <a:ea typeface="等线" panose="02010600030101010101" pitchFamily="2" charset="-122"/>
                <a:cs typeface="Times New Roman" panose="02020603050405020304" pitchFamily="18" charset="0"/>
              </a:rPr>
              <a:t>a</a:t>
            </a:r>
            <a:r>
              <a:rPr lang="zh-CN" altLang="zh-CN" sz="1200" dirty="0">
                <a:effectLst/>
                <a:ea typeface="等线" panose="02010600030101010101" pitchFamily="2" charset="-122"/>
                <a:cs typeface="Times New Roman" panose="02020603050405020304" pitchFamily="18" charset="0"/>
              </a:rPr>
              <a:t>中，蓝色的灵敏度</a:t>
            </a:r>
            <a:r>
              <a:rPr lang="en-US" altLang="zh-CN" sz="1200" dirty="0">
                <a:effectLst/>
                <a:ea typeface="等线" panose="02010600030101010101" pitchFamily="2" charset="-122"/>
                <a:cs typeface="Times New Roman" panose="02020603050405020304" pitchFamily="18" charset="0"/>
              </a:rPr>
              <a:t>-</a:t>
            </a:r>
            <a:r>
              <a:rPr lang="zh-CN" altLang="zh-CN" sz="1200" dirty="0">
                <a:effectLst/>
                <a:ea typeface="等线" panose="02010600030101010101" pitchFamily="2" charset="-122"/>
                <a:cs typeface="Times New Roman" panose="02020603050405020304" pitchFamily="18" charset="0"/>
              </a:rPr>
              <a:t>特异性曲线代表了系统的诊断</a:t>
            </a:r>
            <a:r>
              <a:rPr lang="zh-CN" altLang="en-US" dirty="0">
                <a:ea typeface="等线" panose="02010600030101010101" pitchFamily="2" charset="-122"/>
                <a:cs typeface="Times New Roman" panose="02020603050405020304" pitchFamily="18" charset="0"/>
              </a:rPr>
              <a:t>，</a:t>
            </a:r>
            <a:r>
              <a:rPr lang="zh-CN" altLang="zh-CN" sz="1200" dirty="0">
                <a:effectLst/>
                <a:ea typeface="等线" panose="02010600030101010101" pitchFamily="2" charset="-122"/>
                <a:cs typeface="Times New Roman" panose="02020603050405020304" pitchFamily="18" charset="0"/>
              </a:rPr>
              <a:t>每个橙色点代表一个病理学家的一个敏感度</a:t>
            </a:r>
            <a:r>
              <a:rPr lang="en-US" altLang="zh-CN" sz="1200" dirty="0">
                <a:effectLst/>
                <a:ea typeface="等线" panose="02010600030101010101" pitchFamily="2" charset="-122"/>
                <a:cs typeface="Times New Roman" panose="02020603050405020304" pitchFamily="18" charset="0"/>
              </a:rPr>
              <a:t>-</a:t>
            </a:r>
            <a:r>
              <a:rPr lang="zh-CN" altLang="zh-CN" sz="1200" dirty="0">
                <a:effectLst/>
                <a:ea typeface="等线" panose="02010600030101010101" pitchFamily="2" charset="-122"/>
                <a:cs typeface="Times New Roman" panose="02020603050405020304" pitchFamily="18" charset="0"/>
              </a:rPr>
              <a:t>特异性评分</a:t>
            </a:r>
            <a:r>
              <a:rPr lang="zh-CN" altLang="en-US" sz="1200" dirty="0">
                <a:effectLst/>
                <a:ea typeface="等线" panose="02010600030101010101" pitchFamily="2" charset="-122"/>
                <a:cs typeface="Times New Roman" panose="02020603050405020304" pitchFamily="18" charset="0"/>
              </a:rPr>
              <a:t>，</a:t>
            </a:r>
            <a:r>
              <a:rPr lang="zh-CN" altLang="zh-CN" sz="1200" dirty="0">
                <a:effectLst/>
                <a:ea typeface="等线" panose="02010600030101010101" pitchFamily="2" charset="-122"/>
                <a:cs typeface="Times New Roman" panose="02020603050405020304" pitchFamily="18" charset="0"/>
              </a:rPr>
              <a:t>红色的点是所有病理学家的平均分</a:t>
            </a:r>
            <a:r>
              <a:rPr lang="zh-CN" altLang="en-US" sz="1200" dirty="0">
                <a:effectLst/>
                <a:ea typeface="等线" panose="02010600030101010101" pitchFamily="2" charset="-122"/>
                <a:cs typeface="Times New Roman" panose="02020603050405020304" pitchFamily="18" charset="0"/>
              </a:rPr>
              <a:t>。</a:t>
            </a:r>
            <a:endParaRPr lang="en-US" altLang="zh-CN" dirty="0">
              <a:ea typeface="等线" panose="02010600030101010101" pitchFamily="2" charset="-122"/>
              <a:cs typeface="Times New Roman" panose="02020603050405020304" pitchFamily="18" charset="0"/>
            </a:endParaRPr>
          </a:p>
          <a:p>
            <a:r>
              <a:rPr lang="zh-CN" altLang="zh-CN" sz="1200" dirty="0">
                <a:effectLst/>
                <a:ea typeface="等线" panose="02010600030101010101" pitchFamily="2" charset="-122"/>
                <a:cs typeface="Times New Roman" panose="02020603050405020304" pitchFamily="18" charset="0"/>
              </a:rPr>
              <a:t>图</a:t>
            </a:r>
            <a:r>
              <a:rPr lang="en-US" altLang="zh-CN" sz="1200" dirty="0">
                <a:effectLst/>
                <a:ea typeface="等线" panose="02010600030101010101" pitchFamily="2" charset="-122"/>
                <a:cs typeface="Times New Roman" panose="02020603050405020304" pitchFamily="18" charset="0"/>
              </a:rPr>
              <a:t>b</a:t>
            </a:r>
            <a:r>
              <a:rPr lang="zh-CN" altLang="zh-CN" sz="1200" dirty="0">
                <a:effectLst/>
                <a:ea typeface="等线" panose="02010600030101010101" pitchFamily="2" charset="-122"/>
                <a:cs typeface="Times New Roman" panose="02020603050405020304" pitchFamily="18" charset="0"/>
              </a:rPr>
              <a:t>显示了系统对集测试和验证集中较大组</a:t>
            </a:r>
            <a:r>
              <a:rPr lang="en-US" altLang="zh-CN" sz="1200" dirty="0">
                <a:effectLst/>
                <a:ea typeface="等线" panose="02010600030101010101" pitchFamily="2" charset="-122"/>
                <a:cs typeface="Times New Roman" panose="02020603050405020304" pitchFamily="18" charset="0"/>
              </a:rPr>
              <a:t>293</a:t>
            </a:r>
            <a:r>
              <a:rPr lang="zh-CN" altLang="zh-CN" sz="1200" dirty="0">
                <a:effectLst/>
                <a:ea typeface="等线" panose="02010600030101010101" pitchFamily="2" charset="-122"/>
                <a:cs typeface="Times New Roman" panose="02020603050405020304" pitchFamily="18" charset="0"/>
              </a:rPr>
              <a:t>张幻灯片的敏感性</a:t>
            </a:r>
            <a:r>
              <a:rPr lang="en-US" altLang="zh-CN" sz="1200" dirty="0">
                <a:effectLst/>
                <a:ea typeface="等线" panose="02010600030101010101" pitchFamily="2" charset="-122"/>
                <a:cs typeface="Times New Roman" panose="02020603050405020304" pitchFamily="18" charset="0"/>
              </a:rPr>
              <a:t>-</a:t>
            </a:r>
            <a:r>
              <a:rPr lang="zh-CN" altLang="zh-CN" sz="1200" dirty="0">
                <a:effectLst/>
                <a:ea typeface="等线" panose="02010600030101010101" pitchFamily="2" charset="-122"/>
                <a:cs typeface="Times New Roman" panose="02020603050405020304" pitchFamily="18" charset="0"/>
              </a:rPr>
              <a:t>特异性曲线。该系统还取得了良好的</a:t>
            </a:r>
            <a:r>
              <a:rPr lang="en-US" altLang="zh-CN" sz="1200" dirty="0">
                <a:effectLst/>
                <a:ea typeface="等线" panose="02010600030101010101" pitchFamily="2" charset="-122"/>
                <a:cs typeface="Times New Roman" panose="02020603050405020304" pitchFamily="18" charset="0"/>
              </a:rPr>
              <a:t>AUC</a:t>
            </a:r>
            <a:r>
              <a:rPr lang="zh-CN" altLang="zh-CN" sz="1200" dirty="0">
                <a:effectLst/>
                <a:ea typeface="等线" panose="02010600030101010101" pitchFamily="2" charset="-122"/>
                <a:cs typeface="Times New Roman" panose="02020603050405020304" pitchFamily="18" charset="0"/>
              </a:rPr>
              <a:t>评分</a:t>
            </a:r>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13</a:t>
            </a:fld>
            <a:endParaRPr lang="zh-CN" altLang="en-US"/>
          </a:p>
        </p:txBody>
      </p:sp>
    </p:spTree>
    <p:extLst>
      <p:ext uri="{BB962C8B-B14F-4D97-AF65-F5344CB8AC3E}">
        <p14:creationId xmlns:p14="http://schemas.microsoft.com/office/powerpoint/2010/main" val="1848699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ffectLst/>
                <a:ea typeface="等线" panose="02010600030101010101" pitchFamily="2" charset="-122"/>
                <a:cs typeface="Times New Roman" panose="02020603050405020304" pitchFamily="18" charset="0"/>
              </a:rPr>
              <a:t>通过对不同病理学家诊断的差异性进行分析，得出系统具有较高稳定性和客观性的优势的结论</a:t>
            </a:r>
            <a:r>
              <a:rPr lang="zh-CN" altLang="en-US" sz="1200" dirty="0">
                <a:effectLst/>
                <a:ea typeface="等线" panose="02010600030101010101" pitchFamily="2" charset="-122"/>
                <a:cs typeface="Times New Roman" panose="02020603050405020304" pitchFamily="18" charset="0"/>
              </a:rPr>
              <a:t>。</a:t>
            </a:r>
            <a:endParaRPr lang="en-US" altLang="zh-CN" sz="1200" dirty="0">
              <a:effectLst/>
              <a:ea typeface="等线" panose="02010600030101010101" pitchFamily="2" charset="-122"/>
              <a:cs typeface="Times New Roman" panose="02020603050405020304" pitchFamily="18" charset="0"/>
            </a:endParaRPr>
          </a:p>
          <a:p>
            <a:r>
              <a:rPr lang="zh-CN" altLang="zh-CN" sz="1200" dirty="0">
                <a:effectLst/>
                <a:ea typeface="等线" panose="02010600030101010101" pitchFamily="2" charset="-122"/>
                <a:cs typeface="Times New Roman" panose="02020603050405020304" pitchFamily="18" charset="0"/>
              </a:rPr>
              <a:t>图</a:t>
            </a:r>
            <a:r>
              <a:rPr lang="en-US" altLang="zh-CN" sz="1200" dirty="0">
                <a:effectLst/>
                <a:ea typeface="等线" panose="02010600030101010101" pitchFamily="2" charset="-122"/>
                <a:cs typeface="Times New Roman" panose="02020603050405020304" pitchFamily="18" charset="0"/>
              </a:rPr>
              <a:t>c</a:t>
            </a:r>
            <a:r>
              <a:rPr lang="zh-CN" altLang="zh-CN" sz="1200" dirty="0">
                <a:effectLst/>
                <a:ea typeface="等线" panose="02010600030101010101" pitchFamily="2" charset="-122"/>
                <a:cs typeface="Times New Roman" panose="02020603050405020304" pitchFamily="18" charset="0"/>
              </a:rPr>
              <a:t>显示了病理学家和系统的意见不一致的百分比，显示在所有病理学家对中平均有</a:t>
            </a:r>
            <a:r>
              <a:rPr lang="en-US" altLang="zh-CN" sz="1200" dirty="0">
                <a:effectLst/>
                <a:ea typeface="等线" panose="02010600030101010101" pitchFamily="2" charset="-122"/>
                <a:cs typeface="Times New Roman" panose="02020603050405020304" pitchFamily="18" charset="0"/>
              </a:rPr>
              <a:t>23.8%</a:t>
            </a:r>
            <a:r>
              <a:rPr lang="zh-CN" altLang="zh-CN" sz="1200" dirty="0">
                <a:effectLst/>
                <a:ea typeface="等线" panose="02010600030101010101" pitchFamily="2" charset="-122"/>
                <a:cs typeface="Times New Roman" panose="02020603050405020304" pitchFamily="18" charset="0"/>
              </a:rPr>
              <a:t>的意见不一致。</a:t>
            </a:r>
            <a:endParaRPr lang="en-US" altLang="zh-CN" sz="1200" dirty="0">
              <a:ea typeface="等线" panose="02010600030101010101" pitchFamily="2" charset="-122"/>
              <a:cs typeface="Times New Roman" panose="02020603050405020304" pitchFamily="18" charset="0"/>
            </a:endParaRPr>
          </a:p>
          <a:p>
            <a:r>
              <a:rPr lang="zh-CN" altLang="zh-CN" sz="1200" dirty="0">
                <a:effectLst/>
                <a:ea typeface="等线" panose="02010600030101010101" pitchFamily="2" charset="-122"/>
                <a:cs typeface="Times New Roman" panose="02020603050405020304" pitchFamily="18" charset="0"/>
              </a:rPr>
              <a:t>图</a:t>
            </a:r>
            <a:r>
              <a:rPr lang="en-US" altLang="zh-CN" sz="1200" dirty="0">
                <a:effectLst/>
                <a:ea typeface="等线" panose="02010600030101010101" pitchFamily="2" charset="-122"/>
                <a:cs typeface="Times New Roman" panose="02020603050405020304" pitchFamily="18" charset="0"/>
              </a:rPr>
              <a:t>d</a:t>
            </a:r>
            <a:r>
              <a:rPr lang="zh-CN" altLang="zh-CN" sz="1200" dirty="0">
                <a:effectLst/>
                <a:ea typeface="等线" panose="02010600030101010101" pitchFamily="2" charset="-122"/>
                <a:cs typeface="Times New Roman" panose="02020603050405020304" pitchFamily="18" charset="0"/>
              </a:rPr>
              <a:t>显示了对病理学家和系统进行逐个数字切片诊断的比较，表明了病理学家和系统的差异。</a:t>
            </a:r>
            <a:endParaRPr lang="zh-CN" altLang="en-US" sz="1200"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14</a:t>
            </a:fld>
            <a:endParaRPr lang="zh-CN" altLang="en-US"/>
          </a:p>
        </p:txBody>
      </p:sp>
    </p:spTree>
    <p:extLst>
      <p:ext uri="{BB962C8B-B14F-4D97-AF65-F5344CB8AC3E}">
        <p14:creationId xmlns:p14="http://schemas.microsoft.com/office/powerpoint/2010/main" val="3982874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我们提出了一种随机特征采样机制，可以通过随机特征组合有效地增强训练数据，从而提高模型的通用性。算法</a:t>
            </a:r>
            <a:r>
              <a:rPr lang="en-US" altLang="zh-CN" dirty="0"/>
              <a:t>1</a:t>
            </a:r>
            <a:r>
              <a:rPr lang="zh-CN" altLang="en-US" dirty="0"/>
              <a:t>使用</a:t>
            </a:r>
            <a:r>
              <a:rPr lang="en-US" altLang="zh-CN" dirty="0"/>
              <a:t>IV</a:t>
            </a:r>
            <a:r>
              <a:rPr lang="zh-CN" altLang="en-US" dirty="0"/>
              <a:t>诊断数据集描述了</a:t>
            </a:r>
            <a:r>
              <a:rPr lang="en-US" altLang="zh-CN" dirty="0"/>
              <a:t>a-net</a:t>
            </a:r>
            <a:r>
              <a:rPr lang="zh-CN" altLang="en-US" dirty="0"/>
              <a:t>的训练细节。</a:t>
            </a:r>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15</a:t>
            </a:fld>
            <a:endParaRPr lang="zh-CN" altLang="en-US"/>
          </a:p>
        </p:txBody>
      </p:sp>
    </p:spTree>
    <p:extLst>
      <p:ext uri="{BB962C8B-B14F-4D97-AF65-F5344CB8AC3E}">
        <p14:creationId xmlns:p14="http://schemas.microsoft.com/office/powerpoint/2010/main" val="4253014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数据获取地址，可以从</a:t>
            </a:r>
            <a:r>
              <a:rPr lang="en-US" altLang="zh-CN" dirty="0" err="1"/>
              <a:t>figshare</a:t>
            </a:r>
            <a:r>
              <a:rPr lang="zh-CN" altLang="en-US" dirty="0"/>
              <a:t>上获得</a:t>
            </a:r>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16</a:t>
            </a:fld>
            <a:endParaRPr lang="zh-CN" altLang="en-US"/>
          </a:p>
        </p:txBody>
      </p:sp>
    </p:spTree>
    <p:extLst>
      <p:ext uri="{BB962C8B-B14F-4D97-AF65-F5344CB8AC3E}">
        <p14:creationId xmlns:p14="http://schemas.microsoft.com/office/powerpoint/2010/main" val="2042703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代码可以从</a:t>
            </a:r>
            <a:r>
              <a:rPr lang="en-US" altLang="zh-CN" dirty="0" err="1"/>
              <a:t>github</a:t>
            </a:r>
            <a:r>
              <a:rPr lang="zh-CN" altLang="en-US" dirty="0"/>
              <a:t>上获得。</a:t>
            </a:r>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17</a:t>
            </a:fld>
            <a:endParaRPr lang="zh-CN" altLang="en-US"/>
          </a:p>
        </p:txBody>
      </p:sp>
    </p:spTree>
    <p:extLst>
      <p:ext uri="{BB962C8B-B14F-4D97-AF65-F5344CB8AC3E}">
        <p14:creationId xmlns:p14="http://schemas.microsoft.com/office/powerpoint/2010/main" val="138130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Thanks for your listening!</a:t>
            </a:r>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18</a:t>
            </a:fld>
            <a:endParaRPr lang="zh-CN" altLang="en-US"/>
          </a:p>
        </p:txBody>
      </p:sp>
    </p:spTree>
    <p:extLst>
      <p:ext uri="{BB962C8B-B14F-4D97-AF65-F5344CB8AC3E}">
        <p14:creationId xmlns:p14="http://schemas.microsoft.com/office/powerpoint/2010/main" val="366581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33333"/>
                </a:solidFill>
                <a:effectLst/>
                <a:latin typeface="Arial" panose="020B0604020202020204" pitchFamily="34" charset="0"/>
              </a:rPr>
              <a:t>zhang</a:t>
            </a:r>
            <a:r>
              <a:rPr lang="zh-CN" altLang="en-US" b="0" i="0" dirty="0">
                <a:solidFill>
                  <a:srgbClr val="333333"/>
                </a:solidFill>
                <a:effectLst/>
                <a:latin typeface="Arial" panose="020B0604020202020204" pitchFamily="34" charset="0"/>
              </a:rPr>
              <a:t>于</a:t>
            </a:r>
            <a:r>
              <a:rPr lang="en-US" altLang="zh-CN" b="0" i="0" dirty="0">
                <a:solidFill>
                  <a:srgbClr val="333333"/>
                </a:solidFill>
                <a:effectLst/>
                <a:latin typeface="Arial" panose="020B0604020202020204" pitchFamily="34" charset="0"/>
              </a:rPr>
              <a:t>2019</a:t>
            </a:r>
            <a:r>
              <a:rPr lang="zh-CN" altLang="en-US" b="0" i="0" dirty="0">
                <a:solidFill>
                  <a:srgbClr val="333333"/>
                </a:solidFill>
                <a:effectLst/>
                <a:latin typeface="Arial" panose="020B0604020202020204" pitchFamily="34" charset="0"/>
              </a:rPr>
              <a:t>年完成了博士学位。在西门子研究中心和</a:t>
            </a:r>
            <a:r>
              <a:rPr lang="en-US" altLang="zh-CN" b="0" i="0" dirty="0">
                <a:solidFill>
                  <a:srgbClr val="333333"/>
                </a:solidFill>
                <a:effectLst/>
                <a:latin typeface="Arial" panose="020B0604020202020204" pitchFamily="34" charset="0"/>
              </a:rPr>
              <a:t>Facebook</a:t>
            </a:r>
            <a:r>
              <a:rPr lang="zh-CN" altLang="en-US" b="0" i="0" dirty="0">
                <a:solidFill>
                  <a:srgbClr val="333333"/>
                </a:solidFill>
                <a:effectLst/>
                <a:latin typeface="Arial" panose="020B0604020202020204" pitchFamily="34" charset="0"/>
              </a:rPr>
              <a:t>人工智能研究中心</a:t>
            </a:r>
            <a:r>
              <a:rPr lang="en-US" altLang="zh-CN" b="0" i="0" dirty="0">
                <a:solidFill>
                  <a:srgbClr val="333333"/>
                </a:solidFill>
                <a:effectLst/>
                <a:latin typeface="Arial" panose="020B0604020202020204" pitchFamily="34" charset="0"/>
              </a:rPr>
              <a:t>(FAIR)</a:t>
            </a:r>
            <a:r>
              <a:rPr lang="zh-CN" altLang="en-US" b="0" i="0" dirty="0">
                <a:solidFill>
                  <a:srgbClr val="333333"/>
                </a:solidFill>
                <a:effectLst/>
                <a:latin typeface="Arial" panose="020B0604020202020204" pitchFamily="34" charset="0"/>
              </a:rPr>
              <a:t>度过了一段美好的时光。博士研究方向是计算机视觉和深度学习，特别是它们在医学成像和医疗保健方面的应用。目前在谷歌从事机器学习和计算机视觉研究。张今年在</a:t>
            </a:r>
            <a:r>
              <a:rPr lang="en-US" altLang="zh-CN" b="0" i="0" dirty="0">
                <a:solidFill>
                  <a:srgbClr val="333333"/>
                </a:solidFill>
                <a:effectLst/>
                <a:latin typeface="Arial" panose="020B0604020202020204" pitchFamily="34" charset="0"/>
              </a:rPr>
              <a:t>ECCV</a:t>
            </a:r>
            <a:r>
              <a:rPr lang="zh-CN" altLang="en-US" b="0" i="0" dirty="0">
                <a:solidFill>
                  <a:srgbClr val="333333"/>
                </a:solidFill>
                <a:effectLst/>
                <a:latin typeface="Arial" panose="020B0604020202020204" pitchFamily="34" charset="0"/>
              </a:rPr>
              <a:t>（目标检测的顶会）</a:t>
            </a:r>
            <a:r>
              <a:rPr lang="en-US" altLang="zh-CN" b="0" i="0" dirty="0">
                <a:solidFill>
                  <a:srgbClr val="333333"/>
                </a:solidFill>
                <a:effectLst/>
                <a:latin typeface="Arial" panose="020B0604020202020204" pitchFamily="34" charset="0"/>
              </a:rPr>
              <a:t> CVPR(CV</a:t>
            </a:r>
            <a:r>
              <a:rPr lang="zh-CN" altLang="en-US" b="0" i="0" dirty="0">
                <a:solidFill>
                  <a:srgbClr val="333333"/>
                </a:solidFill>
                <a:effectLst/>
                <a:latin typeface="Arial" panose="020B0604020202020204" pitchFamily="34" charset="0"/>
              </a:rPr>
              <a:t>方向的国际顶会，我们去年采用的</a:t>
            </a:r>
            <a:r>
              <a:rPr lang="en-US" altLang="zh-CN" b="0" i="0" dirty="0">
                <a:solidFill>
                  <a:srgbClr val="333333"/>
                </a:solidFill>
                <a:effectLst/>
                <a:latin typeface="Arial" panose="020B0604020202020204" pitchFamily="34" charset="0"/>
              </a:rPr>
              <a:t>19</a:t>
            </a:r>
            <a:r>
              <a:rPr lang="zh-CN" altLang="en-US" b="0" i="0" dirty="0">
                <a:solidFill>
                  <a:srgbClr val="333333"/>
                </a:solidFill>
                <a:effectLst/>
                <a:latin typeface="Arial" panose="020B0604020202020204" pitchFamily="34" charset="0"/>
              </a:rPr>
              <a:t>年</a:t>
            </a:r>
            <a:r>
              <a:rPr lang="en-US" altLang="zh-CN" b="0" i="0" dirty="0">
                <a:solidFill>
                  <a:srgbClr val="333333"/>
                </a:solidFill>
                <a:effectLst/>
                <a:latin typeface="Arial" panose="020B0604020202020204" pitchFamily="34" charset="0"/>
              </a:rPr>
              <a:t>CVPR</a:t>
            </a:r>
            <a:r>
              <a:rPr lang="zh-CN" altLang="en-US" b="0" i="0" dirty="0">
                <a:solidFill>
                  <a:srgbClr val="333333"/>
                </a:solidFill>
                <a:effectLst/>
                <a:latin typeface="Arial" panose="020B0604020202020204" pitchFamily="34" charset="0"/>
              </a:rPr>
              <a:t>上的风格迁移算法所做的小程序获得了</a:t>
            </a:r>
            <a:r>
              <a:rPr lang="en-US" altLang="zh-CN" b="0" i="0" dirty="0" err="1">
                <a:solidFill>
                  <a:srgbClr val="333333"/>
                </a:solidFill>
                <a:effectLst/>
                <a:latin typeface="Arial" panose="020B0604020202020204" pitchFamily="34" charset="0"/>
              </a:rPr>
              <a:t>tensorflow</a:t>
            </a:r>
            <a:r>
              <a:rPr lang="zh-CN" altLang="en-US" b="0" i="0" dirty="0">
                <a:solidFill>
                  <a:srgbClr val="333333"/>
                </a:solidFill>
                <a:effectLst/>
                <a:latin typeface="Arial" panose="020B0604020202020204" pitchFamily="34" charset="0"/>
              </a:rPr>
              <a:t>和微信开发作者工具的官方推广）</a:t>
            </a:r>
            <a:r>
              <a:rPr lang="en-US" altLang="zh-CN" b="0" i="0" dirty="0">
                <a:solidFill>
                  <a:srgbClr val="333333"/>
                </a:solidFill>
                <a:effectLst/>
                <a:latin typeface="Arial" panose="020B0604020202020204" pitchFamily="34" charset="0"/>
              </a:rPr>
              <a:t> ICLR</a:t>
            </a:r>
            <a:r>
              <a:rPr lang="zh-CN" altLang="en-US" b="0" i="0" dirty="0">
                <a:solidFill>
                  <a:srgbClr val="333333"/>
                </a:solidFill>
                <a:effectLst/>
                <a:latin typeface="Arial" panose="020B0604020202020204" pitchFamily="34" charset="0"/>
              </a:rPr>
              <a:t>等顶会上发表了几篇文章。</a:t>
            </a: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2</a:t>
            </a:fld>
            <a:endParaRPr lang="zh-CN" altLang="en-US"/>
          </a:p>
        </p:txBody>
      </p:sp>
    </p:spTree>
    <p:extLst>
      <p:ext uri="{BB962C8B-B14F-4D97-AF65-F5344CB8AC3E}">
        <p14:creationId xmlns:p14="http://schemas.microsoft.com/office/powerpoint/2010/main" val="1143298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我们来看下这篇文章发表的背景。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dirty="0">
                <a:effectLst/>
                <a:ea typeface="等线" panose="02010600030101010101" pitchFamily="2" charset="-122"/>
                <a:cs typeface="Times New Roman" panose="02020603050405020304" pitchFamily="18" charset="0"/>
              </a:rPr>
              <a:t>癌症的鉴定需要显微镜级别的图像评估，以便早期发现肿瘤并根据诊断病理学开发治疗方法。诊断病理切片是一项复杂的任务，需要多年的病理学家培训。</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诊断病理学是识别癌症的基础和金标准。然而，高的观察者间差异极大地影响了常规病理学的产</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率，尤其是在缺乏诊断能力的医疗中心中普遍存在。</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传统病理学诊断存在的成本较高、人才稀缺以及诊断难、主观性过强的问题，伴随着人工智能的发展，智慧医疗和精确医疗的观念和研究提上日程，并且取得了一定进展。但目前常见的人工智能医疗科技尚未成熟，研究前景和市场前景远大。</a:t>
            </a: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3</a:t>
            </a:fld>
            <a:endParaRPr lang="zh-CN" altLang="en-US"/>
          </a:p>
        </p:txBody>
      </p:sp>
    </p:spTree>
    <p:extLst>
      <p:ext uri="{BB962C8B-B14F-4D97-AF65-F5344CB8AC3E}">
        <p14:creationId xmlns:p14="http://schemas.microsoft.com/office/powerpoint/2010/main" val="1307785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尽管计算机辅助诊断（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）迅速增长，但使用全幻灯片病理诊断仍然不切实际。在这里，</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作者</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出了一种新的病理学全幻灯片诊断方法，由人工智能提供支持，以解决缺乏可解释性诊断的问题。所提出的方法掌握了使类似人的诊断推理过程实现自动化并将千兆像素直接转换为一系列可解释的预测的能力，从而提供了第二意见，从而促进了临床界的共识。此外，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913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例代表膀胱癌患者的完整幻灯片数据示例，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作者</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证明了</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提出的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的方法与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位病理学家在尿路上皮癌诊断中的表现相匹配。</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最后作者</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相信，我们的方法为提出诊断建议提供了一种创新而可靠的方法，并且可以低成本地部署为用于诊断病理学的下一代人工智能增强型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技术。</a:t>
            </a: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4</a:t>
            </a:fld>
            <a:endParaRPr lang="zh-CN" altLang="en-US"/>
          </a:p>
        </p:txBody>
      </p:sp>
    </p:spTree>
    <p:extLst>
      <p:ext uri="{BB962C8B-B14F-4D97-AF65-F5344CB8AC3E}">
        <p14:creationId xmlns:p14="http://schemas.microsoft.com/office/powerpoint/2010/main" val="3946520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ea typeface="等线" panose="02010600030101010101" pitchFamily="2" charset="-122"/>
                <a:cs typeface="Times New Roman" panose="02020603050405020304" pitchFamily="18" charset="0"/>
              </a:rPr>
              <a:t>    </a:t>
            </a:r>
            <a:r>
              <a:rPr lang="zh-CN" altLang="zh-CN" sz="1200" dirty="0">
                <a:effectLst/>
                <a:ea typeface="等线" panose="02010600030101010101" pitchFamily="2" charset="-122"/>
                <a:cs typeface="Times New Roman" panose="02020603050405020304" pitchFamily="18" charset="0"/>
              </a:rPr>
              <a:t>系统所用的神经网络分为三层：深度卷积神经网络</a:t>
            </a:r>
            <a:r>
              <a:rPr lang="en-US" altLang="zh-CN" sz="1200" dirty="0">
                <a:effectLst/>
                <a:ea typeface="等线" panose="02010600030101010101" pitchFamily="2" charset="-122"/>
                <a:cs typeface="Times New Roman" panose="02020603050405020304" pitchFamily="18" charset="0"/>
              </a:rPr>
              <a:t>CNNs</a:t>
            </a:r>
            <a:r>
              <a:rPr lang="zh-CN" altLang="zh-CN" sz="1200" dirty="0">
                <a:effectLst/>
                <a:ea typeface="等线" panose="02010600030101010101" pitchFamily="2" charset="-122"/>
                <a:cs typeface="Times New Roman" panose="02020603050405020304" pitchFamily="18" charset="0"/>
              </a:rPr>
              <a:t>、全连接神经网络和递归神经网络</a:t>
            </a:r>
            <a:r>
              <a:rPr lang="en-US" altLang="zh-CN" sz="1200" dirty="0">
                <a:effectLst/>
                <a:ea typeface="等线" panose="02010600030101010101" pitchFamily="2" charset="-122"/>
                <a:cs typeface="Times New Roman" panose="02020603050405020304" pitchFamily="18" charset="0"/>
              </a:rPr>
              <a:t>RNNs</a:t>
            </a:r>
            <a:r>
              <a:rPr lang="zh-CN" altLang="zh-CN" sz="1200" dirty="0">
                <a:effectLst/>
                <a:ea typeface="等线" panose="02010600030101010101" pitchFamily="2" charset="-122"/>
                <a:cs typeface="Times New Roman" panose="02020603050405020304" pitchFamily="18" charset="0"/>
              </a:rPr>
              <a:t>，这些神经网络相互制约和互相补充，共同达成最终的诊断结果</a:t>
            </a:r>
            <a:r>
              <a:rPr lang="zh-CN" altLang="en-US" dirty="0">
                <a:ea typeface="等线" panose="02010600030101010101" pitchFamily="2" charset="-122"/>
                <a:cs typeface="Times New Roman" panose="02020603050405020304" pitchFamily="18" charset="0"/>
              </a:rPr>
              <a:t>该神经网络系统分为全片扫描网络（</a:t>
            </a:r>
            <a:r>
              <a:rPr lang="en-US" altLang="zh-CN" dirty="0">
                <a:ea typeface="等线" panose="02010600030101010101" pitchFamily="2" charset="-122"/>
                <a:cs typeface="Times New Roman" panose="02020603050405020304" pitchFamily="18" charset="0"/>
              </a:rPr>
              <a:t>S-net</a:t>
            </a:r>
            <a:r>
              <a:rPr lang="zh-CN" altLang="en-US" dirty="0">
                <a:ea typeface="等线" panose="02010600030101010101" pitchFamily="2" charset="-122"/>
                <a:cs typeface="Times New Roman" panose="02020603050405020304" pitchFamily="18" charset="0"/>
              </a:rPr>
              <a: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诊断</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网络</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d-net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）和</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聚合器网络</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a-net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dirty="0"/>
              <a:t>    </a:t>
            </a:r>
            <a:r>
              <a:rPr lang="en-US" altLang="zh-CN" dirty="0"/>
              <a:t>s-net</a:t>
            </a:r>
            <a:r>
              <a:rPr lang="zh-CN" altLang="en-US" dirty="0"/>
              <a:t>做的是肿瘤检测。 </a:t>
            </a:r>
            <a:r>
              <a:rPr lang="en-US" altLang="zh-CN" dirty="0"/>
              <a:t>s-net</a:t>
            </a:r>
            <a:r>
              <a:rPr lang="zh-CN" altLang="en-US" dirty="0"/>
              <a:t>通过将每个像素分类为肿瘤或非肿瘤（以概率值</a:t>
            </a:r>
            <a:r>
              <a:rPr lang="en-US" altLang="zh-CN" dirty="0" err="1"/>
              <a:t>probibality</a:t>
            </a:r>
            <a:r>
              <a:rPr lang="zh-CN" altLang="en-US" dirty="0"/>
              <a:t>表示）来进行肿瘤检测。 </a:t>
            </a:r>
            <a:r>
              <a:rPr lang="en-US" altLang="zh-CN" dirty="0"/>
              <a:t>s-net</a:t>
            </a:r>
            <a:r>
              <a:rPr lang="zh-CN" altLang="en-US" dirty="0"/>
              <a:t>的体系结构类似于</a:t>
            </a:r>
            <a:r>
              <a:rPr lang="en-US" altLang="zh-CN" dirty="0"/>
              <a:t>U-net24(</a:t>
            </a:r>
            <a:r>
              <a:rPr lang="zh-CN" altLang="en-US" dirty="0"/>
              <a:t>经常被用作做语义分割，它是一种端到端完全</a:t>
            </a:r>
            <a:r>
              <a:rPr lang="en-US" altLang="zh-CN" dirty="0"/>
              <a:t>CNN</a:t>
            </a:r>
            <a:r>
              <a:rPr lang="zh-CN" altLang="en-US" dirty="0"/>
              <a:t>，用于按像素分类。 </a:t>
            </a:r>
            <a:r>
              <a:rPr lang="en-US" altLang="zh-CN" dirty="0"/>
              <a:t>II-Image</a:t>
            </a:r>
            <a:r>
              <a:rPr lang="zh-CN" altLang="en-US" dirty="0"/>
              <a:t> </a:t>
            </a:r>
            <a:r>
              <a:rPr lang="en-US" altLang="zh-CN" dirty="0"/>
              <a:t>set</a:t>
            </a:r>
            <a:r>
              <a:rPr lang="zh-CN" altLang="en-US" dirty="0"/>
              <a:t>用于训练</a:t>
            </a:r>
            <a:r>
              <a:rPr lang="en-US" altLang="zh-CN" dirty="0"/>
              <a:t>s-net</a:t>
            </a:r>
            <a:r>
              <a:rPr lang="zh-CN" altLang="en-US" dirty="0"/>
              <a:t>。因为肿瘤区域是部分注释的，所以未注释的区域像素具有未知的类别。为了绕过这个问题，在网络训练期间，我们只计算带注释的区域像素的</a:t>
            </a:r>
            <a:r>
              <a:rPr lang="en-US" altLang="zh-CN" dirty="0"/>
              <a:t>s-net</a:t>
            </a:r>
            <a:r>
              <a:rPr lang="zh-CN" altLang="en-US" dirty="0"/>
              <a:t>损失，而忽略未注释的像素。在推断时，将整个幻灯片处理分为两个步骤：（</a:t>
            </a:r>
            <a:r>
              <a:rPr lang="en-US" altLang="zh-CN" dirty="0"/>
              <a:t>1</a:t>
            </a:r>
            <a:r>
              <a:rPr lang="zh-CN" altLang="en-US" dirty="0"/>
              <a:t>）将幻灯片划分为可计算内存的图块，以及（</a:t>
            </a:r>
            <a:r>
              <a:rPr lang="en-US" altLang="zh-CN" dirty="0"/>
              <a:t>2</a:t>
            </a:r>
            <a:r>
              <a:rPr lang="zh-CN" altLang="en-US" dirty="0"/>
              <a:t>）使用</a:t>
            </a:r>
            <a:r>
              <a:rPr lang="en-US" altLang="zh-CN" dirty="0"/>
              <a:t>s-net</a:t>
            </a:r>
            <a:r>
              <a:rPr lang="zh-CN" altLang="en-US" dirty="0"/>
              <a:t>在每个图块中检测肿瘤。结果，</a:t>
            </a:r>
            <a:r>
              <a:rPr lang="en-US" altLang="zh-CN" dirty="0"/>
              <a:t>s-net</a:t>
            </a:r>
            <a:r>
              <a:rPr lang="zh-CN" altLang="en-US" dirty="0"/>
              <a:t>生成概率图作为肿瘤区域检测。在图</a:t>
            </a:r>
            <a:r>
              <a:rPr lang="en-US" altLang="zh-CN" dirty="0"/>
              <a:t>6a</a:t>
            </a:r>
            <a:r>
              <a:rPr lang="zh-CN" altLang="en-US" dirty="0"/>
              <a:t>中评估了性能。</a:t>
            </a:r>
            <a:endParaRPr lang="en-US" altLang="zh-CN" dirty="0"/>
          </a:p>
          <a:p>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dirty="0"/>
              <a:t>d-net</a:t>
            </a:r>
            <a:r>
              <a:rPr lang="zh-CN" altLang="en-US" dirty="0"/>
              <a:t>在表征</a:t>
            </a:r>
            <a:r>
              <a:rPr lang="en-US" altLang="zh-CN" dirty="0"/>
              <a:t>ROI</a:t>
            </a:r>
            <a:r>
              <a:rPr lang="zh-CN" altLang="en-US" dirty="0"/>
              <a:t>，生成可解释的诊断和对观察到的视觉信息进行编码方面在系统中起着核心作用。它是一个可以组合多模式信息的复合神经网络。具体来说，它包括一个图像模型，通过将图像像素编码为特征图来表示视觉知识。它还包括一个语言模型，以生成诊断描述和网络视觉注意。在训练阶段，</a:t>
            </a:r>
            <a:r>
              <a:rPr lang="en-US" altLang="zh-CN" dirty="0"/>
              <a:t>d-net</a:t>
            </a:r>
            <a:r>
              <a:rPr lang="zh-CN" altLang="en-US" dirty="0"/>
              <a:t>同时最小化三个交叉熵损失项：图像模型的分类损失，语言模型的词预测损失（</a:t>
            </a:r>
            <a:r>
              <a:rPr lang="en-US" altLang="zh-CN" dirty="0"/>
              <a:t>d-LSTM</a:t>
            </a:r>
            <a:r>
              <a:rPr lang="zh-CN" altLang="en-US" dirty="0"/>
              <a:t>输出）和停止标准的损失。 </a:t>
            </a:r>
            <a:r>
              <a:rPr lang="en-US" altLang="zh-CN" dirty="0"/>
              <a:t>c-LSTM</a:t>
            </a:r>
            <a:r>
              <a:rPr lang="zh-CN" altLang="en-US" dirty="0"/>
              <a:t>输出。总体训练是端到端的，具有随机梯度下降和反向传播</a:t>
            </a:r>
            <a:r>
              <a:rPr lang="en-US" altLang="zh-CN" dirty="0"/>
              <a:t>4</a:t>
            </a:r>
            <a:r>
              <a:rPr lang="zh-CN" altLang="en-US" dirty="0"/>
              <a:t>。我们首先使用</a:t>
            </a:r>
            <a:r>
              <a:rPr lang="en-US" altLang="zh-CN" dirty="0"/>
              <a:t>II-Image</a:t>
            </a:r>
            <a:r>
              <a:rPr lang="zh-CN" altLang="en-US" dirty="0"/>
              <a:t>数据集对</a:t>
            </a:r>
            <a:r>
              <a:rPr lang="en-US" altLang="zh-CN" dirty="0"/>
              <a:t>d-net</a:t>
            </a:r>
            <a:r>
              <a:rPr lang="zh-CN" altLang="en-US" dirty="0"/>
              <a:t>的图像模型进行了预训练，也就是说经过预训练它的参数已经有了一个雏形了。</a:t>
            </a:r>
            <a:endParaRPr lang="en-US" altLang="zh-CN" dirty="0"/>
          </a:p>
          <a:p>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dirty="0"/>
              <a:t>a-net</a:t>
            </a:r>
            <a:r>
              <a:rPr lang="zh-CN" altLang="en-US" dirty="0"/>
              <a:t>被实现为三层完全连接的神经网络。它采用了集成的</a:t>
            </a:r>
            <a:r>
              <a:rPr lang="en-US" altLang="zh-CN" dirty="0"/>
              <a:t>ROI</a:t>
            </a:r>
            <a:r>
              <a:rPr lang="zh-CN" altLang="en-US" dirty="0"/>
              <a:t>功能编码，并可以预测</a:t>
            </a:r>
            <a:r>
              <a:rPr lang="en-US" altLang="zh-CN" dirty="0"/>
              <a:t>slide cancer labels</a:t>
            </a:r>
            <a:r>
              <a:rPr lang="zh-CN" altLang="en-US" dirty="0"/>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5</a:t>
            </a:fld>
            <a:endParaRPr lang="zh-CN" altLang="en-US"/>
          </a:p>
        </p:txBody>
      </p:sp>
    </p:spTree>
    <p:extLst>
      <p:ext uri="{BB962C8B-B14F-4D97-AF65-F5344CB8AC3E}">
        <p14:creationId xmlns:p14="http://schemas.microsoft.com/office/powerpoint/2010/main" val="235148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幻灯片读取工作流逻辑图。通过一张幻灯片，</a:t>
            </a:r>
            <a:r>
              <a:rPr lang="en-US" altLang="zh-CN" dirty="0"/>
              <a:t>s-net</a:t>
            </a:r>
            <a:r>
              <a:rPr lang="zh-CN" altLang="en-US" dirty="0"/>
              <a:t>可检测肿瘤区域。将自动选择在检测到的肿瘤附近的组织图像集合作为诊断上有用的关注区域（</a:t>
            </a:r>
            <a:r>
              <a:rPr lang="en-US" altLang="zh-CN" dirty="0"/>
              <a:t>ROI</a:t>
            </a:r>
            <a:r>
              <a:rPr lang="zh-CN" altLang="en-US" dirty="0"/>
              <a:t>）。 </a:t>
            </a:r>
            <a:r>
              <a:rPr lang="en-US" altLang="zh-CN" dirty="0"/>
              <a:t>d-net</a:t>
            </a:r>
            <a:r>
              <a:rPr lang="zh-CN" altLang="en-US" dirty="0"/>
              <a:t>表征了每个</a:t>
            </a:r>
            <a:r>
              <a:rPr lang="en-US" altLang="zh-CN" dirty="0"/>
              <a:t>ROI</a:t>
            </a:r>
            <a:r>
              <a:rPr lang="zh-CN" altLang="en-US" dirty="0"/>
              <a:t>，分析通过描述病理特征（微观发现）并表现出特征感知的网络注意力来解释每个</a:t>
            </a:r>
            <a:r>
              <a:rPr lang="en-US" altLang="zh-CN" dirty="0"/>
              <a:t>ROI</a:t>
            </a:r>
            <a:r>
              <a:rPr lang="zh-CN" altLang="en-US" dirty="0"/>
              <a:t>，以解释网络在描述观察结果时所看到的内容。来自所有</a:t>
            </a:r>
            <a:r>
              <a:rPr lang="en-US" altLang="zh-CN" dirty="0"/>
              <a:t>ROI</a:t>
            </a:r>
            <a:r>
              <a:rPr lang="zh-CN" altLang="en-US" dirty="0"/>
              <a:t>的信息被编码为一组低维特征表示（矢量）。 </a:t>
            </a:r>
            <a:r>
              <a:rPr lang="en-US" altLang="zh-CN" dirty="0"/>
              <a:t>a-net</a:t>
            </a:r>
            <a:r>
              <a:rPr lang="zh-CN" altLang="en-US" dirty="0"/>
              <a:t>集成了所有特征的特征并建立了诊断。有关完整的详细信息，请参见方法。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该神经网络系统诊断的流程逻辑。对于给定的数字化切片，</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s-net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可以检测肿瘤区域，并选择对诊断有用的组织图像区域（</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ROIs</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d-net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对每一个</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ROI</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进行表征分析，通过描述所见病理特征来解释每一个</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ROI</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，并集成特征感知注意图，解释在分析和描述过程中看到的</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ROI</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的信息和各信息在诊断中所占权重；</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a-net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将所有的表征分析和描述结合起来，建立最终诊断结果。</a:t>
            </a: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6</a:t>
            </a:fld>
            <a:endParaRPr lang="zh-CN" altLang="en-US"/>
          </a:p>
        </p:txBody>
      </p:sp>
    </p:spTree>
    <p:extLst>
      <p:ext uri="{BB962C8B-B14F-4D97-AF65-F5344CB8AC3E}">
        <p14:creationId xmlns:p14="http://schemas.microsoft.com/office/powerpoint/2010/main" val="202193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感兴趣的区域</a:t>
            </a:r>
            <a:r>
              <a:rPr lang="en-US" altLang="zh-CN" dirty="0"/>
              <a:t>(ROI)</a:t>
            </a:r>
            <a:r>
              <a:rPr lang="zh-CN" altLang="en-US" dirty="0"/>
              <a:t>是数据集为特殊目的而选出的一些样本</a:t>
            </a:r>
            <a:r>
              <a:rPr lang="en-US" altLang="zh-CN" baseline="30000" dirty="0"/>
              <a:t>[1]</a:t>
            </a:r>
            <a:r>
              <a:rPr lang="zh-CN" altLang="en-US" dirty="0"/>
              <a:t>。</a:t>
            </a:r>
            <a:r>
              <a:rPr lang="en-US" altLang="zh-CN" dirty="0"/>
              <a:t>ROI</a:t>
            </a:r>
            <a:r>
              <a:rPr lang="zh-CN" altLang="en-US" dirty="0"/>
              <a:t>的概念通常在许多应用领域中使用。例如，在机器视觉、图像处理中，</a:t>
            </a:r>
            <a:r>
              <a:rPr lang="en-US" altLang="zh-CN" dirty="0"/>
              <a:t>ROI</a:t>
            </a:r>
            <a:r>
              <a:rPr lang="zh-CN" altLang="en-US" dirty="0"/>
              <a:t>是从被处理的图像以方框、圆、椭圆、不规则多边形等方式勾勒出需要处理的区域；在医学成像中，为了测量肿瘤的大小，可以在图像中圈定肿瘤的边界作为</a:t>
            </a:r>
            <a:r>
              <a:rPr lang="en-US" altLang="zh-CN" dirty="0"/>
              <a:t>ROI</a:t>
            </a:r>
            <a:r>
              <a:rPr lang="zh-CN" altLang="en-US" dirty="0"/>
              <a:t>；为了评估心脏功能，可以在心动周期的不同阶段（例如，心脏收缩末期和心脏舒张末期）在图像上选择心内膜边界为</a:t>
            </a:r>
            <a:r>
              <a:rPr lang="en-US" altLang="zh-CN" dirty="0"/>
              <a:t>ROI</a:t>
            </a:r>
            <a:r>
              <a:rPr lang="zh-CN" altLang="en-US" dirty="0"/>
              <a:t>；在地理信息系统（</a:t>
            </a:r>
            <a:r>
              <a:rPr lang="en-US" altLang="zh-CN" dirty="0"/>
              <a:t>GIS</a:t>
            </a:r>
            <a:r>
              <a:rPr lang="zh-CN" altLang="en-US" dirty="0"/>
              <a:t>）中，</a:t>
            </a:r>
            <a:r>
              <a:rPr lang="en-US" altLang="zh-CN" dirty="0"/>
              <a:t>ROI</a:t>
            </a:r>
            <a:r>
              <a:rPr lang="zh-CN" altLang="en-US" dirty="0"/>
              <a:t>从可以</a:t>
            </a:r>
            <a:r>
              <a:rPr lang="en-US" altLang="zh-CN" dirty="0"/>
              <a:t>2D</a:t>
            </a:r>
            <a:r>
              <a:rPr lang="zh-CN" altLang="en-US" dirty="0"/>
              <a:t>地图中特殊的多边形区域。</a:t>
            </a:r>
            <a:endParaRPr lang="en-US" altLang="zh-CN" dirty="0"/>
          </a:p>
          <a:p>
            <a:r>
              <a:rPr lang="zh-CN" altLang="en-US" b="1" dirty="0"/>
              <a:t>编码</a:t>
            </a:r>
            <a:r>
              <a:rPr lang="en-US" altLang="zh-CN" b="1" dirty="0"/>
              <a:t>ROI</a:t>
            </a:r>
            <a:r>
              <a:rPr lang="zh-CN" altLang="en-US" b="1" dirty="0"/>
              <a:t>的方法有三种不同的方法</a:t>
            </a:r>
            <a:endParaRPr lang="zh-CN" altLang="en-US" dirty="0"/>
          </a:p>
          <a:p>
            <a:r>
              <a:rPr lang="en-US" altLang="zh-CN" dirty="0"/>
              <a:t>1</a:t>
            </a:r>
            <a:r>
              <a:rPr lang="zh-CN" altLang="en-US" dirty="0"/>
              <a:t>、作为样本数据集的组成部分，其值可能会或可能不会超出正常范围，并且会标记各个数据单元；</a:t>
            </a:r>
          </a:p>
          <a:p>
            <a:r>
              <a:rPr lang="en-US" altLang="zh-CN" dirty="0"/>
              <a:t>2</a:t>
            </a:r>
            <a:r>
              <a:rPr lang="zh-CN" altLang="en-US" dirty="0"/>
              <a:t>、作为单独的纯图形信息，例如带有矢量或位图（光栅化）的图形元素，可能还带有一些伴随数据本身格式的纯文本（非结构化）；</a:t>
            </a:r>
          </a:p>
          <a:p>
            <a:r>
              <a:rPr lang="en-US" altLang="zh-CN" dirty="0"/>
              <a:t>3</a:t>
            </a:r>
            <a:r>
              <a:rPr lang="zh-CN" altLang="en-US" dirty="0"/>
              <a:t>、作为一个单独的结构化语义信息</a:t>
            </a:r>
            <a:r>
              <a:rPr lang="en-US" altLang="zh-CN" dirty="0"/>
              <a:t>(</a:t>
            </a:r>
            <a:r>
              <a:rPr lang="zh-CN" altLang="en-US" dirty="0"/>
              <a:t>如编码的值类型</a:t>
            </a:r>
            <a:r>
              <a:rPr lang="en-US" altLang="zh-CN" dirty="0"/>
              <a:t>)</a:t>
            </a:r>
            <a:r>
              <a:rPr lang="zh-CN" altLang="en-US" dirty="0"/>
              <a:t>，具有一组空间和</a:t>
            </a:r>
            <a:r>
              <a:rPr lang="en-US" altLang="zh-CN" dirty="0"/>
              <a:t>/</a:t>
            </a:r>
            <a:r>
              <a:rPr lang="zh-CN" altLang="en-US" dirty="0"/>
              <a:t>或时间坐标。</a:t>
            </a: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7</a:t>
            </a:fld>
            <a:endParaRPr lang="zh-CN" altLang="en-US"/>
          </a:p>
        </p:txBody>
      </p:sp>
    </p:spTree>
    <p:extLst>
      <p:ext uri="{BB962C8B-B14F-4D97-AF65-F5344CB8AC3E}">
        <p14:creationId xmlns:p14="http://schemas.microsoft.com/office/powerpoint/2010/main" val="309527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数据准备，分为四个数据集。 </a:t>
            </a:r>
            <a:r>
              <a:rPr lang="en-US" altLang="zh-CN" dirty="0"/>
              <a:t>a</a:t>
            </a:r>
            <a:r>
              <a:rPr lang="zh-CN" altLang="en-US" dirty="0"/>
              <a:t>，使用我们开发的网络程序说明数据注释。 </a:t>
            </a:r>
            <a:r>
              <a:rPr lang="en-US" altLang="zh-CN" dirty="0"/>
              <a:t>b</a:t>
            </a:r>
            <a:r>
              <a:rPr lang="zh-CN" altLang="en-US" dirty="0"/>
              <a:t>，</a:t>
            </a:r>
            <a:r>
              <a:rPr lang="en-US" altLang="zh-CN" dirty="0"/>
              <a:t>I-Slide</a:t>
            </a:r>
            <a:r>
              <a:rPr lang="zh-CN" altLang="en-US" dirty="0"/>
              <a:t>数据集包括膀胱癌的完整玻片，并带有一组病理学家提供的经过验证的诊断标签。 </a:t>
            </a:r>
            <a:r>
              <a:rPr lang="en-US" altLang="zh-CN" dirty="0"/>
              <a:t>c</a:t>
            </a:r>
            <a:r>
              <a:rPr lang="zh-CN" altLang="en-US" dirty="0"/>
              <a:t>，</a:t>
            </a:r>
            <a:r>
              <a:rPr lang="en-US" altLang="zh-CN" dirty="0"/>
              <a:t>II-</a:t>
            </a:r>
            <a:r>
              <a:rPr lang="zh-CN" altLang="en-US" dirty="0"/>
              <a:t>图像数据集包括来自带注释的肿瘤区域（红色蒙版）和正常组织区域（绿色蒙版）的采样图像。 </a:t>
            </a:r>
            <a:r>
              <a:rPr lang="en-US" altLang="zh-CN" dirty="0"/>
              <a:t>d</a:t>
            </a:r>
            <a:r>
              <a:rPr lang="zh-CN" altLang="en-US" dirty="0"/>
              <a:t>，</a:t>
            </a:r>
            <a:r>
              <a:rPr lang="en-US" altLang="zh-CN" dirty="0"/>
              <a:t>III-Report</a:t>
            </a:r>
            <a:r>
              <a:rPr lang="zh-CN" altLang="en-US" dirty="0"/>
              <a:t>数据集包括带有成对诊断功能描述的图像（有关详细说明，请参见正文）。 </a:t>
            </a:r>
            <a:r>
              <a:rPr lang="en-US" altLang="zh-CN" dirty="0"/>
              <a:t>e</a:t>
            </a:r>
            <a:r>
              <a:rPr lang="zh-CN" altLang="en-US" dirty="0"/>
              <a:t>，每个有组织的数据集的摘要。 </a:t>
            </a:r>
            <a:r>
              <a:rPr lang="en-US" altLang="zh-CN" dirty="0"/>
              <a:t>IV</a:t>
            </a:r>
            <a:r>
              <a:rPr lang="zh-CN" altLang="en-US" dirty="0"/>
              <a:t>诊断数据集依赖于训练有素的</a:t>
            </a:r>
            <a:r>
              <a:rPr lang="en-US" altLang="zh-CN" dirty="0"/>
              <a:t>s-net</a:t>
            </a:r>
            <a:r>
              <a:rPr lang="zh-CN" altLang="en-US" dirty="0"/>
              <a:t>和</a:t>
            </a:r>
            <a:r>
              <a:rPr lang="en-US" altLang="zh-CN" dirty="0"/>
              <a:t>d-net</a:t>
            </a:r>
            <a:r>
              <a:rPr lang="zh-CN" altLang="en-US" dirty="0"/>
              <a:t>（如“方法”中所述）。</a:t>
            </a:r>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8</a:t>
            </a:fld>
            <a:endParaRPr lang="zh-CN" altLang="en-US"/>
          </a:p>
        </p:txBody>
      </p:sp>
    </p:spTree>
    <p:extLst>
      <p:ext uri="{BB962C8B-B14F-4D97-AF65-F5344CB8AC3E}">
        <p14:creationId xmlns:p14="http://schemas.microsoft.com/office/powerpoint/2010/main" val="186862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Ⅰ-Slide</a:t>
            </a:r>
            <a:r>
              <a:rPr lang="zh-CN" altLang="en-US" sz="1200" dirty="0"/>
              <a:t> </a:t>
            </a:r>
            <a:r>
              <a:rPr lang="en-US" altLang="zh-CN" sz="1200" dirty="0"/>
              <a:t>set </a:t>
            </a:r>
            <a:r>
              <a:rPr lang="zh-CN" altLang="en-US" sz="1200" dirty="0"/>
              <a:t>经过病理学家做的注释带有标签，并经过严格的诊断标签验证过程。图像数据集包括收集到的图像、带有注释的肿瘤区域（红色）和正常组织区域（绿色），并进行癌症的分级：</a:t>
            </a:r>
            <a:r>
              <a:rPr lang="en-US" altLang="zh-CN" sz="1200" dirty="0">
                <a:solidFill>
                  <a:srgbClr val="FF0000"/>
                </a:solidFill>
              </a:rPr>
              <a:t>HG</a:t>
            </a:r>
            <a:r>
              <a:rPr lang="zh-CN" altLang="en-US" sz="1200" dirty="0"/>
              <a:t>和</a:t>
            </a:r>
            <a:r>
              <a:rPr lang="en-US" altLang="zh-CN" sz="1200" dirty="0">
                <a:solidFill>
                  <a:srgbClr val="FF0000"/>
                </a:solidFill>
              </a:rPr>
              <a:t>LG</a:t>
            </a:r>
            <a:r>
              <a:rPr lang="zh-CN" altLang="en-US" sz="1200" dirty="0"/>
              <a:t>。</a:t>
            </a:r>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83DC51C9-D8D9-4546-883C-A752C2233F6A}" type="datetime1">
              <a:rPr lang="zh-CN" altLang="en-US" smtClean="0"/>
              <a:t>2020/9/30</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9</a:t>
            </a:fld>
            <a:endParaRPr lang="zh-CN" altLang="en-US"/>
          </a:p>
        </p:txBody>
      </p:sp>
    </p:spTree>
    <p:extLst>
      <p:ext uri="{BB962C8B-B14F-4D97-AF65-F5344CB8AC3E}">
        <p14:creationId xmlns:p14="http://schemas.microsoft.com/office/powerpoint/2010/main" val="340033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FE7D1-89B0-4067-9E01-9E24A35C75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D523F4-AC2A-4AD8-86E0-9AF32568BD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112F92-AF82-47EA-8BD0-025F62DCBBB1}"/>
              </a:ext>
            </a:extLst>
          </p:cNvPr>
          <p:cNvSpPr>
            <a:spLocks noGrp="1"/>
          </p:cNvSpPr>
          <p:nvPr>
            <p:ph type="dt" sz="half" idx="10"/>
          </p:nvPr>
        </p:nvSpPr>
        <p:spPr/>
        <p:txBody>
          <a:bodyPr/>
          <a:lstStyle/>
          <a:p>
            <a:fld id="{2EA5CF99-6F97-4740-85BB-0C25B19BFC7B}" type="datetime1">
              <a:rPr lang="zh-CN" altLang="en-US" smtClean="0"/>
              <a:t>2020/9/30</a:t>
            </a:fld>
            <a:endParaRPr lang="zh-CN" altLang="en-US"/>
          </a:p>
        </p:txBody>
      </p:sp>
      <p:sp>
        <p:nvSpPr>
          <p:cNvPr id="5" name="页脚占位符 4">
            <a:extLst>
              <a:ext uri="{FF2B5EF4-FFF2-40B4-BE49-F238E27FC236}">
                <a16:creationId xmlns:a16="http://schemas.microsoft.com/office/drawing/2014/main" id="{5F26F968-13AB-40CB-8F29-CAF9DE4A1C4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3B92C49-8E1E-49D8-9740-1203087B220B}"/>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50932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2B537-9323-42D2-AA11-98EF65DFE2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C127E66-386D-4B3F-8BFD-E9605715A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03B9C8-D5AD-4E49-BD4C-CDC7A38E6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09E2CA-CD75-4815-AC32-02A3CEDFBD0A}"/>
              </a:ext>
            </a:extLst>
          </p:cNvPr>
          <p:cNvSpPr>
            <a:spLocks noGrp="1"/>
          </p:cNvSpPr>
          <p:nvPr>
            <p:ph type="dt" sz="half" idx="10"/>
          </p:nvPr>
        </p:nvSpPr>
        <p:spPr/>
        <p:txBody>
          <a:bodyPr/>
          <a:lstStyle/>
          <a:p>
            <a:fld id="{671BFFA7-77D9-40DF-83D6-4691A852EE83}" type="datetime1">
              <a:rPr lang="zh-CN" altLang="en-US" smtClean="0"/>
              <a:t>2020/9/30</a:t>
            </a:fld>
            <a:endParaRPr lang="zh-CN" altLang="en-US"/>
          </a:p>
        </p:txBody>
      </p:sp>
      <p:sp>
        <p:nvSpPr>
          <p:cNvPr id="6" name="页脚占位符 5">
            <a:extLst>
              <a:ext uri="{FF2B5EF4-FFF2-40B4-BE49-F238E27FC236}">
                <a16:creationId xmlns:a16="http://schemas.microsoft.com/office/drawing/2014/main" id="{BA40AF5F-6369-4FB5-8866-76159705A55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D51BF41-7AD9-4435-B9D0-BB160B68AEBB}"/>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366766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CAD54-E5AC-4448-9871-8FDBAB9D35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0C6078-D219-4E7F-8C6E-E464BEDA023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66B0E7-8699-4A8B-B6F2-053C18CE05D9}"/>
              </a:ext>
            </a:extLst>
          </p:cNvPr>
          <p:cNvSpPr>
            <a:spLocks noGrp="1"/>
          </p:cNvSpPr>
          <p:nvPr>
            <p:ph type="dt" sz="half" idx="10"/>
          </p:nvPr>
        </p:nvSpPr>
        <p:spPr/>
        <p:txBody>
          <a:bodyPr/>
          <a:lstStyle/>
          <a:p>
            <a:fld id="{30BB3256-5BD2-4288-BB3A-DCA63876A713}" type="datetime1">
              <a:rPr lang="zh-CN" altLang="en-US" smtClean="0"/>
              <a:t>2020/9/30</a:t>
            </a:fld>
            <a:endParaRPr lang="zh-CN" altLang="en-US"/>
          </a:p>
        </p:txBody>
      </p:sp>
      <p:sp>
        <p:nvSpPr>
          <p:cNvPr id="5" name="页脚占位符 4">
            <a:extLst>
              <a:ext uri="{FF2B5EF4-FFF2-40B4-BE49-F238E27FC236}">
                <a16:creationId xmlns:a16="http://schemas.microsoft.com/office/drawing/2014/main" id="{117BFA42-7BFB-4FF3-9DB5-B5E146C7CBD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277CBCA-89AB-47E2-B9C8-D75637A0A3FF}"/>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1468605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8B7460-691B-42D5-9AA2-5146FEFDA8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6F76B-7787-45ED-9095-7E67ED5005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2D03EB-8AC9-48D3-80F1-7EA688842077}"/>
              </a:ext>
            </a:extLst>
          </p:cNvPr>
          <p:cNvSpPr>
            <a:spLocks noGrp="1"/>
          </p:cNvSpPr>
          <p:nvPr>
            <p:ph type="dt" sz="half" idx="10"/>
          </p:nvPr>
        </p:nvSpPr>
        <p:spPr/>
        <p:txBody>
          <a:bodyPr/>
          <a:lstStyle/>
          <a:p>
            <a:fld id="{27593BF3-3048-445A-95C2-D69FE6172186}" type="datetime1">
              <a:rPr lang="zh-CN" altLang="en-US" smtClean="0"/>
              <a:t>2020/9/30</a:t>
            </a:fld>
            <a:endParaRPr lang="zh-CN" altLang="en-US"/>
          </a:p>
        </p:txBody>
      </p:sp>
      <p:sp>
        <p:nvSpPr>
          <p:cNvPr id="5" name="页脚占位符 4">
            <a:extLst>
              <a:ext uri="{FF2B5EF4-FFF2-40B4-BE49-F238E27FC236}">
                <a16:creationId xmlns:a16="http://schemas.microsoft.com/office/drawing/2014/main" id="{DEF90EFA-35F9-4BED-8450-2DC32306399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A9240CA-34F9-4A97-82F5-FA7E011E45C3}"/>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64432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1DE51-051E-400A-A948-CB87BFA441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128B26-1A35-4290-83EC-9FDA68A97A5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58166C-7825-4D95-8A2B-C843492F25D4}"/>
              </a:ext>
            </a:extLst>
          </p:cNvPr>
          <p:cNvSpPr>
            <a:spLocks noGrp="1"/>
          </p:cNvSpPr>
          <p:nvPr>
            <p:ph type="dt" sz="half" idx="10"/>
          </p:nvPr>
        </p:nvSpPr>
        <p:spPr/>
        <p:txBody>
          <a:bodyPr/>
          <a:lstStyle/>
          <a:p>
            <a:r>
              <a:rPr lang="en-US" altLang="zh-CN"/>
              <a:t>2020/2/12</a:t>
            </a:r>
            <a:endParaRPr lang="zh-CN" altLang="en-US"/>
          </a:p>
        </p:txBody>
      </p:sp>
      <p:sp>
        <p:nvSpPr>
          <p:cNvPr id="6" name="灯片编号占位符 5">
            <a:extLst>
              <a:ext uri="{FF2B5EF4-FFF2-40B4-BE49-F238E27FC236}">
                <a16:creationId xmlns:a16="http://schemas.microsoft.com/office/drawing/2014/main" id="{055F0577-19CD-4C0C-8441-C245CCDF6C2F}"/>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1921436590"/>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128B26-1A35-4290-83EC-9FDA68A97A54}"/>
              </a:ext>
            </a:extLst>
          </p:cNvPr>
          <p:cNvSpPr>
            <a:spLocks noGrp="1"/>
          </p:cNvSpPr>
          <p:nvPr>
            <p:ph idx="1"/>
          </p:nvPr>
        </p:nvSpPr>
        <p:spPr>
          <a:xfrm>
            <a:off x="838200" y="365125"/>
            <a:ext cx="10515600" cy="58118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58166C-7825-4D95-8A2B-C843492F25D4}"/>
              </a:ext>
            </a:extLst>
          </p:cNvPr>
          <p:cNvSpPr>
            <a:spLocks noGrp="1"/>
          </p:cNvSpPr>
          <p:nvPr>
            <p:ph type="dt" sz="half" idx="10"/>
          </p:nvPr>
        </p:nvSpPr>
        <p:spPr/>
        <p:txBody>
          <a:bodyPr/>
          <a:lstStyle/>
          <a:p>
            <a:r>
              <a:rPr lang="en-US" altLang="zh-CN"/>
              <a:t>2020/2/12</a:t>
            </a:r>
            <a:endParaRPr lang="zh-CN" altLang="en-US"/>
          </a:p>
        </p:txBody>
      </p:sp>
      <p:sp>
        <p:nvSpPr>
          <p:cNvPr id="6" name="灯片编号占位符 5">
            <a:extLst>
              <a:ext uri="{FF2B5EF4-FFF2-40B4-BE49-F238E27FC236}">
                <a16:creationId xmlns:a16="http://schemas.microsoft.com/office/drawing/2014/main" id="{055F0577-19CD-4C0C-8441-C245CCDF6C2F}"/>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3580487547"/>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77ACD-D9ED-4D90-A9A4-F308767D21C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CAD3F4-3E27-4DCE-A257-D41DFE4CBE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EC2EA7-F173-4551-AC54-FD7EF6C35AC8}"/>
              </a:ext>
            </a:extLst>
          </p:cNvPr>
          <p:cNvSpPr>
            <a:spLocks noGrp="1"/>
          </p:cNvSpPr>
          <p:nvPr>
            <p:ph type="dt" sz="half" idx="10"/>
          </p:nvPr>
        </p:nvSpPr>
        <p:spPr/>
        <p:txBody>
          <a:bodyPr/>
          <a:lstStyle/>
          <a:p>
            <a:fld id="{875FD9A5-EB57-4E55-85A3-7CE61849D024}" type="datetime1">
              <a:rPr lang="zh-CN" altLang="en-US" smtClean="0"/>
              <a:t>2020/9/30</a:t>
            </a:fld>
            <a:endParaRPr lang="zh-CN" altLang="en-US"/>
          </a:p>
        </p:txBody>
      </p:sp>
      <p:sp>
        <p:nvSpPr>
          <p:cNvPr id="5" name="页脚占位符 4">
            <a:extLst>
              <a:ext uri="{FF2B5EF4-FFF2-40B4-BE49-F238E27FC236}">
                <a16:creationId xmlns:a16="http://schemas.microsoft.com/office/drawing/2014/main" id="{E1EE481F-A012-4C8F-B11D-1C7D5248C811}"/>
              </a:ext>
            </a:extLst>
          </p:cNvPr>
          <p:cNvSpPr>
            <a:spLocks noGrp="1"/>
          </p:cNvSpPr>
          <p:nvPr>
            <p:ph type="ftr" sz="quarter" idx="11"/>
          </p:nvPr>
        </p:nvSpPr>
        <p:spPr>
          <a:xfrm>
            <a:off x="4038600" y="6356350"/>
            <a:ext cx="4114800" cy="365125"/>
          </a:xfrm>
          <a:prstGeom prst="rect">
            <a:avLst/>
          </a:prstGeom>
        </p:spPr>
        <p:txBody>
          <a:bodyPr/>
          <a:lstStyle/>
          <a:p>
            <a:r>
              <a:rPr lang="en-US" altLang="zh-CN" i="1">
                <a:solidFill>
                  <a:srgbClr val="222222"/>
                </a:solidFill>
                <a:latin typeface="Times New Roman" panose="02020603050405020304" pitchFamily="18" charset="0"/>
                <a:cs typeface="Times New Roman" panose="02020603050405020304" pitchFamily="18" charset="0"/>
              </a:rPr>
              <a:t>arXiv preprint arXiv:1809.04240</a:t>
            </a:r>
            <a:r>
              <a:rPr lang="en-US" altLang="zh-CN">
                <a:solidFill>
                  <a:srgbClr val="222222"/>
                </a:solidFill>
                <a:latin typeface="Times New Roman" panose="02020603050405020304" pitchFamily="18" charset="0"/>
                <a:cs typeface="Times New Roman" panose="02020603050405020304" pitchFamily="18" charset="0"/>
              </a:rPr>
              <a:t> (2018)</a:t>
            </a:r>
            <a:endParaRPr lang="zh-CN" altLang="en-US">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5D022041-E26D-4E7D-A4CA-793A44917AD2}"/>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425277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37FD5-0109-4B9B-8E49-90433CA6F5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4989BE-E360-44BE-8C1D-2D77A2DFF3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D1C796-B444-4730-9CE0-A33CDDFFDC9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9B29641-BCB9-4E5E-8F60-3C6EA1E12751}"/>
              </a:ext>
            </a:extLst>
          </p:cNvPr>
          <p:cNvSpPr>
            <a:spLocks noGrp="1"/>
          </p:cNvSpPr>
          <p:nvPr>
            <p:ph type="dt" sz="half" idx="10"/>
          </p:nvPr>
        </p:nvSpPr>
        <p:spPr/>
        <p:txBody>
          <a:bodyPr/>
          <a:lstStyle/>
          <a:p>
            <a:fld id="{ED759C26-9218-408A-96BE-9EC49CFAA33D}" type="datetime1">
              <a:rPr lang="zh-CN" altLang="en-US" smtClean="0"/>
              <a:t>2020/9/30</a:t>
            </a:fld>
            <a:endParaRPr lang="zh-CN" altLang="en-US"/>
          </a:p>
        </p:txBody>
      </p:sp>
      <p:sp>
        <p:nvSpPr>
          <p:cNvPr id="6" name="页脚占位符 5">
            <a:extLst>
              <a:ext uri="{FF2B5EF4-FFF2-40B4-BE49-F238E27FC236}">
                <a16:creationId xmlns:a16="http://schemas.microsoft.com/office/drawing/2014/main" id="{C6EF2E2D-DD80-4CB8-87D8-388641D421C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D28B8BA-BADB-4A44-8611-871EC59AD974}"/>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94158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BE328-7A52-4349-8432-C42E1132FA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9DE4FB-13B9-4A2D-9E5C-C9AB7C51DE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030CEA-70A3-4AB9-BA19-BC05F7373B1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8C80B0-E9E0-44ED-99AA-89010E95C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560BB9-9C7A-4F26-95C4-BF2D103D1B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70B62B9-7D25-402B-A136-A914FBB6E9E3}"/>
              </a:ext>
            </a:extLst>
          </p:cNvPr>
          <p:cNvSpPr>
            <a:spLocks noGrp="1"/>
          </p:cNvSpPr>
          <p:nvPr>
            <p:ph type="dt" sz="half" idx="10"/>
          </p:nvPr>
        </p:nvSpPr>
        <p:spPr/>
        <p:txBody>
          <a:bodyPr/>
          <a:lstStyle/>
          <a:p>
            <a:fld id="{25BD6579-D50E-4D35-951D-F0E2F8FDA9D5}" type="datetime1">
              <a:rPr lang="zh-CN" altLang="en-US" smtClean="0"/>
              <a:t>2020/9/30</a:t>
            </a:fld>
            <a:endParaRPr lang="zh-CN" altLang="en-US"/>
          </a:p>
        </p:txBody>
      </p:sp>
      <p:sp>
        <p:nvSpPr>
          <p:cNvPr id="8" name="页脚占位符 7">
            <a:extLst>
              <a:ext uri="{FF2B5EF4-FFF2-40B4-BE49-F238E27FC236}">
                <a16:creationId xmlns:a16="http://schemas.microsoft.com/office/drawing/2014/main" id="{5D12755C-C9E4-45DF-93D9-B84CDBF5D1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2EA14EAF-4DE9-45FE-AA4F-596CAD16201D}"/>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288511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2C831-4CE3-4573-8CC8-3A4EA3DC82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A054D68-F21B-432C-857D-682642B2C366}"/>
              </a:ext>
            </a:extLst>
          </p:cNvPr>
          <p:cNvSpPr>
            <a:spLocks noGrp="1"/>
          </p:cNvSpPr>
          <p:nvPr>
            <p:ph type="dt" sz="half" idx="10"/>
          </p:nvPr>
        </p:nvSpPr>
        <p:spPr/>
        <p:txBody>
          <a:bodyPr/>
          <a:lstStyle/>
          <a:p>
            <a:fld id="{068AB3FC-63D4-4FB3-9170-B796B4C081C5}" type="datetime1">
              <a:rPr lang="zh-CN" altLang="en-US" smtClean="0"/>
              <a:t>2020/9/30</a:t>
            </a:fld>
            <a:endParaRPr lang="zh-CN" altLang="en-US"/>
          </a:p>
        </p:txBody>
      </p:sp>
      <p:sp>
        <p:nvSpPr>
          <p:cNvPr id="4" name="页脚占位符 3">
            <a:extLst>
              <a:ext uri="{FF2B5EF4-FFF2-40B4-BE49-F238E27FC236}">
                <a16:creationId xmlns:a16="http://schemas.microsoft.com/office/drawing/2014/main" id="{69B274BE-D736-49F3-924B-B2AA746CD48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2A28C91-426F-4825-B00E-B91FDFB4F09A}"/>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233984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C615CE-5D2F-4B28-AD2E-E3603CAD4F30}"/>
              </a:ext>
            </a:extLst>
          </p:cNvPr>
          <p:cNvSpPr>
            <a:spLocks noGrp="1"/>
          </p:cNvSpPr>
          <p:nvPr>
            <p:ph type="dt" sz="half" idx="10"/>
          </p:nvPr>
        </p:nvSpPr>
        <p:spPr/>
        <p:txBody>
          <a:bodyPr/>
          <a:lstStyle/>
          <a:p>
            <a:fld id="{A9CF1742-0E9E-44BE-88FF-644652BAFBCA}" type="datetime1">
              <a:rPr lang="zh-CN" altLang="en-US" smtClean="0"/>
              <a:t>2020/9/30</a:t>
            </a:fld>
            <a:endParaRPr lang="zh-CN" altLang="en-US"/>
          </a:p>
        </p:txBody>
      </p:sp>
      <p:sp>
        <p:nvSpPr>
          <p:cNvPr id="3" name="页脚占位符 2">
            <a:extLst>
              <a:ext uri="{FF2B5EF4-FFF2-40B4-BE49-F238E27FC236}">
                <a16:creationId xmlns:a16="http://schemas.microsoft.com/office/drawing/2014/main" id="{90C741FA-B240-4D76-AA59-6B098CF565D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C9D4EDA5-76EF-4693-8B47-14C47CC9F161}"/>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258135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E337A-A22E-4636-9B7D-9761BC2FDB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924919-7C2E-447F-94E7-91B572A0E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5D492C4-8A16-45D5-9BBF-060F73B6B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C80E7B-960B-4720-946D-7C760A1FEEBC}"/>
              </a:ext>
            </a:extLst>
          </p:cNvPr>
          <p:cNvSpPr>
            <a:spLocks noGrp="1"/>
          </p:cNvSpPr>
          <p:nvPr>
            <p:ph type="dt" sz="half" idx="10"/>
          </p:nvPr>
        </p:nvSpPr>
        <p:spPr/>
        <p:txBody>
          <a:bodyPr/>
          <a:lstStyle/>
          <a:p>
            <a:fld id="{6C1604FC-A19B-42FA-A4C5-43DA330E4C9B}" type="datetime1">
              <a:rPr lang="zh-CN" altLang="en-US" smtClean="0"/>
              <a:t>2020/9/30</a:t>
            </a:fld>
            <a:endParaRPr lang="zh-CN" altLang="en-US"/>
          </a:p>
        </p:txBody>
      </p:sp>
      <p:sp>
        <p:nvSpPr>
          <p:cNvPr id="6" name="页脚占位符 5">
            <a:extLst>
              <a:ext uri="{FF2B5EF4-FFF2-40B4-BE49-F238E27FC236}">
                <a16:creationId xmlns:a16="http://schemas.microsoft.com/office/drawing/2014/main" id="{3CD294A7-29D1-40EB-91FB-FCE4F690882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50D5965-7762-4779-AEE0-23D87977FBFB}"/>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70616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125C02-281E-473B-825A-B4F76D676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7E85937-06BE-4A98-95E8-D929AC25D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E2F4A7-EA67-43DC-AF24-55ED87702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2A75E-82D6-4FB0-99A3-928E417815AC}" type="datetime1">
              <a:rPr lang="zh-CN" altLang="en-US" smtClean="0"/>
              <a:t>2020/9/30</a:t>
            </a:fld>
            <a:endParaRPr lang="zh-CN" altLang="en-US"/>
          </a:p>
        </p:txBody>
      </p:sp>
      <p:sp>
        <p:nvSpPr>
          <p:cNvPr id="6" name="灯片编号占位符 5">
            <a:extLst>
              <a:ext uri="{FF2B5EF4-FFF2-40B4-BE49-F238E27FC236}">
                <a16:creationId xmlns:a16="http://schemas.microsoft.com/office/drawing/2014/main" id="{64B830F4-0E07-445F-B9F2-0E4CDCAB8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413F7-487C-41B7-9D9C-74B3140720D5}" type="slidenum">
              <a:rPr lang="zh-CN" altLang="en-US" smtClean="0"/>
              <a:t>‹#›</a:t>
            </a:fld>
            <a:endParaRPr lang="zh-CN" altLang="en-US"/>
          </a:p>
        </p:txBody>
      </p:sp>
      <p:sp>
        <p:nvSpPr>
          <p:cNvPr id="8" name="文本框 7">
            <a:extLst>
              <a:ext uri="{FF2B5EF4-FFF2-40B4-BE49-F238E27FC236}">
                <a16:creationId xmlns:a16="http://schemas.microsoft.com/office/drawing/2014/main" id="{78D46A63-A7C4-4C4F-999B-88B9915C0279}"/>
              </a:ext>
            </a:extLst>
          </p:cNvPr>
          <p:cNvSpPr txBox="1"/>
          <p:nvPr userDrawn="1"/>
        </p:nvSpPr>
        <p:spPr>
          <a:xfrm>
            <a:off x="3991897" y="6359935"/>
            <a:ext cx="421803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i="1">
                <a:solidFill>
                  <a:schemeClr val="tx1">
                    <a:lumMod val="65000"/>
                    <a:lumOff val="35000"/>
                  </a:schemeClr>
                </a:solidFill>
                <a:latin typeface="Times New Roman" panose="02020603050405020304" pitchFamily="18" charset="0"/>
                <a:cs typeface="Times New Roman" panose="02020603050405020304" pitchFamily="18" charset="0"/>
              </a:rPr>
              <a:t>arXiv preprint arXiv:1809.04240 (2018)</a:t>
            </a:r>
            <a:endParaRPr lang="zh-CN" altLang="en-US" i="1">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583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副标题 2">
            <a:extLst>
              <a:ext uri="{FF2B5EF4-FFF2-40B4-BE49-F238E27FC236}">
                <a16:creationId xmlns:a16="http://schemas.microsoft.com/office/drawing/2014/main" id="{D9F02459-2D2B-43D7-8A03-3080A14BF129}"/>
              </a:ext>
            </a:extLst>
          </p:cNvPr>
          <p:cNvSpPr txBox="1">
            <a:spLocks/>
          </p:cNvSpPr>
          <p:nvPr/>
        </p:nvSpPr>
        <p:spPr>
          <a:xfrm>
            <a:off x="4929953" y="5352122"/>
            <a:ext cx="2326476" cy="936537"/>
          </a:xfrm>
          <a:prstGeom prst="rect">
            <a:avLst/>
          </a:prstGeom>
        </p:spPr>
        <p:txBody>
          <a:bodyPr vert="horz" lIns="91440" tIns="45720" rIns="91440" bIns="45720"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latin typeface="Times New Roman" panose="02020603050405020304" pitchFamily="18" charset="0"/>
                <a:cs typeface="Times New Roman" panose="02020603050405020304" pitchFamily="18" charset="0"/>
              </a:rPr>
              <a:t>Honghai Chen</a:t>
            </a:r>
          </a:p>
          <a:p>
            <a:pPr algn="ctr"/>
            <a:r>
              <a:rPr lang="en-US" altLang="zh-CN" sz="2000" dirty="0">
                <a:latin typeface="Times New Roman" panose="02020603050405020304" pitchFamily="18" charset="0"/>
                <a:cs typeface="Times New Roman" panose="02020603050405020304" pitchFamily="18" charset="0"/>
              </a:rPr>
              <a:t>Yunnan University</a:t>
            </a:r>
          </a:p>
          <a:p>
            <a:pPr algn="ctr"/>
            <a:r>
              <a:rPr lang="en-US" altLang="zh-CN" sz="2000" dirty="0">
                <a:latin typeface="Times New Roman" panose="02020603050405020304" pitchFamily="18" charset="0"/>
                <a:cs typeface="Times New Roman" panose="02020603050405020304" pitchFamily="18" charset="0"/>
              </a:rPr>
              <a:t>30 Sep. 2020</a:t>
            </a:r>
            <a:endParaRPr lang="zh-CN" altLang="en-US"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pic>
        <p:nvPicPr>
          <p:cNvPr id="8" name="图片 7">
            <a:extLst>
              <a:ext uri="{FF2B5EF4-FFF2-40B4-BE49-F238E27FC236}">
                <a16:creationId xmlns:a16="http://schemas.microsoft.com/office/drawing/2014/main" id="{EDEDFA0F-2C49-4AE9-A385-C0EFD663A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90561"/>
            <a:ext cx="12186382" cy="2775244"/>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0" y="6501443"/>
            <a:ext cx="2743200" cy="365125"/>
          </a:xfrm>
        </p:spPr>
        <p:txBody>
          <a:bodyPr/>
          <a:lstStyle/>
          <a:p>
            <a:r>
              <a:rPr lang="en-US" altLang="zh-CN" dirty="0"/>
              <a:t>2020/09/30</a:t>
            </a:r>
            <a:endParaRPr lang="zh-CN" altLang="en-US" dirty="0"/>
          </a:p>
        </p:txBody>
      </p:sp>
    </p:spTree>
    <p:extLst>
      <p:ext uri="{BB962C8B-B14F-4D97-AF65-F5344CB8AC3E}">
        <p14:creationId xmlns:p14="http://schemas.microsoft.com/office/powerpoint/2010/main" val="375372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18595" y="1567832"/>
            <a:ext cx="6098582" cy="461665"/>
          </a:xfrm>
          <a:prstGeom prst="rect">
            <a:avLst/>
          </a:prstGeom>
          <a:noFill/>
        </p:spPr>
        <p:txBody>
          <a:bodyPr wrap="square">
            <a:spAutoFit/>
          </a:bodyPr>
          <a:lstStyle/>
          <a:p>
            <a:pPr>
              <a:buFont typeface="Wingdings" panose="05000000000000000000" pitchFamily="2" charset="2"/>
              <a:buChar char="Ø"/>
            </a:pPr>
            <a:r>
              <a:rPr lang="en-US" altLang="zh-CN" sz="2400" dirty="0"/>
              <a:t>Ⅱ-Image set</a:t>
            </a:r>
          </a:p>
        </p:txBody>
      </p:sp>
      <p:sp>
        <p:nvSpPr>
          <p:cNvPr id="9" name="文本框 8">
            <a:extLst>
              <a:ext uri="{FF2B5EF4-FFF2-40B4-BE49-F238E27FC236}">
                <a16:creationId xmlns:a16="http://schemas.microsoft.com/office/drawing/2014/main" id="{FA5A5E70-10DC-4977-945A-3A8A7A44B7C4}"/>
              </a:ext>
            </a:extLst>
          </p:cNvPr>
          <p:cNvSpPr txBox="1"/>
          <p:nvPr/>
        </p:nvSpPr>
        <p:spPr>
          <a:xfrm>
            <a:off x="842421" y="2137561"/>
            <a:ext cx="10501539" cy="646331"/>
          </a:xfrm>
          <a:prstGeom prst="rect">
            <a:avLst/>
          </a:prstGeom>
          <a:noFill/>
        </p:spPr>
        <p:txBody>
          <a:bodyPr wrap="square" rtlCol="0">
            <a:spAutoFit/>
          </a:bodyPr>
          <a:lstStyle/>
          <a:p>
            <a:r>
              <a:rPr lang="en-US" altLang="zh-CN" b="0" i="0" dirty="0">
                <a:solidFill>
                  <a:srgbClr val="333333"/>
                </a:solidFill>
                <a:effectLst/>
                <a:latin typeface="Arial" panose="020B0604020202020204" pitchFamily="34" charset="0"/>
              </a:rPr>
              <a:t>        A random set of 1024*1024 images (with fuzzy tags) was taken from the annotated tumor area and around the non-tumor area, and this data set had more images</a:t>
            </a:r>
            <a:endParaRPr lang="zh-CN" altLang="en-US" dirty="0"/>
          </a:p>
        </p:txBody>
      </p:sp>
      <p:pic>
        <p:nvPicPr>
          <p:cNvPr id="5" name="图片 4">
            <a:extLst>
              <a:ext uri="{FF2B5EF4-FFF2-40B4-BE49-F238E27FC236}">
                <a16:creationId xmlns:a16="http://schemas.microsoft.com/office/drawing/2014/main" id="{EEE337CE-F94E-4762-831C-1FA8EB588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267" y="2791041"/>
            <a:ext cx="5133441" cy="3595530"/>
          </a:xfrm>
          <a:prstGeom prst="rect">
            <a:avLst/>
          </a:prstGeom>
        </p:spPr>
      </p:pic>
    </p:spTree>
    <p:extLst>
      <p:ext uri="{BB962C8B-B14F-4D97-AF65-F5344CB8AC3E}">
        <p14:creationId xmlns:p14="http://schemas.microsoft.com/office/powerpoint/2010/main" val="264694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18595" y="1567832"/>
            <a:ext cx="6098582" cy="461665"/>
          </a:xfrm>
          <a:prstGeom prst="rect">
            <a:avLst/>
          </a:prstGeom>
          <a:noFill/>
        </p:spPr>
        <p:txBody>
          <a:bodyPr wrap="square">
            <a:spAutoFit/>
          </a:bodyPr>
          <a:lstStyle/>
          <a:p>
            <a:pPr>
              <a:buFont typeface="Wingdings" panose="05000000000000000000" pitchFamily="2" charset="2"/>
              <a:buChar char="Ø"/>
            </a:pPr>
            <a:r>
              <a:rPr lang="en-US" altLang="zh-CN" sz="2400" dirty="0"/>
              <a:t>Ⅲ-Report set</a:t>
            </a:r>
          </a:p>
        </p:txBody>
      </p:sp>
      <p:pic>
        <p:nvPicPr>
          <p:cNvPr id="8" name="图片 7">
            <a:extLst>
              <a:ext uri="{FF2B5EF4-FFF2-40B4-BE49-F238E27FC236}">
                <a16:creationId xmlns:a16="http://schemas.microsoft.com/office/drawing/2014/main" id="{87F32B87-1998-4036-B8E9-1825956669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1181" y="3581269"/>
            <a:ext cx="6748541" cy="2324001"/>
          </a:xfrm>
          <a:prstGeom prst="rect">
            <a:avLst/>
          </a:prstGeom>
        </p:spPr>
      </p:pic>
      <p:sp>
        <p:nvSpPr>
          <p:cNvPr id="24" name="文本框 23">
            <a:extLst>
              <a:ext uri="{FF2B5EF4-FFF2-40B4-BE49-F238E27FC236}">
                <a16:creationId xmlns:a16="http://schemas.microsoft.com/office/drawing/2014/main" id="{7BDC8151-2A1E-4C6C-94EE-405BCAF667C2}"/>
              </a:ext>
            </a:extLst>
          </p:cNvPr>
          <p:cNvSpPr txBox="1"/>
          <p:nvPr/>
        </p:nvSpPr>
        <p:spPr>
          <a:xfrm>
            <a:off x="988743" y="2179020"/>
            <a:ext cx="8612456" cy="1200329"/>
          </a:xfrm>
          <a:prstGeom prst="rect">
            <a:avLst/>
          </a:prstGeom>
          <a:noFill/>
        </p:spPr>
        <p:txBody>
          <a:bodyPr wrap="square">
            <a:spAutoFit/>
          </a:bodyPr>
          <a:lstStyle/>
          <a:p>
            <a:r>
              <a:rPr lang="en-US" altLang="zh-CN" dirty="0"/>
              <a:t>        The data set image has fine tags.211 HG and LG cancer images were selected, and 4,253 1024*1024 images were selected. Each image is then presented by a pathologist with a pathological report (microscopic study) that describes several key morphological visual characteristics</a:t>
            </a:r>
            <a:endParaRPr lang="zh-CN" altLang="en-US" dirty="0"/>
          </a:p>
        </p:txBody>
      </p:sp>
    </p:spTree>
    <p:extLst>
      <p:ext uri="{BB962C8B-B14F-4D97-AF65-F5344CB8AC3E}">
        <p14:creationId xmlns:p14="http://schemas.microsoft.com/office/powerpoint/2010/main" val="424137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18595" y="1567832"/>
            <a:ext cx="6098582" cy="830997"/>
          </a:xfrm>
          <a:prstGeom prst="rect">
            <a:avLst/>
          </a:prstGeom>
          <a:noFill/>
        </p:spPr>
        <p:txBody>
          <a:bodyPr wrap="square">
            <a:spAutoFit/>
          </a:bodyPr>
          <a:lstStyle/>
          <a:p>
            <a:pPr>
              <a:buFont typeface="Wingdings" panose="05000000000000000000" pitchFamily="2" charset="2"/>
              <a:buChar char="Ø"/>
            </a:pPr>
            <a:r>
              <a:rPr lang="en-US" altLang="zh-CN" sz="2400" dirty="0"/>
              <a:t>Ⅳ-Diagnosis set </a:t>
            </a:r>
          </a:p>
          <a:p>
            <a:pPr>
              <a:buFont typeface="Wingdings" panose="05000000000000000000" pitchFamily="2" charset="2"/>
              <a:buChar char="Ø"/>
            </a:pPr>
            <a:endParaRPr lang="en-US" altLang="zh-CN" sz="2400" dirty="0"/>
          </a:p>
        </p:txBody>
      </p:sp>
      <p:sp>
        <p:nvSpPr>
          <p:cNvPr id="24" name="文本框 23">
            <a:extLst>
              <a:ext uri="{FF2B5EF4-FFF2-40B4-BE49-F238E27FC236}">
                <a16:creationId xmlns:a16="http://schemas.microsoft.com/office/drawing/2014/main" id="{7BDC8151-2A1E-4C6C-94EE-405BCAF667C2}"/>
              </a:ext>
            </a:extLst>
          </p:cNvPr>
          <p:cNvSpPr txBox="1"/>
          <p:nvPr/>
        </p:nvSpPr>
        <p:spPr>
          <a:xfrm>
            <a:off x="988743" y="2179020"/>
            <a:ext cx="8612456" cy="646331"/>
          </a:xfrm>
          <a:prstGeom prst="rect">
            <a:avLst/>
          </a:prstGeom>
          <a:noFill/>
        </p:spPr>
        <p:txBody>
          <a:bodyPr wrap="square">
            <a:spAutoFit/>
          </a:bodyPr>
          <a:lstStyle/>
          <a:p>
            <a:r>
              <a:rPr lang="en-US" altLang="zh-CN" dirty="0"/>
              <a:t>        The build of this dataset depends on trained s-net and d-net. Each of these slides is represented as an ROI embedded feature package.</a:t>
            </a:r>
            <a:endParaRPr lang="zh-CN" altLang="en-US" dirty="0"/>
          </a:p>
        </p:txBody>
      </p:sp>
    </p:spTree>
    <p:extLst>
      <p:ext uri="{BB962C8B-B14F-4D97-AF65-F5344CB8AC3E}">
        <p14:creationId xmlns:p14="http://schemas.microsoft.com/office/powerpoint/2010/main" val="1951532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18595" y="1567832"/>
            <a:ext cx="6098582" cy="830997"/>
          </a:xfrm>
          <a:prstGeom prst="rect">
            <a:avLst/>
          </a:prstGeom>
          <a:noFill/>
        </p:spPr>
        <p:txBody>
          <a:bodyPr wrap="square">
            <a:spAutoFit/>
          </a:bodyPr>
          <a:lstStyle/>
          <a:p>
            <a:pPr>
              <a:buFont typeface="Wingdings" panose="05000000000000000000" pitchFamily="2" charset="2"/>
              <a:buChar char="Ø"/>
            </a:pPr>
            <a:r>
              <a:rPr lang="en-US" altLang="zh-CN" sz="2400" dirty="0"/>
              <a:t>Comparison </a:t>
            </a:r>
          </a:p>
          <a:p>
            <a:pPr>
              <a:buFont typeface="Wingdings" panose="05000000000000000000" pitchFamily="2" charset="2"/>
              <a:buChar char="Ø"/>
            </a:pPr>
            <a:endParaRPr lang="en-US" altLang="zh-CN" sz="2400" dirty="0"/>
          </a:p>
        </p:txBody>
      </p:sp>
      <p:pic>
        <p:nvPicPr>
          <p:cNvPr id="4" name="图片 3">
            <a:extLst>
              <a:ext uri="{FF2B5EF4-FFF2-40B4-BE49-F238E27FC236}">
                <a16:creationId xmlns:a16="http://schemas.microsoft.com/office/drawing/2014/main" id="{05D34C62-A028-4711-B977-106B8F2EB454}"/>
              </a:ext>
            </a:extLst>
          </p:cNvPr>
          <p:cNvPicPr>
            <a:picLocks noChangeAspect="1"/>
          </p:cNvPicPr>
          <p:nvPr/>
        </p:nvPicPr>
        <p:blipFill>
          <a:blip r:embed="rId4"/>
          <a:stretch>
            <a:fillRect/>
          </a:stretch>
        </p:blipFill>
        <p:spPr>
          <a:xfrm>
            <a:off x="463235" y="2396626"/>
            <a:ext cx="5554483" cy="2446541"/>
          </a:xfrm>
          <a:prstGeom prst="rect">
            <a:avLst/>
          </a:prstGeom>
        </p:spPr>
      </p:pic>
      <p:sp>
        <p:nvSpPr>
          <p:cNvPr id="20" name="文本框 19">
            <a:extLst>
              <a:ext uri="{FF2B5EF4-FFF2-40B4-BE49-F238E27FC236}">
                <a16:creationId xmlns:a16="http://schemas.microsoft.com/office/drawing/2014/main" id="{732A68AE-9339-4093-B0E8-1C170B35FCF5}"/>
              </a:ext>
            </a:extLst>
          </p:cNvPr>
          <p:cNvSpPr txBox="1"/>
          <p:nvPr/>
        </p:nvSpPr>
        <p:spPr>
          <a:xfrm>
            <a:off x="6107817" y="3194375"/>
            <a:ext cx="6098582" cy="1815882"/>
          </a:xfrm>
          <a:prstGeom prst="rect">
            <a:avLst/>
          </a:prstGeom>
          <a:noFill/>
        </p:spPr>
        <p:txBody>
          <a:bodyPr wrap="square">
            <a:spAutoFit/>
          </a:bodyPr>
          <a:lstStyle/>
          <a:p>
            <a:pPr algn="l"/>
            <a:r>
              <a:rPr lang="en-US" altLang="zh-CN" sz="1600" b="0" i="0" dirty="0">
                <a:solidFill>
                  <a:srgbClr val="333333"/>
                </a:solidFill>
                <a:effectLst/>
                <a:latin typeface="Arial" panose="020B0604020202020204" pitchFamily="34" charset="0"/>
              </a:rPr>
              <a:t>    Figure A, the blue sensitivity-specificity curve represents the systematic diagnosis, each orange dot represents a sensitivity-specificity score for one pathologist, and the red dot is the average score for all pathologists.</a:t>
            </a:r>
          </a:p>
          <a:p>
            <a:pPr algn="l"/>
            <a:r>
              <a:rPr lang="en-US" altLang="zh-CN" sz="1600" b="0" i="0" dirty="0">
                <a:solidFill>
                  <a:srgbClr val="333333"/>
                </a:solidFill>
                <a:effectLst/>
                <a:latin typeface="Arial" panose="020B0604020202020204" pitchFamily="34" charset="0"/>
              </a:rPr>
              <a:t>    Figure B shows the sensitivity - specificity curve of the system for 293 slides of a larger group in the set test and validation. The system also achieved a good AUC score</a:t>
            </a:r>
          </a:p>
        </p:txBody>
      </p:sp>
    </p:spTree>
    <p:extLst>
      <p:ext uri="{BB962C8B-B14F-4D97-AF65-F5344CB8AC3E}">
        <p14:creationId xmlns:p14="http://schemas.microsoft.com/office/powerpoint/2010/main" val="2135839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18595" y="1567832"/>
            <a:ext cx="6098582" cy="830997"/>
          </a:xfrm>
          <a:prstGeom prst="rect">
            <a:avLst/>
          </a:prstGeom>
          <a:noFill/>
        </p:spPr>
        <p:txBody>
          <a:bodyPr wrap="square">
            <a:spAutoFit/>
          </a:bodyPr>
          <a:lstStyle/>
          <a:p>
            <a:pPr>
              <a:buFont typeface="Wingdings" panose="05000000000000000000" pitchFamily="2" charset="2"/>
              <a:buChar char="Ø"/>
            </a:pPr>
            <a:r>
              <a:rPr lang="en-US" altLang="zh-CN" sz="2400" dirty="0"/>
              <a:t>Comparison </a:t>
            </a:r>
          </a:p>
          <a:p>
            <a:pPr>
              <a:buFont typeface="Wingdings" panose="05000000000000000000" pitchFamily="2" charset="2"/>
              <a:buChar char="Ø"/>
            </a:pPr>
            <a:endParaRPr lang="en-US" altLang="zh-CN" sz="2400" dirty="0"/>
          </a:p>
        </p:txBody>
      </p:sp>
      <p:pic>
        <p:nvPicPr>
          <p:cNvPr id="5" name="图片 4">
            <a:extLst>
              <a:ext uri="{FF2B5EF4-FFF2-40B4-BE49-F238E27FC236}">
                <a16:creationId xmlns:a16="http://schemas.microsoft.com/office/drawing/2014/main" id="{BD6E8CE2-0AA1-4489-9766-15D95929B18F}"/>
              </a:ext>
            </a:extLst>
          </p:cNvPr>
          <p:cNvPicPr>
            <a:picLocks noChangeAspect="1"/>
          </p:cNvPicPr>
          <p:nvPr/>
        </p:nvPicPr>
        <p:blipFill>
          <a:blip r:embed="rId4"/>
          <a:stretch>
            <a:fillRect/>
          </a:stretch>
        </p:blipFill>
        <p:spPr>
          <a:xfrm>
            <a:off x="574563" y="2868786"/>
            <a:ext cx="5059522" cy="2269474"/>
          </a:xfrm>
          <a:prstGeom prst="rect">
            <a:avLst/>
          </a:prstGeom>
        </p:spPr>
      </p:pic>
      <p:sp>
        <p:nvSpPr>
          <p:cNvPr id="20" name="文本框 19">
            <a:extLst>
              <a:ext uri="{FF2B5EF4-FFF2-40B4-BE49-F238E27FC236}">
                <a16:creationId xmlns:a16="http://schemas.microsoft.com/office/drawing/2014/main" id="{C3C14AAF-21D3-46C1-A640-ADCD8BECA568}"/>
              </a:ext>
            </a:extLst>
          </p:cNvPr>
          <p:cNvSpPr txBox="1"/>
          <p:nvPr/>
        </p:nvSpPr>
        <p:spPr>
          <a:xfrm>
            <a:off x="5970722" y="3335753"/>
            <a:ext cx="6098582" cy="1569660"/>
          </a:xfrm>
          <a:prstGeom prst="rect">
            <a:avLst/>
          </a:prstGeom>
          <a:noFill/>
        </p:spPr>
        <p:txBody>
          <a:bodyPr wrap="square">
            <a:spAutoFit/>
          </a:bodyPr>
          <a:lstStyle/>
          <a:p>
            <a:pPr algn="l"/>
            <a:r>
              <a:rPr lang="en-US" altLang="zh-CN" sz="1600" b="0" i="0" dirty="0">
                <a:solidFill>
                  <a:srgbClr val="333333"/>
                </a:solidFill>
                <a:effectLst/>
                <a:latin typeface="Arial" panose="020B0604020202020204" pitchFamily="34" charset="0"/>
              </a:rPr>
              <a:t>Figure C shows the percentage of disagreement between the pathologists and the system, showing an average of 23.8% disagreement among all pathologists.</a:t>
            </a:r>
          </a:p>
          <a:p>
            <a:pPr algn="l"/>
            <a:r>
              <a:rPr lang="en-US" altLang="zh-CN" sz="1600" b="0" i="0" dirty="0">
                <a:solidFill>
                  <a:srgbClr val="333333"/>
                </a:solidFill>
                <a:effectLst/>
                <a:latin typeface="Arial" panose="020B0604020202020204" pitchFamily="34" charset="0"/>
              </a:rPr>
              <a:t>Figure D shows a comparison between the pathologist and the system by digital slice diagnosis, showing the difference between the pathologist and the system</a:t>
            </a:r>
          </a:p>
        </p:txBody>
      </p:sp>
    </p:spTree>
    <p:extLst>
      <p:ext uri="{BB962C8B-B14F-4D97-AF65-F5344CB8AC3E}">
        <p14:creationId xmlns:p14="http://schemas.microsoft.com/office/powerpoint/2010/main" val="394720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26345" y="1447688"/>
            <a:ext cx="6098582" cy="461665"/>
          </a:xfrm>
          <a:prstGeom prst="rect">
            <a:avLst/>
          </a:prstGeom>
          <a:noFill/>
        </p:spPr>
        <p:txBody>
          <a:bodyPr wrap="square">
            <a:spAutoFit/>
          </a:bodyPr>
          <a:lstStyle/>
          <a:p>
            <a:pPr lvl="0">
              <a:buFont typeface="Wingdings" panose="05000000000000000000" pitchFamily="2" charset="2"/>
              <a:buChar char="Ø"/>
            </a:pPr>
            <a:r>
              <a:rPr lang="en-US" altLang="zh-CN" sz="2400" dirty="0">
                <a:solidFill>
                  <a:prstClr val="black"/>
                </a:solidFill>
              </a:rPr>
              <a:t>General algorithm</a:t>
            </a:r>
            <a:r>
              <a:rPr lang="zh-CN" altLang="en-US" sz="2400" dirty="0">
                <a:solidFill>
                  <a:prstClr val="black"/>
                </a:solidFill>
              </a:rPr>
              <a:t>（</a:t>
            </a:r>
            <a:r>
              <a:rPr lang="en-US" altLang="zh-CN" sz="2400" dirty="0">
                <a:solidFill>
                  <a:prstClr val="black"/>
                </a:solidFill>
              </a:rPr>
              <a:t>a-net</a:t>
            </a:r>
            <a:r>
              <a:rPr lang="zh-CN" altLang="en-US" sz="2400" dirty="0">
                <a:solidFill>
                  <a:prstClr val="black"/>
                </a:solidFill>
              </a:rPr>
              <a:t>）</a:t>
            </a:r>
            <a:endParaRPr lang="en-US" altLang="zh-CN" sz="2400" dirty="0">
              <a:solidFill>
                <a:prstClr val="black"/>
              </a:solidFill>
            </a:endParaRPr>
          </a:p>
        </p:txBody>
      </p:sp>
      <p:pic>
        <p:nvPicPr>
          <p:cNvPr id="5" name="图片 4">
            <a:extLst>
              <a:ext uri="{FF2B5EF4-FFF2-40B4-BE49-F238E27FC236}">
                <a16:creationId xmlns:a16="http://schemas.microsoft.com/office/drawing/2014/main" id="{49D7880D-A01B-42BE-9727-E6CE91C9ADFC}"/>
              </a:ext>
            </a:extLst>
          </p:cNvPr>
          <p:cNvPicPr>
            <a:picLocks noChangeAspect="1"/>
          </p:cNvPicPr>
          <p:nvPr/>
        </p:nvPicPr>
        <p:blipFill rotWithShape="1">
          <a:blip r:embed="rId4">
            <a:extLst>
              <a:ext uri="{28A0092B-C50C-407E-A947-70E740481C1C}">
                <a14:useLocalDpi xmlns:a14="http://schemas.microsoft.com/office/drawing/2010/main" val="0"/>
              </a:ext>
            </a:extLst>
          </a:blip>
          <a:srcRect l="11567" r="3036"/>
          <a:stretch/>
        </p:blipFill>
        <p:spPr>
          <a:xfrm>
            <a:off x="2311713" y="1969891"/>
            <a:ext cx="6018626" cy="4479678"/>
          </a:xfrm>
          <a:prstGeom prst="rect">
            <a:avLst/>
          </a:prstGeom>
        </p:spPr>
      </p:pic>
    </p:spTree>
    <p:extLst>
      <p:ext uri="{BB962C8B-B14F-4D97-AF65-F5344CB8AC3E}">
        <p14:creationId xmlns:p14="http://schemas.microsoft.com/office/powerpoint/2010/main" val="186745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26345" y="1447688"/>
            <a:ext cx="6098582" cy="461665"/>
          </a:xfrm>
          <a:prstGeom prst="rect">
            <a:avLst/>
          </a:prstGeom>
          <a:noFill/>
        </p:spPr>
        <p:txBody>
          <a:bodyPr wrap="square">
            <a:spAutoFit/>
          </a:bodyPr>
          <a:lstStyle/>
          <a:p>
            <a:pPr lvl="0">
              <a:buFont typeface="Wingdings" panose="05000000000000000000" pitchFamily="2" charset="2"/>
              <a:buChar char="Ø"/>
            </a:pPr>
            <a:r>
              <a:rPr lang="en-US" altLang="zh-CN" sz="2400" dirty="0"/>
              <a:t>Data availability</a:t>
            </a:r>
            <a:endParaRPr lang="en-US" altLang="zh-CN" sz="2400" dirty="0">
              <a:solidFill>
                <a:prstClr val="black"/>
              </a:solidFill>
            </a:endParaRPr>
          </a:p>
        </p:txBody>
      </p:sp>
      <p:sp>
        <p:nvSpPr>
          <p:cNvPr id="20" name="文本框 19">
            <a:extLst>
              <a:ext uri="{FF2B5EF4-FFF2-40B4-BE49-F238E27FC236}">
                <a16:creationId xmlns:a16="http://schemas.microsoft.com/office/drawing/2014/main" id="{C1C1A276-FF32-46F7-800E-0ED2D7AF8FFA}"/>
              </a:ext>
            </a:extLst>
          </p:cNvPr>
          <p:cNvSpPr txBox="1"/>
          <p:nvPr/>
        </p:nvSpPr>
        <p:spPr>
          <a:xfrm>
            <a:off x="1670670" y="2080591"/>
            <a:ext cx="9442343" cy="646331"/>
          </a:xfrm>
          <a:prstGeom prst="rect">
            <a:avLst/>
          </a:prstGeom>
          <a:noFill/>
        </p:spPr>
        <p:txBody>
          <a:bodyPr wrap="square">
            <a:spAutoFit/>
          </a:bodyPr>
          <a:lstStyle/>
          <a:p>
            <a:r>
              <a:rPr lang="en-US" altLang="zh-CN" dirty="0"/>
              <a:t>The data that support the findings of this study are available from </a:t>
            </a:r>
            <a:r>
              <a:rPr lang="en-US" altLang="zh-CN" dirty="0" err="1"/>
              <a:t>Figshare</a:t>
            </a:r>
            <a:r>
              <a:rPr lang="en-US" altLang="zh-CN" dirty="0"/>
              <a:t>: https://figshare.com/projects/nmi-wsi-diagnosis/61973.</a:t>
            </a:r>
            <a:endParaRPr lang="zh-CN" altLang="en-US" dirty="0"/>
          </a:p>
        </p:txBody>
      </p:sp>
      <p:pic>
        <p:nvPicPr>
          <p:cNvPr id="10" name="图片 9">
            <a:extLst>
              <a:ext uri="{FF2B5EF4-FFF2-40B4-BE49-F238E27FC236}">
                <a16:creationId xmlns:a16="http://schemas.microsoft.com/office/drawing/2014/main" id="{FD5883C5-7563-4367-921E-0D5A0931E1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4600" y="3064564"/>
            <a:ext cx="6270430" cy="2900828"/>
          </a:xfrm>
          <a:prstGeom prst="rect">
            <a:avLst/>
          </a:prstGeom>
        </p:spPr>
      </p:pic>
    </p:spTree>
    <p:extLst>
      <p:ext uri="{BB962C8B-B14F-4D97-AF65-F5344CB8AC3E}">
        <p14:creationId xmlns:p14="http://schemas.microsoft.com/office/powerpoint/2010/main" val="404846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26345" y="1447688"/>
            <a:ext cx="6098582" cy="461665"/>
          </a:xfrm>
          <a:prstGeom prst="rect">
            <a:avLst/>
          </a:prstGeom>
          <a:noFill/>
        </p:spPr>
        <p:txBody>
          <a:bodyPr wrap="square">
            <a:spAutoFit/>
          </a:bodyPr>
          <a:lstStyle/>
          <a:p>
            <a:pPr lvl="0">
              <a:buFont typeface="Wingdings" panose="05000000000000000000" pitchFamily="2" charset="2"/>
              <a:buChar char="Ø"/>
            </a:pPr>
            <a:r>
              <a:rPr lang="en-US" altLang="zh-CN" sz="2400" dirty="0"/>
              <a:t>Code availability</a:t>
            </a:r>
            <a:endParaRPr lang="en-US" altLang="zh-CN" sz="2400" dirty="0">
              <a:solidFill>
                <a:prstClr val="black"/>
              </a:solidFill>
            </a:endParaRPr>
          </a:p>
        </p:txBody>
      </p:sp>
      <p:pic>
        <p:nvPicPr>
          <p:cNvPr id="8" name="图片 7">
            <a:extLst>
              <a:ext uri="{FF2B5EF4-FFF2-40B4-BE49-F238E27FC236}">
                <a16:creationId xmlns:a16="http://schemas.microsoft.com/office/drawing/2014/main" id="{B783ACE1-590E-40FD-88CF-B2CA2FE8405C}"/>
              </a:ext>
            </a:extLst>
          </p:cNvPr>
          <p:cNvPicPr>
            <a:picLocks noChangeAspect="1"/>
          </p:cNvPicPr>
          <p:nvPr/>
        </p:nvPicPr>
        <p:blipFill>
          <a:blip r:embed="rId4"/>
          <a:stretch>
            <a:fillRect/>
          </a:stretch>
        </p:blipFill>
        <p:spPr>
          <a:xfrm>
            <a:off x="3548960" y="3085133"/>
            <a:ext cx="4055120" cy="3421399"/>
          </a:xfrm>
          <a:prstGeom prst="rect">
            <a:avLst/>
          </a:prstGeom>
        </p:spPr>
      </p:pic>
      <p:sp>
        <p:nvSpPr>
          <p:cNvPr id="18" name="文本框 17">
            <a:extLst>
              <a:ext uri="{FF2B5EF4-FFF2-40B4-BE49-F238E27FC236}">
                <a16:creationId xmlns:a16="http://schemas.microsoft.com/office/drawing/2014/main" id="{845CB967-4460-437A-AF8F-21CA2FCD65BF}"/>
              </a:ext>
            </a:extLst>
          </p:cNvPr>
          <p:cNvSpPr txBox="1"/>
          <p:nvPr/>
        </p:nvSpPr>
        <p:spPr>
          <a:xfrm>
            <a:off x="2349901" y="2174077"/>
            <a:ext cx="8424420" cy="646331"/>
          </a:xfrm>
          <a:prstGeom prst="rect">
            <a:avLst/>
          </a:prstGeom>
          <a:noFill/>
        </p:spPr>
        <p:txBody>
          <a:bodyPr wrap="square">
            <a:spAutoFit/>
          </a:bodyPr>
          <a:lstStyle/>
          <a:p>
            <a:r>
              <a:rPr lang="en-US" altLang="zh-CN" dirty="0"/>
              <a:t>Source code are available from the </a:t>
            </a:r>
            <a:r>
              <a:rPr lang="en-US" altLang="zh-CN" dirty="0" err="1"/>
              <a:t>Github</a:t>
            </a:r>
            <a:r>
              <a:rPr lang="en-US" altLang="zh-CN" dirty="0"/>
              <a:t> repository: https://github.com/ </a:t>
            </a:r>
            <a:r>
              <a:rPr lang="en-US" altLang="zh-CN" dirty="0" err="1"/>
              <a:t>zizhaozhang</a:t>
            </a:r>
            <a:r>
              <a:rPr lang="en-US" altLang="zh-CN" dirty="0"/>
              <a:t>/</a:t>
            </a:r>
            <a:r>
              <a:rPr lang="en-US" altLang="zh-CN" dirty="0" err="1"/>
              <a:t>nmi</a:t>
            </a:r>
            <a:r>
              <a:rPr lang="en-US" altLang="zh-CN" dirty="0"/>
              <a:t>-</a:t>
            </a:r>
            <a:r>
              <a:rPr lang="en-US" altLang="zh-CN" dirty="0" err="1"/>
              <a:t>wsi</a:t>
            </a:r>
            <a:r>
              <a:rPr lang="en-US" altLang="zh-CN" dirty="0"/>
              <a:t>-diagnosis.</a:t>
            </a:r>
            <a:endParaRPr lang="zh-CN" altLang="en-US" dirty="0"/>
          </a:p>
        </p:txBody>
      </p:sp>
    </p:spTree>
    <p:extLst>
      <p:ext uri="{BB962C8B-B14F-4D97-AF65-F5344CB8AC3E}">
        <p14:creationId xmlns:p14="http://schemas.microsoft.com/office/powerpoint/2010/main" val="1194496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标题 5">
            <a:extLst>
              <a:ext uri="{FF2B5EF4-FFF2-40B4-BE49-F238E27FC236}">
                <a16:creationId xmlns:a16="http://schemas.microsoft.com/office/drawing/2014/main" id="{DAC5637E-8215-45BD-8355-787D61DB0589}"/>
              </a:ext>
            </a:extLst>
          </p:cNvPr>
          <p:cNvSpPr>
            <a:spLocks noGrp="1"/>
          </p:cNvSpPr>
          <p:nvPr>
            <p:ph type="ctrTitle"/>
          </p:nvPr>
        </p:nvSpPr>
        <p:spPr>
          <a:xfrm>
            <a:off x="3043403" y="2413472"/>
            <a:ext cx="6105194" cy="2031055"/>
          </a:xfrm>
        </p:spPr>
        <p:txBody>
          <a:bodyPr>
            <a:normAutofit/>
          </a:bodyPr>
          <a:lstStyle/>
          <a:p>
            <a:r>
              <a:rPr lang="en-US" altLang="zh-CN" sz="6600">
                <a:solidFill>
                  <a:srgbClr val="FFFFFF"/>
                </a:solidFill>
              </a:rPr>
              <a:t>Thanks for listening!</a:t>
            </a:r>
            <a:endParaRPr lang="zh-CN" altLang="en-US" sz="6600">
              <a:solidFill>
                <a:srgbClr val="FFFFFF"/>
              </a:solidFill>
            </a:endParaRPr>
          </a:p>
        </p:txBody>
      </p:sp>
      <p:sp>
        <p:nvSpPr>
          <p:cNvPr id="4" name="日期占位符 3">
            <a:extLst>
              <a:ext uri="{FF2B5EF4-FFF2-40B4-BE49-F238E27FC236}">
                <a16:creationId xmlns:a16="http://schemas.microsoft.com/office/drawing/2014/main" id="{7A9AF9F5-4048-4EA3-8E56-450A87223FF3}"/>
              </a:ext>
            </a:extLst>
          </p:cNvPr>
          <p:cNvSpPr>
            <a:spLocks noGrp="1"/>
          </p:cNvSpPr>
          <p:nvPr>
            <p:ph type="dt" sz="half" idx="10"/>
          </p:nvPr>
        </p:nvSpPr>
        <p:spPr>
          <a:xfrm>
            <a:off x="7755616" y="6339939"/>
            <a:ext cx="3108065" cy="314067"/>
          </a:xfrm>
        </p:spPr>
        <p:txBody>
          <a:bodyPr>
            <a:normAutofit fontScale="92500" lnSpcReduction="20000"/>
          </a:bodyPr>
          <a:lstStyle/>
          <a:p>
            <a:pPr algn="r">
              <a:spcAft>
                <a:spcPts val="600"/>
              </a:spcAft>
            </a:pPr>
            <a:r>
              <a:rPr lang="en-US" altLang="zh-CN" sz="1800" dirty="0">
                <a:solidFill>
                  <a:srgbClr val="898989"/>
                </a:solidFill>
              </a:rPr>
              <a:t>2020/09/30</a:t>
            </a:r>
            <a:endParaRPr lang="zh-CN" altLang="en-US" sz="1800" dirty="0">
              <a:solidFill>
                <a:srgbClr val="898989"/>
              </a:solidFill>
            </a:endParaRPr>
          </a:p>
        </p:txBody>
      </p:sp>
    </p:spTree>
    <p:extLst>
      <p:ext uri="{BB962C8B-B14F-4D97-AF65-F5344CB8AC3E}">
        <p14:creationId xmlns:p14="http://schemas.microsoft.com/office/powerpoint/2010/main" val="351578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18595" y="1567832"/>
            <a:ext cx="6098582" cy="461665"/>
          </a:xfrm>
          <a:prstGeom prst="rect">
            <a:avLst/>
          </a:prstGeom>
          <a:noFill/>
        </p:spPr>
        <p:txBody>
          <a:bodyPr wrap="square">
            <a:spAutoFit/>
          </a:bodyPr>
          <a:lstStyle/>
          <a:p>
            <a:pPr>
              <a:buFont typeface="Wingdings" panose="05000000000000000000" pitchFamily="2" charset="2"/>
              <a:buChar char="Ø"/>
            </a:pPr>
            <a:r>
              <a:rPr lang="en-US" altLang="zh-CN" sz="2400" dirty="0"/>
              <a:t>Author</a:t>
            </a:r>
          </a:p>
        </p:txBody>
      </p:sp>
      <p:pic>
        <p:nvPicPr>
          <p:cNvPr id="5" name="图片 4">
            <a:extLst>
              <a:ext uri="{FF2B5EF4-FFF2-40B4-BE49-F238E27FC236}">
                <a16:creationId xmlns:a16="http://schemas.microsoft.com/office/drawing/2014/main" id="{8A789AC8-D4B3-4FCD-9D14-463CE152A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6972" y="1624796"/>
            <a:ext cx="8160409" cy="4623978"/>
          </a:xfrm>
          <a:prstGeom prst="rect">
            <a:avLst/>
          </a:prstGeom>
        </p:spPr>
      </p:pic>
    </p:spTree>
    <p:extLst>
      <p:ext uri="{BB962C8B-B14F-4D97-AF65-F5344CB8AC3E}">
        <p14:creationId xmlns:p14="http://schemas.microsoft.com/office/powerpoint/2010/main" val="303417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18595" y="1567832"/>
            <a:ext cx="6098582" cy="461665"/>
          </a:xfrm>
          <a:prstGeom prst="rect">
            <a:avLst/>
          </a:prstGeom>
          <a:noFill/>
        </p:spPr>
        <p:txBody>
          <a:bodyPr wrap="square">
            <a:spAutoFit/>
          </a:bodyPr>
          <a:lstStyle/>
          <a:p>
            <a:pPr>
              <a:buFont typeface="Wingdings" panose="05000000000000000000" pitchFamily="2" charset="2"/>
              <a:buChar char="Ø"/>
            </a:pPr>
            <a:r>
              <a:rPr lang="en-US" altLang="zh-CN" sz="2400" dirty="0"/>
              <a:t>Background</a:t>
            </a:r>
          </a:p>
        </p:txBody>
      </p:sp>
      <p:sp>
        <p:nvSpPr>
          <p:cNvPr id="9" name="文本框 8">
            <a:extLst>
              <a:ext uri="{FF2B5EF4-FFF2-40B4-BE49-F238E27FC236}">
                <a16:creationId xmlns:a16="http://schemas.microsoft.com/office/drawing/2014/main" id="{FA5A5E70-10DC-4977-945A-3A8A7A44B7C4}"/>
              </a:ext>
            </a:extLst>
          </p:cNvPr>
          <p:cNvSpPr txBox="1"/>
          <p:nvPr/>
        </p:nvSpPr>
        <p:spPr>
          <a:xfrm>
            <a:off x="1046136" y="4209681"/>
            <a:ext cx="9827199"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With the development of artificial intelligence, the concept and research of intelligent medicine and accurate medicine have been put on the agenda, and some progress has been made. However, the cur-rent common artificial intelligence medical technology is not yet mature, and the research prospects and market prospects are great.</a:t>
            </a:r>
            <a:endParaRPr lang="zh-CN" altLang="en-US" dirty="0"/>
          </a:p>
        </p:txBody>
      </p:sp>
      <p:sp>
        <p:nvSpPr>
          <p:cNvPr id="11" name="文本框 10">
            <a:extLst>
              <a:ext uri="{FF2B5EF4-FFF2-40B4-BE49-F238E27FC236}">
                <a16:creationId xmlns:a16="http://schemas.microsoft.com/office/drawing/2014/main" id="{7A886C6C-9FAC-40B9-B90A-4C73A735E5E2}"/>
              </a:ext>
            </a:extLst>
          </p:cNvPr>
          <p:cNvSpPr txBox="1"/>
          <p:nvPr/>
        </p:nvSpPr>
        <p:spPr>
          <a:xfrm>
            <a:off x="1046136" y="2573785"/>
            <a:ext cx="11145864"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High inter-observer variability substantially affects productivity in routine pathology and is especially</a:t>
            </a:r>
          </a:p>
          <a:p>
            <a:r>
              <a:rPr lang="en-US" altLang="zh-CN" dirty="0"/>
              <a:t>     ubiquitous  in diagnostician-deficient medical </a:t>
            </a:r>
            <a:r>
              <a:rPr lang="en-US" altLang="zh-CN" dirty="0" err="1"/>
              <a:t>centres</a:t>
            </a:r>
            <a:r>
              <a:rPr lang="en-US" altLang="zh-CN" dirty="0"/>
              <a:t>. </a:t>
            </a:r>
          </a:p>
        </p:txBody>
      </p:sp>
    </p:spTree>
    <p:extLst>
      <p:ext uri="{BB962C8B-B14F-4D97-AF65-F5344CB8AC3E}">
        <p14:creationId xmlns:p14="http://schemas.microsoft.com/office/powerpoint/2010/main" val="296595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34093" y="1564547"/>
            <a:ext cx="6098582" cy="830997"/>
          </a:xfrm>
          <a:prstGeom prst="rect">
            <a:avLst/>
          </a:prstGeom>
          <a:noFill/>
        </p:spPr>
        <p:txBody>
          <a:bodyPr wrap="square">
            <a:spAutoFit/>
          </a:bodyPr>
          <a:lstStyle/>
          <a:p>
            <a:pPr>
              <a:buFont typeface="Wingdings" panose="05000000000000000000" pitchFamily="2" charset="2"/>
              <a:buChar char="Ø"/>
            </a:pPr>
            <a:r>
              <a:rPr lang="en-US" altLang="zh-CN" sz="2400" dirty="0"/>
              <a:t>Overview</a:t>
            </a:r>
          </a:p>
          <a:p>
            <a:pPr>
              <a:buFont typeface="Wingdings" panose="05000000000000000000" pitchFamily="2" charset="2"/>
              <a:buChar char="Ø"/>
            </a:pPr>
            <a:endParaRPr lang="en-US" altLang="zh-CN" sz="2400" dirty="0"/>
          </a:p>
        </p:txBody>
      </p:sp>
      <p:sp>
        <p:nvSpPr>
          <p:cNvPr id="11" name="文本框 10">
            <a:extLst>
              <a:ext uri="{FF2B5EF4-FFF2-40B4-BE49-F238E27FC236}">
                <a16:creationId xmlns:a16="http://schemas.microsoft.com/office/drawing/2014/main" id="{7A886C6C-9FAC-40B9-B90A-4C73A735E5E2}"/>
              </a:ext>
            </a:extLst>
          </p:cNvPr>
          <p:cNvSpPr txBox="1"/>
          <p:nvPr/>
        </p:nvSpPr>
        <p:spPr>
          <a:xfrm>
            <a:off x="906619" y="2520180"/>
            <a:ext cx="10151422" cy="2308324"/>
          </a:xfrm>
          <a:prstGeom prst="rect">
            <a:avLst/>
          </a:prstGeom>
          <a:noFill/>
        </p:spPr>
        <p:txBody>
          <a:bodyPr wrap="square" rtlCol="0">
            <a:spAutoFit/>
          </a:bodyPr>
          <a:lstStyle/>
          <a:p>
            <a:r>
              <a:rPr lang="en-US" altLang="zh-CN" dirty="0"/>
              <a:t>      Here present a novel pathology whole-slide diagnosis method, </a:t>
            </a:r>
            <a:r>
              <a:rPr lang="en-US" altLang="zh-CN" b="1" dirty="0"/>
              <a:t>powered by artificial intelligence</a:t>
            </a:r>
            <a:r>
              <a:rPr lang="en-US" altLang="zh-CN" dirty="0"/>
              <a:t>, to address the lack of interpretable diagnosis. The proposed method masters the ability to automate the human-like diagnostic reasoning process and translate gigapixels directly to a series of interpretable predictions, providing second opinions and thereby encouraging consensus in clinics. Moreover, using 913 collected examples of whole-slide data representing patients with bladder cancer, we show that our method matches the performance of 17 pathologists in the diagnosis of urothelial carcinoma. We believe that our method provides an innovative and reliable means for making diagnostic suggestions and can be deployed at low cost as next-generation, artificial intelligence-enhanced CAD technology for use in diagnostic pathology.</a:t>
            </a:r>
          </a:p>
        </p:txBody>
      </p:sp>
    </p:spTree>
    <p:extLst>
      <p:ext uri="{BB962C8B-B14F-4D97-AF65-F5344CB8AC3E}">
        <p14:creationId xmlns:p14="http://schemas.microsoft.com/office/powerpoint/2010/main" val="2103369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34093" y="1564547"/>
            <a:ext cx="6098582" cy="830997"/>
          </a:xfrm>
          <a:prstGeom prst="rect">
            <a:avLst/>
          </a:prstGeom>
          <a:noFill/>
        </p:spPr>
        <p:txBody>
          <a:bodyPr wrap="square">
            <a:spAutoFit/>
          </a:bodyPr>
          <a:lstStyle/>
          <a:p>
            <a:pPr>
              <a:buFont typeface="Wingdings" panose="05000000000000000000" pitchFamily="2" charset="2"/>
              <a:buChar char="Ø"/>
            </a:pPr>
            <a:r>
              <a:rPr lang="en-US" altLang="zh-CN" sz="2400" dirty="0"/>
              <a:t>Method framework</a:t>
            </a:r>
          </a:p>
          <a:p>
            <a:pPr>
              <a:buFont typeface="Wingdings" panose="05000000000000000000" pitchFamily="2" charset="2"/>
              <a:buChar char="Ø"/>
            </a:pPr>
            <a:endParaRPr lang="en-US" altLang="zh-CN" sz="2400" dirty="0"/>
          </a:p>
        </p:txBody>
      </p:sp>
      <p:pic>
        <p:nvPicPr>
          <p:cNvPr id="4" name="图片 3">
            <a:extLst>
              <a:ext uri="{FF2B5EF4-FFF2-40B4-BE49-F238E27FC236}">
                <a16:creationId xmlns:a16="http://schemas.microsoft.com/office/drawing/2014/main" id="{D863BEBA-B56A-474E-BA05-0BD943FD7CD8}"/>
              </a:ext>
            </a:extLst>
          </p:cNvPr>
          <p:cNvPicPr>
            <a:picLocks noChangeAspect="1"/>
          </p:cNvPicPr>
          <p:nvPr/>
        </p:nvPicPr>
        <p:blipFill>
          <a:blip r:embed="rId4"/>
          <a:stretch>
            <a:fillRect/>
          </a:stretch>
        </p:blipFill>
        <p:spPr>
          <a:xfrm>
            <a:off x="618277" y="3698850"/>
            <a:ext cx="3096156" cy="1423234"/>
          </a:xfrm>
          <a:prstGeom prst="rect">
            <a:avLst/>
          </a:prstGeom>
        </p:spPr>
      </p:pic>
      <p:pic>
        <p:nvPicPr>
          <p:cNvPr id="5" name="图片 4">
            <a:extLst>
              <a:ext uri="{FF2B5EF4-FFF2-40B4-BE49-F238E27FC236}">
                <a16:creationId xmlns:a16="http://schemas.microsoft.com/office/drawing/2014/main" id="{5AB8EBF1-8730-40C9-BA81-B6C06A2879E7}"/>
              </a:ext>
            </a:extLst>
          </p:cNvPr>
          <p:cNvPicPr>
            <a:picLocks noChangeAspect="1"/>
          </p:cNvPicPr>
          <p:nvPr/>
        </p:nvPicPr>
        <p:blipFill>
          <a:blip r:embed="rId5"/>
          <a:stretch>
            <a:fillRect/>
          </a:stretch>
        </p:blipFill>
        <p:spPr>
          <a:xfrm rot="16200000" flipH="1">
            <a:off x="3606675" y="4229277"/>
            <a:ext cx="720068" cy="540049"/>
          </a:xfrm>
          <a:prstGeom prst="rect">
            <a:avLst/>
          </a:prstGeom>
        </p:spPr>
      </p:pic>
      <p:pic>
        <p:nvPicPr>
          <p:cNvPr id="8" name="图片 7">
            <a:extLst>
              <a:ext uri="{FF2B5EF4-FFF2-40B4-BE49-F238E27FC236}">
                <a16:creationId xmlns:a16="http://schemas.microsoft.com/office/drawing/2014/main" id="{E2A5F6E9-186D-4EB3-905C-0E68659927FC}"/>
              </a:ext>
            </a:extLst>
          </p:cNvPr>
          <p:cNvPicPr>
            <a:picLocks noChangeAspect="1"/>
          </p:cNvPicPr>
          <p:nvPr/>
        </p:nvPicPr>
        <p:blipFill>
          <a:blip r:embed="rId6"/>
          <a:stretch>
            <a:fillRect/>
          </a:stretch>
        </p:blipFill>
        <p:spPr>
          <a:xfrm>
            <a:off x="4522260" y="2968718"/>
            <a:ext cx="2566512" cy="3192298"/>
          </a:xfrm>
          <a:prstGeom prst="rect">
            <a:avLst/>
          </a:prstGeom>
        </p:spPr>
      </p:pic>
      <p:pic>
        <p:nvPicPr>
          <p:cNvPr id="9" name="图片 8">
            <a:extLst>
              <a:ext uri="{FF2B5EF4-FFF2-40B4-BE49-F238E27FC236}">
                <a16:creationId xmlns:a16="http://schemas.microsoft.com/office/drawing/2014/main" id="{891D760C-BD2F-408D-9383-B7A95149B3D0}"/>
              </a:ext>
            </a:extLst>
          </p:cNvPr>
          <p:cNvPicPr>
            <a:picLocks noChangeAspect="1"/>
          </p:cNvPicPr>
          <p:nvPr/>
        </p:nvPicPr>
        <p:blipFill>
          <a:blip r:embed="rId7"/>
          <a:stretch>
            <a:fillRect/>
          </a:stretch>
        </p:blipFill>
        <p:spPr>
          <a:xfrm>
            <a:off x="7472268" y="4139267"/>
            <a:ext cx="542591" cy="719390"/>
          </a:xfrm>
          <a:prstGeom prst="rect">
            <a:avLst/>
          </a:prstGeom>
        </p:spPr>
      </p:pic>
      <p:pic>
        <p:nvPicPr>
          <p:cNvPr id="10" name="图片 9">
            <a:extLst>
              <a:ext uri="{FF2B5EF4-FFF2-40B4-BE49-F238E27FC236}">
                <a16:creationId xmlns:a16="http://schemas.microsoft.com/office/drawing/2014/main" id="{80C9C265-D082-4A8F-9619-26F99A12B722}"/>
              </a:ext>
            </a:extLst>
          </p:cNvPr>
          <p:cNvPicPr>
            <a:picLocks noChangeAspect="1"/>
          </p:cNvPicPr>
          <p:nvPr/>
        </p:nvPicPr>
        <p:blipFill>
          <a:blip r:embed="rId8"/>
          <a:stretch>
            <a:fillRect/>
          </a:stretch>
        </p:blipFill>
        <p:spPr>
          <a:xfrm>
            <a:off x="8134732" y="3579798"/>
            <a:ext cx="3454486" cy="1839006"/>
          </a:xfrm>
          <a:prstGeom prst="rect">
            <a:avLst/>
          </a:prstGeom>
        </p:spPr>
      </p:pic>
      <p:sp>
        <p:nvSpPr>
          <p:cNvPr id="25" name="文本框 24">
            <a:extLst>
              <a:ext uri="{FF2B5EF4-FFF2-40B4-BE49-F238E27FC236}">
                <a16:creationId xmlns:a16="http://schemas.microsoft.com/office/drawing/2014/main" id="{956C3BCE-7DA7-4EE0-BBEE-193DD95CFB41}"/>
              </a:ext>
            </a:extLst>
          </p:cNvPr>
          <p:cNvSpPr txBox="1"/>
          <p:nvPr/>
        </p:nvSpPr>
        <p:spPr>
          <a:xfrm>
            <a:off x="928008" y="2195662"/>
            <a:ext cx="9945327" cy="646331"/>
          </a:xfrm>
          <a:prstGeom prst="rect">
            <a:avLst/>
          </a:prstGeom>
          <a:noFill/>
        </p:spPr>
        <p:txBody>
          <a:bodyPr wrap="square">
            <a:spAutoFit/>
          </a:bodyPr>
          <a:lstStyle/>
          <a:p>
            <a:r>
              <a:rPr lang="en-US" altLang="zh-CN" dirty="0"/>
              <a:t>            Neural network system structures, including three main neural networks: the scanner network  (s-net), the </a:t>
            </a:r>
            <a:r>
              <a:rPr lang="en-US" altLang="zh-CN" dirty="0" err="1"/>
              <a:t>diagnoser</a:t>
            </a:r>
            <a:r>
              <a:rPr lang="en-US" altLang="zh-CN" dirty="0"/>
              <a:t> network (d-net) and the aggregator network (a-net). </a:t>
            </a:r>
            <a:endParaRPr lang="zh-CN" altLang="en-US" dirty="0"/>
          </a:p>
        </p:txBody>
      </p:sp>
    </p:spTree>
    <p:extLst>
      <p:ext uri="{BB962C8B-B14F-4D97-AF65-F5344CB8AC3E}">
        <p14:creationId xmlns:p14="http://schemas.microsoft.com/office/powerpoint/2010/main" val="136732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203834" y="1519325"/>
            <a:ext cx="6964131" cy="830997"/>
          </a:xfrm>
          <a:prstGeom prst="rect">
            <a:avLst/>
          </a:prstGeom>
          <a:noFill/>
        </p:spPr>
        <p:txBody>
          <a:bodyPr wrap="square">
            <a:spAutoFit/>
          </a:bodyPr>
          <a:lstStyle/>
          <a:p>
            <a:pPr>
              <a:buFont typeface="Wingdings" panose="05000000000000000000" pitchFamily="2" charset="2"/>
              <a:buChar char="Ø"/>
            </a:pPr>
            <a:r>
              <a:rPr lang="en-US" altLang="zh-CN" sz="2400" dirty="0"/>
              <a:t>Slide-reading workflow logic map</a:t>
            </a:r>
          </a:p>
          <a:p>
            <a:pPr>
              <a:buFont typeface="Wingdings" panose="05000000000000000000" pitchFamily="2" charset="2"/>
              <a:buChar char="Ø"/>
            </a:pPr>
            <a:endParaRPr lang="en-US" altLang="zh-CN" sz="2400" dirty="0"/>
          </a:p>
        </p:txBody>
      </p:sp>
      <p:pic>
        <p:nvPicPr>
          <p:cNvPr id="20" name="图片 19">
            <a:extLst>
              <a:ext uri="{FF2B5EF4-FFF2-40B4-BE49-F238E27FC236}">
                <a16:creationId xmlns:a16="http://schemas.microsoft.com/office/drawing/2014/main" id="{9984FE47-5242-4ED2-A8F1-AB490CEA465B}"/>
              </a:ext>
            </a:extLst>
          </p:cNvPr>
          <p:cNvPicPr>
            <a:picLocks noChangeAspect="1"/>
          </p:cNvPicPr>
          <p:nvPr/>
        </p:nvPicPr>
        <p:blipFill rotWithShape="1">
          <a:blip r:embed="rId4">
            <a:extLst>
              <a:ext uri="{28A0092B-C50C-407E-A947-70E740481C1C}">
                <a14:useLocalDpi xmlns:a14="http://schemas.microsoft.com/office/drawing/2010/main" val="0"/>
              </a:ext>
            </a:extLst>
          </a:blip>
          <a:srcRect l="1" r="12753" b="58890"/>
          <a:stretch/>
        </p:blipFill>
        <p:spPr>
          <a:xfrm>
            <a:off x="1095772" y="2197840"/>
            <a:ext cx="3316297" cy="1660156"/>
          </a:xfrm>
          <a:prstGeom prst="rect">
            <a:avLst/>
          </a:prstGeom>
        </p:spPr>
      </p:pic>
      <p:pic>
        <p:nvPicPr>
          <p:cNvPr id="22" name="图片 21">
            <a:extLst>
              <a:ext uri="{FF2B5EF4-FFF2-40B4-BE49-F238E27FC236}">
                <a16:creationId xmlns:a16="http://schemas.microsoft.com/office/drawing/2014/main" id="{A9D6B0F7-21D9-4757-A5C4-D29F934A86DA}"/>
              </a:ext>
            </a:extLst>
          </p:cNvPr>
          <p:cNvPicPr>
            <a:picLocks noChangeAspect="1"/>
          </p:cNvPicPr>
          <p:nvPr/>
        </p:nvPicPr>
        <p:blipFill>
          <a:blip r:embed="rId5"/>
          <a:stretch>
            <a:fillRect/>
          </a:stretch>
        </p:blipFill>
        <p:spPr>
          <a:xfrm rot="16200000" flipH="1">
            <a:off x="4728740" y="2986649"/>
            <a:ext cx="720068" cy="540049"/>
          </a:xfrm>
          <a:prstGeom prst="rect">
            <a:avLst/>
          </a:prstGeom>
        </p:spPr>
      </p:pic>
      <p:pic>
        <p:nvPicPr>
          <p:cNvPr id="26" name="图片 25">
            <a:extLst>
              <a:ext uri="{FF2B5EF4-FFF2-40B4-BE49-F238E27FC236}">
                <a16:creationId xmlns:a16="http://schemas.microsoft.com/office/drawing/2014/main" id="{E89CCE95-0219-4367-AD37-A3F4FD1275B4}"/>
              </a:ext>
            </a:extLst>
          </p:cNvPr>
          <p:cNvPicPr>
            <a:picLocks noChangeAspect="1"/>
          </p:cNvPicPr>
          <p:nvPr/>
        </p:nvPicPr>
        <p:blipFill rotWithShape="1">
          <a:blip r:embed="rId4">
            <a:extLst>
              <a:ext uri="{28A0092B-C50C-407E-A947-70E740481C1C}">
                <a14:useLocalDpi xmlns:a14="http://schemas.microsoft.com/office/drawing/2010/main" val="0"/>
              </a:ext>
            </a:extLst>
          </a:blip>
          <a:srcRect t="42449" b="26981"/>
          <a:stretch/>
        </p:blipFill>
        <p:spPr>
          <a:xfrm>
            <a:off x="5908011" y="2327531"/>
            <a:ext cx="5188217" cy="1685072"/>
          </a:xfrm>
          <a:prstGeom prst="rect">
            <a:avLst/>
          </a:prstGeom>
        </p:spPr>
      </p:pic>
      <p:pic>
        <p:nvPicPr>
          <p:cNvPr id="28" name="图片 27">
            <a:extLst>
              <a:ext uri="{FF2B5EF4-FFF2-40B4-BE49-F238E27FC236}">
                <a16:creationId xmlns:a16="http://schemas.microsoft.com/office/drawing/2014/main" id="{0AE919AA-149F-4B1E-AA11-1BCEA98CD267}"/>
              </a:ext>
            </a:extLst>
          </p:cNvPr>
          <p:cNvPicPr>
            <a:picLocks noChangeAspect="1"/>
          </p:cNvPicPr>
          <p:nvPr/>
        </p:nvPicPr>
        <p:blipFill>
          <a:blip r:embed="rId5"/>
          <a:stretch>
            <a:fillRect/>
          </a:stretch>
        </p:blipFill>
        <p:spPr>
          <a:xfrm flipH="1">
            <a:off x="7882525" y="4226963"/>
            <a:ext cx="720068" cy="540049"/>
          </a:xfrm>
          <a:prstGeom prst="rect">
            <a:avLst/>
          </a:prstGeom>
        </p:spPr>
      </p:pic>
      <p:pic>
        <p:nvPicPr>
          <p:cNvPr id="30" name="图片 29">
            <a:extLst>
              <a:ext uri="{FF2B5EF4-FFF2-40B4-BE49-F238E27FC236}">
                <a16:creationId xmlns:a16="http://schemas.microsoft.com/office/drawing/2014/main" id="{D8E25F27-1BDE-4704-BE3C-8FF2747FF949}"/>
              </a:ext>
            </a:extLst>
          </p:cNvPr>
          <p:cNvPicPr>
            <a:picLocks noChangeAspect="1"/>
          </p:cNvPicPr>
          <p:nvPr/>
        </p:nvPicPr>
        <p:blipFill rotWithShape="1">
          <a:blip r:embed="rId4">
            <a:extLst>
              <a:ext uri="{28A0092B-C50C-407E-A947-70E740481C1C}">
                <a14:useLocalDpi xmlns:a14="http://schemas.microsoft.com/office/drawing/2010/main" val="0"/>
              </a:ext>
            </a:extLst>
          </a:blip>
          <a:srcRect t="77196" b="1261"/>
          <a:stretch/>
        </p:blipFill>
        <p:spPr>
          <a:xfrm>
            <a:off x="5908010" y="4817034"/>
            <a:ext cx="5188217" cy="1187446"/>
          </a:xfrm>
          <a:prstGeom prst="rect">
            <a:avLst/>
          </a:prstGeom>
        </p:spPr>
      </p:pic>
      <p:sp>
        <p:nvSpPr>
          <p:cNvPr id="32" name="文本框 31">
            <a:extLst>
              <a:ext uri="{FF2B5EF4-FFF2-40B4-BE49-F238E27FC236}">
                <a16:creationId xmlns:a16="http://schemas.microsoft.com/office/drawing/2014/main" id="{B6328F59-4C50-45DF-9204-9417040619E6}"/>
              </a:ext>
            </a:extLst>
          </p:cNvPr>
          <p:cNvSpPr txBox="1"/>
          <p:nvPr/>
        </p:nvSpPr>
        <p:spPr>
          <a:xfrm>
            <a:off x="73423" y="4306888"/>
            <a:ext cx="5761165" cy="1754326"/>
          </a:xfrm>
          <a:prstGeom prst="rect">
            <a:avLst/>
          </a:prstGeom>
          <a:noFill/>
        </p:spPr>
        <p:txBody>
          <a:bodyPr wrap="square">
            <a:spAutoFit/>
          </a:bodyPr>
          <a:lstStyle/>
          <a:p>
            <a:r>
              <a:rPr lang="en-US" altLang="zh-CN" sz="1200" dirty="0"/>
              <a:t>                                                                                                  Given a whole slide, the </a:t>
            </a:r>
            <a:r>
              <a:rPr lang="en-US" altLang="zh-CN" sz="1200" dirty="0" err="1"/>
              <a:t>s~net</a:t>
            </a:r>
            <a:r>
              <a:rPr lang="en-US" altLang="zh-CN" sz="1200" dirty="0"/>
              <a:t> detects </a:t>
            </a:r>
            <a:r>
              <a:rPr lang="en-US" altLang="zh-CN" sz="1200" dirty="0" err="1"/>
              <a:t>tumour</a:t>
            </a:r>
            <a:r>
              <a:rPr lang="en-US" altLang="zh-CN" sz="1200" dirty="0"/>
              <a:t> regions. A collection of tissue images near detected </a:t>
            </a:r>
            <a:r>
              <a:rPr lang="en-US" altLang="zh-CN" sz="1200" dirty="0" err="1"/>
              <a:t>tumours</a:t>
            </a:r>
            <a:r>
              <a:rPr lang="en-US" altLang="zh-CN" sz="1200" dirty="0"/>
              <a:t> are automatically selected as diagnostically useful regions of interest (ROIs). The </a:t>
            </a:r>
            <a:r>
              <a:rPr lang="en-US" altLang="zh-CN" sz="1200" dirty="0" err="1"/>
              <a:t>d~net</a:t>
            </a:r>
            <a:r>
              <a:rPr lang="en-US" altLang="zh-CN" sz="1200" dirty="0"/>
              <a:t> characterizes each ROI, and the analysis interprets each ROI by describing pathological features (microscopic findings) and showing </a:t>
            </a:r>
            <a:r>
              <a:rPr lang="en-US" altLang="zh-CN" sz="1200" dirty="0" err="1"/>
              <a:t>feature~aware</a:t>
            </a:r>
            <a:r>
              <a:rPr lang="en-US" altLang="zh-CN" sz="1200" dirty="0"/>
              <a:t> network attention to explain what the network sees when describing observations. The information from all ROIs is encoded in a set of </a:t>
            </a:r>
            <a:r>
              <a:rPr lang="en-US" altLang="zh-CN" sz="1200" dirty="0" err="1"/>
              <a:t>low·dimensional</a:t>
            </a:r>
            <a:r>
              <a:rPr lang="en-US" altLang="zh-CN" sz="1200" dirty="0"/>
              <a:t> feature representations (vectors). The </a:t>
            </a:r>
            <a:r>
              <a:rPr lang="en-US" altLang="zh-CN" sz="1200" dirty="0" err="1"/>
              <a:t>a~net</a:t>
            </a:r>
            <a:r>
              <a:rPr lang="en-US" altLang="zh-CN" sz="1200" dirty="0"/>
              <a:t> integrates over all characterized features and establishes a diagnosis. See Methods for complete details.</a:t>
            </a:r>
            <a:endParaRPr lang="zh-CN" altLang="en-US" sz="1200" dirty="0"/>
          </a:p>
        </p:txBody>
      </p:sp>
    </p:spTree>
    <p:extLst>
      <p:ext uri="{BB962C8B-B14F-4D97-AF65-F5344CB8AC3E}">
        <p14:creationId xmlns:p14="http://schemas.microsoft.com/office/powerpoint/2010/main" val="215504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18595" y="1567832"/>
            <a:ext cx="6098582" cy="461665"/>
          </a:xfrm>
          <a:prstGeom prst="rect">
            <a:avLst/>
          </a:prstGeom>
          <a:noFill/>
        </p:spPr>
        <p:txBody>
          <a:bodyPr wrap="square">
            <a:spAutoFit/>
          </a:bodyPr>
          <a:lstStyle/>
          <a:p>
            <a:r>
              <a:rPr lang="en-US" altLang="zh-CN" sz="2400" dirty="0"/>
              <a:t>What is ROI in CV</a:t>
            </a:r>
            <a:r>
              <a:rPr lang="zh-CN" altLang="en-US" sz="2400" dirty="0"/>
              <a:t>？</a:t>
            </a:r>
            <a:endParaRPr lang="en-US" altLang="zh-CN" sz="2400" dirty="0"/>
          </a:p>
        </p:txBody>
      </p:sp>
      <p:pic>
        <p:nvPicPr>
          <p:cNvPr id="18" name="图片 17">
            <a:extLst>
              <a:ext uri="{FF2B5EF4-FFF2-40B4-BE49-F238E27FC236}">
                <a16:creationId xmlns:a16="http://schemas.microsoft.com/office/drawing/2014/main" id="{53AEE361-B26C-4C9F-9841-0BF60C2469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663" y="2010192"/>
            <a:ext cx="10849808" cy="4095226"/>
          </a:xfrm>
          <a:prstGeom prst="rect">
            <a:avLst/>
          </a:prstGeom>
        </p:spPr>
      </p:pic>
    </p:spTree>
    <p:extLst>
      <p:ext uri="{BB962C8B-B14F-4D97-AF65-F5344CB8AC3E}">
        <p14:creationId xmlns:p14="http://schemas.microsoft.com/office/powerpoint/2010/main" val="46286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18595" y="1567832"/>
            <a:ext cx="6098582" cy="461665"/>
          </a:xfrm>
          <a:prstGeom prst="rect">
            <a:avLst/>
          </a:prstGeom>
          <a:noFill/>
        </p:spPr>
        <p:txBody>
          <a:bodyPr wrap="square">
            <a:spAutoFit/>
          </a:bodyPr>
          <a:lstStyle/>
          <a:p>
            <a:pPr>
              <a:buFont typeface="Wingdings" panose="05000000000000000000" pitchFamily="2" charset="2"/>
              <a:buChar char="Ø"/>
            </a:pPr>
            <a:r>
              <a:rPr lang="en-US" altLang="zh-CN" sz="2400" dirty="0"/>
              <a:t>Dataset summary</a:t>
            </a:r>
          </a:p>
        </p:txBody>
      </p:sp>
      <p:sp>
        <p:nvSpPr>
          <p:cNvPr id="9" name="文本框 8">
            <a:extLst>
              <a:ext uri="{FF2B5EF4-FFF2-40B4-BE49-F238E27FC236}">
                <a16:creationId xmlns:a16="http://schemas.microsoft.com/office/drawing/2014/main" id="{FA5A5E70-10DC-4977-945A-3A8A7A44B7C4}"/>
              </a:ext>
            </a:extLst>
          </p:cNvPr>
          <p:cNvSpPr txBox="1"/>
          <p:nvPr/>
        </p:nvSpPr>
        <p:spPr>
          <a:xfrm>
            <a:off x="573201" y="1974583"/>
            <a:ext cx="9827199" cy="646331"/>
          </a:xfrm>
          <a:prstGeom prst="rect">
            <a:avLst/>
          </a:prstGeom>
          <a:noFill/>
        </p:spPr>
        <p:txBody>
          <a:bodyPr wrap="square" rtlCol="0">
            <a:spAutoFit/>
          </a:bodyPr>
          <a:lstStyle/>
          <a:p>
            <a:r>
              <a:rPr lang="en-US" altLang="zh-CN" dirty="0"/>
              <a:t>        The team collected 913 complete bladders and constructed and collated a total of four data sets for network training.</a:t>
            </a:r>
            <a:endParaRPr lang="zh-CN" altLang="en-US" dirty="0"/>
          </a:p>
        </p:txBody>
      </p:sp>
      <p:pic>
        <p:nvPicPr>
          <p:cNvPr id="4" name="图片 3">
            <a:extLst>
              <a:ext uri="{FF2B5EF4-FFF2-40B4-BE49-F238E27FC236}">
                <a16:creationId xmlns:a16="http://schemas.microsoft.com/office/drawing/2014/main" id="{AB19D200-B1B5-4AB4-9724-580859B53606}"/>
              </a:ext>
            </a:extLst>
          </p:cNvPr>
          <p:cNvPicPr>
            <a:picLocks noChangeAspect="1"/>
          </p:cNvPicPr>
          <p:nvPr/>
        </p:nvPicPr>
        <p:blipFill>
          <a:blip r:embed="rId4"/>
          <a:stretch>
            <a:fillRect/>
          </a:stretch>
        </p:blipFill>
        <p:spPr>
          <a:xfrm>
            <a:off x="2065133" y="2664406"/>
            <a:ext cx="8734586" cy="3439646"/>
          </a:xfrm>
          <a:prstGeom prst="rect">
            <a:avLst/>
          </a:prstGeom>
        </p:spPr>
      </p:pic>
    </p:spTree>
    <p:extLst>
      <p:ext uri="{BB962C8B-B14F-4D97-AF65-F5344CB8AC3E}">
        <p14:creationId xmlns:p14="http://schemas.microsoft.com/office/powerpoint/2010/main" val="113897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36EA7F-B981-449B-94A0-E2F806220551}"/>
              </a:ext>
            </a:extLst>
          </p:cNvPr>
          <p:cNvPicPr>
            <a:picLocks noChangeAspect="1"/>
          </p:cNvPicPr>
          <p:nvPr/>
        </p:nvPicPr>
        <p:blipFill rotWithShape="1">
          <a:blip r:embed="rId3">
            <a:extLst>
              <a:ext uri="{28A0092B-C50C-407E-A947-70E740481C1C}">
                <a14:useLocalDpi xmlns:a14="http://schemas.microsoft.com/office/drawing/2010/main" val="0"/>
              </a:ext>
            </a:extLst>
          </a:blip>
          <a:srcRect l="385" r="454"/>
          <a:stretch/>
        </p:blipFill>
        <p:spPr>
          <a:xfrm>
            <a:off x="0" y="0"/>
            <a:ext cx="12186382" cy="1567832"/>
          </a:xfrm>
          <a:prstGeom prst="rect">
            <a:avLst/>
          </a:prstGeom>
        </p:spPr>
      </p:pic>
      <p:sp>
        <p:nvSpPr>
          <p:cNvPr id="2" name="文本框 1">
            <a:extLst>
              <a:ext uri="{FF2B5EF4-FFF2-40B4-BE49-F238E27FC236}">
                <a16:creationId xmlns:a16="http://schemas.microsoft.com/office/drawing/2014/main" id="{C70C2CE5-C992-4A50-9BF7-05D6E1962178}"/>
              </a:ext>
            </a:extLst>
          </p:cNvPr>
          <p:cNvSpPr txBox="1"/>
          <p:nvPr/>
        </p:nvSpPr>
        <p:spPr>
          <a:xfrm>
            <a:off x="2065133" y="6510107"/>
            <a:ext cx="8056116" cy="338554"/>
          </a:xfrm>
          <a:prstGeom prst="rect">
            <a:avLst/>
          </a:prstGeom>
          <a:noFill/>
        </p:spPr>
        <p:txBody>
          <a:bodyPr wrap="square">
            <a:spAutoFit/>
          </a:bodyPr>
          <a:lstStyle/>
          <a:p>
            <a:r>
              <a:rPr lang="en-US" altLang="zh-CN" sz="1600" i="1" dirty="0">
                <a:ea typeface="MS Mincho" panose="02020609040205080304" pitchFamily="49" charset="-128"/>
              </a:rPr>
              <a:t>Nature Machine Intelligence | VOL 1 | MAY 2019 | 236–245 | www.nature.com/natmachintell</a:t>
            </a:r>
            <a:endParaRPr lang="zh-CN" altLang="en-US" sz="1600" i="1" dirty="0">
              <a:ea typeface="MS Mincho" panose="02020609040205080304" pitchFamily="49" charset="-128"/>
            </a:endParaRPr>
          </a:p>
        </p:txBody>
      </p:sp>
      <p:sp>
        <p:nvSpPr>
          <p:cNvPr id="14" name="日期占位符 3">
            <a:extLst>
              <a:ext uri="{FF2B5EF4-FFF2-40B4-BE49-F238E27FC236}">
                <a16:creationId xmlns:a16="http://schemas.microsoft.com/office/drawing/2014/main" id="{146702D0-837B-4BAC-914B-392C20B1DAD8}"/>
              </a:ext>
            </a:extLst>
          </p:cNvPr>
          <p:cNvSpPr>
            <a:spLocks noGrp="1"/>
          </p:cNvSpPr>
          <p:nvPr>
            <p:ph type="dt" sz="half" idx="10"/>
          </p:nvPr>
        </p:nvSpPr>
        <p:spPr>
          <a:xfrm>
            <a:off x="10721" y="6502958"/>
            <a:ext cx="2743200" cy="365125"/>
          </a:xfrm>
        </p:spPr>
        <p:txBody>
          <a:bodyPr/>
          <a:lstStyle/>
          <a:p>
            <a:r>
              <a:rPr lang="en-US" altLang="zh-CN" dirty="0"/>
              <a:t>2020/09/30</a:t>
            </a:r>
            <a:endParaRPr lang="zh-CN" altLang="en-US" dirty="0"/>
          </a:p>
        </p:txBody>
      </p:sp>
      <p:sp>
        <p:nvSpPr>
          <p:cNvPr id="16" name="文本框 15">
            <a:extLst>
              <a:ext uri="{FF2B5EF4-FFF2-40B4-BE49-F238E27FC236}">
                <a16:creationId xmlns:a16="http://schemas.microsoft.com/office/drawing/2014/main" id="{53BC97D0-F3A3-4727-B6E3-3E40E86BA025}"/>
              </a:ext>
            </a:extLst>
          </p:cNvPr>
          <p:cNvSpPr txBox="1"/>
          <p:nvPr/>
        </p:nvSpPr>
        <p:spPr>
          <a:xfrm>
            <a:off x="118595" y="1567832"/>
            <a:ext cx="6098582" cy="461665"/>
          </a:xfrm>
          <a:prstGeom prst="rect">
            <a:avLst/>
          </a:prstGeom>
          <a:noFill/>
        </p:spPr>
        <p:txBody>
          <a:bodyPr wrap="square">
            <a:spAutoFit/>
          </a:bodyPr>
          <a:lstStyle/>
          <a:p>
            <a:pPr>
              <a:buFont typeface="Wingdings" panose="05000000000000000000" pitchFamily="2" charset="2"/>
              <a:buChar char="Ø"/>
            </a:pPr>
            <a:r>
              <a:rPr lang="en-US" altLang="zh-CN" sz="2400" dirty="0"/>
              <a:t>Ⅰ-Slide set</a:t>
            </a:r>
          </a:p>
        </p:txBody>
      </p:sp>
      <p:sp>
        <p:nvSpPr>
          <p:cNvPr id="9" name="文本框 8">
            <a:extLst>
              <a:ext uri="{FF2B5EF4-FFF2-40B4-BE49-F238E27FC236}">
                <a16:creationId xmlns:a16="http://schemas.microsoft.com/office/drawing/2014/main" id="{FA5A5E70-10DC-4977-945A-3A8A7A44B7C4}"/>
              </a:ext>
            </a:extLst>
          </p:cNvPr>
          <p:cNvSpPr txBox="1"/>
          <p:nvPr/>
        </p:nvSpPr>
        <p:spPr>
          <a:xfrm>
            <a:off x="757980" y="2125339"/>
            <a:ext cx="10300133" cy="923330"/>
          </a:xfrm>
          <a:prstGeom prst="rect">
            <a:avLst/>
          </a:prstGeom>
          <a:noFill/>
        </p:spPr>
        <p:txBody>
          <a:bodyPr wrap="square" rtlCol="0">
            <a:spAutoFit/>
          </a:bodyPr>
          <a:lstStyle/>
          <a:p>
            <a:r>
              <a:rPr lang="en-US" altLang="zh-CN" dirty="0"/>
              <a:t>          Ⅰ - Slide set after a pathologist comment tags, and through strict diagnostic label verification procedures. The image dataset consisted of collected images, annotated tumor areas (red), and normal tissue areas (green), with cancer grades: HG and LG.</a:t>
            </a:r>
            <a:endParaRPr lang="zh-CN" altLang="en-US" dirty="0"/>
          </a:p>
        </p:txBody>
      </p:sp>
      <p:pic>
        <p:nvPicPr>
          <p:cNvPr id="18" name="图片 17">
            <a:extLst>
              <a:ext uri="{FF2B5EF4-FFF2-40B4-BE49-F238E27FC236}">
                <a16:creationId xmlns:a16="http://schemas.microsoft.com/office/drawing/2014/main" id="{AE00A2DB-BE24-433F-92A5-4A11CFC58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2559" y="3048668"/>
            <a:ext cx="4181732" cy="3055383"/>
          </a:xfrm>
          <a:prstGeom prst="rect">
            <a:avLst/>
          </a:prstGeom>
        </p:spPr>
      </p:pic>
      <p:pic>
        <p:nvPicPr>
          <p:cNvPr id="22" name="图片 21">
            <a:extLst>
              <a:ext uri="{FF2B5EF4-FFF2-40B4-BE49-F238E27FC236}">
                <a16:creationId xmlns:a16="http://schemas.microsoft.com/office/drawing/2014/main" id="{BE4A09D2-663B-46F7-9155-BA95A96116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429" y="3223020"/>
            <a:ext cx="5933384" cy="2365843"/>
          </a:xfrm>
          <a:prstGeom prst="rect">
            <a:avLst/>
          </a:prstGeom>
        </p:spPr>
      </p:pic>
    </p:spTree>
    <p:extLst>
      <p:ext uri="{BB962C8B-B14F-4D97-AF65-F5344CB8AC3E}">
        <p14:creationId xmlns:p14="http://schemas.microsoft.com/office/powerpoint/2010/main" val="14537851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2"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4DB5089-5CF8-4EED-B9A9-6977AB5EE83E}">
  <we:reference id="wa104181411" version="1.0.0.0" store="zh-CN" storeType="OMEX"/>
  <we:alternateReferences>
    <we:reference id="WA104181411" version="1.0.0.0" store="WA1041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379</TotalTime>
  <Words>3008</Words>
  <Application>Microsoft Office PowerPoint</Application>
  <PresentationFormat>宽屏</PresentationFormat>
  <Paragraphs>139</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Diane Best</dc:creator>
  <cp:lastModifiedBy>chen honghai</cp:lastModifiedBy>
  <cp:revision>63</cp:revision>
  <dcterms:created xsi:type="dcterms:W3CDTF">2020-02-11T14:40:07Z</dcterms:created>
  <dcterms:modified xsi:type="dcterms:W3CDTF">2020-09-30T05:38:41Z</dcterms:modified>
</cp:coreProperties>
</file>