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9" r:id="rId2"/>
    <p:sldId id="526" r:id="rId3"/>
    <p:sldId id="434" r:id="rId4"/>
    <p:sldId id="436" r:id="rId5"/>
    <p:sldId id="521" r:id="rId6"/>
    <p:sldId id="522" r:id="rId7"/>
    <p:sldId id="523" r:id="rId8"/>
    <p:sldId id="524" r:id="rId9"/>
    <p:sldId id="527" r:id="rId10"/>
    <p:sldId id="525" r:id="rId11"/>
    <p:sldId id="510" r:id="rId12"/>
    <p:sldId id="502" r:id="rId13"/>
    <p:sldId id="517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282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A62"/>
    <a:srgbClr val="223762"/>
    <a:srgbClr val="2B3649"/>
    <a:srgbClr val="4F6383"/>
    <a:srgbClr val="313D53"/>
    <a:srgbClr val="FEFEFE"/>
    <a:srgbClr val="063D54"/>
    <a:srgbClr val="2E4864"/>
    <a:srgbClr val="10327B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6318" autoAdjust="0"/>
  </p:normalViewPr>
  <p:slideViewPr>
    <p:cSldViewPr snapToGrid="0" showGuides="1">
      <p:cViewPr varScale="1">
        <p:scale>
          <a:sx n="108" d="100"/>
          <a:sy n="108" d="100"/>
        </p:scale>
        <p:origin x="979" y="62"/>
      </p:cViewPr>
      <p:guideLst>
        <p:guide orient="horz" pos="3094"/>
        <p:guide pos="295"/>
        <p:guide orient="horz" pos="282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8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4EC1F-4C1A-4575-A29E-535B091AA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03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3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3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8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25CCEA-3F45-46FD-873C-10FB1242F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77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8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4EC1F-4C1A-4575-A29E-535B091AA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4EC1F-4C1A-4575-A29E-535B091AA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94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4EC1F-4C1A-4575-A29E-535B091AA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86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4EC1F-4C1A-4575-A29E-535B091AA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0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4EC1F-4C1A-4575-A29E-535B091AA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94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680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29769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36850-11B6-41F7-B650-85F4C2F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51AAB-B4B3-4EFA-A3AF-CC0FDABD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B5659-99B8-46BE-AC97-3E11A2BB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AA70A-63EE-49D9-B322-16CE2C07F3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BE08F-E31D-4936-BC0D-90B799AB71A8}"/>
              </a:ext>
            </a:extLst>
          </p:cNvPr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D492E72-DDB3-4C21-8B24-0558174FB408}"/>
                </a:ext>
              </a:extLst>
            </p:cNvPr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AA358-6EF6-44F3-A777-EAD63C281FBC}"/>
                </a:ext>
              </a:extLst>
            </p:cNvPr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02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34920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76293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413415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681236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074843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3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9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1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970357"/>
      </p:ext>
    </p:extLst>
  </p:cSld>
  <p:clrMapOvr>
    <a:masterClrMapping/>
  </p:clrMapOvr>
  <p:transition spd="slow">
    <p:wip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77488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29" r:id="rId6"/>
    <p:sldLayoutId id="2147483741" r:id="rId7"/>
    <p:sldLayoutId id="2147483715" r:id="rId8"/>
    <p:sldLayoutId id="2147483716" r:id="rId9"/>
    <p:sldLayoutId id="2147483718" r:id="rId10"/>
    <p:sldLayoutId id="2147483719" r:id="rId11"/>
    <p:sldLayoutId id="214748372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baike.baidu.com/item/%E8%BD%AF%E4%BB%B6/12053" TargetMode="Externa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s://baike.baidu.com/item/%E5%BC%80%E6%BA%90/20720669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" name="文本框 3"/>
          <p:cNvSpPr txBox="1"/>
          <p:nvPr/>
        </p:nvSpPr>
        <p:spPr>
          <a:xfrm>
            <a:off x="2239373" y="2078724"/>
            <a:ext cx="485242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7200" b="1" spc="600" dirty="0" err="1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Github</a:t>
            </a:r>
            <a:endParaRPr lang="zh-CN" altLang="en-US" sz="7200" b="1" spc="6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9373" y="1369031"/>
            <a:ext cx="185432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2020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2239373" y="3279053"/>
            <a:ext cx="2133435" cy="3361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陈洪海 张洪嘉 魏子睿 吴征</a:t>
            </a:r>
          </a:p>
        </p:txBody>
      </p:sp>
      <p:sp>
        <p:nvSpPr>
          <p:cNvPr id="9" name="矩形 8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文本框 9"/>
          <p:cNvSpPr txBox="1"/>
          <p:nvPr/>
        </p:nvSpPr>
        <p:spPr>
          <a:xfrm>
            <a:off x="3702764" y="1777365"/>
            <a:ext cx="302598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软件项目管理</a:t>
            </a:r>
          </a:p>
        </p:txBody>
      </p:sp>
    </p:spTree>
    <p:extLst>
      <p:ext uri="{BB962C8B-B14F-4D97-AF65-F5344CB8AC3E}">
        <p14:creationId xmlns:p14="http://schemas.microsoft.com/office/powerpoint/2010/main" val="7889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586204" y="1152186"/>
            <a:ext cx="1005403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兰亭黑_GBK"/>
                <a:ea typeface="方正兰亭黑_GBK"/>
              </a:rPr>
              <a:t>项目洞察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黑_GBK"/>
              <a:ea typeface="方正兰亭黑_GBK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204" y="561975"/>
            <a:ext cx="1615827" cy="521708"/>
            <a:chOff x="349800" y="270568"/>
            <a:chExt cx="1615827" cy="52170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615827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项目细节与管理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17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Calibri Light"/>
                <a:ea typeface="微软雅黑 Light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D9B942-476D-4229-A61E-41868353EA82}"/>
              </a:ext>
            </a:extLst>
          </p:cNvPr>
          <p:cNvGrpSpPr/>
          <p:nvPr/>
        </p:nvGrpSpPr>
        <p:grpSpPr>
          <a:xfrm>
            <a:off x="8284791" y="4438843"/>
            <a:ext cx="404191" cy="207800"/>
            <a:chOff x="8022522" y="3956047"/>
            <a:chExt cx="404191" cy="207800"/>
          </a:xfrm>
        </p:grpSpPr>
        <p:sp>
          <p:nvSpPr>
            <p:cNvPr id="17" name="矩形 16"/>
            <p:cNvSpPr/>
            <p:nvPr/>
          </p:nvSpPr>
          <p:spPr>
            <a:xfrm>
              <a:off x="8218344" y="3956047"/>
              <a:ext cx="208369" cy="2078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22522" y="4054664"/>
              <a:ext cx="104185" cy="1039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9BAFE8-57C5-4D74-94B5-661F7383F989}"/>
              </a:ext>
            </a:extLst>
          </p:cNvPr>
          <p:cNvGrpSpPr/>
          <p:nvPr/>
        </p:nvGrpSpPr>
        <p:grpSpPr>
          <a:xfrm>
            <a:off x="1868152" y="1165999"/>
            <a:ext cx="5928010" cy="3371461"/>
            <a:chOff x="1868152" y="1165999"/>
            <a:chExt cx="5928010" cy="337146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BB561CE-9EDF-40E5-8135-56F360C1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8152" y="1165999"/>
              <a:ext cx="5928010" cy="31092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C28D25-AEA9-44B3-857F-43014F44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8152" y="1848152"/>
              <a:ext cx="2040125" cy="249901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03BA55A-F3ED-41C5-A067-6F34DC05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16891" y="1657859"/>
              <a:ext cx="3779271" cy="2879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8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4" name="文本框 23"/>
          <p:cNvSpPr txBox="1"/>
          <p:nvPr/>
        </p:nvSpPr>
        <p:spPr>
          <a:xfrm>
            <a:off x="2260513" y="1956707"/>
            <a:ext cx="1096775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16394" y="2300508"/>
            <a:ext cx="3001458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300" b="1" dirty="0">
                <a:solidFill>
                  <a:schemeClr val="bg1"/>
                </a:solidFill>
                <a:latin typeface="+mj-ea"/>
                <a:ea typeface="+mj-ea"/>
              </a:rPr>
              <a:t>使用心得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117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/>
          <p:nvPr/>
        </p:nvSpPr>
        <p:spPr>
          <a:xfrm>
            <a:off x="1311019" y="1767043"/>
            <a:ext cx="6531720" cy="2584253"/>
          </a:xfrm>
          <a:prstGeom prst="rect">
            <a:avLst/>
          </a:prstGeom>
          <a:gradFill>
            <a:gsLst>
              <a:gs pos="0">
                <a:srgbClr val="E7E7E9"/>
              </a:gs>
              <a:gs pos="100000">
                <a:srgbClr val="FBFBFB"/>
              </a:gs>
            </a:gsLst>
            <a:lin ang="7200000" scaled="0"/>
          </a:gradFill>
          <a:ln>
            <a:noFill/>
          </a:ln>
          <a:effectLst>
            <a:outerShdw blurRad="254000" dist="1270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013"/>
          </a:p>
        </p:txBody>
      </p:sp>
      <p:grpSp>
        <p:nvGrpSpPr>
          <p:cNvPr id="6" name="组合 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GrpSpPr/>
          <p:nvPr/>
        </p:nvGrpSpPr>
        <p:grpSpPr>
          <a:xfrm>
            <a:off x="2583605" y="1116095"/>
            <a:ext cx="3986546" cy="951734"/>
            <a:chOff x="3277155" y="1287216"/>
            <a:chExt cx="5603647" cy="1337794"/>
          </a:xfrm>
        </p:grpSpPr>
        <p:grpSp>
          <p:nvGrpSpPr>
            <p:cNvPr id="7" name="组合 6"/>
            <p:cNvGrpSpPr/>
            <p:nvPr/>
          </p:nvGrpSpPr>
          <p:grpSpPr>
            <a:xfrm>
              <a:off x="3277155" y="1287216"/>
              <a:ext cx="1350961" cy="1337794"/>
              <a:chOff x="3277155" y="1287216"/>
              <a:chExt cx="1350961" cy="1337794"/>
            </a:xfrm>
          </p:grpSpPr>
          <p:grpSp>
            <p:nvGrpSpPr>
              <p:cNvPr id="15" name="组合 14"/>
              <p:cNvGrpSpPr/>
              <p:nvPr/>
            </p:nvGrpSpPr>
            <p:grpSpPr>
              <a:xfrm flipV="1">
                <a:off x="3897517" y="1291486"/>
                <a:ext cx="107223" cy="944474"/>
                <a:chOff x="4397738" y="4219255"/>
                <a:chExt cx="107223" cy="944474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430680" y="4219255"/>
                  <a:ext cx="41340" cy="832057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397738" y="4993542"/>
                  <a:ext cx="107223" cy="170187"/>
                </a:xfrm>
                <a:custGeom>
                  <a:avLst/>
                  <a:gdLst>
                    <a:gd name="connsiteX0" fmla="*/ 0 w 229839"/>
                    <a:gd name="connsiteY0" fmla="*/ 0 h 123110"/>
                    <a:gd name="connsiteX1" fmla="*/ 229839 w 229839"/>
                    <a:gd name="connsiteY1" fmla="*/ 0 h 123110"/>
                    <a:gd name="connsiteX2" fmla="*/ 229839 w 229839"/>
                    <a:gd name="connsiteY2" fmla="*/ 123110 h 123110"/>
                    <a:gd name="connsiteX3" fmla="*/ 0 w 229839"/>
                    <a:gd name="connsiteY3" fmla="*/ 123110 h 123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839" h="123110">
                      <a:moveTo>
                        <a:pt x="0" y="0"/>
                      </a:moveTo>
                      <a:lnTo>
                        <a:pt x="229839" y="0"/>
                      </a:lnTo>
                      <a:lnTo>
                        <a:pt x="229839" y="123110"/>
                      </a:lnTo>
                      <a:lnTo>
                        <a:pt x="0" y="123110"/>
                      </a:lnTo>
                      <a:close/>
                    </a:path>
                  </a:pathLst>
                </a:cu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/>
                </a:p>
              </p:txBody>
            </p:sp>
          </p:grpSp>
          <p:sp>
            <p:nvSpPr>
              <p:cNvPr id="16" name="任意多边形 15"/>
              <p:cNvSpPr/>
              <p:nvPr/>
            </p:nvSpPr>
            <p:spPr>
              <a:xfrm>
                <a:off x="3535839" y="2167810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77155" y="1287216"/>
                <a:ext cx="1350961" cy="113512"/>
              </a:xfrm>
              <a:prstGeom prst="rect">
                <a:avLst/>
              </a:prstGeom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7529841" y="1287216"/>
              <a:ext cx="1350961" cy="1337794"/>
              <a:chOff x="3277155" y="1287216"/>
              <a:chExt cx="1350961" cy="1337794"/>
            </a:xfrm>
          </p:grpSpPr>
          <p:grpSp>
            <p:nvGrpSpPr>
              <p:cNvPr id="9" name="组合 8"/>
              <p:cNvGrpSpPr/>
              <p:nvPr/>
            </p:nvGrpSpPr>
            <p:grpSpPr>
              <a:xfrm flipV="1">
                <a:off x="3897517" y="1291486"/>
                <a:ext cx="107223" cy="944474"/>
                <a:chOff x="4397738" y="4219255"/>
                <a:chExt cx="107223" cy="944474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4430680" y="4219255"/>
                  <a:ext cx="41340" cy="832057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>
                  <a:off x="4397738" y="4993542"/>
                  <a:ext cx="107223" cy="170187"/>
                </a:xfrm>
                <a:custGeom>
                  <a:avLst/>
                  <a:gdLst>
                    <a:gd name="connsiteX0" fmla="*/ 0 w 229839"/>
                    <a:gd name="connsiteY0" fmla="*/ 0 h 123110"/>
                    <a:gd name="connsiteX1" fmla="*/ 229839 w 229839"/>
                    <a:gd name="connsiteY1" fmla="*/ 0 h 123110"/>
                    <a:gd name="connsiteX2" fmla="*/ 229839 w 229839"/>
                    <a:gd name="connsiteY2" fmla="*/ 123110 h 123110"/>
                    <a:gd name="connsiteX3" fmla="*/ 0 w 229839"/>
                    <a:gd name="connsiteY3" fmla="*/ 123110 h 123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839" h="123110">
                      <a:moveTo>
                        <a:pt x="0" y="0"/>
                      </a:moveTo>
                      <a:lnTo>
                        <a:pt x="229839" y="0"/>
                      </a:lnTo>
                      <a:lnTo>
                        <a:pt x="229839" y="123110"/>
                      </a:lnTo>
                      <a:lnTo>
                        <a:pt x="0" y="123110"/>
                      </a:lnTo>
                      <a:close/>
                    </a:path>
                  </a:pathLst>
                </a:cu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/>
                </a:p>
              </p:txBody>
            </p:sp>
          </p:grpSp>
          <p:sp>
            <p:nvSpPr>
              <p:cNvPr id="11" name="任意多边形 10"/>
              <p:cNvSpPr/>
              <p:nvPr/>
            </p:nvSpPr>
            <p:spPr>
              <a:xfrm>
                <a:off x="3535839" y="2167810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77155" y="1287216"/>
                <a:ext cx="1350961" cy="113512"/>
              </a:xfrm>
              <a:prstGeom prst="rect">
                <a:avLst/>
              </a:prstGeom>
            </p:spPr>
          </p:pic>
        </p:grpSp>
      </p:grpSp>
      <p:cxnSp>
        <p:nvCxnSpPr>
          <p:cNvPr id="20" name="直接连接符 19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CxnSpPr/>
          <p:nvPr/>
        </p:nvCxnSpPr>
        <p:spPr>
          <a:xfrm>
            <a:off x="4566327" y="2208670"/>
            <a:ext cx="0" cy="1890000"/>
          </a:xfrm>
          <a:prstGeom prst="line">
            <a:avLst/>
          </a:prstGeom>
          <a:ln w="19050">
            <a:solidFill>
              <a:srgbClr val="3838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GrpSpPr/>
          <p:nvPr/>
        </p:nvGrpSpPr>
        <p:grpSpPr>
          <a:xfrm>
            <a:off x="2478894" y="2336767"/>
            <a:ext cx="1058282" cy="413608"/>
            <a:chOff x="3959226" y="3622819"/>
            <a:chExt cx="1411042" cy="551477"/>
          </a:xfrm>
        </p:grpSpPr>
        <p:sp>
          <p:nvSpPr>
            <p:cNvPr id="22" name="圆角矩形 21"/>
            <p:cNvSpPr/>
            <p:nvPr/>
          </p:nvSpPr>
          <p:spPr>
            <a:xfrm rot="16200000">
              <a:off x="4394138" y="3187907"/>
              <a:ext cx="541217" cy="1411042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66853" y="3640816"/>
              <a:ext cx="930169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优点</a:t>
              </a:r>
            </a:p>
          </p:txBody>
        </p:sp>
      </p:grpSp>
      <p:grpSp>
        <p:nvGrpSpPr>
          <p:cNvPr id="24" name="组合 2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GrpSpPr/>
          <p:nvPr/>
        </p:nvGrpSpPr>
        <p:grpSpPr>
          <a:xfrm>
            <a:off x="5548250" y="2336762"/>
            <a:ext cx="1058282" cy="413609"/>
            <a:chOff x="6836528" y="3622818"/>
            <a:chExt cx="1411042" cy="551479"/>
          </a:xfrm>
        </p:grpSpPr>
        <p:sp>
          <p:nvSpPr>
            <p:cNvPr id="25" name="圆角矩形 24"/>
            <p:cNvSpPr/>
            <p:nvPr/>
          </p:nvSpPr>
          <p:spPr>
            <a:xfrm rot="16200000">
              <a:off x="7271440" y="3187906"/>
              <a:ext cx="541217" cy="1411042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44155" y="3640817"/>
              <a:ext cx="930169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缺点</a:t>
              </a:r>
            </a:p>
          </p:txBody>
        </p:sp>
      </p:grpSp>
      <p:sp>
        <p:nvSpPr>
          <p:cNvPr id="27" name="文本框 26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2027034" y="3153670"/>
            <a:ext cx="1890978" cy="6306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latin typeface="+mj-ea"/>
              </a:rPr>
              <a:t>界面友好简洁</a:t>
            </a:r>
            <a:endParaRPr lang="en-US" altLang="zh-CN" sz="1000" dirty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latin typeface="+mj-ea"/>
              </a:rPr>
              <a:t>管理功能完备</a:t>
            </a:r>
            <a:endParaRPr lang="en-US" altLang="zh-CN" sz="1000" dirty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latin typeface="+mj-ea"/>
              </a:rPr>
              <a:t>团队协作性强</a:t>
            </a:r>
          </a:p>
        </p:txBody>
      </p:sp>
      <p:sp>
        <p:nvSpPr>
          <p:cNvPr id="28" name="文本框 2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141282" y="3153670"/>
            <a:ext cx="1912770" cy="6306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latin typeface="+mj-ea"/>
              </a:rPr>
              <a:t>强制性不足</a:t>
            </a:r>
            <a:endParaRPr lang="en-US" altLang="zh-CN" sz="1000" dirty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latin typeface="+mj-ea"/>
              </a:rPr>
              <a:t>依靠团队自觉</a:t>
            </a:r>
            <a:endParaRPr lang="en-US" altLang="zh-CN" sz="1000" dirty="0"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latin typeface="+mj-ea"/>
              </a:rPr>
              <a:t>需要熟悉平台使用</a:t>
            </a:r>
            <a:endParaRPr lang="en-US" altLang="zh-CN" sz="1000" dirty="0">
              <a:latin typeface="+mj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80617" y="556287"/>
            <a:ext cx="1486542" cy="521708"/>
            <a:chOff x="349800" y="270568"/>
            <a:chExt cx="1486542" cy="521708"/>
          </a:xfrm>
        </p:grpSpPr>
        <p:sp>
          <p:nvSpPr>
            <p:cNvPr id="37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923330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心得体会</a:t>
              </a:r>
              <a:endParaRPr lang="en-US" altLang="zh-CN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8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lt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文本框 9"/>
          <p:cNvSpPr txBox="1"/>
          <p:nvPr/>
        </p:nvSpPr>
        <p:spPr>
          <a:xfrm>
            <a:off x="2941121" y="2225501"/>
            <a:ext cx="4852429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3259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63907" y="1956707"/>
            <a:ext cx="889987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6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  <a:cs typeface="+mn-cs"/>
              </a:rPr>
              <a:t>01</a:t>
            </a:r>
            <a:endParaRPr kumimoji="0" lang="zh-CN" altLang="en-US" sz="862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23168" y="2354893"/>
            <a:ext cx="3001458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300" b="1" dirty="0">
                <a:solidFill>
                  <a:prstClr val="white"/>
                </a:solidFill>
                <a:latin typeface="微软雅黑"/>
                <a:ea typeface="微软雅黑"/>
              </a:rPr>
              <a:t>使用方法</a:t>
            </a:r>
            <a:endParaRPr kumimoji="0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38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37" y="0"/>
            <a:ext cx="9152137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4383" y="2673148"/>
            <a:ext cx="45519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GitHub </a:t>
            </a:r>
            <a:r>
              <a:rPr lang="zh-CN" altLang="en-US" sz="1100" dirty="0">
                <a:latin typeface="+mn-ea"/>
              </a:rPr>
              <a:t>是一个面向</a:t>
            </a:r>
            <a:r>
              <a:rPr lang="zh-CN" altLang="en-US" sz="1100" dirty="0">
                <a:latin typeface="+mn-ea"/>
                <a:hlinkClick r:id="rId6"/>
              </a:rPr>
              <a:t>开源</a:t>
            </a:r>
            <a:r>
              <a:rPr lang="zh-CN" altLang="en-US" sz="1100" dirty="0">
                <a:latin typeface="+mn-ea"/>
              </a:rPr>
              <a:t>及私有</a:t>
            </a:r>
            <a:r>
              <a:rPr lang="zh-CN" altLang="en-US" sz="1100" dirty="0">
                <a:latin typeface="+mn-ea"/>
                <a:hlinkClick r:id="rId7"/>
              </a:rPr>
              <a:t>软件</a:t>
            </a:r>
            <a:r>
              <a:rPr lang="zh-CN" altLang="en-US" sz="1100" dirty="0">
                <a:latin typeface="+mn-ea"/>
              </a:rPr>
              <a:t>项目的托管平台，因为只支持 </a:t>
            </a:r>
            <a:r>
              <a:rPr lang="en-US" altLang="zh-CN" sz="1100" dirty="0">
                <a:latin typeface="+mn-ea"/>
              </a:rPr>
              <a:t>Git </a:t>
            </a:r>
            <a:r>
              <a:rPr lang="zh-CN" altLang="en-US" sz="1100" dirty="0">
                <a:latin typeface="+mn-ea"/>
              </a:rPr>
              <a:t>作为唯一的版本库格式进行托管，故名 </a:t>
            </a:r>
            <a:r>
              <a:rPr lang="en-US" altLang="zh-CN" sz="1100" dirty="0">
                <a:latin typeface="+mn-ea"/>
              </a:rPr>
              <a:t>GitHub</a:t>
            </a:r>
            <a:r>
              <a:rPr lang="zh-CN" altLang="en-US" sz="1100" dirty="0">
                <a:latin typeface="+mn-ea"/>
              </a:rPr>
              <a:t>。</a:t>
            </a:r>
            <a:endParaRPr lang="en-US" altLang="zh-CN" sz="1100" dirty="0">
              <a:latin typeface="+mn-ea"/>
            </a:endParaRPr>
          </a:p>
          <a:p>
            <a:endParaRPr lang="zh-CN" altLang="en-US" sz="1100" dirty="0">
              <a:latin typeface="+mn-ea"/>
            </a:endParaRPr>
          </a:p>
          <a:p>
            <a:r>
              <a:rPr lang="en-US" altLang="zh-CN" sz="1100" dirty="0"/>
              <a:t>GitHub</a:t>
            </a:r>
            <a:r>
              <a:rPr lang="zh-CN" altLang="en-US" sz="1100" dirty="0"/>
              <a:t>可以托管各种</a:t>
            </a:r>
            <a:r>
              <a:rPr lang="en-US" altLang="zh-CN" sz="1100" dirty="0"/>
              <a:t>git</a:t>
            </a:r>
            <a:r>
              <a:rPr lang="zh-CN" altLang="en-US" sz="1100" dirty="0"/>
              <a:t>库，并提供一个</a:t>
            </a:r>
            <a:r>
              <a:rPr lang="en-US" altLang="zh-CN" sz="1100" dirty="0"/>
              <a:t>web</a:t>
            </a:r>
            <a:r>
              <a:rPr lang="zh-CN" altLang="en-US" sz="1100" dirty="0"/>
              <a:t>界面，</a:t>
            </a:r>
            <a:r>
              <a:rPr lang="en-US" altLang="zh-CN" sz="1100" dirty="0">
                <a:latin typeface="+mn-ea"/>
              </a:rPr>
              <a:t>GitHub</a:t>
            </a:r>
            <a:r>
              <a:rPr lang="zh-CN" altLang="en-US" sz="1100" dirty="0">
                <a:latin typeface="+mn-ea"/>
              </a:rPr>
              <a:t>的独特卖点在于从另外一个项目进行分支的简易性。为一个项目贡献代码非常简单：首先点击项目站点的“</a:t>
            </a:r>
            <a:r>
              <a:rPr lang="en-US" altLang="zh-CN" sz="1100" dirty="0">
                <a:latin typeface="+mn-ea"/>
              </a:rPr>
              <a:t>fork”</a:t>
            </a:r>
            <a:r>
              <a:rPr lang="zh-CN" altLang="en-US" sz="1100" dirty="0">
                <a:latin typeface="+mn-ea"/>
              </a:rPr>
              <a:t>的按钮，然后将代码检出并将修改加入到刚才分出的代码库中，最后通过内建的“</a:t>
            </a:r>
            <a:r>
              <a:rPr lang="en-US" altLang="zh-CN" sz="1100" dirty="0">
                <a:latin typeface="+mn-ea"/>
              </a:rPr>
              <a:t>pull request”</a:t>
            </a:r>
            <a:r>
              <a:rPr lang="zh-CN" altLang="en-US" sz="1100" dirty="0">
                <a:latin typeface="+mn-ea"/>
              </a:rPr>
              <a:t>机制向项目负责人申请代码合并。</a:t>
            </a:r>
            <a:br>
              <a:rPr lang="zh-CN" altLang="en-US" sz="1000" dirty="0"/>
            </a:b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874383" y="1611069"/>
            <a:ext cx="2108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rgbClr val="4F6383"/>
                </a:solidFill>
                <a:latin typeface="方正兰亭黑_GBK"/>
                <a:ea typeface="方正兰亭黑_GBK"/>
              </a:rPr>
              <a:t>INTRODUCTION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977606" y="2398964"/>
            <a:ext cx="349783" cy="0"/>
          </a:xfrm>
          <a:prstGeom prst="line">
            <a:avLst/>
          </a:prstGeom>
          <a:ln w="19050">
            <a:solidFill>
              <a:srgbClr val="3B4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84118" y="542189"/>
            <a:ext cx="1486542" cy="521708"/>
            <a:chOff x="349800" y="270568"/>
            <a:chExt cx="1486542" cy="521708"/>
          </a:xfrm>
        </p:grpSpPr>
        <p:sp>
          <p:nvSpPr>
            <p:cNvPr id="20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461665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概述</a:t>
              </a:r>
            </a:p>
          </p:txBody>
        </p:sp>
        <p:sp>
          <p:nvSpPr>
            <p:cNvPr id="2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lt"/>
                </a:rPr>
                <a:t>INTRODUCTION</a:t>
              </a:r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74383" y="1906196"/>
            <a:ext cx="922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dirty="0" err="1">
                <a:solidFill>
                  <a:srgbClr val="2B3649"/>
                </a:solidFill>
                <a:latin typeface="方正兰亭黑_GBK"/>
                <a:ea typeface="方正兰亭黑_GBK"/>
              </a:rPr>
              <a:t>Github</a:t>
            </a:r>
            <a:endParaRPr lang="en-US" altLang="zh-CN" sz="1800" b="1" dirty="0">
              <a:solidFill>
                <a:srgbClr val="2B3649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586204" y="1030015"/>
            <a:ext cx="1210588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创建者视角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86204" y="561975"/>
            <a:ext cx="1486542" cy="521708"/>
            <a:chOff x="349800" y="270568"/>
            <a:chExt cx="1486542" cy="52170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923330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项目概览</a:t>
              </a:r>
              <a:endParaRPr lang="en-US" altLang="zh-CN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endParaRPr lang="en-US" altLang="zh-CN" sz="1050" dirty="0">
                <a:solidFill>
                  <a:srgbClr val="2B364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D9B942-476D-4229-A61E-41868353EA82}"/>
              </a:ext>
            </a:extLst>
          </p:cNvPr>
          <p:cNvGrpSpPr/>
          <p:nvPr/>
        </p:nvGrpSpPr>
        <p:grpSpPr>
          <a:xfrm>
            <a:off x="8284791" y="4438843"/>
            <a:ext cx="404191" cy="207800"/>
            <a:chOff x="8022522" y="3956047"/>
            <a:chExt cx="404191" cy="207800"/>
          </a:xfrm>
        </p:grpSpPr>
        <p:sp>
          <p:nvSpPr>
            <p:cNvPr id="17" name="矩形 16"/>
            <p:cNvSpPr/>
            <p:nvPr/>
          </p:nvSpPr>
          <p:spPr>
            <a:xfrm>
              <a:off x="8218344" y="3956047"/>
              <a:ext cx="208369" cy="2078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2522" y="4054664"/>
              <a:ext cx="104185" cy="1039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0EB07A0-8276-423C-85C4-E5CAECB10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02" y="1426560"/>
            <a:ext cx="7322289" cy="2906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586204" y="1030015"/>
            <a:ext cx="1005403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黑_GBK"/>
                <a:ea typeface="方正兰亭黑_GBK"/>
                <a:cs typeface="+mn-cs"/>
              </a:rPr>
              <a:t>项目信息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86204" y="561975"/>
            <a:ext cx="1615827" cy="521708"/>
            <a:chOff x="349800" y="270568"/>
            <a:chExt cx="1615827" cy="52170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615827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项目细节与管理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17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Calibri Light"/>
                <a:ea typeface="微软雅黑 Light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24B1EAF-DD9E-4DD7-BADB-3396F7E07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98" y="1030015"/>
            <a:ext cx="1776655" cy="3453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90D52DA2-12E0-4664-BE3E-1FDEDEE86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50" y="1030015"/>
            <a:ext cx="595035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兰亭黑_GBK"/>
                <a:ea typeface="方正兰亭黑_GBK"/>
              </a:rPr>
              <a:t>代码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黑_GBK"/>
              <a:ea typeface="方正兰亭黑_GBK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B70553-D3F7-4F24-AE99-94C6048EEBD0}"/>
              </a:ext>
            </a:extLst>
          </p:cNvPr>
          <p:cNvGrpSpPr/>
          <p:nvPr/>
        </p:nvGrpSpPr>
        <p:grpSpPr>
          <a:xfrm>
            <a:off x="4380972" y="1368569"/>
            <a:ext cx="4364717" cy="3123151"/>
            <a:chOff x="4285585" y="1315692"/>
            <a:chExt cx="4364717" cy="312315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31B18E8-8411-41B1-A75D-E25F49D4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5585" y="1752863"/>
              <a:ext cx="4364717" cy="26859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803A648-1002-4C9B-BBE4-42F2A3888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5585" y="1315692"/>
              <a:ext cx="4219433" cy="2450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473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586204" y="1061507"/>
            <a:ext cx="1005403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兰亭黑_GBK"/>
                <a:ea typeface="方正兰亭黑_GBK"/>
              </a:rPr>
              <a:t>添加代码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黑_GBK"/>
              <a:ea typeface="方正兰亭黑_GBK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204" y="561975"/>
            <a:ext cx="1615827" cy="521708"/>
            <a:chOff x="349800" y="270568"/>
            <a:chExt cx="1615827" cy="52170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615827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项目细节与管理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17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Calibri Light"/>
                <a:ea typeface="微软雅黑 Light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D9B942-476D-4229-A61E-41868353EA82}"/>
              </a:ext>
            </a:extLst>
          </p:cNvPr>
          <p:cNvGrpSpPr/>
          <p:nvPr/>
        </p:nvGrpSpPr>
        <p:grpSpPr>
          <a:xfrm>
            <a:off x="8284791" y="4438843"/>
            <a:ext cx="404191" cy="207800"/>
            <a:chOff x="8022522" y="3956047"/>
            <a:chExt cx="404191" cy="207800"/>
          </a:xfrm>
        </p:grpSpPr>
        <p:sp>
          <p:nvSpPr>
            <p:cNvPr id="17" name="矩形 16"/>
            <p:cNvSpPr/>
            <p:nvPr/>
          </p:nvSpPr>
          <p:spPr>
            <a:xfrm>
              <a:off x="8218344" y="3956047"/>
              <a:ext cx="208369" cy="2078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22522" y="4054664"/>
              <a:ext cx="104185" cy="1039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E01DC30-FD76-40A8-9B10-DDEB7F937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26" y="1978454"/>
            <a:ext cx="2057759" cy="11865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3096F4-FABA-4345-BF6C-470F095DA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735" y="1061507"/>
            <a:ext cx="5591878" cy="30204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01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586204" y="1061507"/>
            <a:ext cx="1005403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兰亭黑_GBK"/>
                <a:ea typeface="方正兰亭黑_GBK"/>
              </a:rPr>
              <a:t>代码阅读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黑_GBK"/>
              <a:ea typeface="方正兰亭黑_GBK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204" y="561975"/>
            <a:ext cx="1615827" cy="521708"/>
            <a:chOff x="349800" y="270568"/>
            <a:chExt cx="1615827" cy="52170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615827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项目细节与管理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17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Calibri Light"/>
                <a:ea typeface="微软雅黑 Light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D9B942-476D-4229-A61E-41868353EA82}"/>
              </a:ext>
            </a:extLst>
          </p:cNvPr>
          <p:cNvGrpSpPr/>
          <p:nvPr/>
        </p:nvGrpSpPr>
        <p:grpSpPr>
          <a:xfrm>
            <a:off x="8284791" y="4438843"/>
            <a:ext cx="404191" cy="207800"/>
            <a:chOff x="8022522" y="3956047"/>
            <a:chExt cx="404191" cy="207800"/>
          </a:xfrm>
        </p:grpSpPr>
        <p:sp>
          <p:nvSpPr>
            <p:cNvPr id="17" name="矩形 16"/>
            <p:cNvSpPr/>
            <p:nvPr/>
          </p:nvSpPr>
          <p:spPr>
            <a:xfrm>
              <a:off x="8218344" y="3956047"/>
              <a:ext cx="208369" cy="2078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22522" y="4054664"/>
              <a:ext cx="104185" cy="1039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7A5715-9201-4B5B-A906-DA35C2D8B7FD}"/>
              </a:ext>
            </a:extLst>
          </p:cNvPr>
          <p:cNvGrpSpPr/>
          <p:nvPr/>
        </p:nvGrpSpPr>
        <p:grpSpPr>
          <a:xfrm>
            <a:off x="1329475" y="1538789"/>
            <a:ext cx="6381083" cy="3129805"/>
            <a:chOff x="586204" y="1511555"/>
            <a:chExt cx="6381083" cy="312980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01ADFA9-C2CC-4D7F-82BD-86CC26222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04" y="1511555"/>
              <a:ext cx="4372939" cy="3608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88DB244-0BDB-48C9-A418-03807311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204" y="2030988"/>
              <a:ext cx="5196476" cy="4702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EF18EBD-31BC-492D-A7E3-CC8D8209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204" y="2642273"/>
              <a:ext cx="5488531" cy="199908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DEC8A07A-E986-4A33-8E5F-F5410BB21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9978" y="1514008"/>
              <a:ext cx="595035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方正兰亭黑_GBK"/>
                  <a:ea typeface="方正兰亭黑_GBK"/>
                </a:rPr>
                <a:t>路径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黑_GBK"/>
                <a:ea typeface="方正兰亭黑_GBK"/>
                <a:cs typeface="+mn-cs"/>
              </a:endParaRPr>
            </a:p>
          </p:txBody>
        </p:sp>
        <p:sp>
          <p:nvSpPr>
            <p:cNvPr id="19" name="文本框 5">
              <a:extLst>
                <a:ext uri="{FF2B5EF4-FFF2-40B4-BE49-F238E27FC236}">
                  <a16:creationId xmlns:a16="http://schemas.microsoft.com/office/drawing/2014/main" id="{305BB704-0E11-4641-B102-1859FCA4A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735" y="2096830"/>
              <a:ext cx="595035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noProof="0" dirty="0">
                  <a:solidFill>
                    <a:prstClr val="white"/>
                  </a:solidFill>
                  <a:latin typeface="方正兰亭黑_GBK"/>
                  <a:ea typeface="方正兰亭黑_GBK"/>
                </a:rPr>
                <a:t>信息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黑_GBK"/>
                <a:ea typeface="方正兰亭黑_GBK"/>
                <a:cs typeface="+mn-cs"/>
              </a:endParaRPr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CE84DA43-F558-425D-AC72-D1D54BD3F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52" y="3472539"/>
              <a:ext cx="595035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方正兰亭黑_GBK"/>
                  <a:ea typeface="方正兰亭黑_GBK"/>
                </a:rPr>
                <a:t>内容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黑_GBK"/>
                <a:ea typeface="方正兰亭黑_GBK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586204" y="1152186"/>
            <a:ext cx="595035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兰亭黑_GBK"/>
                <a:ea typeface="方正兰亭黑_GBK"/>
              </a:rPr>
              <a:t>问题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黑_GBK"/>
              <a:ea typeface="方正兰亭黑_GBK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204" y="561975"/>
            <a:ext cx="1615827" cy="521708"/>
            <a:chOff x="349800" y="270568"/>
            <a:chExt cx="1615827" cy="52170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615827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项目细节与管理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17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Calibri Light"/>
                <a:ea typeface="微软雅黑 Light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D9B942-476D-4229-A61E-41868353EA82}"/>
              </a:ext>
            </a:extLst>
          </p:cNvPr>
          <p:cNvGrpSpPr/>
          <p:nvPr/>
        </p:nvGrpSpPr>
        <p:grpSpPr>
          <a:xfrm>
            <a:off x="8284791" y="4438843"/>
            <a:ext cx="404191" cy="207800"/>
            <a:chOff x="8022522" y="3956047"/>
            <a:chExt cx="404191" cy="207800"/>
          </a:xfrm>
        </p:grpSpPr>
        <p:sp>
          <p:nvSpPr>
            <p:cNvPr id="17" name="矩形 16"/>
            <p:cNvSpPr/>
            <p:nvPr/>
          </p:nvSpPr>
          <p:spPr>
            <a:xfrm>
              <a:off x="8218344" y="3956047"/>
              <a:ext cx="208369" cy="2078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22522" y="4054664"/>
              <a:ext cx="104185" cy="1039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CB73110-7DDF-4F71-A0AA-4FB019ED00BF}"/>
              </a:ext>
            </a:extLst>
          </p:cNvPr>
          <p:cNvGrpSpPr/>
          <p:nvPr/>
        </p:nvGrpSpPr>
        <p:grpSpPr>
          <a:xfrm>
            <a:off x="586204" y="1760814"/>
            <a:ext cx="8013430" cy="2544198"/>
            <a:chOff x="586204" y="1760814"/>
            <a:chExt cx="8013430" cy="254419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D7F292A-EE08-4B59-BE0A-5AF4E9BB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04" y="1760814"/>
              <a:ext cx="7153847" cy="4409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8203CF-9118-4FEC-9B56-004748082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204" y="2677366"/>
              <a:ext cx="8013430" cy="16276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0553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586204" y="1152186"/>
            <a:ext cx="1005403" cy="338554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黑_GBK"/>
                <a:ea typeface="方正兰亭黑_GBK"/>
                <a:cs typeface="+mn-cs"/>
              </a:rPr>
              <a:t>进度管理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86204" y="561975"/>
            <a:ext cx="1615827" cy="521708"/>
            <a:chOff x="349800" y="270568"/>
            <a:chExt cx="1615827" cy="521708"/>
          </a:xfrm>
        </p:grpSpPr>
        <p:sp>
          <p:nvSpPr>
            <p:cNvPr id="1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1615827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项目细节与管理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451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17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B3649"/>
                </a:solidFill>
                <a:effectLst/>
                <a:uLnTx/>
                <a:uFillTx/>
                <a:latin typeface="Calibri Light"/>
                <a:ea typeface="微软雅黑 Light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D9B942-476D-4229-A61E-41868353EA82}"/>
              </a:ext>
            </a:extLst>
          </p:cNvPr>
          <p:cNvGrpSpPr/>
          <p:nvPr/>
        </p:nvGrpSpPr>
        <p:grpSpPr>
          <a:xfrm>
            <a:off x="8284791" y="4438843"/>
            <a:ext cx="404191" cy="207800"/>
            <a:chOff x="8022522" y="3956047"/>
            <a:chExt cx="404191" cy="207800"/>
          </a:xfrm>
        </p:grpSpPr>
        <p:sp>
          <p:nvSpPr>
            <p:cNvPr id="17" name="矩形 16"/>
            <p:cNvSpPr/>
            <p:nvPr/>
          </p:nvSpPr>
          <p:spPr>
            <a:xfrm>
              <a:off x="8218344" y="3956047"/>
              <a:ext cx="208369" cy="2078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22522" y="4054664"/>
              <a:ext cx="104185" cy="10390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BB4CB07-2819-434A-9443-54960C7C8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316" y="1594832"/>
            <a:ext cx="7061391" cy="2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全屏显示(16:9)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Lato</vt:lpstr>
      <vt:lpstr>Open Sans</vt:lpstr>
      <vt:lpstr>方正黑体简体</vt:lpstr>
      <vt:lpstr>方正兰亭超细黑简体</vt:lpstr>
      <vt:lpstr>方正兰亭黑_GBK</vt:lpstr>
      <vt:lpstr>微软雅黑</vt:lpstr>
      <vt:lpstr>微软雅黑 Light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蓝灰创业融资计划书</dc:title>
  <dc:creator/>
  <cp:keywords>www.1ppt.com</cp:keywords>
  <dc:description>www.1ppt.com</dc:description>
  <cp:lastModifiedBy/>
  <cp:revision>1</cp:revision>
  <dcterms:created xsi:type="dcterms:W3CDTF">2019-03-25T06:40:47Z</dcterms:created>
  <dcterms:modified xsi:type="dcterms:W3CDTF">2020-11-25T06:12:03Z</dcterms:modified>
</cp:coreProperties>
</file>