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5" r:id="rId7"/>
    <p:sldId id="281" r:id="rId8"/>
    <p:sldId id="282" r:id="rId9"/>
    <p:sldId id="261" r:id="rId10"/>
    <p:sldId id="262" r:id="rId11"/>
    <p:sldId id="283" r:id="rId12"/>
    <p:sldId id="263" r:id="rId13"/>
    <p:sldId id="264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81" autoAdjust="0"/>
    <p:restoredTop sz="97693" autoAdjust="0"/>
  </p:normalViewPr>
  <p:slideViewPr>
    <p:cSldViewPr>
      <p:cViewPr varScale="1">
        <p:scale>
          <a:sx n="91" d="100"/>
          <a:sy n="91" d="100"/>
        </p:scale>
        <p:origin x="1872" y="64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BF7D84EE-957E-4D34-B786-5F0C860D0B7C}" type="datetime1">
              <a:rPr lang="ko-KR" altLang="en-US"/>
              <a:pPr lvl="0">
                <a:defRPr/>
              </a:pPr>
              <a:t>2022-07-01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DFE2A0E-9B04-4654-B293-F0AD1DFC097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rgbClr val="3035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8398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3F35E-BBD3-4589-94F9-E8D9DFD8A9F0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B89F-3F97-4F21-AD4F-B9DD8FE16B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757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3F35E-BBD3-4589-94F9-E8D9DFD8A9F0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B89F-3F97-4F21-AD4F-B9DD8FE16B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663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686872" y="6356350"/>
            <a:ext cx="2133600" cy="365125"/>
          </a:xfrm>
        </p:spPr>
        <p:txBody>
          <a:bodyPr/>
          <a:lstStyle/>
          <a:p>
            <a:fld id="{5982B89F-3F97-4F21-AD4F-B9DD8FE16B9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 flipV="1">
            <a:off x="0" y="-2"/>
            <a:ext cx="9144000" cy="1080000"/>
          </a:xfrm>
          <a:prstGeom prst="rect">
            <a:avLst/>
          </a:prstGeom>
          <a:solidFill>
            <a:srgbClr val="303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471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3F35E-BBD3-4589-94F9-E8D9DFD8A9F0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B89F-3F97-4F21-AD4F-B9DD8FE16B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666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3F35E-BBD3-4589-94F9-E8D9DFD8A9F0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B89F-3F97-4F21-AD4F-B9DD8FE16B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510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3F35E-BBD3-4589-94F9-E8D9DFD8A9F0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B89F-3F97-4F21-AD4F-B9DD8FE16B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703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3F35E-BBD3-4589-94F9-E8D9DFD8A9F0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B89F-3F97-4F21-AD4F-B9DD8FE16B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04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3F35E-BBD3-4589-94F9-E8D9DFD8A9F0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B89F-3F97-4F21-AD4F-B9DD8FE16B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40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3F35E-BBD3-4589-94F9-E8D9DFD8A9F0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B89F-3F97-4F21-AD4F-B9DD8FE16B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905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3F35E-BBD3-4589-94F9-E8D9DFD8A9F0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B89F-3F97-4F21-AD4F-B9DD8FE16B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227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3F35E-BBD3-4589-94F9-E8D9DFD8A9F0}" type="datetimeFigureOut">
              <a:rPr lang="ko-KR" altLang="en-US" smtClean="0"/>
              <a:t>2022-07-01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2B89F-3F97-4F21-AD4F-B9DD8FE16B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339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05335" y="859069"/>
            <a:ext cx="36359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기술서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64435" y="1702549"/>
            <a:ext cx="4039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급여관리 프로그램</a:t>
            </a:r>
            <a:endParaRPr lang="en-US" altLang="ko-KR" sz="3600" b="1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06360" y="5560203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작성자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26650" y="5929535"/>
            <a:ext cx="1393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E-Mail address</a:t>
            </a:r>
            <a:endParaRPr lang="ko-KR" altLang="en-US" sz="140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814E5B3-5D84-16E8-307C-57201080CF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262" y="2965276"/>
            <a:ext cx="1609200" cy="1609200"/>
          </a:xfrm>
          <a:prstGeom prst="rect">
            <a:avLst/>
          </a:prstGeom>
        </p:spPr>
      </p:pic>
      <p:pic>
        <p:nvPicPr>
          <p:cNvPr id="11" name="그림 10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E61323A5-FFF7-0A7A-3C3A-22C7FDD67F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291" y="2937688"/>
            <a:ext cx="1609200" cy="1609200"/>
          </a:xfrm>
          <a:prstGeom prst="rect">
            <a:avLst/>
          </a:prstGeom>
        </p:spPr>
      </p:pic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F9936CBC-4F80-9290-D272-11A8D1232AED}"/>
              </a:ext>
            </a:extLst>
          </p:cNvPr>
          <p:cNvSpPr txBox="1">
            <a:spLocks/>
          </p:cNvSpPr>
          <p:nvPr/>
        </p:nvSpPr>
        <p:spPr>
          <a:xfrm>
            <a:off x="8100392" y="6381328"/>
            <a:ext cx="864096" cy="354524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AAF555B-7E58-4FDF-83D4-B4CEA304EAF7}" type="slidenum">
              <a:rPr lang="ko-KR" altLang="en-US" sz="1500" smtClean="0">
                <a:solidFill>
                  <a:schemeClr val="bg1"/>
                </a:solidFill>
                <a:latin typeface="+mj-lt"/>
              </a:rPr>
              <a:pPr/>
              <a:t>1</a:t>
            </a:fld>
            <a:r>
              <a:rPr lang="ko-KR" altLang="en-US" sz="15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1500" dirty="0">
                <a:solidFill>
                  <a:schemeClr val="bg1"/>
                </a:solidFill>
                <a:latin typeface="+mj-lt"/>
              </a:rPr>
              <a:t>/ 13</a:t>
            </a:r>
            <a:endParaRPr lang="ko-KR" altLang="en-US" sz="1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4943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206294" y="2625432"/>
            <a:ext cx="2733496" cy="16112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0000">
                <a:solidFill>
                  <a:schemeClr val="dk1"/>
                </a:solidFill>
              </a:rPr>
              <a:t>시연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9BE86A2-FDB8-8D17-F638-07412FF079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82632"/>
            <a:ext cx="720000" cy="720000"/>
          </a:xfrm>
          <a:prstGeom prst="rect">
            <a:avLst/>
          </a:prstGeom>
        </p:spPr>
      </p:pic>
      <p:pic>
        <p:nvPicPr>
          <p:cNvPr id="10" name="그림 9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567B426B-BD06-2321-52E3-B3C11666D6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2632"/>
            <a:ext cx="720000" cy="720000"/>
          </a:xfrm>
          <a:prstGeom prst="rect">
            <a:avLst/>
          </a:prstGeom>
        </p:spPr>
      </p:pic>
      <p:sp>
        <p:nvSpPr>
          <p:cNvPr id="7" name="슬라이드 번호 개체 틀 1">
            <a:extLst>
              <a:ext uri="{FF2B5EF4-FFF2-40B4-BE49-F238E27FC236}">
                <a16:creationId xmlns:a16="http://schemas.microsoft.com/office/drawing/2014/main" id="{0299AB83-4C9E-12AE-557D-D587D9D5E8BF}"/>
              </a:ext>
            </a:extLst>
          </p:cNvPr>
          <p:cNvSpPr txBox="1">
            <a:spLocks/>
          </p:cNvSpPr>
          <p:nvPr/>
        </p:nvSpPr>
        <p:spPr>
          <a:xfrm>
            <a:off x="8100392" y="6381328"/>
            <a:ext cx="864096" cy="354524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AAF555B-7E58-4FDF-83D4-B4CEA304EAF7}" type="slidenum">
              <a:rPr lang="ko-KR" altLang="en-US" sz="1500" smtClean="0">
                <a:latin typeface="+mj-lt"/>
              </a:rPr>
              <a:pPr/>
              <a:t>10</a:t>
            </a:fld>
            <a:r>
              <a:rPr lang="ko-KR" altLang="en-US" sz="1500" dirty="0">
                <a:latin typeface="+mj-lt"/>
              </a:rPr>
              <a:t> </a:t>
            </a:r>
            <a:r>
              <a:rPr lang="en-US" altLang="ko-KR" sz="1500" dirty="0">
                <a:latin typeface="+mj-lt"/>
              </a:rPr>
              <a:t>/ 13</a:t>
            </a:r>
            <a:endParaRPr lang="ko-KR" altLang="en-US" sz="1500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D1B0A6C-A941-C922-46A0-B4387215FF53}"/>
              </a:ext>
            </a:extLst>
          </p:cNvPr>
          <p:cNvSpPr txBox="1">
            <a:spLocks/>
          </p:cNvSpPr>
          <p:nvPr/>
        </p:nvSpPr>
        <p:spPr>
          <a:xfrm>
            <a:off x="8100392" y="6458852"/>
            <a:ext cx="864096" cy="354524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AAF555B-7E58-4FDF-83D4-B4CEA304EAF7}" type="slidenum">
              <a:rPr lang="ko-KR" altLang="en-US" sz="1500" smtClean="0">
                <a:latin typeface="+mj-lt"/>
              </a:rPr>
              <a:pPr/>
              <a:t>11</a:t>
            </a:fld>
            <a:r>
              <a:rPr lang="ko-KR" altLang="en-US" sz="1500" dirty="0">
                <a:latin typeface="+mj-lt"/>
              </a:rPr>
              <a:t> </a:t>
            </a:r>
            <a:r>
              <a:rPr lang="en-US" altLang="ko-KR" sz="1500" dirty="0">
                <a:latin typeface="+mj-lt"/>
              </a:rPr>
              <a:t>/ 13</a:t>
            </a:r>
            <a:endParaRPr lang="ko-KR" altLang="en-US" sz="1500" dirty="0">
              <a:latin typeface="+mj-lt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D0B9399-08F1-8ADB-268D-1568F0BBB3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82632"/>
            <a:ext cx="720000" cy="720000"/>
          </a:xfrm>
          <a:prstGeom prst="rect">
            <a:avLst/>
          </a:prstGeom>
        </p:spPr>
      </p:pic>
      <p:pic>
        <p:nvPicPr>
          <p:cNvPr id="4" name="그림 3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6F20385A-E11E-402C-ABBF-F08A55F643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2632"/>
            <a:ext cx="720000" cy="720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1377EA3-E5D6-3667-395C-450981AFA39D}"/>
              </a:ext>
            </a:extLst>
          </p:cNvPr>
          <p:cNvSpPr/>
          <p:nvPr/>
        </p:nvSpPr>
        <p:spPr>
          <a:xfrm>
            <a:off x="2006530" y="260648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dirty="0" err="1">
                <a:solidFill>
                  <a:schemeClr val="bg1"/>
                </a:solidFill>
              </a:rPr>
              <a:t>느낀점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B5B4402-9174-7F38-27FC-E2469DC4C405}"/>
              </a:ext>
            </a:extLst>
          </p:cNvPr>
          <p:cNvGrpSpPr/>
          <p:nvPr/>
        </p:nvGrpSpPr>
        <p:grpSpPr>
          <a:xfrm>
            <a:off x="309901" y="2403952"/>
            <a:ext cx="8524198" cy="2050096"/>
            <a:chOff x="7491854" y="3244446"/>
            <a:chExt cx="4105978" cy="227914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F06FCE1-7A98-9B0E-2DEF-5BDE65B5719A}"/>
                </a:ext>
              </a:extLst>
            </p:cNvPr>
            <p:cNvSpPr/>
            <p:nvPr/>
          </p:nvSpPr>
          <p:spPr>
            <a:xfrm>
              <a:off x="7491854" y="3244446"/>
              <a:ext cx="4105978" cy="2279141"/>
            </a:xfrm>
            <a:prstGeom prst="rect">
              <a:avLst/>
            </a:prstGeom>
            <a:solidFill>
              <a:srgbClr val="203864"/>
            </a:solidFill>
            <a:ln>
              <a:solidFill>
                <a:srgbClr val="20386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3EC285C-11F2-CA51-4F3A-7B414FABBB96}"/>
                </a:ext>
              </a:extLst>
            </p:cNvPr>
            <p:cNvSpPr/>
            <p:nvPr/>
          </p:nvSpPr>
          <p:spPr>
            <a:xfrm>
              <a:off x="7566004" y="3338756"/>
              <a:ext cx="3946105" cy="20805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ko-KR" altLang="en-US" sz="1600" b="1" dirty="0">
                  <a:solidFill>
                    <a:schemeClr val="tx1"/>
                  </a:solidFill>
                </a:rPr>
                <a:t>프로젝트를 진행하면서 직접 급여관리 프로그램을 설계하였고 프로그램 구현까지는 어렵지 않았지만 프로그램의 길이가 길어져 구조체</a:t>
              </a:r>
              <a:r>
                <a:rPr lang="en-US" altLang="ko-KR" sz="1600" b="1" dirty="0">
                  <a:solidFill>
                    <a:schemeClr val="tx1"/>
                  </a:solidFill>
                </a:rPr>
                <a:t>, </a:t>
              </a:r>
              <a:r>
                <a:rPr lang="ko-KR" altLang="en-US" sz="1600" b="1" dirty="0">
                  <a:solidFill>
                    <a:schemeClr val="tx1"/>
                  </a:solidFill>
                </a:rPr>
                <a:t>포인터 함수 등을 사용해서 길이를 줄이는 과정이 오래 걸렸습니다</a:t>
              </a:r>
              <a:r>
                <a:rPr lang="en-US" altLang="ko-KR" sz="1600" b="1" dirty="0">
                  <a:solidFill>
                    <a:schemeClr val="tx1"/>
                  </a:solidFill>
                </a:rPr>
                <a:t>. </a:t>
              </a:r>
              <a:r>
                <a:rPr lang="ko-KR" altLang="en-US" sz="1600" b="1" dirty="0">
                  <a:solidFill>
                    <a:schemeClr val="tx1"/>
                  </a:solidFill>
                </a:rPr>
                <a:t>길이를 줄이면서 효율적인 명령어의 사용법을 알게 되었고 이러한 문제를 해결하는 과정을 통해</a:t>
              </a:r>
              <a:r>
                <a:rPr lang="en-US" altLang="ko-KR" sz="1600" b="1" dirty="0">
                  <a:solidFill>
                    <a:schemeClr val="tx1"/>
                  </a:solidFill>
                </a:rPr>
                <a:t> </a:t>
              </a:r>
              <a:r>
                <a:rPr lang="ko-KR" altLang="en-US" sz="1600" b="1" dirty="0">
                  <a:solidFill>
                    <a:schemeClr val="tx1"/>
                  </a:solidFill>
                </a:rPr>
                <a:t>논리적인 사고방식이 넓어졌고 프로그램의 응용력이 향상된 것을 느낄 수 있었습니다</a:t>
              </a:r>
              <a:r>
                <a:rPr lang="en-US" altLang="ko-KR" sz="1600" b="1" dirty="0">
                  <a:solidFill>
                    <a:schemeClr val="tx1"/>
                  </a:solidFill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205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48450" y="2625432"/>
            <a:ext cx="3047098" cy="16112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000">
                <a:solidFill>
                  <a:schemeClr val="dk1"/>
                </a:solidFill>
              </a:rPr>
              <a:t>Q&amp;A</a:t>
            </a:r>
            <a:endParaRPr lang="ko-KR" altLang="en-US" sz="10000">
              <a:solidFill>
                <a:schemeClr val="dk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3002E44-2779-41A7-6366-FA4C160C84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82632"/>
            <a:ext cx="720000" cy="720000"/>
          </a:xfrm>
          <a:prstGeom prst="rect">
            <a:avLst/>
          </a:prstGeom>
        </p:spPr>
      </p:pic>
      <p:pic>
        <p:nvPicPr>
          <p:cNvPr id="10" name="그림 9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D01F6EF5-EDCF-142C-AED2-80DD7A98EA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2632"/>
            <a:ext cx="720000" cy="720000"/>
          </a:xfrm>
          <a:prstGeom prst="rect">
            <a:avLst/>
          </a:prstGeom>
        </p:spPr>
      </p:pic>
      <p:sp>
        <p:nvSpPr>
          <p:cNvPr id="7" name="슬라이드 번호 개체 틀 1">
            <a:extLst>
              <a:ext uri="{FF2B5EF4-FFF2-40B4-BE49-F238E27FC236}">
                <a16:creationId xmlns:a16="http://schemas.microsoft.com/office/drawing/2014/main" id="{33ADF245-661B-0245-1BC8-A58517ED4313}"/>
              </a:ext>
            </a:extLst>
          </p:cNvPr>
          <p:cNvSpPr txBox="1">
            <a:spLocks/>
          </p:cNvSpPr>
          <p:nvPr/>
        </p:nvSpPr>
        <p:spPr>
          <a:xfrm>
            <a:off x="8100392" y="6381328"/>
            <a:ext cx="864096" cy="354524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AAF555B-7E58-4FDF-83D4-B4CEA304EAF7}" type="slidenum">
              <a:rPr lang="ko-KR" altLang="en-US" sz="1500" smtClean="0">
                <a:latin typeface="+mj-lt"/>
              </a:rPr>
              <a:pPr/>
              <a:t>12</a:t>
            </a:fld>
            <a:r>
              <a:rPr lang="ko-KR" altLang="en-US" sz="1500" dirty="0">
                <a:latin typeface="+mj-lt"/>
              </a:rPr>
              <a:t> </a:t>
            </a:r>
            <a:r>
              <a:rPr lang="en-US" altLang="ko-KR" sz="1500" dirty="0">
                <a:latin typeface="+mj-lt"/>
              </a:rPr>
              <a:t>/ 13</a:t>
            </a:r>
            <a:endParaRPr lang="ko-KR" altLang="en-US" sz="1500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4C15802-623C-B893-3735-580385089855}"/>
              </a:ext>
            </a:extLst>
          </p:cNvPr>
          <p:cNvSpPr txBox="1"/>
          <p:nvPr/>
        </p:nvSpPr>
        <p:spPr>
          <a:xfrm>
            <a:off x="2423802" y="4221088"/>
            <a:ext cx="429639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감사합니다</a:t>
            </a:r>
            <a:r>
              <a:rPr lang="en-US" altLang="ko-KR" sz="5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sz="5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D8410EC-4CB5-7065-E9CB-1B2980DA5B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908720"/>
            <a:ext cx="2759469" cy="2759469"/>
          </a:xfrm>
          <a:prstGeom prst="rect">
            <a:avLst/>
          </a:prstGeom>
        </p:spPr>
      </p:pic>
      <p:pic>
        <p:nvPicPr>
          <p:cNvPr id="12" name="그림 11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EF65E529-B89A-48C8-1041-4CB5FFBF55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908719"/>
            <a:ext cx="2759469" cy="2759469"/>
          </a:xfrm>
          <a:prstGeom prst="rect">
            <a:avLst/>
          </a:prstGeom>
        </p:spPr>
      </p:pic>
      <p:sp>
        <p:nvSpPr>
          <p:cNvPr id="6" name="슬라이드 번호 개체 틀 1">
            <a:extLst>
              <a:ext uri="{FF2B5EF4-FFF2-40B4-BE49-F238E27FC236}">
                <a16:creationId xmlns:a16="http://schemas.microsoft.com/office/drawing/2014/main" id="{96224EAC-54F1-41E5-324A-422A825FBC96}"/>
              </a:ext>
            </a:extLst>
          </p:cNvPr>
          <p:cNvSpPr txBox="1">
            <a:spLocks/>
          </p:cNvSpPr>
          <p:nvPr/>
        </p:nvSpPr>
        <p:spPr>
          <a:xfrm>
            <a:off x="8100392" y="6381328"/>
            <a:ext cx="864096" cy="354524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AAF555B-7E58-4FDF-83D4-B4CEA304EAF7}" type="slidenum">
              <a:rPr lang="ko-KR" altLang="en-US" sz="1500" smtClean="0">
                <a:solidFill>
                  <a:schemeClr val="bg1"/>
                </a:solidFill>
                <a:latin typeface="+mj-lt"/>
              </a:rPr>
              <a:pPr/>
              <a:t>13</a:t>
            </a:fld>
            <a:r>
              <a:rPr lang="ko-KR" altLang="en-US" sz="15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altLang="ko-KR" sz="1500" dirty="0">
                <a:solidFill>
                  <a:schemeClr val="bg1"/>
                </a:solidFill>
                <a:latin typeface="+mj-lt"/>
              </a:rPr>
              <a:t>/ 13</a:t>
            </a:r>
            <a:endParaRPr lang="ko-KR" altLang="en-US" sz="1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88058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3275856" y="3644360"/>
            <a:ext cx="976236" cy="217888"/>
            <a:chOff x="899592" y="2708920"/>
            <a:chExt cx="976236" cy="217888"/>
          </a:xfrm>
        </p:grpSpPr>
        <p:sp>
          <p:nvSpPr>
            <p:cNvPr id="3" name="TextBox 2"/>
            <p:cNvSpPr txBox="1"/>
            <p:nvPr/>
          </p:nvSpPr>
          <p:spPr>
            <a:xfrm>
              <a:off x="899592" y="2708920"/>
              <a:ext cx="877679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lvl="0">
                <a:defRPr/>
              </a:pPr>
              <a:r>
                <a:rPr lang="ko-KR" altLang="en-US" sz="1400" dirty="0">
                  <a:latin typeface="나눔고딕 ExtraBold"/>
                  <a:ea typeface="나눔고딕 ExtraBold"/>
                </a:rPr>
                <a:t>수행기간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875763" y="2708920"/>
              <a:ext cx="65" cy="215444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lvl="0">
                <a:defRPr/>
              </a:pPr>
              <a:endParaRPr lang="ko-KR" altLang="en-US" sz="1400">
                <a:latin typeface="나눔고딕"/>
                <a:ea typeface="나눔고딕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1777336" y="2746808"/>
              <a:ext cx="0" cy="18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8"/>
          <p:cNvGrpSpPr/>
          <p:nvPr/>
        </p:nvGrpSpPr>
        <p:grpSpPr>
          <a:xfrm>
            <a:off x="3275856" y="4076408"/>
            <a:ext cx="976236" cy="217888"/>
            <a:chOff x="899592" y="2708920"/>
            <a:chExt cx="976236" cy="217888"/>
          </a:xfrm>
        </p:grpSpPr>
        <p:sp>
          <p:nvSpPr>
            <p:cNvPr id="10" name="TextBox 9"/>
            <p:cNvSpPr txBox="1"/>
            <p:nvPr/>
          </p:nvSpPr>
          <p:spPr>
            <a:xfrm>
              <a:off x="899592" y="2708920"/>
              <a:ext cx="696069" cy="200317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pPr lvl="0">
                <a:defRPr/>
              </a:pPr>
              <a:r>
                <a:rPr lang="ko-KR" altLang="en-US" sz="1400">
                  <a:latin typeface="나눔고딕 ExtraBold"/>
                  <a:ea typeface="나눔고딕 ExtraBold"/>
                </a:rPr>
                <a:t>참여인원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75763" y="2708920"/>
              <a:ext cx="65" cy="215444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pPr lvl="0">
                <a:defRPr/>
              </a:pPr>
              <a:endParaRPr lang="ko-KR" altLang="en-US" sz="1400">
                <a:latin typeface="나눔고딕"/>
                <a:ea typeface="나눔고딕"/>
              </a:endParaRPr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1777336" y="2746808"/>
              <a:ext cx="0" cy="18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/>
          <p:cNvGrpSpPr/>
          <p:nvPr/>
        </p:nvGrpSpPr>
        <p:grpSpPr>
          <a:xfrm>
            <a:off x="3275856" y="5211390"/>
            <a:ext cx="3286869" cy="769441"/>
            <a:chOff x="899592" y="2701013"/>
            <a:chExt cx="3286869" cy="769441"/>
          </a:xfrm>
        </p:grpSpPr>
        <p:sp>
          <p:nvSpPr>
            <p:cNvPr id="19" name="TextBox 18"/>
            <p:cNvSpPr txBox="1"/>
            <p:nvPr/>
          </p:nvSpPr>
          <p:spPr>
            <a:xfrm>
              <a:off x="899592" y="2708920"/>
              <a:ext cx="696069" cy="200428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pPr lvl="0">
                <a:defRPr/>
              </a:pPr>
              <a:r>
                <a:rPr lang="ko-KR" altLang="en-US" sz="1400">
                  <a:latin typeface="나눔고딕 ExtraBold"/>
                  <a:ea typeface="나눔고딕 ExtraBold"/>
                </a:rPr>
                <a:t>개발환경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875763" y="2701013"/>
              <a:ext cx="2310698" cy="769441"/>
            </a:xfrm>
            <a:prstGeom prst="rect">
              <a:avLst/>
            </a:prstGeom>
            <a:noFill/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ts val="2000"/>
                </a:lnSpc>
                <a:defRPr/>
              </a:pPr>
              <a:r>
                <a:rPr lang="ko-KR" altLang="en-US" sz="1400">
                  <a:latin typeface="나눔고딕"/>
                  <a:ea typeface="나눔고딕"/>
                </a:rPr>
                <a:t>시스템 </a:t>
              </a:r>
              <a:r>
                <a:rPr lang="en-US" altLang="ko-KR" sz="1400">
                  <a:latin typeface="나눔고딕"/>
                  <a:ea typeface="나눔고딕"/>
                </a:rPr>
                <a:t>: PC</a:t>
              </a:r>
            </a:p>
            <a:p>
              <a:pPr>
                <a:lnSpc>
                  <a:spcPts val="2000"/>
                </a:lnSpc>
                <a:defRPr/>
              </a:pPr>
              <a:r>
                <a:rPr lang="ko-KR" altLang="en-US" sz="1400">
                  <a:latin typeface="나눔고딕"/>
                  <a:ea typeface="나눔고딕"/>
                </a:rPr>
                <a:t>운영체제 </a:t>
              </a:r>
              <a:r>
                <a:rPr lang="en-US" altLang="ko-KR" sz="1400">
                  <a:latin typeface="나눔고딕"/>
                  <a:ea typeface="나눔고딕"/>
                </a:rPr>
                <a:t>: WINDOW 10</a:t>
              </a:r>
            </a:p>
            <a:p>
              <a:pPr>
                <a:lnSpc>
                  <a:spcPts val="2000"/>
                </a:lnSpc>
                <a:defRPr/>
              </a:pPr>
              <a:r>
                <a:rPr lang="en-US" altLang="ko-KR" sz="1400">
                  <a:latin typeface="나눔고딕"/>
                  <a:ea typeface="나눔고딕"/>
                </a:rPr>
                <a:t>Program : Visual Studio 2022</a:t>
              </a:r>
            </a:p>
          </p:txBody>
        </p:sp>
        <p:cxnSp>
          <p:nvCxnSpPr>
            <p:cNvPr id="21" name="직선 연결선 20"/>
            <p:cNvCxnSpPr/>
            <p:nvPr/>
          </p:nvCxnSpPr>
          <p:spPr>
            <a:xfrm>
              <a:off x="1777336" y="2746808"/>
              <a:ext cx="0" cy="18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691680" y="287070"/>
            <a:ext cx="7056784" cy="5111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>
                <a:solidFill>
                  <a:schemeClr val="bg1"/>
                </a:solidFill>
                <a:latin typeface="나눔고딕 ExtraBold"/>
                <a:ea typeface="나눔고딕 ExtraBold"/>
              </a:rPr>
              <a:t>프로젝트 개요</a:t>
            </a:r>
            <a:endParaRPr lang="en-US" altLang="ko-KR" sz="2800" b="1">
              <a:solidFill>
                <a:schemeClr val="bg1"/>
              </a:solidFill>
              <a:latin typeface="나눔고딕 ExtraBold"/>
              <a:ea typeface="나눔고딕 ExtraBold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27984" y="3573016"/>
            <a:ext cx="2304256" cy="3672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2022.06.30~07.01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427984" y="4047723"/>
            <a:ext cx="2880320" cy="317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500"/>
              <a:t>위동영</a:t>
            </a:r>
            <a:r>
              <a:rPr lang="en-US" altLang="ko-KR" sz="1500"/>
              <a:t>,</a:t>
            </a:r>
            <a:r>
              <a:rPr lang="ko-KR" altLang="en-US" sz="1500"/>
              <a:t> 김문수</a:t>
            </a:r>
            <a:r>
              <a:rPr lang="en-US" altLang="ko-KR" sz="1500"/>
              <a:t>,</a:t>
            </a:r>
            <a:r>
              <a:rPr lang="ko-KR" altLang="en-US" sz="1500"/>
              <a:t> 조병관</a:t>
            </a:r>
            <a:r>
              <a:rPr lang="en-US" altLang="ko-KR" sz="1500"/>
              <a:t>,</a:t>
            </a:r>
            <a:r>
              <a:rPr lang="ko-KR" altLang="en-US" sz="1500"/>
              <a:t> 이기찬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F4AC920B-5B17-434E-DD60-4FF4C6D875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82632"/>
            <a:ext cx="720000" cy="720000"/>
          </a:xfrm>
          <a:prstGeom prst="rect">
            <a:avLst/>
          </a:prstGeom>
        </p:spPr>
      </p:pic>
      <p:pic>
        <p:nvPicPr>
          <p:cNvPr id="28" name="그림 27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91CB3845-7B8C-5223-1A32-BAF732BFFA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2632"/>
            <a:ext cx="720000" cy="720000"/>
          </a:xfrm>
          <a:prstGeom prst="rect">
            <a:avLst/>
          </a:prstGeom>
        </p:spPr>
      </p:pic>
      <p:sp>
        <p:nvSpPr>
          <p:cNvPr id="23" name="슬라이드 번호 개체 틀 1">
            <a:extLst>
              <a:ext uri="{FF2B5EF4-FFF2-40B4-BE49-F238E27FC236}">
                <a16:creationId xmlns:a16="http://schemas.microsoft.com/office/drawing/2014/main" id="{70DE9683-22A3-B3B4-76B1-F202380B9D1F}"/>
              </a:ext>
            </a:extLst>
          </p:cNvPr>
          <p:cNvSpPr txBox="1">
            <a:spLocks/>
          </p:cNvSpPr>
          <p:nvPr/>
        </p:nvSpPr>
        <p:spPr>
          <a:xfrm>
            <a:off x="8100392" y="6381328"/>
            <a:ext cx="864096" cy="354524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AAF555B-7E58-4FDF-83D4-B4CEA304EAF7}" type="slidenum">
              <a:rPr lang="ko-KR" altLang="en-US" sz="1500" smtClean="0">
                <a:latin typeface="+mj-lt"/>
              </a:rPr>
              <a:pPr/>
              <a:t>2</a:t>
            </a:fld>
            <a:r>
              <a:rPr lang="ko-KR" altLang="en-US" sz="1500" dirty="0">
                <a:latin typeface="+mj-lt"/>
              </a:rPr>
              <a:t> </a:t>
            </a:r>
            <a:r>
              <a:rPr lang="en-US" altLang="ko-KR" sz="1500" dirty="0">
                <a:latin typeface="+mj-lt"/>
              </a:rPr>
              <a:t>/ 13</a:t>
            </a:r>
            <a:endParaRPr lang="ko-KR" altLang="en-US" sz="1500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006530" y="179115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>
                <a:solidFill>
                  <a:schemeClr val="bg1"/>
                </a:solidFill>
              </a:rPr>
              <a:t>특징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1559" y="2259330"/>
            <a:ext cx="7920880" cy="3453764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100" dirty="0"/>
              <a:t>1. </a:t>
            </a:r>
            <a:r>
              <a:rPr lang="ko-KR" altLang="en-US" sz="2100" dirty="0"/>
              <a:t>이름</a:t>
            </a:r>
            <a:r>
              <a:rPr lang="en-US" altLang="ko-KR" sz="2100" dirty="0"/>
              <a:t>,</a:t>
            </a:r>
            <a:r>
              <a:rPr lang="ko-KR" altLang="en-US" sz="2100" dirty="0"/>
              <a:t> 전화번호</a:t>
            </a:r>
            <a:r>
              <a:rPr lang="en-US" altLang="ko-KR" sz="2100" dirty="0"/>
              <a:t>,</a:t>
            </a:r>
            <a:r>
              <a:rPr lang="ko-KR" altLang="en-US" sz="2100" dirty="0"/>
              <a:t> 근무시간</a:t>
            </a:r>
            <a:r>
              <a:rPr lang="en-US" altLang="ko-KR" sz="2100" dirty="0"/>
              <a:t>,</a:t>
            </a:r>
            <a:r>
              <a:rPr lang="ko-KR" altLang="en-US" sz="2100" dirty="0"/>
              <a:t> 시간당 임금을 입력 받아 저장한다</a:t>
            </a:r>
            <a:r>
              <a:rPr lang="en-US" altLang="ko-KR" sz="2100" dirty="0"/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100" dirty="0"/>
              <a:t>2.</a:t>
            </a:r>
            <a:r>
              <a:rPr lang="ko-KR" altLang="en-US" sz="2100" dirty="0"/>
              <a:t> 이름에 </a:t>
            </a:r>
            <a:r>
              <a:rPr lang="en-US" altLang="ko-KR" sz="2100" dirty="0"/>
              <a:t>‘q’</a:t>
            </a:r>
            <a:r>
              <a:rPr lang="ko-KR" altLang="en-US" sz="2100" dirty="0"/>
              <a:t>가 입력 되면 입력을 종료한다</a:t>
            </a:r>
            <a:r>
              <a:rPr lang="en-US" altLang="ko-KR" sz="2100" dirty="0"/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100" dirty="0"/>
              <a:t>3. </a:t>
            </a:r>
            <a:r>
              <a:rPr lang="ko-KR" altLang="en-US" sz="2100" dirty="0"/>
              <a:t>입력 받은 데이터가 없을 때 </a:t>
            </a:r>
            <a:r>
              <a:rPr lang="en-US" altLang="ko-KR" sz="2100" dirty="0"/>
              <a:t>‘q’</a:t>
            </a:r>
            <a:r>
              <a:rPr lang="ko-KR" altLang="en-US" sz="2100" dirty="0"/>
              <a:t>가 입력되면 다시 입력 받는다</a:t>
            </a:r>
            <a:r>
              <a:rPr lang="en-US" altLang="ko-KR" sz="2100" dirty="0"/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100" dirty="0"/>
              <a:t>3.</a:t>
            </a:r>
            <a:r>
              <a:rPr lang="ko-KR" altLang="en-US" sz="2100" dirty="0"/>
              <a:t> 입력 종료 후 직원의 수</a:t>
            </a:r>
            <a:r>
              <a:rPr lang="en-US" altLang="ko-KR" sz="2100" dirty="0"/>
              <a:t>,</a:t>
            </a:r>
            <a:r>
              <a:rPr lang="ko-KR" altLang="en-US" sz="2100" dirty="0"/>
              <a:t> 시간당 임금이 가장 높은 직원의 임금</a:t>
            </a:r>
            <a:r>
              <a:rPr lang="en-US" altLang="ko-KR" sz="2100" dirty="0"/>
              <a:t>,</a:t>
            </a:r>
            <a:r>
              <a:rPr lang="ko-KR" altLang="en-US" sz="2100" dirty="0"/>
              <a:t> 총 고용자 임금의 합계를 출력한다</a:t>
            </a:r>
            <a:r>
              <a:rPr lang="en-US" altLang="ko-KR" sz="2100" dirty="0"/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100" dirty="0"/>
              <a:t>4.</a:t>
            </a:r>
            <a:r>
              <a:rPr lang="ko-KR" altLang="en-US" sz="2100" dirty="0"/>
              <a:t> 직원의 임금을 정렬해서 저장한다</a:t>
            </a:r>
            <a:r>
              <a:rPr lang="en-US" altLang="ko-KR" sz="2100" dirty="0"/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2100" dirty="0"/>
              <a:t>5.</a:t>
            </a:r>
            <a:r>
              <a:rPr lang="ko-KR" altLang="en-US" sz="2100" dirty="0"/>
              <a:t> </a:t>
            </a:r>
            <a:r>
              <a:rPr lang="en-US" altLang="ko-KR" sz="2100" dirty="0"/>
              <a:t>money.txt</a:t>
            </a:r>
            <a:r>
              <a:rPr lang="ko-KR" altLang="en-US" sz="2100" dirty="0"/>
              <a:t>파일에 저장된 직원들의 데이터 출력한다</a:t>
            </a:r>
            <a:r>
              <a:rPr lang="en-US" altLang="ko-KR" sz="2100" dirty="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99E4330-2E58-FE49-A278-0C0A50FE9D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82632"/>
            <a:ext cx="720000" cy="720000"/>
          </a:xfrm>
          <a:prstGeom prst="rect">
            <a:avLst/>
          </a:prstGeom>
        </p:spPr>
      </p:pic>
      <p:pic>
        <p:nvPicPr>
          <p:cNvPr id="8" name="그림 7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928214BE-732E-F386-E319-ECD04FBFBC0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2632"/>
            <a:ext cx="720000" cy="720000"/>
          </a:xfrm>
          <a:prstGeom prst="rect">
            <a:avLst/>
          </a:prstGeom>
        </p:spPr>
      </p:pic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21A68A0A-034D-94E1-F003-3097EF5C71BE}"/>
              </a:ext>
            </a:extLst>
          </p:cNvPr>
          <p:cNvSpPr txBox="1">
            <a:spLocks/>
          </p:cNvSpPr>
          <p:nvPr/>
        </p:nvSpPr>
        <p:spPr>
          <a:xfrm>
            <a:off x="8100392" y="6381328"/>
            <a:ext cx="864096" cy="354524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AAF555B-7E58-4FDF-83D4-B4CEA304EAF7}" type="slidenum">
              <a:rPr lang="ko-KR" altLang="en-US" sz="1500" smtClean="0">
                <a:latin typeface="+mj-lt"/>
              </a:rPr>
              <a:pPr/>
              <a:t>3</a:t>
            </a:fld>
            <a:r>
              <a:rPr lang="ko-KR" altLang="en-US" sz="1500" dirty="0">
                <a:latin typeface="+mj-lt"/>
              </a:rPr>
              <a:t> </a:t>
            </a:r>
            <a:r>
              <a:rPr lang="en-US" altLang="ko-KR" sz="1500" dirty="0">
                <a:latin typeface="+mj-lt"/>
              </a:rPr>
              <a:t>/ 13</a:t>
            </a:r>
            <a:endParaRPr lang="ko-KR" altLang="en-US" sz="1500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430569" y="1412776"/>
            <a:ext cx="5581590" cy="2160240"/>
            <a:chOff x="2033233" y="2489814"/>
            <a:chExt cx="5077534" cy="1710818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2033233" y="2657367"/>
              <a:ext cx="5077533" cy="1543265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2319865" y="2489814"/>
              <a:ext cx="2972214" cy="219105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827584" y="3861048"/>
            <a:ext cx="7920880" cy="2147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dirty="0"/>
              <a:t>1. </a:t>
            </a:r>
            <a:r>
              <a:rPr lang="ko-KR" altLang="en-US" dirty="0"/>
              <a:t>임금이 가장 높은 사람을 얻기 위해 전역변수 포인터로 선언했다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/>
              <a:t>2.</a:t>
            </a:r>
            <a:r>
              <a:rPr lang="ko-KR" altLang="en-US" dirty="0"/>
              <a:t> 최대 금액을 받을 변수를 선언해 </a:t>
            </a:r>
            <a:r>
              <a:rPr lang="en-US" altLang="ko-KR" dirty="0"/>
              <a:t>data</a:t>
            </a:r>
            <a:r>
              <a:rPr lang="ko-KR" altLang="en-US" dirty="0"/>
              <a:t>내에 저장되어 있는 금액과 비교해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dirty="0"/>
              <a:t>   최댓값을 뽑아낸다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/>
              <a:t>3.</a:t>
            </a:r>
            <a:r>
              <a:rPr lang="ko-KR" altLang="en-US" dirty="0"/>
              <a:t> 최댓값 변수가 바뀔 때 마다 그 순서에 해당하는 이름을 </a:t>
            </a:r>
            <a:r>
              <a:rPr lang="en-US" altLang="ko-KR" dirty="0" err="1"/>
              <a:t>max_name</a:t>
            </a:r>
            <a:r>
              <a:rPr lang="ko-KR" altLang="en-US" dirty="0"/>
              <a:t>에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dirty="0"/>
              <a:t>   저장하여 임금이 가장 높은 사람을 얻는다</a:t>
            </a:r>
            <a:r>
              <a:rPr lang="en-US" altLang="ko-KR" dirty="0"/>
              <a:t>.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7DEC8FF-530B-0B46-2F29-1E1948EEEAB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82632"/>
            <a:ext cx="720000" cy="720000"/>
          </a:xfrm>
          <a:prstGeom prst="rect">
            <a:avLst/>
          </a:prstGeom>
        </p:spPr>
      </p:pic>
      <p:pic>
        <p:nvPicPr>
          <p:cNvPr id="13" name="그림 12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D664801D-109F-A4EB-C559-99A63E3C583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2632"/>
            <a:ext cx="720000" cy="720000"/>
          </a:xfrm>
          <a:prstGeom prst="rect">
            <a:avLst/>
          </a:prstGeom>
        </p:spPr>
      </p:pic>
      <p:sp>
        <p:nvSpPr>
          <p:cNvPr id="14" name="슬라이드 번호 개체 틀 1">
            <a:extLst>
              <a:ext uri="{FF2B5EF4-FFF2-40B4-BE49-F238E27FC236}">
                <a16:creationId xmlns:a16="http://schemas.microsoft.com/office/drawing/2014/main" id="{D7090E88-09D4-94FC-6439-6D4320CF1AA3}"/>
              </a:ext>
            </a:extLst>
          </p:cNvPr>
          <p:cNvSpPr txBox="1">
            <a:spLocks/>
          </p:cNvSpPr>
          <p:nvPr/>
        </p:nvSpPr>
        <p:spPr>
          <a:xfrm>
            <a:off x="8100392" y="6381328"/>
            <a:ext cx="864096" cy="354524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AAF555B-7E58-4FDF-83D4-B4CEA304EAF7}" type="slidenum">
              <a:rPr lang="ko-KR" altLang="en-US" sz="1500" smtClean="0">
                <a:latin typeface="+mj-lt"/>
              </a:rPr>
              <a:pPr/>
              <a:t>4</a:t>
            </a:fld>
            <a:r>
              <a:rPr lang="ko-KR" altLang="en-US" sz="1500" dirty="0">
                <a:latin typeface="+mj-lt"/>
              </a:rPr>
              <a:t> </a:t>
            </a:r>
            <a:r>
              <a:rPr lang="en-US" altLang="ko-KR" sz="1500" dirty="0">
                <a:latin typeface="+mj-lt"/>
              </a:rPr>
              <a:t>/ 13</a:t>
            </a:r>
            <a:endParaRPr lang="ko-KR" altLang="en-US" sz="1500" dirty="0">
              <a:latin typeface="+mj-lt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6885E9D-AF32-C16A-64F3-CC1FA468F2B4}"/>
              </a:ext>
            </a:extLst>
          </p:cNvPr>
          <p:cNvSpPr/>
          <p:nvPr/>
        </p:nvSpPr>
        <p:spPr>
          <a:xfrm>
            <a:off x="1979672" y="262389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기능구현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27584" y="3861048"/>
            <a:ext cx="7920880" cy="13281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/>
              <a:t>1. </a:t>
            </a:r>
            <a:r>
              <a:rPr lang="ko-KR" altLang="en-US"/>
              <a:t>일급이 높은 순서대로 정렬하기 위한 함수이다</a:t>
            </a:r>
            <a:r>
              <a:rPr lang="en-US" altLang="ko-KR"/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/>
              <a:t>2.</a:t>
            </a:r>
            <a:r>
              <a:rPr lang="ko-KR" altLang="en-US"/>
              <a:t> </a:t>
            </a:r>
            <a:r>
              <a:rPr lang="en-US" altLang="ko-KR"/>
              <a:t>data</a:t>
            </a:r>
            <a:r>
              <a:rPr lang="ko-KR" altLang="en-US"/>
              <a:t>내의 일급을 순서대로 비교 해서 뒤의 값이 더 높은 경우 뒷의 값을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/>
              <a:t>   앞과 변경한다</a:t>
            </a:r>
            <a:r>
              <a:rPr lang="en-US" altLang="ko-KR"/>
              <a:t>.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99592" y="1133154"/>
            <a:ext cx="4985490" cy="258387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68096AC-DF90-A537-AC44-459553D7AF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82632"/>
            <a:ext cx="720000" cy="720000"/>
          </a:xfrm>
          <a:prstGeom prst="rect">
            <a:avLst/>
          </a:prstGeom>
        </p:spPr>
      </p:pic>
      <p:pic>
        <p:nvPicPr>
          <p:cNvPr id="8" name="그림 7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F5FFB027-3D51-C7E4-DC62-9C3DA09A605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2632"/>
            <a:ext cx="720000" cy="720000"/>
          </a:xfrm>
          <a:prstGeom prst="rect">
            <a:avLst/>
          </a:prstGeom>
        </p:spPr>
      </p:pic>
      <p:sp>
        <p:nvSpPr>
          <p:cNvPr id="9" name="슬라이드 번호 개체 틀 1">
            <a:extLst>
              <a:ext uri="{FF2B5EF4-FFF2-40B4-BE49-F238E27FC236}">
                <a16:creationId xmlns:a16="http://schemas.microsoft.com/office/drawing/2014/main" id="{551FF80A-DE30-CA25-BFBA-403859F0A6F2}"/>
              </a:ext>
            </a:extLst>
          </p:cNvPr>
          <p:cNvSpPr txBox="1">
            <a:spLocks/>
          </p:cNvSpPr>
          <p:nvPr/>
        </p:nvSpPr>
        <p:spPr>
          <a:xfrm>
            <a:off x="8100392" y="6381328"/>
            <a:ext cx="864096" cy="354524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AAF555B-7E58-4FDF-83D4-B4CEA304EAF7}" type="slidenum">
              <a:rPr lang="ko-KR" altLang="en-US" sz="1500" smtClean="0">
                <a:latin typeface="+mj-lt"/>
              </a:rPr>
              <a:pPr/>
              <a:t>5</a:t>
            </a:fld>
            <a:r>
              <a:rPr lang="ko-KR" altLang="en-US" sz="1500" dirty="0">
                <a:latin typeface="+mj-lt"/>
              </a:rPr>
              <a:t> </a:t>
            </a:r>
            <a:r>
              <a:rPr lang="en-US" altLang="ko-KR" sz="1500" dirty="0">
                <a:latin typeface="+mj-lt"/>
              </a:rPr>
              <a:t>/ 13</a:t>
            </a:r>
            <a:endParaRPr lang="ko-KR" altLang="en-US" sz="1500" dirty="0">
              <a:latin typeface="+mj-lt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5641C4-0E23-759D-7D54-4218A06832ED}"/>
              </a:ext>
            </a:extLst>
          </p:cNvPr>
          <p:cNvSpPr/>
          <p:nvPr/>
        </p:nvSpPr>
        <p:spPr>
          <a:xfrm>
            <a:off x="1979672" y="262389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기능구현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979672" y="252784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기능구현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B4D12B-0CA0-EA36-9C20-3E0FBFDE442B}"/>
              </a:ext>
            </a:extLst>
          </p:cNvPr>
          <p:cNvSpPr txBox="1"/>
          <p:nvPr/>
        </p:nvSpPr>
        <p:spPr>
          <a:xfrm>
            <a:off x="899592" y="1484784"/>
            <a:ext cx="7344816" cy="364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직원들의 데이터를 입력하며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특정 조건에서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 입력을 종료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3833CC-E8D2-5E44-D542-CDAA57FDE231}"/>
              </a:ext>
            </a:extLst>
          </p:cNvPr>
          <p:cNvSpPr txBox="1"/>
          <p:nvPr/>
        </p:nvSpPr>
        <p:spPr>
          <a:xfrm>
            <a:off x="1112929" y="2265716"/>
            <a:ext cx="6843447" cy="63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이름 입력 값에 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‘q’</a:t>
            </a: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입력되면 데이터 입력을 종료</a:t>
            </a:r>
            <a:endParaRPr lang="en-US" altLang="ko-KR" sz="1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indent="-342900" algn="just" latinLnBrk="1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ko-KR" altLang="en-US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입력 </a:t>
            </a: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데이터의 개수가 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5</a:t>
            </a: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개가 넘어가면 데이터 입력 종료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E470B44B-74FC-8BED-308A-3A843EA8D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928" y="3391096"/>
            <a:ext cx="5688632" cy="230150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357E529-AAA6-5776-CCD7-CDB494D40F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82632"/>
            <a:ext cx="720000" cy="720000"/>
          </a:xfrm>
          <a:prstGeom prst="rect">
            <a:avLst/>
          </a:prstGeom>
        </p:spPr>
      </p:pic>
      <p:pic>
        <p:nvPicPr>
          <p:cNvPr id="12" name="그림 11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C84CD907-F8E3-0EF1-2812-61BAC709489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2632"/>
            <a:ext cx="720000" cy="720000"/>
          </a:xfrm>
          <a:prstGeom prst="rect">
            <a:avLst/>
          </a:prstGeom>
        </p:spPr>
      </p:pic>
      <p:sp>
        <p:nvSpPr>
          <p:cNvPr id="14" name="슬라이드 번호 개체 틀 1">
            <a:extLst>
              <a:ext uri="{FF2B5EF4-FFF2-40B4-BE49-F238E27FC236}">
                <a16:creationId xmlns:a16="http://schemas.microsoft.com/office/drawing/2014/main" id="{36F427EF-5513-A931-F2B9-D2EB85868333}"/>
              </a:ext>
            </a:extLst>
          </p:cNvPr>
          <p:cNvSpPr txBox="1">
            <a:spLocks/>
          </p:cNvSpPr>
          <p:nvPr/>
        </p:nvSpPr>
        <p:spPr>
          <a:xfrm>
            <a:off x="8100392" y="6381328"/>
            <a:ext cx="864096" cy="354524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AAF555B-7E58-4FDF-83D4-B4CEA304EAF7}" type="slidenum">
              <a:rPr lang="ko-KR" altLang="en-US" sz="1500" smtClean="0">
                <a:latin typeface="+mj-lt"/>
              </a:rPr>
              <a:pPr/>
              <a:t>6</a:t>
            </a:fld>
            <a:r>
              <a:rPr lang="ko-KR" altLang="en-US" sz="1500" dirty="0">
                <a:latin typeface="+mj-lt"/>
              </a:rPr>
              <a:t> </a:t>
            </a:r>
            <a:r>
              <a:rPr lang="en-US" altLang="ko-KR" sz="1500" dirty="0">
                <a:latin typeface="+mj-lt"/>
              </a:rPr>
              <a:t>/ 13</a:t>
            </a:r>
            <a:endParaRPr lang="ko-KR" altLang="en-US" sz="1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44335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979672" y="252784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기능구현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B4D12B-0CA0-EA36-9C20-3E0FBFDE442B}"/>
              </a:ext>
            </a:extLst>
          </p:cNvPr>
          <p:cNvSpPr txBox="1"/>
          <p:nvPr/>
        </p:nvSpPr>
        <p:spPr>
          <a:xfrm>
            <a:off x="747634" y="1343268"/>
            <a:ext cx="7344816" cy="364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가지의 문제점 발생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409658CF-FBA3-4E2E-E0E3-41F582605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78" y="1986781"/>
            <a:ext cx="7854244" cy="144221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8A6A08D-30F7-EE2A-83DE-84B058AE5AED}"/>
              </a:ext>
            </a:extLst>
          </p:cNvPr>
          <p:cNvSpPr txBox="1"/>
          <p:nvPr/>
        </p:nvSpPr>
        <p:spPr>
          <a:xfrm>
            <a:off x="896885" y="3654059"/>
            <a:ext cx="7350229" cy="63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en-US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직원의 데이터를 하나도 입력하지 않았을 때도 종료</a:t>
            </a:r>
            <a:endParaRPr lang="en-US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어떤 문자열이던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name[0]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 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‘q’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오게 되면 종료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시키게 됨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7C18DB-2C3C-1AC8-6B6E-07A35A2B3CB8}"/>
              </a:ext>
            </a:extLst>
          </p:cNvPr>
          <p:cNvSpPr txBox="1"/>
          <p:nvPr/>
        </p:nvSpPr>
        <p:spPr>
          <a:xfrm>
            <a:off x="755274" y="4516665"/>
            <a:ext cx="7344816" cy="364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해결방안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C8AEEB-3DD5-FFEF-0547-F6F8A2A33B14}"/>
              </a:ext>
            </a:extLst>
          </p:cNvPr>
          <p:cNvSpPr txBox="1"/>
          <p:nvPr/>
        </p:nvSpPr>
        <p:spPr>
          <a:xfrm>
            <a:off x="901807" y="5060497"/>
            <a:ext cx="7597315" cy="63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입력된 데이터가 하나도 없다면 </a:t>
            </a:r>
            <a:r>
              <a:rPr lang="ko-KR" altLang="en-US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 입력이 종료되지 않음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just" latinLnBrk="1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‘q’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로 시작하는 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2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자 이상의 문자열이 와도 </a:t>
            </a: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 입력이 종료되지 않음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F9E5D2B-02BD-0F5E-6576-87301D9261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82632"/>
            <a:ext cx="720000" cy="720000"/>
          </a:xfrm>
          <a:prstGeom prst="rect">
            <a:avLst/>
          </a:prstGeom>
        </p:spPr>
      </p:pic>
      <p:pic>
        <p:nvPicPr>
          <p:cNvPr id="13" name="그림 12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81E1531C-F3EA-15E3-B758-C0EBE1C9FEC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2632"/>
            <a:ext cx="720000" cy="720000"/>
          </a:xfrm>
          <a:prstGeom prst="rect">
            <a:avLst/>
          </a:prstGeom>
        </p:spPr>
      </p:pic>
      <p:sp>
        <p:nvSpPr>
          <p:cNvPr id="16" name="슬라이드 번호 개체 틀 1">
            <a:extLst>
              <a:ext uri="{FF2B5EF4-FFF2-40B4-BE49-F238E27FC236}">
                <a16:creationId xmlns:a16="http://schemas.microsoft.com/office/drawing/2014/main" id="{FFE1D552-F939-43D2-6326-63FB2BE4F8C1}"/>
              </a:ext>
            </a:extLst>
          </p:cNvPr>
          <p:cNvSpPr txBox="1">
            <a:spLocks/>
          </p:cNvSpPr>
          <p:nvPr/>
        </p:nvSpPr>
        <p:spPr>
          <a:xfrm>
            <a:off x="8100392" y="6381328"/>
            <a:ext cx="864096" cy="354524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AAF555B-7E58-4FDF-83D4-B4CEA304EAF7}" type="slidenum">
              <a:rPr lang="ko-KR" altLang="en-US" sz="1500" smtClean="0">
                <a:latin typeface="+mj-lt"/>
              </a:rPr>
              <a:pPr/>
              <a:t>7</a:t>
            </a:fld>
            <a:r>
              <a:rPr lang="ko-KR" altLang="en-US" sz="1500" dirty="0">
                <a:latin typeface="+mj-lt"/>
              </a:rPr>
              <a:t> </a:t>
            </a:r>
            <a:r>
              <a:rPr lang="en-US" altLang="ko-KR" sz="1500" dirty="0">
                <a:latin typeface="+mj-lt"/>
              </a:rPr>
              <a:t>/ 13</a:t>
            </a:r>
            <a:endParaRPr lang="ko-KR" altLang="en-US" sz="1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3154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979672" y="262389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기능구현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B4D12B-0CA0-EA36-9C20-3E0FBFDE442B}"/>
              </a:ext>
            </a:extLst>
          </p:cNvPr>
          <p:cNvSpPr txBox="1"/>
          <p:nvPr/>
        </p:nvSpPr>
        <p:spPr>
          <a:xfrm>
            <a:off x="750203" y="1412776"/>
            <a:ext cx="7344816" cy="364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문제 해결을 위한 코드 수정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58057C-FD4A-068B-2AD4-5704768A96C6}"/>
              </a:ext>
            </a:extLst>
          </p:cNvPr>
          <p:cNvSpPr txBox="1"/>
          <p:nvPr/>
        </p:nvSpPr>
        <p:spPr>
          <a:xfrm>
            <a:off x="1112929" y="3861048"/>
            <a:ext cx="6982090" cy="970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데이터를 입력하는 </a:t>
            </a:r>
            <a:r>
              <a:rPr lang="ko-KR" altLang="en-US" sz="1400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반복문</a:t>
            </a: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안에 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and</a:t>
            </a: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연산자인 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&amp;&amp;</a:t>
            </a: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추가</a:t>
            </a:r>
            <a:endParaRPr lang="en-US" altLang="ko-KR" sz="1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첫번째 동작 조건이 참이여야 두번째 동작 조건을 수행</a:t>
            </a:r>
            <a:endParaRPr lang="en-US" altLang="ko-KR" sz="1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285750" indent="-285750" algn="just" latinLnBrk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입력 받은 데이터의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문자열 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name[0] </a:t>
            </a: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‘q’</a:t>
            </a: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이고 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name[1]</a:t>
            </a: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0</a:t>
            </a: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일 때</a:t>
            </a:r>
            <a:endParaRPr lang="en-US" altLang="ko-KR" sz="1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9F29A27-17DE-865D-5EA1-F63AAAE7F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597" y="2089351"/>
            <a:ext cx="5472608" cy="133964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530539E-6254-6FCA-7DC6-D61C33FFE0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82632"/>
            <a:ext cx="720000" cy="720000"/>
          </a:xfrm>
          <a:prstGeom prst="rect">
            <a:avLst/>
          </a:prstGeom>
        </p:spPr>
      </p:pic>
      <p:pic>
        <p:nvPicPr>
          <p:cNvPr id="11" name="그림 10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FE306ED2-240F-4125-4D14-DF9BC424457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2632"/>
            <a:ext cx="720000" cy="720000"/>
          </a:xfrm>
          <a:prstGeom prst="rect">
            <a:avLst/>
          </a:prstGeom>
        </p:spPr>
      </p:pic>
      <p:sp>
        <p:nvSpPr>
          <p:cNvPr id="13" name="슬라이드 번호 개체 틀 1">
            <a:extLst>
              <a:ext uri="{FF2B5EF4-FFF2-40B4-BE49-F238E27FC236}">
                <a16:creationId xmlns:a16="http://schemas.microsoft.com/office/drawing/2014/main" id="{BB5F3C12-BDA3-8F29-94D7-3DED8367140E}"/>
              </a:ext>
            </a:extLst>
          </p:cNvPr>
          <p:cNvSpPr txBox="1">
            <a:spLocks/>
          </p:cNvSpPr>
          <p:nvPr/>
        </p:nvSpPr>
        <p:spPr>
          <a:xfrm>
            <a:off x="8100392" y="6381328"/>
            <a:ext cx="864096" cy="354524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AAF555B-7E58-4FDF-83D4-B4CEA304EAF7}" type="slidenum">
              <a:rPr lang="ko-KR" altLang="en-US" sz="1500" smtClean="0">
                <a:latin typeface="+mj-lt"/>
              </a:rPr>
              <a:pPr/>
              <a:t>8</a:t>
            </a:fld>
            <a:r>
              <a:rPr lang="ko-KR" altLang="en-US" sz="1500" dirty="0">
                <a:latin typeface="+mj-lt"/>
              </a:rPr>
              <a:t> </a:t>
            </a:r>
            <a:r>
              <a:rPr lang="en-US" altLang="ko-KR" sz="1500" dirty="0">
                <a:latin typeface="+mj-lt"/>
              </a:rPr>
              <a:t>/ 13</a:t>
            </a:r>
            <a:endParaRPr lang="ko-KR" altLang="en-US" sz="1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06318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827584" y="3861048"/>
            <a:ext cx="7920880" cy="2116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dirty="0"/>
              <a:t>1. ‘q’</a:t>
            </a:r>
            <a:r>
              <a:rPr lang="ko-KR" altLang="en-US" dirty="0"/>
              <a:t>값을 입력 받을 시 입력을 종료한다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/>
              <a:t>2.</a:t>
            </a:r>
            <a:r>
              <a:rPr lang="ko-KR" altLang="en-US" dirty="0"/>
              <a:t> 이름에 앞에 </a:t>
            </a:r>
            <a:r>
              <a:rPr lang="en-US" altLang="ko-KR" dirty="0"/>
              <a:t>‘q’</a:t>
            </a:r>
            <a:r>
              <a:rPr lang="ko-KR" altLang="en-US" dirty="0"/>
              <a:t>가 들어가도 뒤에 문자가 있을 경우 </a:t>
            </a:r>
            <a:r>
              <a:rPr lang="en-US" altLang="ko-KR" dirty="0"/>
              <a:t>if</a:t>
            </a:r>
            <a:r>
              <a:rPr lang="ko-KR" altLang="en-US" dirty="0"/>
              <a:t>문을 실행하지 않는다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/>
              <a:t>3.</a:t>
            </a:r>
            <a:r>
              <a:rPr lang="ko-KR" altLang="en-US" dirty="0"/>
              <a:t> 전체를 무한반복을 해서  입력된 데이터가</a:t>
            </a:r>
            <a:r>
              <a:rPr lang="en-US" altLang="ko-KR" dirty="0"/>
              <a:t> </a:t>
            </a:r>
            <a:r>
              <a:rPr lang="ko-KR" altLang="en-US" dirty="0"/>
              <a:t>없을 때 </a:t>
            </a:r>
            <a:r>
              <a:rPr lang="en-US" altLang="ko-KR" dirty="0"/>
              <a:t>‘q’</a:t>
            </a:r>
            <a:r>
              <a:rPr lang="ko-KR" altLang="en-US" dirty="0"/>
              <a:t>가 입력된다면 다시 입력 받는다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455228" y="1300141"/>
            <a:ext cx="4908860" cy="2416890"/>
            <a:chOff x="461386" y="1340768"/>
            <a:chExt cx="4908860" cy="2416890"/>
          </a:xfrm>
        </p:grpSpPr>
        <p:grpSp>
          <p:nvGrpSpPr>
            <p:cNvPr id="23" name="그룹 22"/>
            <p:cNvGrpSpPr/>
            <p:nvPr/>
          </p:nvGrpSpPr>
          <p:grpSpPr>
            <a:xfrm>
              <a:off x="461386" y="1340768"/>
              <a:ext cx="4908860" cy="2416890"/>
              <a:chOff x="667038" y="1811484"/>
              <a:chExt cx="4908860" cy="2416890"/>
            </a:xfrm>
          </p:grpSpPr>
          <p:pic>
            <p:nvPicPr>
              <p:cNvPr id="24" name="그림 23"/>
              <p:cNvPicPr>
                <a:picLocks noChangeAspect="1"/>
              </p:cNvPicPr>
              <p:nvPr/>
            </p:nvPicPr>
            <p:blipFill rotWithShape="1">
              <a:blip r:embed="rId2"/>
              <a:stretch>
                <a:fillRect/>
              </a:stretch>
            </p:blipFill>
            <p:spPr>
              <a:xfrm>
                <a:off x="755576" y="1811484"/>
                <a:ext cx="4820322" cy="1257475"/>
              </a:xfrm>
              <a:prstGeom prst="rect">
                <a:avLst/>
              </a:prstGeom>
            </p:spPr>
          </p:pic>
          <p:pic>
            <p:nvPicPr>
              <p:cNvPr id="25" name="그림 24"/>
              <p:cNvPicPr>
                <a:picLocks noChangeAspect="1"/>
              </p:cNvPicPr>
              <p:nvPr/>
            </p:nvPicPr>
            <p:blipFill rotWithShape="1">
              <a:blip r:embed="rId3"/>
              <a:stretch>
                <a:fillRect/>
              </a:stretch>
            </p:blipFill>
            <p:spPr>
              <a:xfrm>
                <a:off x="828152" y="3078204"/>
                <a:ext cx="3743847" cy="419158"/>
              </a:xfrm>
              <a:prstGeom prst="rect">
                <a:avLst/>
              </a:prstGeom>
            </p:spPr>
          </p:pic>
          <p:pic>
            <p:nvPicPr>
              <p:cNvPr id="26" name="그림 25"/>
              <p:cNvPicPr>
                <a:picLocks noChangeAspect="1"/>
              </p:cNvPicPr>
              <p:nvPr/>
            </p:nvPicPr>
            <p:blipFill rotWithShape="1">
              <a:blip r:embed="rId4"/>
              <a:stretch>
                <a:fillRect/>
              </a:stretch>
            </p:blipFill>
            <p:spPr>
              <a:xfrm>
                <a:off x="667038" y="3571058"/>
                <a:ext cx="2886478" cy="657316"/>
              </a:xfrm>
              <a:prstGeom prst="rect">
                <a:avLst/>
              </a:prstGeom>
            </p:spPr>
          </p:pic>
        </p:grpSp>
        <p:pic>
          <p:nvPicPr>
            <p:cNvPr id="27" name="그림 26"/>
            <p:cNvPicPr>
              <a:picLocks noChangeAspect="1"/>
            </p:cNvPicPr>
            <p:nvPr/>
          </p:nvPicPr>
          <p:blipFill rotWithShape="1">
            <a:blip r:embed="rId5"/>
            <a:stretch>
              <a:fillRect/>
            </a:stretch>
          </p:blipFill>
          <p:spPr>
            <a:xfrm>
              <a:off x="971600" y="2996952"/>
              <a:ext cx="866895" cy="219105"/>
            </a:xfrm>
            <a:prstGeom prst="rect">
              <a:avLst/>
            </a:prstGeom>
          </p:spPr>
        </p:pic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46677C37-DC2B-612E-BFFF-6D08B6E8F19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82632"/>
            <a:ext cx="720000" cy="720000"/>
          </a:xfrm>
          <a:prstGeom prst="rect">
            <a:avLst/>
          </a:prstGeom>
        </p:spPr>
      </p:pic>
      <p:pic>
        <p:nvPicPr>
          <p:cNvPr id="13" name="그림 12" descr="텍스트, 시계이(가) 표시된 사진&#10;&#10;자동 생성된 설명">
            <a:extLst>
              <a:ext uri="{FF2B5EF4-FFF2-40B4-BE49-F238E27FC236}">
                <a16:creationId xmlns:a16="http://schemas.microsoft.com/office/drawing/2014/main" id="{DAAFAFCB-C310-9369-586C-A2F50B3B1F6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82632"/>
            <a:ext cx="720000" cy="720000"/>
          </a:xfrm>
          <a:prstGeom prst="rect">
            <a:avLst/>
          </a:prstGeom>
        </p:spPr>
      </p:pic>
      <p:sp>
        <p:nvSpPr>
          <p:cNvPr id="14" name="슬라이드 번호 개체 틀 1">
            <a:extLst>
              <a:ext uri="{FF2B5EF4-FFF2-40B4-BE49-F238E27FC236}">
                <a16:creationId xmlns:a16="http://schemas.microsoft.com/office/drawing/2014/main" id="{9BCDB08C-DCBB-02BF-2561-FF3761069D15}"/>
              </a:ext>
            </a:extLst>
          </p:cNvPr>
          <p:cNvSpPr txBox="1">
            <a:spLocks/>
          </p:cNvSpPr>
          <p:nvPr/>
        </p:nvSpPr>
        <p:spPr>
          <a:xfrm>
            <a:off x="8100392" y="6381328"/>
            <a:ext cx="864096" cy="354524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AAF555B-7E58-4FDF-83D4-B4CEA304EAF7}" type="slidenum">
              <a:rPr lang="ko-KR" altLang="en-US" sz="1500" smtClean="0">
                <a:latin typeface="+mj-lt"/>
              </a:rPr>
              <a:pPr/>
              <a:t>9</a:t>
            </a:fld>
            <a:r>
              <a:rPr lang="ko-KR" altLang="en-US" sz="1500" dirty="0">
                <a:latin typeface="+mj-lt"/>
              </a:rPr>
              <a:t> </a:t>
            </a:r>
            <a:r>
              <a:rPr lang="en-US" altLang="ko-KR" sz="1500" dirty="0">
                <a:latin typeface="+mj-lt"/>
              </a:rPr>
              <a:t>/ 13</a:t>
            </a:r>
            <a:endParaRPr lang="ko-KR" altLang="en-US" sz="1500" dirty="0">
              <a:latin typeface="+mj-lt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A3EE95C-6CF3-AD78-ED56-B592C75F34B0}"/>
              </a:ext>
            </a:extLst>
          </p:cNvPr>
          <p:cNvSpPr/>
          <p:nvPr/>
        </p:nvSpPr>
        <p:spPr>
          <a:xfrm>
            <a:off x="1979672" y="262389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>
                <a:solidFill>
                  <a:schemeClr val="bg1"/>
                </a:solidFill>
              </a:rPr>
              <a:t>기능구현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465</Words>
  <Application>Microsoft Office PowerPoint</Application>
  <PresentationFormat>화면 슬라이드 쇼(4:3)</PresentationFormat>
  <Paragraphs>68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나눔고딕</vt:lpstr>
      <vt:lpstr>나눔고딕 ExtraBold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박인</dc:creator>
  <cp:lastModifiedBy>조병관</cp:lastModifiedBy>
  <cp:revision>129</cp:revision>
  <dcterms:created xsi:type="dcterms:W3CDTF">2018-07-15T08:55:30Z</dcterms:created>
  <dcterms:modified xsi:type="dcterms:W3CDTF">2022-07-01T05:40:56Z</dcterms:modified>
  <cp:version>1000.0000.01</cp:version>
</cp:coreProperties>
</file>