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Barlow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‘taught to the test’ - an article about ai benchmarks and their problems</a:t>
            </a:r>
            <a:endParaRPr/>
          </a:p>
        </p:txBody>
      </p:sp>
      <p:sp>
        <p:nvSpPr>
          <p:cNvPr id="263" name="Google Shape;2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b5dbee276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b5dbee276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b5dbee2762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6444e550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6444e550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b6444e550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6444e550b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6444e550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b6444e550b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6444e550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6444e550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b6444e550b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844599828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844599828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6844599828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6444e550b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b6444e550b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b6444e550b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6444e550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6444e550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b6444e550b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6444e550b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6444e550b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b6444e550b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b6444e550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b6444e550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b6444e550b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6444e550b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6444e550b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b6444e550b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b6444e550b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b6444e550b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b6444e550b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b6444e550b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b6444e550b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b6444e550b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6444e550b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b6444e550b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b6444e550b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b6444e550b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b6444e550b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b6444e550b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8445998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8445998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68445998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6444e550b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b6444e550b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b6444e550b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b6444e550b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b6444e550b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b6444e550b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b6444e550b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b6444e550b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b6444e550b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b6444e550b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b6444e550b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b6444e550b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43c1f83768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43c1f83768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243c1f83768_2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5dbee276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5dbee276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b5dbee2762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7a599a8b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e7a599a8b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1e7a599a8b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5dbee276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5dbee276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b5dbee276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6444e550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6444e550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b6444e550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5dbee276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5dbee276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b5dbee276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5dbee276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5dbee276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b5dbee2762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5dbee276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b5dbee276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b5dbee276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5dbee276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5dbee276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b5dbee276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type="ctrTitle"/>
          </p:nvPr>
        </p:nvSpPr>
        <p:spPr>
          <a:xfrm>
            <a:off x="452740" y="1028940"/>
            <a:ext cx="9821560" cy="14741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b="1" i="0" sz="5400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b="0" sz="15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0" name="Google Shape;30;p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 showMasterSp="0">
  <p:cSld name="Section Divider 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b="1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0" type="dt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2" name="Google Shape;132;p1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 showMasterSp="0">
  <p:cSld name="Section Divider 2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b="1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0" type="dt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44" name="Google Shape;144;p1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 showMasterSp="0">
  <p:cSld name="Section Divider 3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0" type="dt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6" name="Google Shape;156;p1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657225" y="4581236"/>
            <a:ext cx="10877550" cy="159789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0" i="0" sz="18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4"/>
          <p:cNvSpPr txBox="1"/>
          <p:nvPr>
            <p:ph idx="10" type="dt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1" type="ftr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7" name="Google Shape;167;p1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72" name="Google Shape;1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9063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_ALT" showMasterSp="0">
  <p:cSld name="Closing Slide_AL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733425" y="4682836"/>
            <a:ext cx="10725150" cy="155978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b="0" i="0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10" type="dt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11" type="ftr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9064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0" name="Google Shape;180;p1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_Y+W" showMasterSp="0">
  <p:cSld name="1_Closing Slide_Y+W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idx="10" type="dt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11" type="ftr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0" name="Google Shape;190;p16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95" name="Google Shape;19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9064" y="805093"/>
            <a:ext cx="6173872" cy="40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_Y+W_ALT" showMasterSp="0">
  <p:cSld name="1_Closing Slide_Y+W_ALT"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idx="10" type="dt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11" type="ftr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9064" y="799131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7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04" name="Google Shape;204;p17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Menu">
  <p:cSld name="Title and Content_Menu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18"/>
          <p:cNvSpPr txBox="1"/>
          <p:nvPr>
            <p:ph idx="2" type="body"/>
          </p:nvPr>
        </p:nvSpPr>
        <p:spPr>
          <a:xfrm>
            <a:off x="7407696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b="0" sz="11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3" type="body"/>
          </p:nvPr>
        </p:nvSpPr>
        <p:spPr>
          <a:xfrm>
            <a:off x="8908224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b="0" sz="11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4" type="body"/>
          </p:nvPr>
        </p:nvSpPr>
        <p:spPr>
          <a:xfrm>
            <a:off x="10408752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b="0" sz="110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8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259883" y="434108"/>
            <a:ext cx="7046081" cy="895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259882" y="1709738"/>
            <a:ext cx="939950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259882" y="4589463"/>
            <a:ext cx="939950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9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ALT" showMasterSp="0">
  <p:cSld name="Section Header_AL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ctrTitle"/>
          </p:nvPr>
        </p:nvSpPr>
        <p:spPr>
          <a:xfrm>
            <a:off x="960521" y="3219583"/>
            <a:ext cx="8770620" cy="1212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b="1" sz="4000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1" type="subTitle"/>
          </p:nvPr>
        </p:nvSpPr>
        <p:spPr>
          <a:xfrm>
            <a:off x="960521" y="4439469"/>
            <a:ext cx="8770620" cy="66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0"/>
          <p:cNvSpPr txBox="1"/>
          <p:nvPr>
            <p:ph idx="10" type="dt"/>
          </p:nvPr>
        </p:nvSpPr>
        <p:spPr>
          <a:xfrm>
            <a:off x="1074910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11" type="ftr"/>
          </p:nvPr>
        </p:nvSpPr>
        <p:spPr>
          <a:xfrm>
            <a:off x="261779" y="6335309"/>
            <a:ext cx="4525878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33" name="Google Shape;233;p2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 showMasterSp="0">
  <p:cSld name="Title Slide with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idx="2" type="pic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/>
          <p:cNvSpPr txBox="1"/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b="1" sz="5400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b="0" sz="15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43" name="Google Shape;43;p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259881" y="1396192"/>
            <a:ext cx="5542713" cy="6702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b="1" sz="28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21"/>
          <p:cNvSpPr txBox="1"/>
          <p:nvPr>
            <p:ph idx="2" type="body"/>
          </p:nvPr>
        </p:nvSpPr>
        <p:spPr>
          <a:xfrm>
            <a:off x="259881" y="2184400"/>
            <a:ext cx="5542713" cy="38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indent="-31496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indent="-304164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indent="-30416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1"/>
          <p:cNvSpPr txBox="1"/>
          <p:nvPr>
            <p:ph idx="3" type="body"/>
          </p:nvPr>
        </p:nvSpPr>
        <p:spPr>
          <a:xfrm>
            <a:off x="6236154" y="1396192"/>
            <a:ext cx="5593458" cy="6702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b="1" sz="2800"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21"/>
          <p:cNvSpPr txBox="1"/>
          <p:nvPr>
            <p:ph idx="4" type="body"/>
          </p:nvPr>
        </p:nvSpPr>
        <p:spPr>
          <a:xfrm>
            <a:off x="6236154" y="2184400"/>
            <a:ext cx="5593458" cy="38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indent="-31496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indent="-304164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indent="-30416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NoBkgrd" showMasterSp="0">
  <p:cSld name="Blank_NoBkgrd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idx="10" type="dt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56" name="Google Shape;256;p2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ack" showMasterSp="0">
  <p:cSld name="Title Slide Black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ctrTitle"/>
          </p:nvPr>
        </p:nvSpPr>
        <p:spPr>
          <a:xfrm>
            <a:off x="452740" y="1028940"/>
            <a:ext cx="9504060" cy="14741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b="1" sz="5400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subTitle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b="0" sz="150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56" name="Google Shape;56;p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ack with Image" showMasterSp="0">
  <p:cSld name="Title Slide Black with Image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>
            <p:ph idx="2" type="pic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"/>
          <p:cNvSpPr txBox="1"/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b="1" sz="5400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subTitle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b="0" sz="150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70" name="Google Shape;70;p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75" name="Google Shape;7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259882" y="1413164"/>
            <a:ext cx="5586855" cy="4590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indent="-3365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indent="-31496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indent="-31496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2" type="body"/>
          </p:nvPr>
        </p:nvSpPr>
        <p:spPr>
          <a:xfrm>
            <a:off x="6170992" y="1413164"/>
            <a:ext cx="5658620" cy="4590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indent="-3365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indent="-31496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indent="-31496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xt or Quote" showMasterSp="0">
  <p:cSld name="Context or Quote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3930071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9"/>
          <p:cNvCxnSpPr/>
          <p:nvPr/>
        </p:nvCxnSpPr>
        <p:spPr>
          <a:xfrm>
            <a:off x="3930073" y="2244437"/>
            <a:ext cx="4331855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9"/>
          <p:cNvCxnSpPr/>
          <p:nvPr/>
        </p:nvCxnSpPr>
        <p:spPr>
          <a:xfrm>
            <a:off x="3930073" y="4668983"/>
            <a:ext cx="4331855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660400" y="2420360"/>
            <a:ext cx="108712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/>
            </a:lvl1pPr>
            <a:lvl2pPr indent="-33655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indent="-325755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1496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93007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b="1" sz="1200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04" name="Google Shape;104;p9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xt or Quote with Photo" showMasterSp="0">
  <p:cSld name="Context or Quote with Photo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/>
          <p:nvPr>
            <p:ph idx="2" type="pic"/>
          </p:nvPr>
        </p:nvSpPr>
        <p:spPr>
          <a:xfrm>
            <a:off x="6350285" y="807867"/>
            <a:ext cx="5440648" cy="544515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854362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0" type="dt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1" type="ftr"/>
          </p:nvPr>
        </p:nvSpPr>
        <p:spPr>
          <a:xfrm>
            <a:off x="259882" y="6335309"/>
            <a:ext cx="3887245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5587999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544943" y="2409026"/>
            <a:ext cx="4950694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70"/>
              <a:buNone/>
              <a:defRPr sz="2200"/>
            </a:lvl1pPr>
            <a:lvl2pPr indent="-33655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indent="-325755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1496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indent="-31496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3" type="body"/>
          </p:nvPr>
        </p:nvSpPr>
        <p:spPr>
          <a:xfrm>
            <a:off x="85436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b="1" sz="1200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5755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7" name="Google Shape;117;p10"/>
          <p:cNvCxnSpPr/>
          <p:nvPr/>
        </p:nvCxnSpPr>
        <p:spPr>
          <a:xfrm>
            <a:off x="854363" y="2244437"/>
            <a:ext cx="4331855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0"/>
          <p:cNvCxnSpPr/>
          <p:nvPr/>
        </p:nvCxnSpPr>
        <p:spPr>
          <a:xfrm>
            <a:off x="854363" y="4668983"/>
            <a:ext cx="4331855" cy="0"/>
          </a:xfrm>
          <a:prstGeom prst="straightConnector1">
            <a:avLst/>
          </a:prstGeom>
          <a:noFill/>
          <a:ln cap="rnd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9" name="Google Shape;119;p1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20" name="Google Shape;120;p1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11499" y="5995768"/>
            <a:ext cx="32805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 i="0" sz="36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5755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496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496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Google Shape;17;p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47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41.png"/><Relationship Id="rId5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ctrTitle"/>
          </p:nvPr>
        </p:nvSpPr>
        <p:spPr>
          <a:xfrm>
            <a:off x="452740" y="968540"/>
            <a:ext cx="98217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spAutoFit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MixHop: Higher-Order Graph Convolutional Architectures via Sparsified Neighborhood Mixing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idx="1" type="subTitle"/>
          </p:nvPr>
        </p:nvSpPr>
        <p:spPr>
          <a:xfrm>
            <a:off x="452750" y="4266825"/>
            <a:ext cx="5486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Paper by </a:t>
            </a:r>
            <a:r>
              <a:rPr lang="en-US"/>
              <a:t>Sami Abu-El-Haija, Bryan Perozzi, Amol Kapoor, Nazanin Alipourfard, Kristina Lerman, Hrayr Harutyunyan, Greg Ver Steeg, Aram Galstyan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Presented by Shea Cardozo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/>
              <a:t>CS886 </a:t>
            </a:r>
            <a:r>
              <a:rPr lang="en-US"/>
              <a:t>Winter 2024</a:t>
            </a:r>
            <a:r>
              <a:rPr lang="en-US"/>
              <a:t> </a:t>
            </a:r>
            <a:r>
              <a:rPr lang="en-US"/>
              <a:t>- Graph Neural Networks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 txBox="1"/>
          <p:nvPr>
            <p:ph idx="10" type="dt"/>
          </p:nvPr>
        </p:nvSpPr>
        <p:spPr>
          <a:xfrm>
            <a:off x="452740" y="2326954"/>
            <a:ext cx="11829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2024/02/07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Chebyshev Approximation, a Digression</a:t>
            </a:r>
            <a:endParaRPr/>
          </a:p>
        </p:txBody>
      </p:sp>
      <p:sp>
        <p:nvSpPr>
          <p:cNvPr id="358" name="Google Shape;358;p33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Since UU</a:t>
            </a:r>
            <a:r>
              <a:rPr baseline="30000" lang="en-US"/>
              <a:t>T</a:t>
            </a:r>
            <a:r>
              <a:rPr lang="en-US"/>
              <a:t> = I</a:t>
            </a:r>
            <a:r>
              <a:rPr baseline="-25000" lang="en-US"/>
              <a:t>N</a:t>
            </a:r>
            <a:r>
              <a:rPr lang="en-US"/>
              <a:t> and L = U𝚲U</a:t>
            </a:r>
            <a:r>
              <a:rPr baseline="30000" lang="en-US"/>
              <a:t>T</a:t>
            </a:r>
            <a:r>
              <a:rPr lang="en-US"/>
              <a:t>,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Hence: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We do this to get rid of multiplications by U (dense) and replace them with multiplications by L (sparse).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0" name="Google Shape;3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77" y="3671200"/>
            <a:ext cx="7282774" cy="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200" y="2680698"/>
            <a:ext cx="2351150" cy="8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249" y="1486974"/>
            <a:ext cx="5969044" cy="8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3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Vanilla GCNs Approximate Spectral Convolution! Continued!</a:t>
            </a:r>
            <a:endParaRPr/>
          </a:p>
        </p:txBody>
      </p:sp>
      <p:sp>
        <p:nvSpPr>
          <p:cNvPr id="370" name="Google Shape;370;p34"/>
          <p:cNvSpPr txBox="1"/>
          <p:nvPr>
            <p:ph idx="1" type="body"/>
          </p:nvPr>
        </p:nvSpPr>
        <p:spPr>
          <a:xfrm>
            <a:off x="259882" y="14198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3. If we let K = 1: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9144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Note: Function of Ā -&gt; 1-localized!</a:t>
            </a:r>
            <a:endParaRPr/>
          </a:p>
          <a:p>
            <a:pPr indent="-325755" lvl="1" marL="13716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This is actually true for any K, a K-approximation is K-localized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4. The Vanilla GCN paper makes a few empirical tweaks, like assuming </a:t>
            </a:r>
            <a:r>
              <a:rPr lang="en-US"/>
              <a:t>𝜽</a:t>
            </a:r>
            <a:r>
              <a:rPr baseline="-25000" lang="en-US"/>
              <a:t>0</a:t>
            </a:r>
            <a:r>
              <a:rPr lang="en-US"/>
              <a:t> = -𝜽</a:t>
            </a:r>
            <a:r>
              <a:rPr baseline="-25000" lang="en-US"/>
              <a:t>1 </a:t>
            </a:r>
            <a:r>
              <a:rPr lang="en-US"/>
              <a:t>, and assuming A has self-connections. Thus we get: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9144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Generalizing this to a graph where node have </a:t>
            </a:r>
            <a:r>
              <a:rPr i="1" lang="en-US"/>
              <a:t>C</a:t>
            </a:r>
            <a:r>
              <a:rPr lang="en-US"/>
              <a:t> features and we train </a:t>
            </a:r>
            <a:r>
              <a:rPr i="1" lang="en-US"/>
              <a:t>F</a:t>
            </a:r>
            <a:r>
              <a:rPr lang="en-US"/>
              <a:t> filters:</a:t>
            </a:r>
            <a:endParaRPr b="1"/>
          </a:p>
        </p:txBody>
      </p:sp>
      <p:sp>
        <p:nvSpPr>
          <p:cNvPr id="371" name="Google Shape;371;p34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175" y="1808975"/>
            <a:ext cx="6553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125" y="4006613"/>
            <a:ext cx="2958230" cy="54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1650" y="5140688"/>
            <a:ext cx="2304492" cy="54493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4"/>
          <p:cNvSpPr/>
          <p:nvPr/>
        </p:nvSpPr>
        <p:spPr>
          <a:xfrm>
            <a:off x="5588000" y="5140688"/>
            <a:ext cx="1134000" cy="30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5730675" y="5495800"/>
            <a:ext cx="386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Same :)</a:t>
            </a:r>
            <a:endParaRPr b="1"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7" name="Google Shape;37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4347" y="5083647"/>
            <a:ext cx="2524926" cy="6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Wait, what was this presentation supposed to be about again?</a:t>
            </a:r>
            <a:endParaRPr/>
          </a:p>
        </p:txBody>
      </p:sp>
      <p:sp>
        <p:nvSpPr>
          <p:cNvPr id="385" name="Google Shape;385;p35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Spectral Convolution is a very powerful operation</a:t>
            </a:r>
            <a:endParaRPr b="1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The approximations involved in Vanilla GCNs, make it substantially less so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Even when stacked together, Vanilla GCNs struggle to learn </a:t>
            </a:r>
            <a:r>
              <a:rPr lang="en-US"/>
              <a:t>arbitrary linear combinations of the K-Neighbourhood of a node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 This includes filters that image CNNs learn!  e.g. Gabor filters</a:t>
            </a:r>
            <a:endParaRPr/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56" y="3903900"/>
            <a:ext cx="5557838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5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Delta Operators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259875" y="1413175"/>
            <a:ext cx="11569800" cy="492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A core element of Gabor-like filters is taking the difference of information from different neighborhood around a node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This is how these filters detect edges - by checking to see if the difference between neighbourhoods of pixels is large.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We would like our GCN to be able to learn similar behaviour.</a:t>
            </a:r>
            <a:endParaRPr/>
          </a:p>
        </p:txBody>
      </p:sp>
      <p:sp>
        <p:nvSpPr>
          <p:cNvPr id="396" name="Google Shape;396;p36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6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  <p:pic>
        <p:nvPicPr>
          <p:cNvPr id="398" name="Google Shape;3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225" y="3428996"/>
            <a:ext cx="3745274" cy="25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Delta Operators</a:t>
            </a:r>
            <a:endParaRPr/>
          </a:p>
        </p:txBody>
      </p:sp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259875" y="1413175"/>
            <a:ext cx="11569800" cy="492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Delta Operators formalize this ‘neighbourhood difference’ behaviour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A two-hop Delta Operator is defined as: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Where 𝝈 is an elementwise activation function, 𝒇 is an injective function, and </a:t>
            </a:r>
            <a:r>
              <a:rPr b="1" i="1" lang="en-US"/>
              <a:t>A, X</a:t>
            </a:r>
            <a:r>
              <a:rPr i="1" lang="en-US"/>
              <a:t> </a:t>
            </a:r>
            <a:r>
              <a:rPr lang="en-US"/>
              <a:t>are *any* adjacency matrix and node feature matrix.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In other words, it works for any arbitrary graph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A</a:t>
            </a:r>
            <a:r>
              <a:rPr b="1" lang="en-US"/>
              <a:t> Vanilla GCN of any depth cannot directly learn this operation!</a:t>
            </a:r>
            <a:endParaRPr b="1"/>
          </a:p>
        </p:txBody>
      </p:sp>
      <p:sp>
        <p:nvSpPr>
          <p:cNvPr id="406" name="Google Shape;406;p37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75" y="2929538"/>
            <a:ext cx="2479858" cy="544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7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lang="en-US"/>
              <a:t>Proof”</a:t>
            </a:r>
            <a:endParaRPr/>
          </a:p>
        </p:txBody>
      </p:sp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lang="en-US"/>
              <a:t>Assume a Vanilla GCN can learn a two-hop Delta Operator with injective function </a:t>
            </a:r>
            <a:r>
              <a:rPr i="1" lang="en-US"/>
              <a:t>f</a:t>
            </a:r>
            <a:r>
              <a:rPr lang="en-US"/>
              <a:t>. A Vanilla GCN of </a:t>
            </a:r>
            <a:r>
              <a:rPr i="1" lang="en-US"/>
              <a:t>l</a:t>
            </a:r>
            <a:r>
              <a:rPr lang="en-US"/>
              <a:t>-depth is of the form: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Assume* </a:t>
            </a:r>
            <a:r>
              <a:rPr lang="en-US"/>
              <a:t>𝝈(x) = x, X = I</a:t>
            </a:r>
            <a:r>
              <a:rPr baseline="-25000" lang="en-US"/>
              <a:t>n</a:t>
            </a:r>
            <a:r>
              <a:rPr lang="en-US"/>
              <a:t> (recall: this has to hold for all X, A):</a:t>
            </a:r>
            <a:endParaRPr/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8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7" name="Google Shape;4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600" y="2241813"/>
            <a:ext cx="4451599" cy="54493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8"/>
          <p:cNvSpPr txBox="1"/>
          <p:nvPr/>
        </p:nvSpPr>
        <p:spPr>
          <a:xfrm>
            <a:off x="1328250" y="5329488"/>
            <a:ext cx="953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* Aside: I’m not entirely sure if it’s valid to assume the activation is the identity here. The paper doesn’t fully  justify it. At least, this suggests it’s </a:t>
            </a:r>
            <a:r>
              <a:rPr i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difficult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a Vanilla GCN to learn a K-Hop Delta Operator.</a:t>
            </a:r>
            <a:endParaRPr sz="2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" name="Google Shape;419;p38"/>
          <p:cNvPicPr preferRelativeResize="0"/>
          <p:nvPr/>
        </p:nvPicPr>
        <p:blipFill rotWithShape="1">
          <a:blip r:embed="rId4">
            <a:alphaModFix/>
          </a:blip>
          <a:srcRect b="0" l="55713" r="0" t="0"/>
          <a:stretch/>
        </p:blipFill>
        <p:spPr>
          <a:xfrm>
            <a:off x="4830181" y="4386425"/>
            <a:ext cx="2429200" cy="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lang="en-US"/>
              <a:t>Proof” </a:t>
            </a:r>
            <a:r>
              <a:rPr lang="en-US"/>
              <a:t>Cont.</a:t>
            </a:r>
            <a:endParaRPr/>
          </a:p>
        </p:txBody>
      </p:sp>
      <p:sp>
        <p:nvSpPr>
          <p:cNvPr id="427" name="Google Shape;427;p39"/>
          <p:cNvSpPr txBox="1"/>
          <p:nvPr>
            <p:ph idx="1" type="body"/>
          </p:nvPr>
        </p:nvSpPr>
        <p:spPr>
          <a:xfrm>
            <a:off x="259882" y="19207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2.  Assume we input a fully disconnected graph (Ā = I</a:t>
            </a:r>
            <a:r>
              <a:rPr baseline="-25000" lang="en-US"/>
              <a:t>n</a:t>
            </a:r>
            <a:r>
              <a:rPr lang="en-US"/>
              <a:t>). The above implies </a:t>
            </a:r>
            <a:r>
              <a:rPr i="1" lang="en-US"/>
              <a:t>W</a:t>
            </a:r>
            <a:r>
              <a:rPr baseline="30000" i="1" lang="en-US"/>
              <a:t>*</a:t>
            </a:r>
            <a:r>
              <a:rPr i="1" lang="en-US"/>
              <a:t> = f(0).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3. Assume we input a fully disconnected graph with the exception of nodes </a:t>
            </a:r>
            <a:r>
              <a:rPr i="1" lang="en-US"/>
              <a:t>i</a:t>
            </a:r>
            <a:r>
              <a:rPr lang="en-US"/>
              <a:t> and </a:t>
            </a:r>
            <a:r>
              <a:rPr i="1" lang="en-US"/>
              <a:t>j</a:t>
            </a:r>
            <a:r>
              <a:rPr lang="en-US"/>
              <a:t>, which are connected to one another. Ā = C</a:t>
            </a:r>
            <a:r>
              <a:rPr baseline="-25000" lang="en-US"/>
              <a:t>i,j</a:t>
            </a:r>
            <a:r>
              <a:rPr lang="en-US"/>
              <a:t> as below, implying that C</a:t>
            </a:r>
            <a:r>
              <a:rPr baseline="-25000" lang="en-US"/>
              <a:t>i,j</a:t>
            </a:r>
            <a:r>
              <a:rPr i="1" lang="en-US"/>
              <a:t>W</a:t>
            </a:r>
            <a:r>
              <a:rPr baseline="30000" i="1" lang="en-US"/>
              <a:t>*</a:t>
            </a:r>
            <a:r>
              <a:rPr i="1" lang="en-US"/>
              <a:t> = f(0)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428" name="Google Shape;428;p39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713" y="3943850"/>
            <a:ext cx="30765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950" y="5658362"/>
            <a:ext cx="5073049" cy="6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9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  <p:pic>
        <p:nvPicPr>
          <p:cNvPr id="432" name="Google Shape;432;p39"/>
          <p:cNvPicPr preferRelativeResize="0"/>
          <p:nvPr/>
        </p:nvPicPr>
        <p:blipFill rotWithShape="1">
          <a:blip r:embed="rId5">
            <a:alphaModFix/>
          </a:blip>
          <a:srcRect b="0" l="55713" r="0" t="0"/>
          <a:stretch/>
        </p:blipFill>
        <p:spPr>
          <a:xfrm>
            <a:off x="5052869" y="1247500"/>
            <a:ext cx="2429200" cy="6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lang="en-US"/>
              <a:t>Proof” </a:t>
            </a:r>
            <a:r>
              <a:rPr lang="en-US"/>
              <a:t>Final</a:t>
            </a:r>
            <a:endParaRPr/>
          </a:p>
        </p:txBody>
      </p:sp>
      <p:sp>
        <p:nvSpPr>
          <p:cNvPr id="439" name="Google Shape;439;p40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4. Since </a:t>
            </a:r>
            <a:r>
              <a:rPr i="1" lang="en-US"/>
              <a:t>W = </a:t>
            </a:r>
            <a:r>
              <a:rPr i="1" lang="en-US"/>
              <a:t>C</a:t>
            </a:r>
            <a:r>
              <a:rPr baseline="-25000" i="1" lang="en-US"/>
              <a:t>i,j</a:t>
            </a:r>
            <a:r>
              <a:rPr i="1" lang="en-US"/>
              <a:t>W</a:t>
            </a:r>
            <a:r>
              <a:rPr baseline="30000" i="1" lang="en-US"/>
              <a:t>*</a:t>
            </a:r>
            <a:r>
              <a:rPr i="1" lang="en-US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This implies that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lang="en-US"/>
              <a:t> = </a:t>
            </a:r>
            <a:r>
              <a:rPr i="1" lang="en-US"/>
              <a:t>w</a:t>
            </a:r>
            <a:r>
              <a:rPr baseline="-25000" i="1" lang="en-US"/>
              <a:t>j </a:t>
            </a:r>
            <a:r>
              <a:rPr lang="en-US"/>
              <a:t>, where </a:t>
            </a:r>
            <a:r>
              <a:rPr i="1" lang="en-US"/>
              <a:t>w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is the </a:t>
            </a:r>
            <a:r>
              <a:rPr i="1" lang="en-US"/>
              <a:t>i</a:t>
            </a:r>
            <a:r>
              <a:rPr lang="en-US"/>
              <a:t>th row of </a:t>
            </a:r>
            <a:r>
              <a:rPr i="1" lang="en-US"/>
              <a:t>W</a:t>
            </a:r>
            <a:r>
              <a:rPr baseline="30000" i="1" lang="en-US"/>
              <a:t>*</a:t>
            </a:r>
            <a:endParaRPr baseline="30000" i="1"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i="1" lang="en-US"/>
              <a:t>i, j</a:t>
            </a:r>
            <a:r>
              <a:rPr lang="en-US"/>
              <a:t> are arbitrary, so every row of </a:t>
            </a:r>
            <a:r>
              <a:rPr i="1" lang="en-US"/>
              <a:t>W</a:t>
            </a:r>
            <a:r>
              <a:rPr baseline="30000" i="1" lang="en-US"/>
              <a:t>*</a:t>
            </a:r>
            <a:r>
              <a:rPr i="1" lang="en-US"/>
              <a:t> </a:t>
            </a:r>
            <a:r>
              <a:rPr lang="en-US"/>
              <a:t>must be the same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We can trivially construct Ā</a:t>
            </a:r>
            <a:r>
              <a:rPr baseline="30000" lang="en-US"/>
              <a:t>l</a:t>
            </a:r>
            <a:r>
              <a:rPr i="1" lang="en-US"/>
              <a:t>W</a:t>
            </a:r>
            <a:r>
              <a:rPr baseline="30000" i="1" lang="en-US"/>
              <a:t>*</a:t>
            </a:r>
            <a:r>
              <a:rPr i="1" lang="en-US"/>
              <a:t>= 0</a:t>
            </a:r>
            <a:r>
              <a:rPr lang="en-US"/>
              <a:t> where Ā - Ā</a:t>
            </a:r>
            <a:r>
              <a:rPr baseline="30000" lang="en-US"/>
              <a:t>2</a:t>
            </a:r>
            <a:r>
              <a:rPr lang="en-US"/>
              <a:t> ≠ 0.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Since Ā</a:t>
            </a:r>
            <a:r>
              <a:rPr baseline="30000" lang="en-US"/>
              <a:t>l</a:t>
            </a:r>
            <a:r>
              <a:rPr i="1" lang="en-US"/>
              <a:t>W</a:t>
            </a:r>
            <a:r>
              <a:rPr baseline="30000" i="1" lang="en-US"/>
              <a:t>*</a:t>
            </a:r>
            <a:r>
              <a:rPr i="1" lang="en-US"/>
              <a:t>= f(</a:t>
            </a:r>
            <a:r>
              <a:rPr lang="en-US"/>
              <a:t>Ā - Ā</a:t>
            </a:r>
            <a:r>
              <a:rPr baseline="30000" lang="en-US"/>
              <a:t>2</a:t>
            </a:r>
            <a:r>
              <a:rPr lang="en-US"/>
              <a:t>),  </a:t>
            </a:r>
            <a:r>
              <a:rPr i="1" lang="en-US"/>
              <a:t>f</a:t>
            </a:r>
            <a:r>
              <a:rPr lang="en-US"/>
              <a:t>  cannot be injective. Giving us a contradiction.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It pretty straightforwardly follows that if a GCN can’t learn a two-hop delta operator, it can’t learn arbitrary linear combinations of a K-neighbourhood</a:t>
            </a:r>
            <a:endParaRPr/>
          </a:p>
        </p:txBody>
      </p:sp>
      <p:sp>
        <p:nvSpPr>
          <p:cNvPr id="440" name="Google Shape;440;p40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1" name="Google Shape;4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988" y="1895538"/>
            <a:ext cx="2263584" cy="54493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MixHop! </a:t>
            </a:r>
            <a:endParaRPr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This paper’s solution: Split and compute activations (with trainable weights) for multiple K-Neighbourhoods, and concatenate them back </a:t>
            </a:r>
            <a:r>
              <a:rPr lang="en-US"/>
              <a:t>together</a:t>
            </a:r>
            <a:r>
              <a:rPr lang="en-US"/>
              <a:t>.</a:t>
            </a:r>
            <a:endParaRPr/>
          </a:p>
        </p:txBody>
      </p:sp>
      <p:sp>
        <p:nvSpPr>
          <p:cNvPr id="450" name="Google Shape;450;p41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1" name="Google Shape;4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950" y="2335100"/>
            <a:ext cx="5133975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1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It Out Mathematically:</a:t>
            </a:r>
            <a:endParaRPr/>
          </a:p>
        </p:txBody>
      </p:sp>
      <p:sp>
        <p:nvSpPr>
          <p:cNvPr id="459" name="Google Shape;459;p42"/>
          <p:cNvSpPr txBox="1"/>
          <p:nvPr>
            <p:ph idx="1" type="body"/>
          </p:nvPr>
        </p:nvSpPr>
        <p:spPr>
          <a:xfrm>
            <a:off x="259882" y="14198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In the Vanilla GCN, each layer is: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In MixHop, the layer is: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Where </a:t>
            </a:r>
            <a:r>
              <a:rPr i="1" lang="en-US"/>
              <a:t>P</a:t>
            </a:r>
            <a:r>
              <a:rPr lang="en-US"/>
              <a:t> is a set of integers. For example if </a:t>
            </a:r>
            <a:r>
              <a:rPr i="1" lang="en-US"/>
              <a:t>P = {0, 1, 2}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Which is combining information from the 2-neighbourhood around each node.</a:t>
            </a:r>
            <a:endParaRPr/>
          </a:p>
        </p:txBody>
      </p:sp>
      <p:sp>
        <p:nvSpPr>
          <p:cNvPr id="460" name="Google Shape;460;p42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1" name="Google Shape;4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225" y="1879438"/>
            <a:ext cx="1921092" cy="5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188" y="2825588"/>
            <a:ext cx="3179186" cy="5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813" y="3771738"/>
            <a:ext cx="3174375" cy="53823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2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259882" y="1444063"/>
            <a:ext cx="11569800" cy="4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Motivation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Spectral Convolution and </a:t>
            </a:r>
            <a:r>
              <a:rPr lang="en-US"/>
              <a:t>Vanilla</a:t>
            </a:r>
            <a:r>
              <a:rPr lang="en-US"/>
              <a:t> GCNs - a review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The expressive power of Vanilla GCNs</a:t>
            </a:r>
            <a:endParaRPr/>
          </a:p>
          <a:p>
            <a:pPr indent="-32575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■"/>
            </a:pPr>
            <a:r>
              <a:rPr lang="en-US"/>
              <a:t>Gabor Filters, Delta Operators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Argument Of Limited Expressivity of Vanilla GCNs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MixHop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Architecture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Prove of Expressivity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Efficient Implementation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Experimental Results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Paper Review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Questions</a:t>
            </a:r>
            <a:endParaRPr/>
          </a:p>
        </p:txBody>
      </p:sp>
      <p:sp>
        <p:nvSpPr>
          <p:cNvPr id="274" name="Google Shape;274;p25"/>
          <p:cNvSpPr txBox="1"/>
          <p:nvPr>
            <p:ph idx="11" type="ftr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  <p:sp>
        <p:nvSpPr>
          <p:cNvPr id="275" name="Google Shape;275;p25"/>
          <p:cNvSpPr txBox="1"/>
          <p:nvPr>
            <p:ph idx="12" type="sldNum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1265150" y="4345500"/>
            <a:ext cx="787200" cy="7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MixHop Learn a Two-Hop Delta Operator?</a:t>
            </a:r>
            <a:endParaRPr/>
          </a:p>
        </p:txBody>
      </p:sp>
      <p:sp>
        <p:nvSpPr>
          <p:cNvPr id="471" name="Google Shape;471;p43"/>
          <p:cNvSpPr txBox="1"/>
          <p:nvPr>
            <p:ph idx="1" type="body"/>
          </p:nvPr>
        </p:nvSpPr>
        <p:spPr>
          <a:xfrm>
            <a:off x="259882" y="14198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Yes! Pretty easily, with two layers with </a:t>
            </a:r>
            <a:r>
              <a:rPr i="1" lang="en-US"/>
              <a:t>P = {0, 1, 2}</a:t>
            </a:r>
            <a:r>
              <a:rPr lang="en-US"/>
              <a:t>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For the first layer, let </a:t>
            </a:r>
            <a:r>
              <a:rPr i="1" lang="en-US"/>
              <a:t>W</a:t>
            </a:r>
            <a:r>
              <a:rPr baseline="-25000" i="1" lang="en-US"/>
              <a:t>0</a:t>
            </a:r>
            <a:r>
              <a:rPr baseline="30000" i="1" lang="en-US"/>
              <a:t>(0)</a:t>
            </a:r>
            <a:r>
              <a:rPr baseline="-25000" i="1" lang="en-US"/>
              <a:t> </a:t>
            </a:r>
            <a:r>
              <a:rPr i="1" lang="en-US"/>
              <a:t> = 0, W</a:t>
            </a:r>
            <a:r>
              <a:rPr baseline="-25000" i="1" lang="en-US"/>
              <a:t>1</a:t>
            </a:r>
            <a:r>
              <a:rPr baseline="30000" i="1" lang="en-US"/>
              <a:t>(0)</a:t>
            </a:r>
            <a:r>
              <a:rPr baseline="-25000" i="1" lang="en-US"/>
              <a:t> </a:t>
            </a:r>
            <a:r>
              <a:rPr i="1" lang="en-US"/>
              <a:t> = W</a:t>
            </a:r>
            <a:r>
              <a:rPr baseline="-25000" i="1" lang="en-US"/>
              <a:t>2</a:t>
            </a:r>
            <a:r>
              <a:rPr baseline="30000" i="1" lang="en-US"/>
              <a:t>(0)</a:t>
            </a:r>
            <a:r>
              <a:rPr i="1" lang="en-US"/>
              <a:t> = I</a:t>
            </a:r>
            <a:r>
              <a:rPr baseline="-25000" i="1" lang="en-US"/>
              <a:t>h1</a:t>
            </a:r>
            <a:r>
              <a:rPr i="1" lang="en-US"/>
              <a:t> </a:t>
            </a:r>
            <a:r>
              <a:rPr lang="en-US"/>
              <a:t>and we have: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1" marL="914400" rtl="0" algn="l">
              <a:spcBef>
                <a:spcPts val="80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For the second layer, let </a:t>
            </a:r>
            <a:r>
              <a:rPr i="1" lang="en-US"/>
              <a:t>W</a:t>
            </a:r>
            <a:r>
              <a:rPr baseline="-25000" i="1" lang="en-US"/>
              <a:t>1</a:t>
            </a:r>
            <a:r>
              <a:rPr baseline="30000" i="1" lang="en-US"/>
              <a:t>(1)</a:t>
            </a:r>
            <a:r>
              <a:rPr baseline="-25000" i="1" lang="en-US"/>
              <a:t> </a:t>
            </a:r>
            <a:r>
              <a:rPr i="1" lang="en-US"/>
              <a:t> = W</a:t>
            </a:r>
            <a:r>
              <a:rPr baseline="-25000" i="1" lang="en-US"/>
              <a:t>2</a:t>
            </a:r>
            <a:r>
              <a:rPr baseline="30000" i="1" lang="en-US"/>
              <a:t>(1)</a:t>
            </a:r>
            <a:r>
              <a:rPr i="1" lang="en-US"/>
              <a:t> = 0 </a:t>
            </a:r>
            <a:r>
              <a:rPr lang="en-US"/>
              <a:t>and: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355" lvl="0" marL="914400" rtl="0" algn="l">
              <a:spcBef>
                <a:spcPts val="800"/>
              </a:spcBef>
              <a:spcAft>
                <a:spcPts val="0"/>
              </a:spcAft>
              <a:buSzPts val="1130"/>
              <a:buChar char="○"/>
            </a:pPr>
            <a:r>
              <a:rPr lang="en-US" sz="2000"/>
              <a:t>Giving us: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400" y="3628575"/>
            <a:ext cx="1181275" cy="8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138" y="2443163"/>
            <a:ext cx="60198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188" y="4897363"/>
            <a:ext cx="69056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3"/>
          <p:cNvSpPr/>
          <p:nvPr/>
        </p:nvSpPr>
        <p:spPr>
          <a:xfrm>
            <a:off x="7078975" y="4812275"/>
            <a:ext cx="1755000" cy="68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7" name="Google Shape;477;p43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Generalized Mixing</a:t>
            </a:r>
            <a:endParaRPr/>
          </a:p>
        </p:txBody>
      </p:sp>
      <p:sp>
        <p:nvSpPr>
          <p:cNvPr id="484" name="Google Shape;484;p44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More broadly, a two-layer MixHop network with </a:t>
            </a:r>
            <a:r>
              <a:rPr i="1" lang="en-US"/>
              <a:t>P = {0, …, m} </a:t>
            </a:r>
            <a:r>
              <a:rPr lang="en-US"/>
              <a:t>can create an arbitrary linear combination of the </a:t>
            </a:r>
            <a:r>
              <a:rPr i="1" lang="en-US"/>
              <a:t>m</a:t>
            </a:r>
            <a:r>
              <a:rPr lang="en-US"/>
              <a:t>-neighbourhood around each node.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The proof is a straightforward extension of the 2-neighbourhood case.</a:t>
            </a:r>
            <a:endParaRPr/>
          </a:p>
        </p:txBody>
      </p:sp>
      <p:sp>
        <p:nvSpPr>
          <p:cNvPr id="485" name="Google Shape;485;p44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44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  <p:pic>
        <p:nvPicPr>
          <p:cNvPr id="487" name="Google Shape;4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475" y="2870800"/>
            <a:ext cx="55626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Efficiency Analysis</a:t>
            </a:r>
            <a:endParaRPr/>
          </a:p>
        </p:txBody>
      </p:sp>
      <p:sp>
        <p:nvSpPr>
          <p:cNvPr id="494" name="Google Shape;494;p45"/>
          <p:cNvSpPr txBox="1"/>
          <p:nvPr>
            <p:ph idx="1" type="body"/>
          </p:nvPr>
        </p:nvSpPr>
        <p:spPr>
          <a:xfrm>
            <a:off x="259875" y="1413175"/>
            <a:ext cx="11569800" cy="528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How to implement MixHop efficiently?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If Ā is sparse </a:t>
            </a:r>
            <a:r>
              <a:rPr lang="en-US"/>
              <a:t>with </a:t>
            </a:r>
            <a:r>
              <a:rPr i="1" lang="en-US"/>
              <a:t>m</a:t>
            </a:r>
            <a:r>
              <a:rPr lang="en-US"/>
              <a:t> entries, and </a:t>
            </a:r>
            <a:r>
              <a:rPr i="1" lang="en-US"/>
              <a:t>H </a:t>
            </a:r>
            <a:r>
              <a:rPr lang="en-US"/>
              <a:t>is dense with </a:t>
            </a:r>
            <a:r>
              <a:rPr i="1" lang="en-US"/>
              <a:t>h</a:t>
            </a:r>
            <a:r>
              <a:rPr lang="en-US"/>
              <a:t> columns, computing Ā</a:t>
            </a:r>
            <a:r>
              <a:rPr i="1" lang="en-US"/>
              <a:t>H </a:t>
            </a:r>
            <a:r>
              <a:rPr lang="en-US"/>
              <a:t>is:                    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Computing left-to-right, </a:t>
            </a:r>
            <a:r>
              <a:rPr lang="en-US"/>
              <a:t>Ā</a:t>
            </a:r>
            <a:r>
              <a:rPr baseline="30000" lang="en-US"/>
              <a:t>p</a:t>
            </a:r>
            <a:r>
              <a:rPr i="1" lang="en-US"/>
              <a:t>H</a:t>
            </a:r>
            <a:r>
              <a:rPr baseline="30000" i="1" lang="en-US"/>
              <a:t>(i)</a:t>
            </a:r>
            <a:r>
              <a:rPr i="1" lang="en-US"/>
              <a:t> = </a:t>
            </a:r>
            <a:r>
              <a:rPr lang="en-US"/>
              <a:t>Ā(Ā(Ā(...Ā</a:t>
            </a:r>
            <a:r>
              <a:rPr i="1" lang="en-US"/>
              <a:t>H</a:t>
            </a:r>
            <a:r>
              <a:rPr baseline="30000" i="1" lang="en-US"/>
              <a:t>(i)</a:t>
            </a:r>
            <a:r>
              <a:rPr i="1" lang="en-US"/>
              <a:t>...))) </a:t>
            </a:r>
            <a:r>
              <a:rPr lang="en-US"/>
              <a:t>is thus</a:t>
            </a:r>
            <a:r>
              <a:rPr i="1" lang="en-US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If we cache and reuse computed adjacency powers among all </a:t>
            </a:r>
            <a:r>
              <a:rPr i="1" lang="en-US"/>
              <a:t>p ∈ P</a:t>
            </a:r>
            <a:r>
              <a:rPr lang="en-US"/>
              <a:t>, then the computational complexity of the whole layer is: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The paper argues that if </a:t>
            </a:r>
            <a:r>
              <a:rPr i="1" lang="en-US"/>
              <a:t>p</a:t>
            </a:r>
            <a:r>
              <a:rPr baseline="-25000" i="1" lang="en-US"/>
              <a:t>max</a:t>
            </a:r>
            <a:r>
              <a:rPr i="1" lang="en-US"/>
              <a:t> &lt;&lt; m </a:t>
            </a:r>
            <a:r>
              <a:rPr lang="en-US"/>
              <a:t>and </a:t>
            </a:r>
            <a:r>
              <a:rPr i="1" lang="en-US"/>
              <a:t>h &lt;&lt; m </a:t>
            </a:r>
            <a:r>
              <a:rPr lang="en-US"/>
              <a:t>running an </a:t>
            </a:r>
            <a:r>
              <a:rPr i="1" lang="en-US"/>
              <a:t>l</a:t>
            </a:r>
            <a:r>
              <a:rPr lang="en-US"/>
              <a:t>-layer model is not that much more expensive  than O(lm), which is the complexity of a Vanilla GCN.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5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45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  <p:pic>
        <p:nvPicPr>
          <p:cNvPr id="497" name="Google Shape;4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659" y="2622226"/>
            <a:ext cx="1016100" cy="472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850" y="3655825"/>
            <a:ext cx="1325834" cy="35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0175" y="4750088"/>
            <a:ext cx="17716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Synthetic Data - Semi-Supervised Node Classification</a:t>
            </a:r>
            <a:endParaRPr/>
          </a:p>
        </p:txBody>
      </p:sp>
      <p:sp>
        <p:nvSpPr>
          <p:cNvPr id="506" name="Google Shape;506;p46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G</a:t>
            </a:r>
            <a:r>
              <a:rPr lang="en-US"/>
              <a:t>iven the class labels of a few nodes, can we classify </a:t>
            </a:r>
            <a:r>
              <a:rPr lang="en-US"/>
              <a:t>every</a:t>
            </a:r>
            <a:r>
              <a:rPr lang="en-US"/>
              <a:t> node in the graph?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Synthetic graphs with different ‘homophily’ values that indicate the likelihood of a node having a connection to a neighbor with the same class.</a:t>
            </a:r>
            <a:endParaRPr/>
          </a:p>
        </p:txBody>
      </p:sp>
      <p:sp>
        <p:nvSpPr>
          <p:cNvPr id="507" name="Google Shape;507;p46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8" name="Google Shape;508;p46"/>
          <p:cNvPicPr preferRelativeResize="0"/>
          <p:nvPr/>
        </p:nvPicPr>
        <p:blipFill rotWithShape="1">
          <a:blip r:embed="rId3">
            <a:alphaModFix/>
          </a:blip>
          <a:srcRect b="2563" l="0" r="0" t="7475"/>
          <a:stretch/>
        </p:blipFill>
        <p:spPr>
          <a:xfrm>
            <a:off x="3530175" y="2750925"/>
            <a:ext cx="5029200" cy="34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6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Synthetic Data - Semi-Supervised Node Classification</a:t>
            </a:r>
            <a:endParaRPr/>
          </a:p>
        </p:txBody>
      </p:sp>
      <p:sp>
        <p:nvSpPr>
          <p:cNvPr id="516" name="Google Shape;516;p47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Uses the weight matrices to inspect the number of delta operations the network learns - negative correlation with homophily!</a:t>
            </a:r>
            <a:endParaRPr/>
          </a:p>
        </p:txBody>
      </p:sp>
      <p:sp>
        <p:nvSpPr>
          <p:cNvPr id="517" name="Google Shape;517;p47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47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  <p:pic>
        <p:nvPicPr>
          <p:cNvPr id="519" name="Google Shape;5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250" y="2654925"/>
            <a:ext cx="43910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on Node Classification </a:t>
            </a:r>
            <a:endParaRPr/>
          </a:p>
        </p:txBody>
      </p:sp>
      <p:sp>
        <p:nvSpPr>
          <p:cNvPr id="526" name="Google Shape;526;p48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8" name="Google Shape;5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727575"/>
            <a:ext cx="112014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8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Multi-stage training approach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Independently L2-regularize the neurons in each adjacency power, and then remove the neurons whose weight norms are under a certain threshold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Improves efficiency at no cost to performance</a:t>
            </a:r>
            <a:endParaRPr/>
          </a:p>
        </p:txBody>
      </p:sp>
      <p:pic>
        <p:nvPicPr>
          <p:cNvPr id="536" name="Google Shape;5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750" y="3213738"/>
            <a:ext cx="432435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9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Learned Architectures</a:t>
            </a:r>
            <a:endParaRPr/>
          </a:p>
        </p:txBody>
      </p:sp>
      <p:sp>
        <p:nvSpPr>
          <p:cNvPr id="538" name="Google Shape;538;p49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49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  <p:pic>
        <p:nvPicPr>
          <p:cNvPr id="540" name="Google Shape;540;p49"/>
          <p:cNvPicPr preferRelativeResize="0"/>
          <p:nvPr/>
        </p:nvPicPr>
        <p:blipFill rotWithShape="1">
          <a:blip r:embed="rId4">
            <a:alphaModFix/>
          </a:blip>
          <a:srcRect b="12296" l="0" r="0" t="0"/>
          <a:stretch/>
        </p:blipFill>
        <p:spPr>
          <a:xfrm>
            <a:off x="7148050" y="3429000"/>
            <a:ext cx="2143525" cy="131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9"/>
          <p:cNvCxnSpPr/>
          <p:nvPr/>
        </p:nvCxnSpPr>
        <p:spPr>
          <a:xfrm>
            <a:off x="5480175" y="3843375"/>
            <a:ext cx="14400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Discussion and Comments</a:t>
            </a:r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Pros:</a:t>
            </a:r>
            <a:endParaRPr b="1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The analysis of the limitations of Vanilla GCNs and the connections to spectral convolution.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The discussion of why higher-order </a:t>
            </a:r>
            <a:r>
              <a:rPr lang="en-US"/>
              <a:t>adjacency</a:t>
            </a:r>
            <a:r>
              <a:rPr lang="en-US"/>
              <a:t> </a:t>
            </a:r>
            <a:r>
              <a:rPr lang="en-US"/>
              <a:t>relationships</a:t>
            </a:r>
            <a:r>
              <a:rPr lang="en-US"/>
              <a:t> are useful.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MixHop appears to </a:t>
            </a:r>
            <a:r>
              <a:rPr lang="en-US"/>
              <a:t>successfully</a:t>
            </a:r>
            <a:r>
              <a:rPr lang="en-US"/>
              <a:t> aggregate </a:t>
            </a:r>
            <a:r>
              <a:rPr lang="en-US"/>
              <a:t>information</a:t>
            </a:r>
            <a:r>
              <a:rPr lang="en-US"/>
              <a:t> from higher-order </a:t>
            </a:r>
            <a:r>
              <a:rPr lang="en-US"/>
              <a:t>adjacency</a:t>
            </a:r>
            <a:r>
              <a:rPr lang="en-US"/>
              <a:t> relationships, and the extraction of delta operator behaviour from the learned </a:t>
            </a:r>
            <a:r>
              <a:rPr lang="en-US"/>
              <a:t>networks</a:t>
            </a:r>
            <a:r>
              <a:rPr lang="en-US"/>
              <a:t> is very interesting from an interpretability standpoint.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Cons:</a:t>
            </a:r>
            <a:endParaRPr b="1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A fair amount of handwaving in the theoretical analysis - would benefit from a supplemental.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Poor </a:t>
            </a:r>
            <a:r>
              <a:rPr lang="en-US"/>
              <a:t>empirical</a:t>
            </a:r>
            <a:r>
              <a:rPr lang="en-US"/>
              <a:t> results.</a:t>
            </a:r>
            <a:endParaRPr/>
          </a:p>
          <a:p>
            <a:pPr indent="-325755" lvl="2" marL="1371600" rtl="0" algn="l">
              <a:spcBef>
                <a:spcPts val="0"/>
              </a:spcBef>
              <a:spcAft>
                <a:spcPts val="0"/>
              </a:spcAft>
              <a:buSzPts val="1530"/>
              <a:buChar char="■"/>
            </a:pPr>
            <a:r>
              <a:rPr lang="en-US"/>
              <a:t>This might be because of the task chosen. I would have liked to see testing on a task where the was a strong prior hypothesis that higher-order relationships would have been useful.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Lack of an empirical efficiency analysis, </a:t>
            </a:r>
            <a:r>
              <a:rPr lang="en-US"/>
              <a:t>particularly</a:t>
            </a:r>
            <a:r>
              <a:rPr lang="en-US"/>
              <a:t> as </a:t>
            </a:r>
            <a:r>
              <a:rPr i="1" lang="en-US"/>
              <a:t>p</a:t>
            </a:r>
            <a:r>
              <a:rPr lang="en-US"/>
              <a:t> is varied.</a:t>
            </a:r>
            <a:endParaRPr/>
          </a:p>
        </p:txBody>
      </p:sp>
      <p:sp>
        <p:nvSpPr>
          <p:cNvPr id="549" name="Google Shape;549;p50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0" name="Google Shape;550;p50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557" name="Google Shape;557;p51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Are there specific graph structures that may benefit from a K-Hop approach compared to Vanilla GCNs, and could we generate them synthetically?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What sort of real-world tasks may benefit from a K-Hop approach? Can we test and demonstrate this?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Delta operators are an discrete mechanistic component of a GCN. Can we isolate them in larger networks, and use them to improve interpretability? </a:t>
            </a:r>
            <a:endParaRPr/>
          </a:p>
        </p:txBody>
      </p:sp>
      <p:sp>
        <p:nvSpPr>
          <p:cNvPr id="558" name="Google Shape;558;p51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51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566" name="Google Shape;566;p52"/>
          <p:cNvSpPr txBox="1"/>
          <p:nvPr>
            <p:ph idx="1" type="body"/>
          </p:nvPr>
        </p:nvSpPr>
        <p:spPr>
          <a:xfrm>
            <a:off x="259882" y="14234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S. </a:t>
            </a:r>
            <a:r>
              <a:rPr lang="en-US"/>
              <a:t>Abu-El-Haija et al.</a:t>
            </a:r>
            <a:r>
              <a:rPr lang="en-US"/>
              <a:t>, “MixHop: Higher-Order Graph Convolutional Architectures via Sparsified Neighborhood Mixing”.  In: ICML. 2019.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T. Kipf and M. Welling, “Semi-Supervised Classification with Graph Convolutional Networks”.  In: ICLR. 2017.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M. Defferrard et al., “Convolutional Neural Networks on Graphs with Fast Localized Spectral Filtering”.  In: NeurIPS. 2016.</a:t>
            </a:r>
            <a:endParaRPr/>
          </a:p>
        </p:txBody>
      </p:sp>
      <p:sp>
        <p:nvSpPr>
          <p:cNvPr id="567" name="Google Shape;567;p52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8" name="Google Shape;5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350" y="5811025"/>
            <a:ext cx="31813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2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- What’s the Problem?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259875" y="1413177"/>
            <a:ext cx="11569800" cy="53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Vanilla GCNs struggle to represent some higher-order operations</a:t>
            </a:r>
            <a:endParaRPr b="1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E.g. arbitrary linear combinations of the K-neighbourhood of a node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Yes, even if you stack multiple Vanilla GCN layers!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This is because of approximations made in the design of Vanilla GCNs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These higher order operations are very important for certain tasks!</a:t>
            </a:r>
            <a:endParaRPr b="1"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 sz="2000"/>
              <a:t>E.g. Gabor filters in vision</a:t>
            </a:r>
            <a:endParaRPr sz="20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This paper presents MixHop - an *efficient* way of learning K-order graph convolutional operations on an arbitrary graph.</a:t>
            </a:r>
            <a:endParaRPr b="1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Efficiency is important! The reason Vanilla GCNs are approximations in the first place is because of efficiency reasons.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6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576" name="Google Shape;576;p53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Questions?</a:t>
            </a:r>
            <a:endParaRPr/>
          </a:p>
        </p:txBody>
      </p:sp>
      <p:sp>
        <p:nvSpPr>
          <p:cNvPr id="577" name="Google Shape;577;p53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8" name="Google Shape;5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425" y="263915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3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Convolution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263" y="1597550"/>
            <a:ext cx="694372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Vanilla Graph Convolution</a:t>
            </a:r>
            <a:endParaRPr/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425" y="1834300"/>
            <a:ext cx="78867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8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Convolution From A Signal Processing Standpoint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If you have a filter </a:t>
            </a:r>
            <a:r>
              <a:rPr i="1" lang="en-US"/>
              <a:t>g(t)</a:t>
            </a:r>
            <a:r>
              <a:rPr i="1" lang="en-US"/>
              <a:t> </a:t>
            </a:r>
            <a:r>
              <a:rPr lang="en-US"/>
              <a:t>and a signal </a:t>
            </a:r>
            <a:r>
              <a:rPr i="1" lang="en-US"/>
              <a:t>x(t)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Convolution Theorem:</a:t>
            </a:r>
            <a:r>
              <a:rPr lang="en-US"/>
              <a:t> If    </a:t>
            </a:r>
            <a:r>
              <a:rPr lang="en-US"/>
              <a:t>  </a:t>
            </a:r>
            <a:r>
              <a:rPr lang="en-US"/>
              <a:t>is the Fourier Transform, and         is the inverse Fourier Transform, then: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E.g. Multiplication in the Fourier Basis = Convolution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875" y="3303011"/>
            <a:ext cx="647852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900" y="3342097"/>
            <a:ext cx="321300" cy="3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163" y="4210623"/>
            <a:ext cx="4957225" cy="8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6174" y="1958224"/>
            <a:ext cx="4957224" cy="129553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care about this?</a:t>
            </a:r>
            <a:endParaRPr/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Why not define convolution in a similar way for graphs?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Graph Fourier Transform: </a:t>
            </a:r>
            <a:r>
              <a:rPr lang="en-US"/>
              <a:t>Start with the Laplacian of the graph (where Ā is the normalized adjacency matrix of the graph):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Diagonalize it: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Then our Graph Fourier Transform is: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463" y="2624313"/>
            <a:ext cx="1614628" cy="54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925" y="3438250"/>
            <a:ext cx="1461713" cy="54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759" y="4530350"/>
            <a:ext cx="3578075" cy="6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Spectral Convolution</a:t>
            </a:r>
            <a:endParaRPr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Now we can define: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Spectral Graph Convolution: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i="1" lang="en-US"/>
              <a:t>g</a:t>
            </a:r>
            <a:r>
              <a:rPr lang="en-US"/>
              <a:t> is the filter, </a:t>
            </a:r>
            <a:r>
              <a:rPr i="1" lang="en-US"/>
              <a:t>x</a:t>
            </a:r>
            <a:r>
              <a:rPr lang="en-US"/>
              <a:t> are the graph’s node features - both in R</a:t>
            </a:r>
            <a:r>
              <a:rPr baseline="30000" lang="en-US"/>
              <a:t>N</a:t>
            </a:r>
            <a:r>
              <a:rPr lang="en-US"/>
              <a:t> where N = |V|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Intuition: fourier transform </a:t>
            </a:r>
            <a:r>
              <a:rPr i="1" lang="en-US"/>
              <a:t>g</a:t>
            </a:r>
            <a:r>
              <a:rPr lang="en-US"/>
              <a:t> and </a:t>
            </a:r>
            <a:r>
              <a:rPr i="1" lang="en-US"/>
              <a:t>x</a:t>
            </a:r>
            <a:r>
              <a:rPr lang="en-US"/>
              <a:t>, multiply them, un-transform them. Same as in classical signal processing.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○"/>
            </a:pPr>
            <a:r>
              <a:rPr lang="en-US"/>
              <a:t>Note that </a:t>
            </a:r>
            <a:r>
              <a:rPr i="1" lang="en-US"/>
              <a:t>g</a:t>
            </a:r>
            <a:r>
              <a:rPr lang="en-US"/>
              <a:t> here is of the same dimensionality as the graph - convolving a graph with a filter the same ‘size’ as the graph. We usually don’t want this!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b="1" lang="en-US"/>
              <a:t>Vanilla GCNs can be seen as an approximation of this operation!</a:t>
            </a:r>
            <a:endParaRPr b="1"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124" y="2225200"/>
            <a:ext cx="4419149" cy="8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259883" y="434108"/>
            <a:ext cx="115698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Vanilla GCNs Approximate Spectral Convolution!</a:t>
            </a:r>
            <a:endParaRPr/>
          </a:p>
        </p:txBody>
      </p:sp>
      <p:sp>
        <p:nvSpPr>
          <p:cNvPr id="347" name="Google Shape;347;p32"/>
          <p:cNvSpPr txBox="1"/>
          <p:nvPr>
            <p:ph idx="1" type="body"/>
          </p:nvPr>
        </p:nvSpPr>
        <p:spPr>
          <a:xfrm>
            <a:off x="259882" y="1413163"/>
            <a:ext cx="11569800" cy="45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2905" lvl="0" marL="457200" rtl="0" algn="l">
              <a:spcBef>
                <a:spcPts val="800"/>
              </a:spcBef>
              <a:spcAft>
                <a:spcPts val="0"/>
              </a:spcAft>
              <a:buSzPts val="2430"/>
              <a:buFont typeface="Georgia"/>
              <a:buAutoNum type="arabicPeriod"/>
            </a:pPr>
            <a:r>
              <a:rPr lang="en-US"/>
              <a:t>Learn U</a:t>
            </a:r>
            <a:r>
              <a:rPr baseline="30000" lang="en-US"/>
              <a:t>T</a:t>
            </a:r>
            <a:r>
              <a:rPr lang="en-US"/>
              <a:t>g as weight parameters 𝜽, </a:t>
            </a:r>
            <a:r>
              <a:rPr lang="en-US"/>
              <a:t>𝜽 in R</a:t>
            </a:r>
            <a:r>
              <a:rPr baseline="30000" lang="en-US"/>
              <a:t>N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9144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This is not localized and computationally expensive (U is dense!)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2905" lvl="0" marL="457200" rtl="0" algn="l">
              <a:spcBef>
                <a:spcPts val="800"/>
              </a:spcBef>
              <a:spcAft>
                <a:spcPts val="0"/>
              </a:spcAft>
              <a:buSzPts val="2430"/>
              <a:buFont typeface="Georgia"/>
              <a:buAutoNum type="arabicPeriod"/>
            </a:pPr>
            <a:r>
              <a:rPr lang="en-US"/>
              <a:t>So, approximate U diag(</a:t>
            </a:r>
            <a:r>
              <a:rPr lang="en-US"/>
              <a:t>𝜽) U</a:t>
            </a:r>
            <a:r>
              <a:rPr baseline="30000" lang="en-US"/>
              <a:t>T</a:t>
            </a:r>
            <a:r>
              <a:rPr lang="en-US"/>
              <a:t> using Chebyshev Polynomials: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914400" rtl="0" algn="l">
              <a:spcBef>
                <a:spcPts val="800"/>
              </a:spcBef>
              <a:spcAft>
                <a:spcPts val="0"/>
              </a:spcAft>
              <a:buSzPts val="1530"/>
              <a:buChar char="●"/>
            </a:pPr>
            <a:r>
              <a:rPr lang="en-US"/>
              <a:t>This reduces </a:t>
            </a:r>
            <a:r>
              <a:rPr lang="en-US"/>
              <a:t>𝜽 to R</a:t>
            </a:r>
            <a:r>
              <a:rPr baseline="30000" lang="en-US"/>
              <a:t>K</a:t>
            </a:r>
            <a:r>
              <a:rPr lang="en-US"/>
              <a:t> and has a number of useful properties….</a:t>
            </a:r>
            <a:endParaRPr/>
          </a:p>
        </p:txBody>
      </p:sp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5588000" y="6335309"/>
            <a:ext cx="10161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825" y="1914170"/>
            <a:ext cx="5285900" cy="7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050" y="3998013"/>
            <a:ext cx="3093475" cy="12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1" type="ftr"/>
          </p:nvPr>
        </p:nvSpPr>
        <p:spPr>
          <a:xfrm>
            <a:off x="259882" y="6335309"/>
            <a:ext cx="52266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 Cardozo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