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48"/>
  </p:notesMasterIdLst>
  <p:sldIdLst>
    <p:sldId id="256" r:id="rId5"/>
    <p:sldId id="300" r:id="rId6"/>
    <p:sldId id="322" r:id="rId7"/>
    <p:sldId id="321" r:id="rId8"/>
    <p:sldId id="310" r:id="rId9"/>
    <p:sldId id="305" r:id="rId10"/>
    <p:sldId id="306" r:id="rId11"/>
    <p:sldId id="320" r:id="rId12"/>
    <p:sldId id="331" r:id="rId13"/>
    <p:sldId id="332" r:id="rId14"/>
    <p:sldId id="327" r:id="rId15"/>
    <p:sldId id="311" r:id="rId16"/>
    <p:sldId id="369" r:id="rId17"/>
    <p:sldId id="319" r:id="rId18"/>
    <p:sldId id="330" r:id="rId19"/>
    <p:sldId id="335" r:id="rId20"/>
    <p:sldId id="371" r:id="rId21"/>
    <p:sldId id="372" r:id="rId22"/>
    <p:sldId id="337" r:id="rId23"/>
    <p:sldId id="373" r:id="rId24"/>
    <p:sldId id="340" r:id="rId25"/>
    <p:sldId id="377" r:id="rId26"/>
    <p:sldId id="374" r:id="rId27"/>
    <p:sldId id="341" r:id="rId28"/>
    <p:sldId id="342" r:id="rId29"/>
    <p:sldId id="343" r:id="rId30"/>
    <p:sldId id="347" r:id="rId31"/>
    <p:sldId id="336" r:id="rId32"/>
    <p:sldId id="333" r:id="rId33"/>
    <p:sldId id="348" r:id="rId34"/>
    <p:sldId id="308" r:id="rId35"/>
    <p:sldId id="359" r:id="rId36"/>
    <p:sldId id="360" r:id="rId37"/>
    <p:sldId id="362" r:id="rId38"/>
    <p:sldId id="365" r:id="rId39"/>
    <p:sldId id="364" r:id="rId40"/>
    <p:sldId id="366" r:id="rId41"/>
    <p:sldId id="367" r:id="rId42"/>
    <p:sldId id="315" r:id="rId43"/>
    <p:sldId id="316" r:id="rId44"/>
    <p:sldId id="368" r:id="rId45"/>
    <p:sldId id="357" r:id="rId46"/>
    <p:sldId id="32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37470-9E04-4893-B298-7A1C2A152108}" v="3" dt="2024-03-27T11:25:36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74879" autoAdjust="0"/>
  </p:normalViewPr>
  <p:slideViewPr>
    <p:cSldViewPr snapToGrid="0">
      <p:cViewPr varScale="1">
        <p:scale>
          <a:sx n="54" d="100"/>
          <a:sy n="54" d="100"/>
        </p:scale>
        <p:origin x="10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 Chen" userId="c4662505-e36d-4f87-86df-7658b0c8482a" providerId="ADAL" clId="{97737470-9E04-4893-B298-7A1C2A152108}"/>
    <pc:docChg chg="modSld">
      <pc:chgData name="Bing Chen" userId="c4662505-e36d-4f87-86df-7658b0c8482a" providerId="ADAL" clId="{97737470-9E04-4893-B298-7A1C2A152108}" dt="2024-03-27T11:28:36.104" v="6" actId="14100"/>
      <pc:docMkLst>
        <pc:docMk/>
      </pc:docMkLst>
      <pc:sldChg chg="modSp">
        <pc:chgData name="Bing Chen" userId="c4662505-e36d-4f87-86df-7658b0c8482a" providerId="ADAL" clId="{97737470-9E04-4893-B298-7A1C2A152108}" dt="2024-03-27T11:25:36.963" v="2" actId="1076"/>
        <pc:sldMkLst>
          <pc:docMk/>
          <pc:sldMk cId="2951656312" sldId="360"/>
        </pc:sldMkLst>
        <pc:picChg chg="mod">
          <ac:chgData name="Bing Chen" userId="c4662505-e36d-4f87-86df-7658b0c8482a" providerId="ADAL" clId="{97737470-9E04-4893-B298-7A1C2A152108}" dt="2024-03-27T11:25:36.963" v="2" actId="1076"/>
          <ac:picMkLst>
            <pc:docMk/>
            <pc:sldMk cId="2951656312" sldId="360"/>
            <ac:picMk id="1026" creationId="{D25ED4B0-61FF-7EFA-9F97-F199EADA0A94}"/>
          </ac:picMkLst>
        </pc:picChg>
      </pc:sldChg>
      <pc:sldChg chg="modSp mod">
        <pc:chgData name="Bing Chen" userId="c4662505-e36d-4f87-86df-7658b0c8482a" providerId="ADAL" clId="{97737470-9E04-4893-B298-7A1C2A152108}" dt="2024-03-27T11:28:36.104" v="6" actId="14100"/>
        <pc:sldMkLst>
          <pc:docMk/>
          <pc:sldMk cId="2995272133" sldId="377"/>
        </pc:sldMkLst>
        <pc:picChg chg="mod">
          <ac:chgData name="Bing Chen" userId="c4662505-e36d-4f87-86df-7658b0c8482a" providerId="ADAL" clId="{97737470-9E04-4893-B298-7A1C2A152108}" dt="2024-03-27T11:28:36.104" v="6" actId="14100"/>
          <ac:picMkLst>
            <pc:docMk/>
            <pc:sldMk cId="2995272133" sldId="377"/>
            <ac:picMk id="7" creationId="{2A54FB4D-823F-9F58-9FE6-83D18B8FF2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2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8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16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72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1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2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4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68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4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0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3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4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3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6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1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3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0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0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268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719960" cy="1474115"/>
          </a:xfrm>
        </p:spPr>
        <p:txBody>
          <a:bodyPr lIns="0"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E55829F-8847-4C2A-8DD0-690EAD78E53F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7F9787-DD3A-4646-BB48-620C816C001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E774CE-34EE-2A47-A6A9-4B48522F6F9B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01E9A-F832-2C47-AF13-96DA2A545D41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7FCA5-98BF-7C4F-A6A8-ABE67A0572D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2F3CFE-9373-F940-8224-EC432E30E4E7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1B21-0880-4F42-9446-62738D693F11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1A6E2A-9139-B54F-B1FF-E0B2EAF2E0A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4BC15-3F11-B846-AE64-D1C8A8E867F5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B6EE1D-AED7-924E-8D18-B9F1399A910E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1E2A49-C1E0-024C-876B-A61D2B440E03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64F300-FB37-FE41-9129-DD2824002FB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CAF651-5F7E-0248-8C8E-3A4B3D0F11BA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45819"/>
            <a:ext cx="5440648" cy="54072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87999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372-A208-F546-B7FD-C0747128C2DF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30D062-4D3C-FB49-BC12-289C4E63859A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51BF5-3B10-4647-AE43-6C4FB2FD5AC6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7D11F8-300C-DC45-9476-8111932FAB3B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48535B-B3BB-5C4C-B115-599D8CDF7D82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EF38F5-382A-BF49-BD63-C36DDD7A004C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2CD653-AD35-5141-A8C6-BF79EBE4AA0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B38EE-3C4F-0B4A-9115-527C95121823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646519-2BAF-9047-B121-BF7E7F710823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4D2608-732A-4741-BC48-7812A87E4D8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F9B098-4EE4-474A-8979-CFAB574D8621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D87E91-D511-9145-BCBD-28DFC726F67E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0DDFC3-6F0D-5E4C-8D30-C78126C00C6D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F758B-0EB2-F34B-BE1F-5B7DBD0D91DF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C1F90-E5C7-6D46-8B27-E98D1AD0BD1D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A86E65-C9CD-3C43-9237-76ACBCE5AEA5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0010F3-1A9C-9049-8C1B-2C5FACE5795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0527D8-16AA-B94D-A437-8734019F07E3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40DD73-AC1C-0641-8C33-791A62EF34B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B8DB0B-D7AD-E443-A9FA-6978FE21FA00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B15A-A8CF-CA4A-BCB9-2DEEC6268E6B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309BB-A9D7-E64D-8EF7-0E490151B952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B22BAE-45F8-9D49-A3CD-17513F34191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567BB1-0BFA-DE41-9739-5EC1F580B29E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65" y="1204402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268" y="5670949"/>
            <a:ext cx="2831372" cy="72475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title="University of Waterlo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3781997" y="1779967"/>
            <a:ext cx="4628005" cy="300599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 cap="none" baseline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1FAFC-408D-0840-BF87-C10DEF00AE5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609E3-BEF5-DF4C-8E07-DA3B468D1EFE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6397E2-7B07-A34D-BAD4-108B31B92077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086606-36A8-EA42-A473-1353FDBE6400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D482C-BC79-A14A-91C5-BEDF9D7DDF4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BB297-7D6E-4447-9C11-F3CE63C4A406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8F653FE-3A86-E844-A53F-0361E59D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3660" y="4585014"/>
            <a:ext cx="1884680" cy="533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ADE716-1136-A547-A8CE-EAC2B309AA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48" y="5270227"/>
            <a:ext cx="3854704" cy="25247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title="University of Waterloo">
            <a:extLst>
              <a:ext uri="{FF2B5EF4-FFF2-40B4-BE49-F238E27FC236}">
                <a16:creationId xmlns:a16="http://schemas.microsoft.com/office/drawing/2014/main" id="{3A3088FF-BF54-E04E-8115-1F3BD77ADC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1" y="883196"/>
            <a:ext cx="5758536" cy="37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1FAFC-408D-0840-BF87-C10DEF00AE5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609E3-BEF5-DF4C-8E07-DA3B468D1EFE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6397E2-7B07-A34D-BAD4-108B31B92077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086606-36A8-EA42-A473-1353FDBE6400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D482C-BC79-A14A-91C5-BEDF9D7DDF4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BB297-7D6E-4447-9C11-F3CE63C4A406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1B2F895-74F6-5245-9741-0020E25D8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60" y="4592032"/>
            <a:ext cx="1884680" cy="533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46E8A0-B6BB-1D40-8410-044E5B2039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48" y="5277245"/>
            <a:ext cx="3854704" cy="252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47904-A0FC-F14A-9236-E3A1ADBB8DEF}"/>
              </a:ext>
            </a:extLst>
          </p:cNvPr>
          <p:cNvSpPr txBox="1"/>
          <p:nvPr userDrawn="1"/>
        </p:nvSpPr>
        <p:spPr>
          <a:xfrm>
            <a:off x="4851400" y="724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 title="University of Waterloo">
            <a:extLst>
              <a:ext uri="{FF2B5EF4-FFF2-40B4-BE49-F238E27FC236}">
                <a16:creationId xmlns:a16="http://schemas.microsoft.com/office/drawing/2014/main" id="{20257D9E-F7C4-F945-A5BF-B227315677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4015977" y="1407095"/>
            <a:ext cx="4160045" cy="2702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42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67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5167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67" y="5680659"/>
            <a:ext cx="2770751" cy="717639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27413"/>
            <a:ext cx="8770620" cy="1212056"/>
          </a:xfrm>
        </p:spPr>
        <p:txBody>
          <a:bodyPr anchor="b">
            <a:noAutofit/>
          </a:bodyPr>
          <a:lstStyle>
            <a:lvl1pPr algn="l">
              <a:defRPr sz="40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47299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2EFF9E2-52BD-4C8D-9C57-79F661DB94A1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790545" y="6147742"/>
            <a:ext cx="2060466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3" r:id="rId21"/>
    <p:sldLayoutId id="214748372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0.png"/><Relationship Id="rId5" Type="http://schemas.openxmlformats.org/officeDocument/2006/relationships/image" Target="../media/image48.png"/><Relationship Id="rId4" Type="http://schemas.openxmlformats.org/officeDocument/2006/relationships/image" Target="../media/image4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40" y="1028940"/>
            <a:ext cx="7611397" cy="1474115"/>
          </a:xfrm>
        </p:spPr>
        <p:txBody>
          <a:bodyPr/>
          <a:lstStyle/>
          <a:p>
            <a:r>
              <a:rPr lang="en-US" dirty="0"/>
              <a:t>Link Prediction Based on Graph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3438236"/>
            <a:ext cx="5486243" cy="1672389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Authors: Muhan Zhang, </a:t>
            </a:r>
            <a:r>
              <a:rPr lang="en-US" dirty="0" err="1"/>
              <a:t>Yixin</a:t>
            </a:r>
            <a:r>
              <a:rPr lang="en-US" dirty="0"/>
              <a:t> Chen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Presenter:</a:t>
            </a:r>
            <a:r>
              <a:rPr lang="zh-CN" altLang="en-US" dirty="0"/>
              <a:t>  </a:t>
            </a:r>
            <a:r>
              <a:rPr lang="en-US" dirty="0"/>
              <a:t>B</a:t>
            </a:r>
            <a:r>
              <a:rPr lang="en-US" altLang="zh-CN" dirty="0"/>
              <a:t>ing Chen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D485-9E4C-422A-874A-A7B0EA07F166}" type="datetime1">
              <a:rPr lang="en-US" smtClean="0"/>
              <a:t>3/28/2024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362B6-4B44-2C99-9187-C7B6E96B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 for Link 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D9F5D-4A0C-FDC1-BC9E-A76764FF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High-order heuristics often perform better, but do we really need to use the entire network?</a:t>
            </a:r>
          </a:p>
          <a:p>
            <a:r>
              <a:rPr lang="en-US" dirty="0"/>
              <a:t>Can we learn a suitable heuristic from a given network instead of using predefined ones?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C6005E-F287-F2C0-5ADD-0FABDD4B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56CE-6B96-CC35-BAC9-630714CDF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A84F-BEB7-DDC9-66AF-951C62BF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γ-</a:t>
            </a:r>
            <a:r>
              <a:rPr lang="en-US" dirty="0"/>
              <a:t>decaying Heuristic: h-hop enclosing subgraph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3383-AC2E-3620-B840-68D968EB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37E69B-3AE3-7000-4AF6-D59A609E0CFE}"/>
                  </a:ext>
                </a:extLst>
              </p:cNvPr>
              <p:cNvSpPr txBox="1"/>
              <p:nvPr/>
            </p:nvSpPr>
            <p:spPr>
              <a:xfrm>
                <a:off x="433056" y="1397849"/>
                <a:ext cx="11569728" cy="875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, the </a:t>
                </a:r>
                <a:r>
                  <a:rPr lang="en-US" sz="2400" i="1" dirty="0"/>
                  <a:t>h-hop enclosing subgraph </a:t>
                </a:r>
                <a:r>
                  <a:rPr lang="en-US" sz="2400" dirty="0"/>
                  <a:t>for two nodes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subgraph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included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sz="2400" dirty="0"/>
                  <a:t> by the set of nodes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pt-BR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lit/>
                      </m:rPr>
                      <a:rPr lang="pt-BR" sz="240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i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37E69B-3AE3-7000-4AF6-D59A609E0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6" y="1397849"/>
                <a:ext cx="11569728" cy="875240"/>
              </a:xfrm>
              <a:prstGeom prst="rect">
                <a:avLst/>
              </a:prstGeom>
              <a:blipFill>
                <a:blip r:embed="rId4"/>
                <a:stretch>
                  <a:fillRect l="-790" t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289D14A-FE8C-E6E8-3B45-0D9365AFE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315" y="2602574"/>
            <a:ext cx="2958601" cy="32628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0284704-DD1E-2030-EC0A-AE7179B13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85" y="2514857"/>
            <a:ext cx="5055476" cy="3578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8BBC15-2139-5973-B3FA-0C9C0D50DEEC}"/>
                  </a:ext>
                </a:extLst>
              </p:cNvPr>
              <p:cNvSpPr txBox="1"/>
              <p:nvPr/>
            </p:nvSpPr>
            <p:spPr>
              <a:xfrm>
                <a:off x="5790361" y="3884373"/>
                <a:ext cx="2168435" cy="564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9, 13</m:t>
                          </m:r>
                        </m:sub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8BBC15-2139-5973-B3FA-0C9C0D50D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61" y="3884373"/>
                <a:ext cx="2168435" cy="5643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0FFD0-A704-0ABF-F88B-2F64C5B5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5641-6BD9-2AC7-E665-7870D7D4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γ-</a:t>
            </a:r>
            <a:r>
              <a:rPr lang="en-US" dirty="0"/>
              <a:t>decaying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3C1ADC-F979-AB01-0AF7-B1F6973B9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-decaying heuristic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has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𝑛𝑜𝑛𝑛𝑒𝑔𝑎𝑡𝑖𝑣𝑒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3C1ADC-F979-AB01-0AF7-B1F6973B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181391-11CE-E2E2-CCC4-B5530010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0FFD0-A704-0ABF-F88B-2F64C5B5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5641-6BD9-2AC7-E665-7870D7D4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γ-</a:t>
            </a:r>
            <a:r>
              <a:rPr lang="en-US" dirty="0"/>
              <a:t>decaying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3C1ADC-F979-AB01-0AF7-B1F6973B9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/>
                  <a:t> satisfies:</a:t>
                </a:r>
              </a:p>
              <a:p>
                <a:pPr lvl="1"/>
                <a:r>
                  <a:rPr lang="en-US" b="1" dirty="0"/>
                  <a:t>(property 1)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b="1" dirty="0"/>
                  <a:t>(property 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ℋ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can be approximated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approximation error decreases at least </a:t>
                </a:r>
                <a:r>
                  <a:rPr lang="en-US" i="1" dirty="0"/>
                  <a:t>exponentially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3C1ADC-F979-AB01-0AF7-B1F6973B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 t="-1061" r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181391-11CE-E2E2-CCC4-B5530010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1DDF5B-FBB2-408A-335A-88BAF0540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</m:acc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̃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|=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𝑎h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𝑎h</m:t>
                              </m:r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𝛾𝜆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Let’s analyze </a:t>
                </a:r>
                <a:r>
                  <a:rPr lang="en-US" b="1" dirty="0"/>
                  <a:t>Katz Index</a:t>
                </a:r>
                <a:r>
                  <a:rPr lang="en-US" dirty="0"/>
                  <a:t>, </a:t>
                </a:r>
                <a:r>
                  <a:rPr lang="en-US" b="1" dirty="0"/>
                  <a:t>Rooted PageRank </a:t>
                </a:r>
                <a:r>
                  <a:rPr lang="en-US" dirty="0"/>
                  <a:t>and </a:t>
                </a:r>
                <a:r>
                  <a:rPr lang="en-US" b="1" dirty="0"/>
                  <a:t>SimRank</a:t>
                </a:r>
                <a:r>
                  <a:rPr lang="en-US" dirty="0"/>
                  <a:t> one by one.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1DDF5B-FBB2-408A-335A-88BAF0540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53F174-C558-8AC3-8ED5-489E5753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B2EA54B3-961E-B009-07AB-13295D5C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γ-</a:t>
            </a:r>
            <a:r>
              <a:rPr lang="en-US" dirty="0"/>
              <a:t>decaying Heuristic</a:t>
            </a:r>
          </a:p>
        </p:txBody>
      </p:sp>
    </p:spTree>
    <p:extLst>
      <p:ext uri="{BB962C8B-B14F-4D97-AF65-F5344CB8AC3E}">
        <p14:creationId xmlns:p14="http://schemas.microsoft.com/office/powerpoint/2010/main" val="16835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98233-3F83-7F27-9648-B17C0350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γ-</a:t>
            </a:r>
            <a:r>
              <a:rPr lang="en-US" dirty="0"/>
              <a:t>decaying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74C078-4913-AC90-453C-909E8480D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600" b="1" dirty="0"/>
                  <a:t>Lemma 1. </a:t>
                </a:r>
                <a:r>
                  <a:rPr lang="en-US" sz="2600" dirty="0"/>
                  <a:t>Any walk between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 with length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is 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Given any walk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pt-BR" dirty="0"/>
                  <a:t> with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consider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+1 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 By the 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be 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74C078-4913-AC90-453C-909E8480D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 t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37201-A8CE-7F0B-957B-4E7FB5E3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FCC8A5-7D8B-CC3B-DD42-50E437E96E47}"/>
              </a:ext>
            </a:extLst>
          </p:cNvPr>
          <p:cNvSpPr txBox="1"/>
          <p:nvPr/>
        </p:nvSpPr>
        <p:spPr>
          <a:xfrm>
            <a:off x="9534525" y="4234934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277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 Index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Kat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walk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lonna MT" panose="04020805060202030203" pitchFamily="8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walk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the set of length-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walks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power of the adjacency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dirty="0"/>
                  <a:t>: </a:t>
                </a:r>
                <a:r>
                  <a:rPr lang="en-US" altLang="zh-CN" dirty="0"/>
                  <a:t>discount factor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 Index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Kat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walk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lonna MT" panose="04020805060202030203" pitchFamily="82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2C22BCC5-05ED-CDD0-D402-D9966EF815D1}"/>
              </a:ext>
            </a:extLst>
          </p:cNvPr>
          <p:cNvSpPr/>
          <p:nvPr/>
        </p:nvSpPr>
        <p:spPr>
          <a:xfrm>
            <a:off x="362389" y="3429001"/>
            <a:ext cx="348342" cy="3483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6FD276-F820-C87D-4949-2F06F1B8035D}"/>
              </a:ext>
            </a:extLst>
          </p:cNvPr>
          <p:cNvSpPr/>
          <p:nvPr/>
        </p:nvSpPr>
        <p:spPr>
          <a:xfrm>
            <a:off x="1046012" y="3429001"/>
            <a:ext cx="348342" cy="3483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766FDE6-7257-913D-A8C8-28FB77409B04}"/>
              </a:ext>
            </a:extLst>
          </p:cNvPr>
          <p:cNvSpPr/>
          <p:nvPr/>
        </p:nvSpPr>
        <p:spPr>
          <a:xfrm>
            <a:off x="1729635" y="3429001"/>
            <a:ext cx="348342" cy="3483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A3E4C85-80E5-8AD8-F69C-799CE07B5EE7}"/>
              </a:ext>
            </a:extLst>
          </p:cNvPr>
          <p:cNvSpPr/>
          <p:nvPr/>
        </p:nvSpPr>
        <p:spPr>
          <a:xfrm>
            <a:off x="2413258" y="3429000"/>
            <a:ext cx="348342" cy="3483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D954260-BFE5-B963-072A-4A50D60048D4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2077977" y="3603172"/>
            <a:ext cx="33528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AC6A25B-DB1A-1BD2-19CE-033EFAD04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49093"/>
              </p:ext>
            </p:extLst>
          </p:nvPr>
        </p:nvGraphicFramePr>
        <p:xfrm>
          <a:off x="3547730" y="2946944"/>
          <a:ext cx="15849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26713538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4333628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2664126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48417817"/>
                    </a:ext>
                  </a:extLst>
                </a:gridCol>
              </a:tblGrid>
              <a:tr h="3601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01009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66921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38070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4066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2ADBAE20-68FE-1140-DBCB-CB8D83C6B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83277"/>
              </p:ext>
            </p:extLst>
          </p:nvPr>
        </p:nvGraphicFramePr>
        <p:xfrm>
          <a:off x="5598599" y="2946944"/>
          <a:ext cx="15849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26713538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4333628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2664126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48417817"/>
                    </a:ext>
                  </a:extLst>
                </a:gridCol>
              </a:tblGrid>
              <a:tr h="3601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01009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66921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38070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40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5D8D5A-7D45-58AB-4429-FEDEB4AC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29766"/>
              </p:ext>
            </p:extLst>
          </p:nvPr>
        </p:nvGraphicFramePr>
        <p:xfrm>
          <a:off x="7649468" y="2946944"/>
          <a:ext cx="15849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26713538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4333628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2664126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48417817"/>
                    </a:ext>
                  </a:extLst>
                </a:gridCol>
              </a:tblGrid>
              <a:tr h="3601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01009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66921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38070"/>
                  </a:ext>
                </a:extLst>
              </a:tr>
              <a:tr h="362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406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65C8EB3-A659-6927-1F2A-028C4C36DDBB}"/>
                  </a:ext>
                </a:extLst>
              </p:cNvPr>
              <p:cNvSpPr txBox="1"/>
              <p:nvPr/>
            </p:nvSpPr>
            <p:spPr>
              <a:xfrm>
                <a:off x="4120319" y="4549878"/>
                <a:ext cx="4397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65C8EB3-A659-6927-1F2A-028C4C36D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19" y="4549878"/>
                <a:ext cx="43978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B51D36-6C07-BC41-E5EC-38B65DBB8F7D}"/>
                  </a:ext>
                </a:extLst>
              </p:cNvPr>
              <p:cNvSpPr txBox="1"/>
              <p:nvPr/>
            </p:nvSpPr>
            <p:spPr>
              <a:xfrm>
                <a:off x="6167560" y="4549877"/>
                <a:ext cx="4397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B51D36-6C07-BC41-E5EC-38B65DBB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0" y="4549877"/>
                <a:ext cx="439781" cy="461665"/>
              </a:xfrm>
              <a:prstGeom prst="rect">
                <a:avLst/>
              </a:prstGeom>
              <a:blipFill>
                <a:blip r:embed="rId4"/>
                <a:stretch>
                  <a:fillRect l="-4167" r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225908C-0247-CCFE-7195-FD6B720FE8F6}"/>
                  </a:ext>
                </a:extLst>
              </p:cNvPr>
              <p:cNvSpPr txBox="1"/>
              <p:nvPr/>
            </p:nvSpPr>
            <p:spPr>
              <a:xfrm>
                <a:off x="8314223" y="4549876"/>
                <a:ext cx="4397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225908C-0247-CCFE-7195-FD6B720FE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223" y="4549876"/>
                <a:ext cx="439781" cy="461665"/>
              </a:xfrm>
              <a:prstGeom prst="rect">
                <a:avLst/>
              </a:prstGeom>
              <a:blipFill>
                <a:blip r:embed="rId5"/>
                <a:stretch>
                  <a:fillRect l="-4167" r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7C4A89C-6577-93C3-6A1B-93FC007B3413}"/>
                  </a:ext>
                </a:extLst>
              </p:cNvPr>
              <p:cNvSpPr txBox="1"/>
              <p:nvPr/>
            </p:nvSpPr>
            <p:spPr>
              <a:xfrm>
                <a:off x="-133322" y="5737316"/>
                <a:ext cx="9367750" cy="419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𝑤𝑎𝑙𝑘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(2, 3)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3, 4, 3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 3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2, 3, 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7C4A89C-6577-93C3-6A1B-93FC007B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22" y="5737316"/>
                <a:ext cx="9367750" cy="41985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89A6D47-CDD3-CEB1-7414-898A3DC739AA}"/>
                  </a:ext>
                </a:extLst>
              </p:cNvPr>
              <p:cNvSpPr txBox="1"/>
              <p:nvPr/>
            </p:nvSpPr>
            <p:spPr>
              <a:xfrm>
                <a:off x="1220183" y="5231605"/>
                <a:ext cx="3291452" cy="426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𝑤𝑎𝑙𝑘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89A6D47-CDD3-CEB1-7414-898A3DC73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83" y="5231605"/>
                <a:ext cx="3291452" cy="426463"/>
              </a:xfrm>
              <a:prstGeom prst="rect">
                <a:avLst/>
              </a:prstGeom>
              <a:blipFill>
                <a:blip r:embed="rId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2ECB6BF-F8A9-DC57-A1CB-4A9FA5C5448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394354" y="3603173"/>
            <a:ext cx="3352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EDA4D1-65C4-BBC0-6905-FB3C2FA9AF2A}"/>
              </a:ext>
            </a:extLst>
          </p:cNvPr>
          <p:cNvCxnSpPr>
            <a:cxnSpLocks/>
          </p:cNvCxnSpPr>
          <p:nvPr/>
        </p:nvCxnSpPr>
        <p:spPr>
          <a:xfrm>
            <a:off x="710731" y="3603171"/>
            <a:ext cx="3297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 Index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Kat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walk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lonna MT" panose="04020805060202030203" pitchFamily="82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According to </a:t>
                </a:r>
                <a:r>
                  <a:rPr lang="en-US" b="1" dirty="0"/>
                  <a:t>Lemma 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walk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calculable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thus </a:t>
                </a:r>
                <a:r>
                  <a:rPr lang="en-US" b="1" dirty="0"/>
                  <a:t>property 2 </a:t>
                </a:r>
                <a:r>
                  <a:rPr lang="en-US" dirty="0"/>
                  <a:t>is satisfied.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2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 Index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Proposition: </a:t>
                </a:r>
                <a:r>
                  <a:rPr lang="en-US" dirty="0"/>
                  <a:t>For any nodes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bounded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maximum node degree of the network.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Assume by induction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796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2311-6C9F-A246-9B63-94E6CC5E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BB0C0-D193-4D4F-D818-52056DC39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Introduction</a:t>
                </a:r>
              </a:p>
              <a:p>
                <a:r>
                  <a:rPr lang="en-US" dirty="0"/>
                  <a:t>P</a:t>
                </a:r>
                <a:r>
                  <a:rPr lang="en-US" altLang="zh-CN" dirty="0"/>
                  <a:t>reliminaries</a:t>
                </a:r>
              </a:p>
              <a:p>
                <a:pPr lvl="1"/>
                <a:r>
                  <a:rPr lang="en-US" altLang="zh-CN" dirty="0"/>
                  <a:t>Notations</a:t>
                </a:r>
              </a:p>
              <a:p>
                <a:pPr lvl="1"/>
                <a:r>
                  <a:rPr lang="en-US" dirty="0"/>
                  <a:t>Heuristic Methods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-decaying H</a:t>
                </a:r>
                <a:r>
                  <a:rPr lang="en-US" altLang="zh-CN" dirty="0"/>
                  <a:t>euristic</a:t>
                </a:r>
                <a:endParaRPr lang="en-US" dirty="0"/>
              </a:p>
              <a:p>
                <a:r>
                  <a:rPr lang="en-US" dirty="0"/>
                  <a:t>Proposed Solution: SEAL</a:t>
                </a:r>
              </a:p>
              <a:p>
                <a:r>
                  <a:rPr lang="en-US" dirty="0"/>
                  <a:t>E</a:t>
                </a:r>
                <a:r>
                  <a:rPr lang="en-US" altLang="zh-CN" dirty="0"/>
                  <a:t>xperiments</a:t>
                </a:r>
              </a:p>
              <a:p>
                <a:r>
                  <a:rPr lang="en-US" dirty="0"/>
                  <a:t>Conclusion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BB0C0-D193-4D4F-D818-52056DC39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4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4D781-1540-3ECC-8C35-9D1BC5BE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 Index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882" y="1213138"/>
                <a:ext cx="11569729" cy="505431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Kat</m:t>
                          </m:r>
                          <m:r>
                            <m:rPr>
                              <m:sty m:val="p"/>
                            </m:rP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walk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Recall the </a:t>
                </a:r>
                <a:r>
                  <a:rPr lang="en-US" altLang="zh-CN" dirty="0"/>
                  <a:t>form of </a:t>
                </a:r>
                <a:r>
                  <a:rPr lang="el-GR" b="1" dirty="0"/>
                  <a:t>γ-</a:t>
                </a:r>
                <a:r>
                  <a:rPr lang="en-US" b="1" dirty="0"/>
                  <a:t>decaying Heuristic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dirty="0"/>
                  <a:t>and the </a:t>
                </a:r>
                <a:r>
                  <a:rPr lang="en-US" altLang="zh-CN" b="1" dirty="0"/>
                  <a:t>property 1</a:t>
                </a:r>
                <a:r>
                  <a:rPr lang="en-US" altLang="zh-CN" dirty="0"/>
                  <a:t> that needs to be satisfied: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sz="2000" dirty="0"/>
                  <a:t> .</a:t>
                </a:r>
              </a:p>
              <a:p>
                <a:pPr marL="0" indent="0">
                  <a:buNone/>
                </a:pPr>
                <a:r>
                  <a:rPr lang="en-US" dirty="0"/>
                  <a:t>We </a:t>
                </a:r>
                <a:r>
                  <a:rPr lang="en-US" altLang="zh-CN" dirty="0"/>
                  <a:t>have proofed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Taking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Katz index will satisfy </a:t>
                </a:r>
                <a:r>
                  <a:rPr lang="en-US" b="1" dirty="0"/>
                  <a:t>property 1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Katz index can be defined in the form of a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-decaying heuristic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In practice, the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often set to very small values 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satisfied.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82" y="1213138"/>
                <a:ext cx="11569729" cy="5054312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9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Rooted 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9882" y="1413164"/>
                <a:ext cx="5586855" cy="4590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: stationary distribution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: transition matrix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: a one-hot vector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/>
                  <a:t> element being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: probability of moving from the current position to a random neighbor.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9882" y="1413164"/>
                <a:ext cx="5586855" cy="4590472"/>
              </a:xfrm>
              <a:blipFill>
                <a:blip r:embed="rId2"/>
                <a:stretch>
                  <a:fillRect l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3110EDEE-F46C-3FFF-EBA2-C5003A76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92" y="2078199"/>
            <a:ext cx="5170108" cy="3076213"/>
          </a:xfrm>
          <a:prstGeom prst="rect">
            <a:avLst/>
          </a:prstGeom>
          <a:noFill/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5C31D21-C632-0879-98D1-445F8D79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4B28B1-E719-2D99-4D0A-C02E0B7FD269}"/>
                  </a:ext>
                </a:extLst>
              </p:cNvPr>
              <p:cNvSpPr txBox="1"/>
              <p:nvPr/>
            </p:nvSpPr>
            <p:spPr>
              <a:xfrm>
                <a:off x="3122992" y="146616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4B28B1-E719-2D99-4D0A-C02E0B7FD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992" y="1466161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FA58298-2F30-0A05-BABB-E3F3A8980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838" y="2485532"/>
            <a:ext cx="1731962" cy="58931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4243B5-CB50-C6D2-10A3-EA4B0DFA63A9}"/>
              </a:ext>
            </a:extLst>
          </p:cNvPr>
          <p:cNvSpPr txBox="1"/>
          <p:nvPr/>
        </p:nvSpPr>
        <p:spPr>
          <a:xfrm>
            <a:off x="8771207" y="5125725"/>
            <a:ext cx="618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62801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Rooted 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9882" y="1413164"/>
                <a:ext cx="5586855" cy="4590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According to the </a:t>
                </a:r>
                <a:r>
                  <a:rPr lang="en-US" i="1" dirty="0"/>
                  <a:t>inverse P-distance theory</a:t>
                </a:r>
                <a:r>
                  <a:rPr lang="en-US" dirty="0"/>
                  <a:t>:</a:t>
                </a:r>
                <a:endParaRPr lang="en-US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9882" y="1413164"/>
                <a:ext cx="5586855" cy="4590472"/>
              </a:xfrm>
              <a:blipFill>
                <a:blip r:embed="rId3"/>
                <a:stretch>
                  <a:fillRect l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文本, 信件&#10;&#10;描述已自动生成">
            <a:extLst>
              <a:ext uri="{FF2B5EF4-FFF2-40B4-BE49-F238E27FC236}">
                <a16:creationId xmlns:a16="http://schemas.microsoft.com/office/drawing/2014/main" id="{2A54FB4D-823F-9F58-9FE6-83D18B8F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999" y="1945600"/>
            <a:ext cx="6358343" cy="3306338"/>
          </a:xfrm>
          <a:prstGeom prst="rect">
            <a:avLst/>
          </a:prstGeom>
          <a:noFill/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ABC50EE-D61D-06CF-63B1-2A785E4D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PageRank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882" y="1213138"/>
                <a:ext cx="11569729" cy="5054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rewrite it in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: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eqAr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455A7B1-1E75-D098-C810-4079A4A6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82" y="1213138"/>
                <a:ext cx="11569729" cy="5054312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5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F37B-1BB7-1F2E-8211-FA0A0D87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2F7DBD-1F6B-67A4-8CA5-B11A0E32A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: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eqAr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⇝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eqAr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probability that a random walk starting at x stops at y with exactly l steps. Thus,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&lt;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 , thus </a:t>
                </a:r>
                <a:r>
                  <a:rPr lang="en-US" b="1" dirty="0"/>
                  <a:t>property 1 </a:t>
                </a:r>
                <a:r>
                  <a:rPr lang="en-US" dirty="0"/>
                  <a:t>is satisfied.</a:t>
                </a:r>
              </a:p>
              <a:p>
                <a:pPr marL="0" indent="0">
                  <a:buNone/>
                </a:pPr>
                <a:r>
                  <a:rPr lang="en-US" dirty="0"/>
                  <a:t>According to </a:t>
                </a:r>
                <a:r>
                  <a:rPr lang="en-US" b="1" dirty="0"/>
                  <a:t>Lemma 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calculable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thus </a:t>
                </a:r>
                <a:r>
                  <a:rPr lang="en-US" b="1" dirty="0"/>
                  <a:t>property 2 </a:t>
                </a:r>
                <a:r>
                  <a:rPr lang="en-US" dirty="0"/>
                  <a:t>is satisfied.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2F7DBD-1F6B-67A4-8CA5-B11A0E32A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ACE270-0D96-093F-CC34-AF472327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5C8E-5193-0A40-AEDE-C795DD76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5A70FD-3690-F9E7-EA55-F1DEA292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⊸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] 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𝑤:(𝑥, 𝑦)⊸(𝑧, 𝑧): simultaneous walks with one starting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the other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meeting for the first time at any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can write it in the following form: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⊸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𝑙𝑒𝑛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]  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5A70FD-3690-F9E7-EA55-F1DEA292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E96256-49A6-DF29-7942-9A72D496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5C8E-5193-0A40-AEDE-C795DD76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5A70FD-3690-F9E7-EA55-F1DEA292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⊸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𝑙𝑒𝑛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⊸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eqAr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probability of a random walk, thus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≤1 &lt;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:r>
                  <a:rPr lang="en-US" b="1" dirty="0"/>
                  <a:t>property 1 </a:t>
                </a:r>
                <a:r>
                  <a:rPr lang="en-US" dirty="0"/>
                  <a:t>is satisfied.</a:t>
                </a:r>
              </a:p>
              <a:p>
                <a:pPr marL="0" indent="0">
                  <a:buNone/>
                </a:pPr>
                <a:r>
                  <a:rPr lang="en-US" dirty="0"/>
                  <a:t>It is easy to see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/>
                  <a:t> is also calculable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1" dirty="0"/>
                  <a:t>property 2 </a:t>
                </a:r>
                <a:r>
                  <a:rPr lang="en-US" dirty="0"/>
                  <a:t>is satisfied.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5A70FD-3690-F9E7-EA55-F1DEA292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E96256-49A6-DF29-7942-9A72D496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8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41DA6-DCD2-7F6B-FD5D-6D3BE400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γ-</a:t>
            </a:r>
            <a:r>
              <a:rPr lang="en-US" dirty="0"/>
              <a:t>decaying Heuristic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B7F78-49FB-CC83-AED0-F0AE9CE9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already know:</a:t>
            </a:r>
          </a:p>
          <a:p>
            <a:r>
              <a:rPr lang="en-US" dirty="0"/>
              <a:t>High-order heuristics inherently share the same 𝛾-decaying heuristic form. They can be effectively approximated from an h-hop enclosing subgraph with exponentially smaller approximation error.</a:t>
            </a:r>
          </a:p>
          <a:p>
            <a:r>
              <a:rPr lang="en-US" dirty="0"/>
              <a:t>Local enclosing subgraphs already contain enough information to learn good graph structure features for link prediction. </a:t>
            </a:r>
          </a:p>
          <a:p>
            <a:r>
              <a:rPr lang="en-US" dirty="0"/>
              <a:t>I</a:t>
            </a:r>
            <a:r>
              <a:rPr lang="en-US" altLang="zh-CN" dirty="0"/>
              <a:t>f we l</a:t>
            </a:r>
            <a:r>
              <a:rPr lang="en-US" dirty="0"/>
              <a:t>earn a </a:t>
            </a:r>
            <a:r>
              <a:rPr lang="en-US" altLang="zh-CN" dirty="0"/>
              <a:t>heuristic</a:t>
            </a:r>
            <a:r>
              <a:rPr lang="en-US" dirty="0"/>
              <a:t> from enclosing subgraphs in a supervised manner, it is expected to achieve performance at least as good as a wide range of heuristics.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59578-4513-6FFC-6DCB-D2940494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BF87-C1D3-4105-6D71-A9EA744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Supervised Heuristic Learning Methods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DB01-20D2-11F5-513C-A320C38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455A7B1-1E75-D098-C810-4079A4A6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Weisfeiler-Lehman Neural Machine (WLNM) </a:t>
            </a:r>
          </a:p>
          <a:p>
            <a:pPr lvl="1"/>
            <a:r>
              <a:rPr lang="en-US" dirty="0"/>
              <a:t>also learns from local subgraphs</a:t>
            </a:r>
          </a:p>
          <a:p>
            <a:pPr lvl="1"/>
            <a:r>
              <a:rPr lang="en-US" dirty="0"/>
              <a:t>trains a </a:t>
            </a:r>
            <a:r>
              <a:rPr lang="en-US" b="1" dirty="0"/>
              <a:t>fully-connected neural network </a:t>
            </a:r>
            <a:r>
              <a:rPr lang="en-US" dirty="0"/>
              <a:t>on the subgraphs’ adjacency matrices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truncating</a:t>
            </a:r>
            <a:r>
              <a:rPr lang="en-US" dirty="0"/>
              <a:t> different subgraphs to the same size, which may </a:t>
            </a:r>
            <a:r>
              <a:rPr lang="en-US" b="1" dirty="0"/>
              <a:t>lose much structural information</a:t>
            </a:r>
          </a:p>
          <a:p>
            <a:r>
              <a:rPr lang="en-US" dirty="0"/>
              <a:t>Train a supervised learning model on different heuristics’ combination.</a:t>
            </a:r>
          </a:p>
          <a:p>
            <a:pPr lvl="1"/>
            <a:r>
              <a:rPr lang="en-US" dirty="0"/>
              <a:t>still relies on predefined heuristics</a:t>
            </a:r>
          </a:p>
        </p:txBody>
      </p:sp>
    </p:spTree>
    <p:extLst>
      <p:ext uri="{BB962C8B-B14F-4D97-AF65-F5344CB8AC3E}">
        <p14:creationId xmlns:p14="http://schemas.microsoft.com/office/powerpoint/2010/main" val="38204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D0F3-AA20-B5E1-A13C-A2BAB34E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Solution: T</a:t>
            </a:r>
            <a:r>
              <a:rPr lang="en-US" dirty="0"/>
              <a:t>he SEAL Framework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B5EF4-7F84-D4C7-999E-89502847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SEAL (learning from </a:t>
            </a:r>
            <a:r>
              <a:rPr lang="en-US" b="1" dirty="0">
                <a:solidFill>
                  <a:srgbClr val="00B0F0"/>
                </a:solidFill>
              </a:rPr>
              <a:t>S</a:t>
            </a:r>
            <a:r>
              <a:rPr lang="en-US" dirty="0"/>
              <a:t>ubgraphs, </a:t>
            </a:r>
            <a:r>
              <a:rPr lang="en-US" b="1" dirty="0">
                <a:solidFill>
                  <a:srgbClr val="00B0F0"/>
                </a:solidFill>
              </a:rPr>
              <a:t>E</a:t>
            </a:r>
            <a:r>
              <a:rPr lang="en-US" dirty="0"/>
              <a:t>mbeddings and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/>
              <a:t>ttributes for </a:t>
            </a:r>
            <a:r>
              <a:rPr lang="en-US" b="1" dirty="0">
                <a:solidFill>
                  <a:srgbClr val="00B0F0"/>
                </a:solidFill>
              </a:rPr>
              <a:t>L</a:t>
            </a:r>
            <a:r>
              <a:rPr lang="en-US" dirty="0"/>
              <a:t>ink prediction) </a:t>
            </a:r>
          </a:p>
          <a:p>
            <a:pPr marL="0" indent="0">
              <a:buNone/>
            </a:pPr>
            <a:r>
              <a:rPr lang="en-US" dirty="0"/>
              <a:t>Three Steps: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Enclosing subgraph extraction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Node information matrix construction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GNN learning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Learns a “heuristic” that best explains the link formations automatically.</a:t>
            </a:r>
          </a:p>
          <a:p>
            <a:pPr marL="0" indent="0">
              <a:buNone/>
            </a:pPr>
            <a:r>
              <a:rPr lang="en-US" dirty="0"/>
              <a:t>No assumption on network properties at all!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75302-026C-CED4-0F2B-08FB6050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" name="内容占位符 6">
            <a:extLst>
              <a:ext uri="{FF2B5EF4-FFF2-40B4-BE49-F238E27FC236}">
                <a16:creationId xmlns:a16="http://schemas.microsoft.com/office/drawing/2014/main" id="{A64E9623-5531-D6C3-3DCC-4C2401EE5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3" r="5212"/>
          <a:stretch/>
        </p:blipFill>
        <p:spPr>
          <a:xfrm>
            <a:off x="5658667" y="2022214"/>
            <a:ext cx="6359162" cy="22101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8B32C0-12EB-414A-47CD-72B0848EE3C4}"/>
              </a:ext>
            </a:extLst>
          </p:cNvPr>
          <p:cNvSpPr txBox="1"/>
          <p:nvPr/>
        </p:nvSpPr>
        <p:spPr>
          <a:xfrm>
            <a:off x="8179845" y="4226604"/>
            <a:ext cx="2020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[2, Fig.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69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2311-6C9F-A246-9B63-94E6CC5E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4D781-1540-3ECC-8C35-9D1BC5BE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406F5C-8565-CF81-0692-D9716F60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3"/>
            <a:ext cx="11932118" cy="4595117"/>
          </a:xfrm>
        </p:spPr>
        <p:txBody>
          <a:bodyPr/>
          <a:lstStyle/>
          <a:p>
            <a:r>
              <a:rPr lang="en-US" altLang="zh-CN" dirty="0"/>
              <a:t>Link Prediction:</a:t>
            </a:r>
            <a:r>
              <a:rPr lang="zh-CN" altLang="en-US" dirty="0"/>
              <a:t> </a:t>
            </a:r>
            <a:r>
              <a:rPr lang="en-US" altLang="zh-CN" dirty="0"/>
              <a:t>To </a:t>
            </a:r>
            <a:r>
              <a:rPr lang="en-US" dirty="0"/>
              <a:t>predict whether two nodes in a network are likely to have a link.</a:t>
            </a:r>
          </a:p>
          <a:p>
            <a:r>
              <a:rPr lang="en-US" dirty="0"/>
              <a:t>Many Applications:</a:t>
            </a:r>
          </a:p>
          <a:p>
            <a:pPr lvl="1"/>
            <a:r>
              <a:rPr lang="en-US" dirty="0"/>
              <a:t>Friend/Movie Recommendation</a:t>
            </a:r>
          </a:p>
          <a:p>
            <a:pPr lvl="1"/>
            <a:r>
              <a:rPr lang="en-US" dirty="0"/>
              <a:t>Knowledge Graph Completion</a:t>
            </a:r>
          </a:p>
          <a:p>
            <a:pPr lvl="1"/>
            <a:r>
              <a:rPr lang="en-US" dirty="0"/>
              <a:t>Metabolic Network Reconstruction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13D60-F341-98E1-E7CA-576F3C5F9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95"/>
          <a:stretch/>
        </p:blipFill>
        <p:spPr>
          <a:xfrm>
            <a:off x="5242509" y="2072515"/>
            <a:ext cx="3253422" cy="29000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33899B-84AF-8717-78D0-87BBC6FF8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6" r="1148"/>
          <a:stretch/>
        </p:blipFill>
        <p:spPr>
          <a:xfrm>
            <a:off x="8956040" y="2072515"/>
            <a:ext cx="2913249" cy="29000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235729-86F2-46D7-C5F1-036087DA664F}"/>
              </a:ext>
            </a:extLst>
          </p:cNvPr>
          <p:cNvSpPr txBox="1"/>
          <p:nvPr/>
        </p:nvSpPr>
        <p:spPr>
          <a:xfrm>
            <a:off x="8069876" y="5055722"/>
            <a:ext cx="2020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[1, Fig.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955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C4B91-4E58-0FBD-A19B-E6B76023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Information Matrix Construction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95E2B2-A735-C887-D9C9-173BB1093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SEAL, a GNN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as input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adjacency matrix of the input enclosing subgraph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node information matrix, where each row corresponds to the feature vector of a node. It contains three components:</a:t>
                </a:r>
              </a:p>
              <a:p>
                <a:pPr lvl="1"/>
                <a:r>
                  <a:rPr lang="en-US" dirty="0"/>
                  <a:t>Structural Node Labels</a:t>
                </a:r>
              </a:p>
              <a:p>
                <a:pPr lvl="1"/>
                <a:r>
                  <a:rPr lang="en-US" dirty="0"/>
                  <a:t>Node Embeddings</a:t>
                </a:r>
              </a:p>
              <a:p>
                <a:pPr lvl="1"/>
                <a:r>
                  <a:rPr lang="en-US" dirty="0"/>
                  <a:t>Node Attributes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95E2B2-A735-C887-D9C9-173BB1093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4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B2EBC-CE21-A2BF-CA68-AB249CB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02D87-298A-7626-505A-A9F7E9C3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98868-0BC3-3032-C278-5D5AF64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Labeling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951095-6B8A-672A-96F3-7AA6102C6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function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which assigns an integer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to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enclosing subgraph.</a:t>
                </a:r>
              </a:p>
              <a:p>
                <a:r>
                  <a:rPr lang="en-US" dirty="0"/>
                  <a:t>To mark nodes’ different roles in an enclosing subgraph:</a:t>
                </a:r>
              </a:p>
              <a:p>
                <a:pPr lvl="1"/>
                <a:r>
                  <a:rPr lang="en-US" dirty="0"/>
                  <a:t>The center nodes x and y are the target nodes with a link that is to be predicted between them.</a:t>
                </a:r>
              </a:p>
              <a:p>
                <a:pPr lvl="1"/>
                <a:r>
                  <a:rPr lang="en-US" dirty="0"/>
                  <a:t>Nodes with different relative positions to the center have different structural importance to the link.</a:t>
                </a:r>
              </a:p>
              <a:p>
                <a:r>
                  <a:rPr lang="en-US" dirty="0"/>
                  <a:t>Without marking differences, GNNs can’t tell where are the target nodes, losing structural information.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951095-6B8A-672A-96F3-7AA6102C6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4" t="-1061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72BF5-EE97-55F3-407D-B22EFA4E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EAF9-30FA-7767-4A0D-52302B56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Double-Radius Node Labeling (DRNL)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C584D-3B61-9BBD-119A-D6E514308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882" y="1413163"/>
                <a:ext cx="11789243" cy="45951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Assign 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“1”</m:t>
                    </m:r>
                  </m:oMath>
                </a14:m>
                <a:r>
                  <a:rPr lang="en-US" dirty="0"/>
                  <a:t> to target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Use a hash function </a:t>
                </a:r>
                <a:r>
                  <a:rPr lang="en-US" altLang="zh-CN" dirty="0"/>
                  <a:t>to</a:t>
                </a:r>
                <a:r>
                  <a:rPr lang="en-US" dirty="0"/>
                  <a:t> determine the label of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based on its shortest distances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1 +</m:t>
                      </m:r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%2</m:t>
                              </m:r>
                            </m:e>
                          </m:d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− 1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nodes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)=∞, </m:t>
                    </m:r>
                  </m:oMath>
                </a14:m>
                <a:r>
                  <a:rPr lang="en-US" dirty="0"/>
                  <a:t>give them a null 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“0”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C584D-3B61-9BBD-119A-D6E514308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82" y="1413163"/>
                <a:ext cx="11789243" cy="4595117"/>
              </a:xfrm>
              <a:blipFill>
                <a:blip r:embed="rId3"/>
                <a:stretch>
                  <a:fillRect l="-465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73771-6680-7E76-6B5A-65895B94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B58F1-4AB3-D40A-3EFF-49D62A8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Double-Radius Node Labeling (DRNL)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E45C9-8574-CC26-81E0-62AA9895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25ED4B0-61FF-7EFA-9F97-F199EADA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10" y="2988997"/>
            <a:ext cx="4872061" cy="33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045F4C2-E774-D7EE-FB52-E7F5CFB828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9882" y="1413164"/>
                <a:ext cx="11855918" cy="4590472"/>
              </a:xfrm>
            </p:spPr>
            <p:txBody>
              <a:bodyPr/>
              <a:lstStyle/>
              <a:p>
                <a:r>
                  <a:rPr lang="en-US" dirty="0"/>
                  <a:t>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double-radius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satisfy: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)⇔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)&lt;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 ⇔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 &lt;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045F4C2-E774-D7EE-FB52-E7F5CFB82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9882" y="1413164"/>
                <a:ext cx="11855918" cy="4590472"/>
              </a:xfrm>
              <a:blipFill>
                <a:blip r:embed="rId4"/>
                <a:stretch>
                  <a:fillRect l="-463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6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FB4F8-CE70-C06D-718C-09086427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Double-Radius Node Labeling (DRNL)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25DA4-1E0B-5D11-8878-ECAEE3B1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1" name="GridGraph">
            <a:hlinkClick r:id="" action="ppaction://media"/>
            <a:extLst>
              <a:ext uri="{FF2B5EF4-FFF2-40B4-BE49-F238E27FC236}">
                <a16:creationId xmlns:a16="http://schemas.microsoft.com/office/drawing/2014/main" id="{20FC1A8A-F396-9C6C-B3F6-F36B34DE3FD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书签 1" time="984.8484"/>
                    <p14:bmk name="书签 11" time="1287.8787"/>
                    <p14:bmk name="书签 2" time="2988.3746"/>
                    <p14:bmk name="书签 12" time="3257.5757"/>
                    <p14:bmk name="书签 3" time="5005.2902"/>
                    <p14:bmk name="书签 13" time="5454.5454"/>
                    <p14:bmk name="书签 4" time="6824.0326"/>
                    <p14:bmk name="书签 14" time="7045.4545"/>
                    <p14:bmk name="书签 5" time="8560.0841"/>
                    <p14:bmk name="书签 15" time="8939.393899999999"/>
                    <p14:bmk name="书签 6" time="13108.4373"/>
                    <p14:bmk name="书签 16" time="13560.606"/>
                    <p14:bmk name="书签 7" time="18939.3939"/>
                    <p14:bmk name="书签 17" time="19318.1818"/>
                    <p14:bmk name="书签 8" time="20757.5757"/>
                    <p14:bmk name="书签 18" time="20984.8484"/>
                    <p14:bmk name="书签 9" time="22939.5261"/>
                    <p14:bmk name="书签 19" time="23106.0606"/>
                    <p14:bmk name="书签 10" time="24813.7158"/>
                  </p14:bmkLst>
                </p14:media>
              </p:ext>
            </p:extLst>
          </p:nvPr>
        </p:nvPicPr>
        <p:blipFill rotWithShape="1">
          <a:blip r:embed="rId5"/>
          <a:srcRect l="18078" t="7225" r="20956" b="21208"/>
          <a:stretch/>
        </p:blipFill>
        <p:spPr>
          <a:xfrm>
            <a:off x="2361649" y="1168110"/>
            <a:ext cx="7468702" cy="47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25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1)">
                                          <p:cBhvr>
                                            <p:cTn id="10" dur="237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2)">
                                          <p:cBhvr>
                                            <p:cTn id="14" dur="2174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3)">
                                          <p:cBhvr>
                                            <p:cTn id="18" dur="19545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4)">
                                          <p:cBhvr>
                                            <p:cTn id="22" dur="17955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5)">
                                          <p:cBhvr>
                                            <p:cTn id="26" dur="1606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6)">
                                          <p:cBhvr>
                                            <p:cTn id="30" dur="11439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7)">
                                          <p:cBhvr>
                                            <p:cTn id="34" dur="568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8)">
                                          <p:cBhvr>
                                            <p:cTn id="38" dur="4015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Bookmark(书签 19)">
                                          <p:cBhvr>
                                            <p:cTn id="42" dur="1894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>
                    <p:cTn id="43" fill="hold" display="0">
                      <p:stCondLst>
                        <p:cond delay="indefinite"/>
                      </p:stCondLst>
                    </p:cTn>
                    <p:tgtEl>
                      <p:spTgt spid="11"/>
                    </p:tgtEl>
                  </p:cMediaNode>
                </p:video>
                <p:seq concurrent="1" nextAc="seek">
                  <p:cTn id="44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5" fill="hold">
                          <p:stCondLst>
                            <p:cond delay="0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48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1"/>
                      </p:tgtEl>
                    </p:cond>
                  </p:nextCondLst>
                </p:seq>
                <p:seq concurrent="1" nextAc="seek">
                  <p:cTn id="49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50" fill="hold">
                          <p:stCondLst>
                            <p:cond delay="0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3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2"/>
                      </p:tgtEl>
                    </p:cond>
                  </p:nextCondLst>
                </p:seq>
                <p:seq concurrent="1" nextAc="seek">
                  <p:cTn id="54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55" fill="hold">
                          <p:stCondLst>
                            <p:cond delay="0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8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3"/>
                      </p:tgtEl>
                    </p:cond>
                  </p:nextCondLst>
                </p:seq>
                <p:seq concurrent="1" nextAc="seek">
                  <p:cTn id="59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0" fill="hold">
                          <p:stCondLst>
                            <p:cond delay="0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63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4"/>
                      </p:tgtEl>
                    </p:cond>
                  </p:nextCondLst>
                </p:seq>
                <p:seq concurrent="1" nextAc="seek">
                  <p:cTn id="64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5" fill="hold">
                          <p:stCondLst>
                            <p:cond delay="0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68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5"/>
                      </p:tgtEl>
                    </p:cond>
                  </p:nextCondLst>
                </p:seq>
                <p:seq concurrent="1" nextAc="seek">
                  <p:cTn id="69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0" fill="hold">
                          <p:stCondLst>
                            <p:cond delay="0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73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6"/>
                      </p:tgtEl>
                    </p:cond>
                  </p:nextCondLst>
                </p:seq>
                <p:seq concurrent="1" nextAc="seek">
                  <p:cTn id="74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5" fill="hold">
                          <p:stCondLst>
                            <p:cond delay="0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78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7"/>
                      </p:tgtEl>
                    </p:cond>
                  </p:nextCondLst>
                </p:seq>
                <p:seq concurrent="1" nextAc="seek">
                  <p:cTn id="79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0" fill="hold">
                          <p:stCondLst>
                            <p:cond delay="0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83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8"/>
                      </p:tgtEl>
                    </p:cond>
                  </p:nextCondLst>
                </p:seq>
                <p:seq concurrent="1" nextAc="seek">
                  <p:cTn id="84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5" fill="hold">
                          <p:stCondLst>
                            <p:cond delay="0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88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9"/>
                      </p:tgtEl>
                    </p:cond>
                  </p:nextCondLst>
                </p:seq>
                <p:seq concurrent="1" nextAc="seek">
                  <p:cTn id="89" restart="whenNotActive" fill="hold" evtFilter="cancelBubble" nodeType="interactiveSeq">
                    <p:stCondLst>
                      <p:cond evt="onMediaBookmark" delay="0">
                        <p:tgtEl>
                          <p14:bmkTgt spid="11" bmkName="书签 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0" fill="hold">
                          <p:stCondLst>
                            <p:cond delay="0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93" dur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1" bmkName="书签 10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25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1.288)">
                                          <p:cBhvr>
                                            <p:cTn id="10" dur="237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3.258)">
                                          <p:cBhvr>
                                            <p:cTn id="14" dur="2174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5.455)">
                                          <p:cBhvr>
                                            <p:cTn id="18" dur="19545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7.045)">
                                          <p:cBhvr>
                                            <p:cTn id="22" dur="17955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8.939)">
                                          <p:cBhvr>
                                            <p:cTn id="26" dur="1606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13.561)">
                                          <p:cBhvr>
                                            <p:cTn id="30" dur="11439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19.318)">
                                          <p:cBhvr>
                                            <p:cTn id="34" dur="568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20.985)">
                                          <p:cBhvr>
                                            <p:cTn id="38" dur="4015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23.106)">
                                          <p:cBhvr>
                                            <p:cTn id="42" dur="1894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>
                    <p:cTn id="43" fill="hold" display="0">
                      <p:stCondLst>
                        <p:cond delay="indefinite"/>
                      </p:stCondLst>
                    </p:cTn>
                    <p:tgtEl>
                      <p:spTgt spid="11"/>
                    </p:tgtEl>
                  </p:cMediaNode>
                </p:video>
              </p:childTnLst>
            </p:cTn>
          </p:par>
        </p:tn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6677-4D69-51C8-8E2E-9C5D484D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Node Embeddings for SEAL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74E83-3BCF-341D-9BEE-3206F3A21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the observed network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a set of sampled positive training links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a set of sampled negative training links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we directly generate node embeddings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node embeddings will record the link existence information of the training links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GNNs can quickly find out such link existence information and optimize by only fitting this part of information</a:t>
                </a:r>
              </a:p>
              <a:p>
                <a:pPr lvl="1"/>
                <a:r>
                  <a:rPr lang="en-US" dirty="0"/>
                  <a:t>bad generalization performance</a:t>
                </a:r>
              </a:p>
              <a:p>
                <a:r>
                  <a:rPr lang="en-US" dirty="0"/>
                  <a:t>Temporarily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and generate the embeddings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∪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GNN cannot classify links by only fitting this part of information</a:t>
                </a:r>
              </a:p>
              <a:p>
                <a:pPr lvl="1"/>
                <a:r>
                  <a:rPr lang="en-US" dirty="0"/>
                  <a:t>prevent overfitting </a:t>
                </a:r>
                <a:r>
                  <a:rPr lang="en-US" altLang="zh-CN" dirty="0"/>
                  <a:t>and improve </a:t>
                </a:r>
                <a:r>
                  <a:rPr lang="en-US" dirty="0"/>
                  <a:t>generalization performance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74E83-3BCF-341D-9BEE-3206F3A21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9"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44529-C4BB-A6CA-17CA-E2B1794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6677-4D69-51C8-8E2E-9C5D484D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Information Matrix Construction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44529-C4BB-A6CA-17CA-E2B1794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393A84-903B-4098-8DF4-5012AF8C0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9" r="9891"/>
          <a:stretch/>
        </p:blipFill>
        <p:spPr>
          <a:xfrm>
            <a:off x="1452911" y="2245647"/>
            <a:ext cx="1668852" cy="11765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38A196-AEA7-A399-6007-C85FD356129F}"/>
              </a:ext>
            </a:extLst>
          </p:cNvPr>
          <p:cNvSpPr txBox="1"/>
          <p:nvPr/>
        </p:nvSpPr>
        <p:spPr>
          <a:xfrm>
            <a:off x="3664934" y="2408715"/>
            <a:ext cx="2431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Structural node labels </a:t>
            </a:r>
          </a:p>
          <a:p>
            <a:pPr algn="ctr"/>
            <a:r>
              <a:rPr lang="en-US" dirty="0"/>
              <a:t>  (one-hot encoding)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4FA229-91E3-3A43-EADF-F08F270A6284}"/>
                  </a:ext>
                </a:extLst>
              </p:cNvPr>
              <p:cNvSpPr txBox="1"/>
              <p:nvPr/>
            </p:nvSpPr>
            <p:spPr>
              <a:xfrm>
                <a:off x="3814195" y="4045655"/>
                <a:ext cx="24310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∪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4FA229-91E3-3A43-EADF-F08F270A6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95" y="4045655"/>
                <a:ext cx="2431067" cy="646331"/>
              </a:xfrm>
              <a:prstGeom prst="rect">
                <a:avLst/>
              </a:prstGeom>
              <a:blipFill>
                <a:blip r:embed="rId4"/>
                <a:stretch>
                  <a:fillRect l="-2261" t="-5660" r="-1759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A8909C5A-777F-CBC9-CE7A-B3906031B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6" y="3746236"/>
            <a:ext cx="3629979" cy="124655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2E93272-70EA-692B-AB55-445BBD51E874}"/>
              </a:ext>
            </a:extLst>
          </p:cNvPr>
          <p:cNvSpPr txBox="1"/>
          <p:nvPr/>
        </p:nvSpPr>
        <p:spPr>
          <a:xfrm>
            <a:off x="3524420" y="5578565"/>
            <a:ext cx="2612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Node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C4B1244-722E-AA3E-A400-021655820E01}"/>
                  </a:ext>
                </a:extLst>
              </p:cNvPr>
              <p:cNvSpPr txBox="1"/>
              <p:nvPr/>
            </p:nvSpPr>
            <p:spPr>
              <a:xfrm>
                <a:off x="7355149" y="3645545"/>
                <a:ext cx="28266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information 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C4B1244-722E-AA3E-A400-021655820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149" y="3645545"/>
                <a:ext cx="2826650" cy="923330"/>
              </a:xfrm>
              <a:prstGeom prst="rect">
                <a:avLst/>
              </a:prstGeom>
              <a:blipFill>
                <a:blip r:embed="rId6"/>
                <a:stretch>
                  <a:fillRect l="-1944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右 28">
            <a:extLst>
              <a:ext uri="{FF2B5EF4-FFF2-40B4-BE49-F238E27FC236}">
                <a16:creationId xmlns:a16="http://schemas.microsoft.com/office/drawing/2014/main" id="{B0F9B749-5F69-F534-62EA-C1561098936F}"/>
              </a:ext>
            </a:extLst>
          </p:cNvPr>
          <p:cNvSpPr/>
          <p:nvPr/>
        </p:nvSpPr>
        <p:spPr>
          <a:xfrm>
            <a:off x="10050731" y="4097632"/>
            <a:ext cx="635211" cy="271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AB8C20-336E-A9EA-FBD1-8CB19DD707D1}"/>
              </a:ext>
            </a:extLst>
          </p:cNvPr>
          <p:cNvSpPr txBox="1"/>
          <p:nvPr/>
        </p:nvSpPr>
        <p:spPr>
          <a:xfrm>
            <a:off x="10852008" y="3971616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GNN</a:t>
            </a: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EE478C69-58A4-C790-1DAF-4F50647D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3"/>
            <a:ext cx="11569729" cy="4595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SEAL (learning from </a:t>
            </a:r>
            <a:r>
              <a:rPr lang="en-US" b="1" dirty="0">
                <a:solidFill>
                  <a:srgbClr val="00B0F0"/>
                </a:solidFill>
              </a:rPr>
              <a:t>S</a:t>
            </a:r>
            <a:r>
              <a:rPr lang="en-US" dirty="0"/>
              <a:t>ubgraphs, </a:t>
            </a:r>
            <a:r>
              <a:rPr lang="en-US" b="1" dirty="0">
                <a:solidFill>
                  <a:srgbClr val="00B0F0"/>
                </a:solidFill>
              </a:rPr>
              <a:t>E</a:t>
            </a:r>
            <a:r>
              <a:rPr lang="en-US" dirty="0"/>
              <a:t>mbeddings and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/>
              <a:t>ttributes for </a:t>
            </a:r>
            <a:r>
              <a:rPr lang="en-US" b="1" dirty="0">
                <a:solidFill>
                  <a:srgbClr val="00B0F0"/>
                </a:solidFill>
              </a:rPr>
              <a:t>L</a:t>
            </a:r>
            <a:r>
              <a:rPr lang="en-US" dirty="0"/>
              <a:t>ink prediction)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C06FECAE-E9D5-C8AB-3D72-94982FB92F7C}"/>
              </a:ext>
            </a:extLst>
          </p:cNvPr>
          <p:cNvSpPr/>
          <p:nvPr/>
        </p:nvSpPr>
        <p:spPr>
          <a:xfrm>
            <a:off x="6437629" y="2590800"/>
            <a:ext cx="790517" cy="32385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03581-0CBD-F60C-95C5-124A153E238D}"/>
              </a:ext>
            </a:extLst>
          </p:cNvPr>
          <p:cNvSpPr txBox="1"/>
          <p:nvPr/>
        </p:nvSpPr>
        <p:spPr>
          <a:xfrm>
            <a:off x="1502898" y="4946535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[5, Fig.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66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4723-C7CB-4248-71BC-85DB9823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1BDEE7-5547-5DA4-4890-E60AF81C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F4FBD-5156-461A-A928-A13B4127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atasets: </a:t>
            </a:r>
          </a:p>
          <a:p>
            <a:pPr lvl="1"/>
            <a:r>
              <a:rPr lang="en-US" dirty="0"/>
              <a:t>8 datasets: USAir, NS, PB, Yeast, </a:t>
            </a:r>
            <a:r>
              <a:rPr lang="en-US" dirty="0" err="1"/>
              <a:t>C.ele</a:t>
            </a:r>
            <a:r>
              <a:rPr lang="en-US" dirty="0"/>
              <a:t>, Power, Router, and E.coli</a:t>
            </a:r>
          </a:p>
          <a:p>
            <a:pPr lvl="1"/>
            <a:r>
              <a:rPr lang="en-US" dirty="0"/>
              <a:t>randomly remove 10% existing links from each dataset as positive testing data</a:t>
            </a:r>
          </a:p>
          <a:p>
            <a:pPr lvl="1"/>
            <a:r>
              <a:rPr lang="en-US" dirty="0"/>
              <a:t>randomly sample the same number of non-existent links (unconnected node pairs) as negative testing data</a:t>
            </a:r>
          </a:p>
          <a:p>
            <a:pPr lvl="1"/>
            <a:r>
              <a:rPr lang="en-US" dirty="0"/>
              <a:t>Use the remaining 90% of existing links and an equal number of additional non-existent links to build the training 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4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E9E50-B2EA-E14F-BBEE-4C0250AF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33DBDC-3786-71C7-FED5-7BCC2FDAF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SEAL is flexible with what GNN or node embeddings to use</a:t>
                </a:r>
              </a:p>
              <a:p>
                <a:pPr marL="0" indent="0">
                  <a:buNone/>
                </a:pPr>
                <a:r>
                  <a:rPr lang="en-US" dirty="0"/>
                  <a:t>In this paper:</a:t>
                </a:r>
              </a:p>
              <a:p>
                <a:pPr lvl="1"/>
                <a:r>
                  <a:rPr lang="en-US" b="1" dirty="0"/>
                  <a:t>DGCNN</a:t>
                </a:r>
                <a:r>
                  <a:rPr lang="en-US" dirty="0"/>
                  <a:t> is used as the default GNN</a:t>
                </a:r>
              </a:p>
              <a:p>
                <a:pPr lvl="1"/>
                <a:r>
                  <a:rPr lang="en-US" b="1" dirty="0"/>
                  <a:t>node2vec</a:t>
                </a:r>
                <a:r>
                  <a:rPr lang="en-US" dirty="0"/>
                  <a:t> is employed as the default node embeddings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33DBDC-3786-71C7-FED5-7BCC2FDAF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C4579F-B6E5-F873-D3F0-90F5D91C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3B19AB-B977-A70E-5FFD-6EB953511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925" y="3590890"/>
            <a:ext cx="7171642" cy="21788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629B04-95FF-32D9-7FB3-22F6B6509228}"/>
              </a:ext>
            </a:extLst>
          </p:cNvPr>
          <p:cNvSpPr txBox="1"/>
          <p:nvPr/>
        </p:nvSpPr>
        <p:spPr>
          <a:xfrm>
            <a:off x="5734084" y="5695081"/>
            <a:ext cx="6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5990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4723-C7CB-4248-71BC-85DB9823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1BDEE7-5547-5DA4-4890-E60AF81C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AC034DD-B488-19D7-434F-C8518AE31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83" y="1261939"/>
            <a:ext cx="11569700" cy="2502909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4E9520-F7D1-8DA9-5553-D57155C95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949" y="3635894"/>
            <a:ext cx="6837078" cy="22896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9D7F10-554D-9A64-3AA3-32D940BB8248}"/>
              </a:ext>
            </a:extLst>
          </p:cNvPr>
          <p:cNvSpPr txBox="1"/>
          <p:nvPr/>
        </p:nvSpPr>
        <p:spPr>
          <a:xfrm>
            <a:off x="5849815" y="5925520"/>
            <a:ext cx="6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6695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2311-6C9F-A246-9B63-94E6CC5E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altLang="zh-CN" dirty="0"/>
              <a:t>hat is the problem?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4D781-1540-3ECC-8C35-9D1BC5BE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406F5C-8565-CF81-0692-D9716F60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3"/>
            <a:ext cx="11569729" cy="459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class of simple yet effective approaches for link prediction is called heuristic methods.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altLang="zh-CN" dirty="0"/>
              <a:t>owever</a:t>
            </a:r>
            <a:r>
              <a:rPr lang="en-US" dirty="0"/>
              <a:t>: </a:t>
            </a:r>
          </a:p>
          <a:p>
            <a:r>
              <a:rPr lang="en-US" dirty="0"/>
              <a:t>Heuristic methods make strong assumptions about when links should exist, which only works well on certain networks.</a:t>
            </a:r>
          </a:p>
          <a:p>
            <a:r>
              <a:rPr lang="en-US" dirty="0"/>
              <a:t>There is no unified theory to analyze and study heuristic methods comprehensively.</a:t>
            </a:r>
          </a:p>
          <a:p>
            <a:pPr marL="0" indent="0">
              <a:buNone/>
            </a:pPr>
            <a:r>
              <a:rPr lang="en-US" dirty="0"/>
              <a:t>We need a framework that can automatically learn heuristics instead of relying on predefined ones.</a:t>
            </a:r>
          </a:p>
        </p:txBody>
      </p:sp>
    </p:spTree>
    <p:extLst>
      <p:ext uri="{BB962C8B-B14F-4D97-AF65-F5344CB8AC3E}">
        <p14:creationId xmlns:p14="http://schemas.microsoft.com/office/powerpoint/2010/main" val="21212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E076-7106-3AA8-8454-1135A9417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94B8-542A-6ACE-A638-7B86BE24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30984B-9311-CEC4-3481-528E55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39FBD-81DB-CB53-30E0-15AECC6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establishes a theoretical foundation for why learning from local subgraphs is effective for link prediction.</a:t>
            </a:r>
          </a:p>
          <a:p>
            <a:r>
              <a:rPr lang="en-US" dirty="0"/>
              <a:t>A novel γ-decaying heuristic theory is proposed:</a:t>
            </a:r>
          </a:p>
          <a:p>
            <a:pPr lvl="1"/>
            <a:r>
              <a:rPr lang="en-US" dirty="0"/>
              <a:t>It unifies a wide range of existing heuristics under a single framework,</a:t>
            </a:r>
          </a:p>
          <a:p>
            <a:pPr lvl="1"/>
            <a:r>
              <a:rPr lang="en-US" dirty="0"/>
              <a:t>And demonstrate that local subgraphs retain significant information related to link existence.</a:t>
            </a:r>
          </a:p>
          <a:p>
            <a:r>
              <a:rPr lang="en-US" dirty="0"/>
              <a:t>GNNs could learns the best “heuristic” automatically with local subgraphs by incorporating structural information, node embeddings, and node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4B2B-6D0A-F1F4-0314-DBA9984A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Questions The Paper Raise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5ECB9-C770-A7F4-E998-C6798687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remains an open question whether the properties essential for the γ-decay heuristic theory are intrinsically met by GNNs, or if specific conditions or architectures are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9E451-7AF6-8E69-C7DC-01937BF8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FA321-7542-C01B-276A-8C3B4EA2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AE670-61D7-0FF1-D08F-245EB523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FD633E5-B8E8-9E33-E884-303B2C2E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330035"/>
            <a:ext cx="10439400" cy="50052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I. Ahmad, M. U. Akhtar, S. Noor, and A. Shahnaz, “Missing Link Prediction using Common Neighbor and Centrality based Parameterized Algorithm,” Sci Rep, vol. 10, no. 1, p. 364, Jan. 2020, </a:t>
            </a:r>
            <a:r>
              <a:rPr lang="en-US" sz="1800" dirty="0" err="1"/>
              <a:t>doi</a:t>
            </a:r>
            <a:r>
              <a:rPr lang="en-US" sz="1800" dirty="0"/>
              <a:t>: 10.1038/s41598-019-57304-y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M. Zhang and Y. Chen, “Link prediction based on graph neural networks,” in Proceedings of the 32nd International Conference on Neural Information Processing Systems, in NIPS’18. Red Hook, NY, USA: Curran Associates Inc., Dec. 2018, pp. 5171–5181.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/>
              <a:t>István</a:t>
            </a:r>
            <a:r>
              <a:rPr lang="en-US" sz="1800" dirty="0"/>
              <a:t> A </a:t>
            </a:r>
            <a:r>
              <a:rPr lang="en-US" sz="1800" dirty="0" err="1"/>
              <a:t>Kovács</a:t>
            </a:r>
            <a:r>
              <a:rPr lang="en-US" sz="1800" dirty="0"/>
              <a:t>, Katja Luck, Kerstin </a:t>
            </a:r>
            <a:r>
              <a:rPr lang="en-US" sz="1800" dirty="0" err="1"/>
              <a:t>Spirohn</a:t>
            </a:r>
            <a:r>
              <a:rPr lang="en-US" sz="1800" dirty="0"/>
              <a:t>, Yang Wang, Carl </a:t>
            </a:r>
            <a:r>
              <a:rPr lang="en-US" sz="1800" dirty="0" err="1"/>
              <a:t>Pollis</a:t>
            </a:r>
            <a:r>
              <a:rPr lang="en-US" sz="1800" dirty="0"/>
              <a:t>, Sadie </a:t>
            </a:r>
            <a:r>
              <a:rPr lang="en-US" sz="1800" dirty="0" err="1"/>
              <a:t>Schlabach</a:t>
            </a:r>
            <a:r>
              <a:rPr lang="en-US" sz="1800" dirty="0"/>
              <a:t>, </a:t>
            </a:r>
            <a:r>
              <a:rPr lang="en-US" sz="1800" dirty="0" err="1"/>
              <a:t>Wenting</a:t>
            </a:r>
            <a:r>
              <a:rPr lang="en-US" sz="1800" dirty="0"/>
              <a:t> Bian, Dae-</a:t>
            </a:r>
            <a:r>
              <a:rPr lang="en-US" sz="1800" dirty="0" err="1"/>
              <a:t>Kyum</a:t>
            </a:r>
            <a:r>
              <a:rPr lang="en-US" sz="1800" dirty="0"/>
              <a:t> Kim, Nishka Kishore, Tong Hao, et al. Network-based prediction of protein interactions. </a:t>
            </a:r>
            <a:r>
              <a:rPr lang="en-US" sz="1800" dirty="0" err="1"/>
              <a:t>bioRxiv</a:t>
            </a:r>
            <a:r>
              <a:rPr lang="en-US" sz="1800" dirty="0"/>
              <a:t>, page 275529, 2018.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M. Zhang and Y. Chen, “Link prediction based on Graph Neural Networks – </a:t>
            </a:r>
            <a:r>
              <a:rPr lang="en-US" sz="1800" dirty="0" err="1"/>
              <a:t>NeurIPS</a:t>
            </a:r>
            <a:r>
              <a:rPr lang="en-US" sz="1800" dirty="0"/>
              <a:t> Slides”. Accessed: Mar. 26, 2024. [Online]. Available: https://nips.cc/media/Slides/nips/2018/220cd(06-09-45)-06-10-30-12707-Link_Prediction.pdf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B. </a:t>
            </a:r>
            <a:r>
              <a:rPr lang="en-US" sz="1800" dirty="0" err="1"/>
              <a:t>Perozzi</a:t>
            </a:r>
            <a:r>
              <a:rPr lang="en-US" sz="1800" dirty="0"/>
              <a:t>, R. Al-</a:t>
            </a:r>
            <a:r>
              <a:rPr lang="en-US" sz="1800" dirty="0" err="1"/>
              <a:t>Rfou</a:t>
            </a:r>
            <a:r>
              <a:rPr lang="en-US" sz="1800" dirty="0"/>
              <a:t>, and S. </a:t>
            </a:r>
            <a:r>
              <a:rPr lang="en-US" sz="1800" dirty="0" err="1"/>
              <a:t>Skiena</a:t>
            </a:r>
            <a:r>
              <a:rPr lang="en-US" sz="1800" dirty="0"/>
              <a:t>, “</a:t>
            </a:r>
            <a:r>
              <a:rPr lang="en-US" sz="1800" dirty="0" err="1"/>
              <a:t>DeepWalk</a:t>
            </a:r>
            <a:r>
              <a:rPr lang="en-US" sz="1800" dirty="0"/>
              <a:t>: online learning of social representations,” in Proceedings of the 20th ACM SIGKDD international conference on Knowledge discovery and data mining, in KDD ’14. New York, NY, USA: Association for Computing Machinery, Aug. 2014, pp. 701–710. </a:t>
            </a:r>
            <a:r>
              <a:rPr lang="en-US" sz="1800" dirty="0" err="1"/>
              <a:t>doi</a:t>
            </a:r>
            <a:r>
              <a:rPr lang="en-US" sz="1800" dirty="0"/>
              <a:t>: 10.1145/2623330.2623732.</a:t>
            </a:r>
            <a:endParaRPr lang="en-US" sz="1200" dirty="0"/>
          </a:p>
        </p:txBody>
      </p:sp>
      <p:sp>
        <p:nvSpPr>
          <p:cNvPr id="10" name="内容占位符 8">
            <a:extLst>
              <a:ext uri="{FF2B5EF4-FFF2-40B4-BE49-F238E27FC236}">
                <a16:creationId xmlns:a16="http://schemas.microsoft.com/office/drawing/2014/main" id="{DAB21C8A-1162-0DEB-AEC0-A8F57A7D0314}"/>
              </a:ext>
            </a:extLst>
          </p:cNvPr>
          <p:cNvSpPr txBox="1">
            <a:spLocks/>
          </p:cNvSpPr>
          <p:nvPr/>
        </p:nvSpPr>
        <p:spPr>
          <a:xfrm>
            <a:off x="606863" y="1330035"/>
            <a:ext cx="52751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US" sz="1800" dirty="0"/>
              <a:t>[1]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US" sz="1800" dirty="0"/>
              <a:t>[2]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US" sz="1800" dirty="0"/>
              <a:t>[3]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US" sz="1800" dirty="0"/>
              <a:t>[4]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US" sz="18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0784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85A7EC-3CB7-64A7-73B7-1C9EA4A7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AF4AC9-2F77-A49A-7EC5-CD6160E496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wrap="square" lIns="91440" tIns="45720" rIns="91440" bIns="45720" rtlCol="0" anchor="ctr" anchorCtr="1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1800" b="0" i="0" kern="1200" cap="none" spc="5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94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D7D-66CA-4222-EC2E-7116F35C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44709-9A9A-5AC0-C406-1670330B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Overcoming the limitations of heuristic methods allows for broader applicability across diverse networks.</a:t>
            </a:r>
          </a:p>
          <a:p>
            <a:r>
              <a:rPr lang="en-US" dirty="0"/>
              <a:t>Establishing a unified theory provides a fundamental understanding to evaluate and develop link prediction methods.</a:t>
            </a:r>
          </a:p>
          <a:p>
            <a:r>
              <a:rPr lang="en-US" dirty="0"/>
              <a:t>An automated learning framework enhances adaptability and effectiveness, reducing reliance on human intuition for defining heuristics.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A1AF2-ABD6-A920-64EB-4C8B8374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56CE-6B96-CC35-BAC9-630714CDF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A84F-BEB7-DDC9-66AF-951C62BF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3383-AC2E-3620-B840-68D968EB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D94D55-5E72-2F64-9B27-B7D024966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undirected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set of vertices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set of observed links</a:t>
                </a:r>
              </a:p>
              <a:p>
                <a:r>
                  <a:rPr lang="en-US" dirty="0"/>
                  <a:t>Its adjacency 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r>
                  <a:rPr lang="pt-BR" dirty="0"/>
                  <a:t>The shortest path distance between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-hop neighbors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pt-BR" dirty="0"/>
                  <a:t>A walk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pt-BR" dirty="0"/>
                  <a:t> is </a:t>
                </a:r>
                <a:r>
                  <a:rPr lang="en-US" dirty="0"/>
                  <a:t>a sequence of nodes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〉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denotes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walk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D94D55-5E72-2F64-9B27-B7D024966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4" t="-1061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1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07D7E-41A4-A966-9779-4C6F8C6A1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7680-C83A-4AF4-4818-ACF6E641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Methods for Link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3948-AAF0-2387-A1C9-719F040E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A594CE-9012-D112-668B-08E1D574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883" y="1413163"/>
                <a:ext cx="5836118" cy="45951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score function to calculate the likelihood of links</a:t>
                </a:r>
              </a:p>
              <a:p>
                <a:r>
                  <a:rPr lang="en-US" dirty="0"/>
                  <a:t>Three types: </a:t>
                </a:r>
              </a:p>
              <a:p>
                <a:pPr lvl="1"/>
                <a:r>
                  <a:rPr lang="en-US" dirty="0"/>
                  <a:t>First-order heuristics:</a:t>
                </a:r>
              </a:p>
              <a:p>
                <a:pPr lvl="2"/>
                <a:r>
                  <a:rPr lang="en-US" dirty="0"/>
                  <a:t>only need 1-hop neighbors to compute</a:t>
                </a:r>
              </a:p>
              <a:p>
                <a:pPr lvl="1"/>
                <a:r>
                  <a:rPr lang="en-US" dirty="0"/>
                  <a:t>Second-order heuristics:</a:t>
                </a:r>
              </a:p>
              <a:p>
                <a:pPr lvl="2"/>
                <a:r>
                  <a:rPr lang="en-US" dirty="0"/>
                  <a:t>involve 2-hop neighbors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High-order heuristics:</a:t>
                </a:r>
              </a:p>
              <a:p>
                <a:pPr lvl="2"/>
                <a:r>
                  <a:rPr lang="en-US" dirty="0"/>
                  <a:t>need to search the entire network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A594CE-9012-D112-668B-08E1D574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83" y="1413163"/>
                <a:ext cx="5836118" cy="4595117"/>
              </a:xfrm>
              <a:blipFill>
                <a:blip r:embed="rId3"/>
                <a:stretch>
                  <a:fillRect l="-940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内容占位符 9">
            <a:extLst>
              <a:ext uri="{FF2B5EF4-FFF2-40B4-BE49-F238E27FC236}">
                <a16:creationId xmlns:a16="http://schemas.microsoft.com/office/drawing/2014/main" id="{C87B7862-815D-A977-B459-CFE4B65C1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709" y="1677307"/>
            <a:ext cx="6026942" cy="37675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9A0615-0BED-DD9F-9D15-09A614CE4EA7}"/>
              </a:ext>
            </a:extLst>
          </p:cNvPr>
          <p:cNvSpPr txBox="1"/>
          <p:nvPr/>
        </p:nvSpPr>
        <p:spPr>
          <a:xfrm>
            <a:off x="7619584" y="5453555"/>
            <a:ext cx="260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[2, Appendix A, Table 3</a:t>
            </a:r>
            <a:r>
              <a:rPr lang="en-US" altLang="zh-CN" sz="1600" dirty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238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07D7E-41A4-A966-9779-4C6F8C6A1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7680-C83A-4AF4-4818-ACF6E641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Methods for Link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3948-AAF0-2387-A1C9-719F040E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E5793F-419D-92A9-7E26-783F3572F6C7}"/>
              </a:ext>
            </a:extLst>
          </p:cNvPr>
          <p:cNvSpPr txBox="1"/>
          <p:nvPr/>
        </p:nvSpPr>
        <p:spPr>
          <a:xfrm>
            <a:off x="915608" y="4114800"/>
            <a:ext cx="2276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Common Neighbors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2106BF-E880-CBE5-58CA-2B3054904F80}"/>
              </a:ext>
            </a:extLst>
          </p:cNvPr>
          <p:cNvSpPr txBox="1"/>
          <p:nvPr/>
        </p:nvSpPr>
        <p:spPr>
          <a:xfrm>
            <a:off x="4919447" y="4114800"/>
            <a:ext cx="209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Adamic-Adar (AA)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C3A7FF-6AD5-0E8B-8365-B09CC2FCDFE3}"/>
              </a:ext>
            </a:extLst>
          </p:cNvPr>
          <p:cNvSpPr txBox="1"/>
          <p:nvPr/>
        </p:nvSpPr>
        <p:spPr>
          <a:xfrm>
            <a:off x="9032472" y="4114800"/>
            <a:ext cx="209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Katz index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2F64A1-F9B9-DA45-9587-5471CBD2D07F}"/>
              </a:ext>
            </a:extLst>
          </p:cNvPr>
          <p:cNvSpPr txBox="1"/>
          <p:nvPr/>
        </p:nvSpPr>
        <p:spPr>
          <a:xfrm>
            <a:off x="1382332" y="4644391"/>
            <a:ext cx="13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First-order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E3D5D7-3C54-76F4-852E-48193F99067E}"/>
              </a:ext>
            </a:extLst>
          </p:cNvPr>
          <p:cNvSpPr txBox="1"/>
          <p:nvPr/>
        </p:nvSpPr>
        <p:spPr>
          <a:xfrm>
            <a:off x="5168447" y="4644391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Second-order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A411C1-97FF-8353-0672-8E6A61742F51}"/>
              </a:ext>
            </a:extLst>
          </p:cNvPr>
          <p:cNvSpPr txBox="1"/>
          <p:nvPr/>
        </p:nvSpPr>
        <p:spPr>
          <a:xfrm>
            <a:off x="9390260" y="4644391"/>
            <a:ext cx="138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High-order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6D06CF6-7EDE-C305-D6FE-2EC74264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83" y="5173982"/>
            <a:ext cx="1809749" cy="54996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EDC38A4-9688-A11F-7948-3A427ADE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57" y="5173982"/>
            <a:ext cx="3304730" cy="6271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5CCB9A-9909-4217-2392-01C31238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794" y="5239590"/>
            <a:ext cx="3291233" cy="627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61B26E-552E-75A8-EDA6-07503D548B08}"/>
              </a:ext>
            </a:extLst>
          </p:cNvPr>
          <p:cNvSpPr txBox="1"/>
          <p:nvPr/>
        </p:nvSpPr>
        <p:spPr>
          <a:xfrm>
            <a:off x="5786511" y="3763128"/>
            <a:ext cx="618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[4]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CDF27ED-A536-46C9-BA6F-0A4E4ED85360}"/>
              </a:ext>
            </a:extLst>
          </p:cNvPr>
          <p:cNvGrpSpPr/>
          <p:nvPr/>
        </p:nvGrpSpPr>
        <p:grpSpPr>
          <a:xfrm>
            <a:off x="482777" y="1328002"/>
            <a:ext cx="11507799" cy="2626539"/>
            <a:chOff x="321813" y="1497437"/>
            <a:chExt cx="11507799" cy="2626539"/>
          </a:xfrm>
        </p:grpSpPr>
        <p:pic>
          <p:nvPicPr>
            <p:cNvPr id="17" name="内容占位符 5">
              <a:extLst>
                <a:ext uri="{FF2B5EF4-FFF2-40B4-BE49-F238E27FC236}">
                  <a16:creationId xmlns:a16="http://schemas.microsoft.com/office/drawing/2014/main" id="{3707D2D1-15FA-47C0-AC80-3DD3DDC10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813" y="1773552"/>
              <a:ext cx="3587926" cy="235042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124426D-76D2-064B-A51A-EAC3A1CB3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76578" y="1497437"/>
              <a:ext cx="3385209" cy="2524562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CE04401-985D-4D18-3607-760CE3947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556" y="1671575"/>
              <a:ext cx="3739056" cy="2431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2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9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CF11-EEB7-7ECA-7C8E-F757FB7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 for Link Prediction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F8068-52C5-A42B-429D-28C59E6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8370962-AEE7-7ED2-4C59-203AB9E4B9E6}"/>
              </a:ext>
            </a:extLst>
          </p:cNvPr>
          <p:cNvSpPr txBox="1">
            <a:spLocks/>
          </p:cNvSpPr>
          <p:nvPr/>
        </p:nvSpPr>
        <p:spPr>
          <a:xfrm>
            <a:off x="259882" y="1229927"/>
            <a:ext cx="11569729" cy="519396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8925" indent="-288925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Pros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Easy to calculate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Interpretable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No training required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Strong assumptions on link formation mechanisms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Only work well on certain networks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E.g., the common neighbor heuristic fails to predict links in protein-protein interaction (PPI) networks [3], as two proteins sharing many common neighbors are less likely to interact.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high-order heuristics: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Need to search the entire network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Unaffordable time and memory consumption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Custom 1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aterloo_powerpoint_template_16-9_widescreen" id="{4809F9E8-56BF-8C4D-85E0-7353F442B736}" vid="{D553A0E6-7EAA-F242-A75B-21BFDE7A7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35D3CEC2F76A4CA1EC3507E2D03D36" ma:contentTypeVersion="8" ma:contentTypeDescription="Create a new document." ma:contentTypeScope="" ma:versionID="e8f3f562056a22ae9893f98fb864f43a">
  <xsd:schema xmlns:xsd="http://www.w3.org/2001/XMLSchema" xmlns:xs="http://www.w3.org/2001/XMLSchema" xmlns:p="http://schemas.microsoft.com/office/2006/metadata/properties" xmlns:ns2="9bed8fe0-fd4c-4f92-9936-a2497f3396f6" xmlns:ns3="5d8f0207-1964-4a5e-9049-2927796093eb" targetNamespace="http://schemas.microsoft.com/office/2006/metadata/properties" ma:root="true" ma:fieldsID="1923fb297802a2b8ad748ba491dbb62d" ns2:_="" ns3:_="">
    <xsd:import namespace="9bed8fe0-fd4c-4f92-9936-a2497f3396f6"/>
    <xsd:import namespace="5d8f0207-1964-4a5e-9049-2927796093e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d8fe0-fd4c-4f92-9936-a2497f3396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f0207-1964-4a5e-9049-292779609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23D8BA-BF71-40AF-A59F-298BE299AD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d8fe0-fd4c-4f92-9936-a2497f3396f6"/>
    <ds:schemaRef ds:uri="5d8f0207-1964-4a5e-9049-292779609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46F6D-09DE-4520-A6FC-F9F020D811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872B71-D755-4F37-A46B-CBCA3B1E71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waterloo_powerpoint_template_16-9_widescreen</Template>
  <TotalTime>8079</TotalTime>
  <Words>2883</Words>
  <Application>Microsoft Office PowerPoint</Application>
  <PresentationFormat>宽屏</PresentationFormat>
  <Paragraphs>416</Paragraphs>
  <Slides>43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Barlow Condensed</vt:lpstr>
      <vt:lpstr>Calibri</vt:lpstr>
      <vt:lpstr>Cambria Math</vt:lpstr>
      <vt:lpstr>Colonna MT</vt:lpstr>
      <vt:lpstr>Consolas</vt:lpstr>
      <vt:lpstr>Georgia</vt:lpstr>
      <vt:lpstr>Times New Roman</vt:lpstr>
      <vt:lpstr>Verdana</vt:lpstr>
      <vt:lpstr>Wingdings</vt:lpstr>
      <vt:lpstr>UofWaterloo_WhiteBkgrd</vt:lpstr>
      <vt:lpstr>Link Prediction Based on Graph Neural Networks</vt:lpstr>
      <vt:lpstr>Outline</vt:lpstr>
      <vt:lpstr>Introduction</vt:lpstr>
      <vt:lpstr>What is the problem?</vt:lpstr>
      <vt:lpstr>Why is it important?</vt:lpstr>
      <vt:lpstr>Notations</vt:lpstr>
      <vt:lpstr>Heuristic Methods for Link Prediction</vt:lpstr>
      <vt:lpstr>Heuristic Methods for Link Prediction</vt:lpstr>
      <vt:lpstr>Heuristic Methods for Link Prediction</vt:lpstr>
      <vt:lpstr>Heuristic Methods for Link Prediction</vt:lpstr>
      <vt:lpstr>γ-decaying Heuristic: h-hop enclosing subgraph </vt:lpstr>
      <vt:lpstr>γ-decaying Heuristic</vt:lpstr>
      <vt:lpstr>γ-decaying Heuristic</vt:lpstr>
      <vt:lpstr>γ-decaying Heuristic</vt:lpstr>
      <vt:lpstr>γ-decaying Heuristic</vt:lpstr>
      <vt:lpstr>Katz Index</vt:lpstr>
      <vt:lpstr>Katz Index</vt:lpstr>
      <vt:lpstr>Katz Index</vt:lpstr>
      <vt:lpstr>Katz Index</vt:lpstr>
      <vt:lpstr>Katz Index</vt:lpstr>
      <vt:lpstr>Rooted PageRank</vt:lpstr>
      <vt:lpstr>Rooted PageRank</vt:lpstr>
      <vt:lpstr>Rooted PageRank</vt:lpstr>
      <vt:lpstr>Rooted PageRank</vt:lpstr>
      <vt:lpstr>SimRank</vt:lpstr>
      <vt:lpstr>SimRank</vt:lpstr>
      <vt:lpstr>γ-decaying Heuristic</vt:lpstr>
      <vt:lpstr>Previous Supervised Heuristic Learning Methods</vt:lpstr>
      <vt:lpstr>Proposed Solution: The SEAL Framework</vt:lpstr>
      <vt:lpstr>Node Information Matrix Construction </vt:lpstr>
      <vt:lpstr>Node Labeling Trick</vt:lpstr>
      <vt:lpstr>Double-Radius Node Labeling (DRNL)</vt:lpstr>
      <vt:lpstr>Double-Radius Node Labeling (DRNL)</vt:lpstr>
      <vt:lpstr>Double-Radius Node Labeling (DRNL)</vt:lpstr>
      <vt:lpstr>Generating The Node Embeddings for SEAL</vt:lpstr>
      <vt:lpstr>Node Information Matrix Construction </vt:lpstr>
      <vt:lpstr>Experiments</vt:lpstr>
      <vt:lpstr>Experiments</vt:lpstr>
      <vt:lpstr>Experiments</vt:lpstr>
      <vt:lpstr>Conclusion</vt:lpstr>
      <vt:lpstr>Interesting Questions The Paper Raise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Prediction Based on Graph Neural Networks</dc:title>
  <dc:creator>Bing Chen</dc:creator>
  <cp:lastModifiedBy>Bing Chen</cp:lastModifiedBy>
  <cp:revision>292</cp:revision>
  <dcterms:created xsi:type="dcterms:W3CDTF">2024-02-27T00:55:44Z</dcterms:created>
  <dcterms:modified xsi:type="dcterms:W3CDTF">2024-03-29T00:30:13Z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0x0101009535D3CEC2F76A4CA1EC3507E2D03D36</vt:lpwstr>
  </property>
</Properties>
</file>