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0"/>
  </p:notesMasterIdLst>
  <p:sldIdLst>
    <p:sldId id="256" r:id="rId2"/>
    <p:sldId id="286" r:id="rId3"/>
    <p:sldId id="294" r:id="rId4"/>
    <p:sldId id="295" r:id="rId5"/>
    <p:sldId id="306" r:id="rId6"/>
    <p:sldId id="305" r:id="rId7"/>
    <p:sldId id="299" r:id="rId8"/>
    <p:sldId id="313" r:id="rId9"/>
    <p:sldId id="314" r:id="rId10"/>
    <p:sldId id="308" r:id="rId11"/>
    <p:sldId id="304" r:id="rId12"/>
    <p:sldId id="309" r:id="rId13"/>
    <p:sldId id="315" r:id="rId14"/>
    <p:sldId id="310" r:id="rId15"/>
    <p:sldId id="311" r:id="rId16"/>
    <p:sldId id="316" r:id="rId17"/>
    <p:sldId id="287" r:id="rId18"/>
    <p:sldId id="288" r:id="rId19"/>
  </p:sldIdLst>
  <p:sldSz cx="12192000" cy="6858000"/>
  <p:notesSz cx="6858000" cy="9144000"/>
  <p:embeddedFontLst>
    <p:embeddedFont>
      <p:font typeface="Barlow Condensed" panose="00000506000000000000" pitchFamily="2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Georgia" panose="02040502050405020303" pitchFamily="18" charset="0"/>
      <p:regular r:id="rId26"/>
      <p:bold r:id="rId27"/>
      <p:italic r:id="rId28"/>
      <p:boldItalic r:id="rId29"/>
    </p:embeddedFont>
    <p:embeddedFont>
      <p:font typeface="Verdana" panose="020B060403050404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CC6600"/>
    <a:srgbClr val="800000"/>
    <a:srgbClr val="2E5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2" y="13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6396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5431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9078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0379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4825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2403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8866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8874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7076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2712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1267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3154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4649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242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2029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5346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598000"/>
            <a:ext cx="4592702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452740" y="1028940"/>
            <a:ext cx="9821560" cy="1474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Barlow Condensed"/>
              <a:buNone/>
              <a:defRPr sz="5400" b="1" i="0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75"/>
              <a:buNone/>
              <a:defRPr sz="1500" b="0"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dt" idx="10"/>
          </p:nvPr>
        </p:nvSpPr>
        <p:spPr>
          <a:xfrm>
            <a:off x="452740" y="2642329"/>
            <a:ext cx="1182916" cy="3779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ftr" idx="11"/>
          </p:nvPr>
        </p:nvSpPr>
        <p:spPr>
          <a:xfrm>
            <a:off x="6623674" y="6377231"/>
            <a:ext cx="4293708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ldNum" idx="12"/>
          </p:nvPr>
        </p:nvSpPr>
        <p:spPr>
          <a:xfrm>
            <a:off x="11148416" y="6377231"/>
            <a:ext cx="5539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30" name="Google Shape;30;p2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Divider 2">
  <p:cSld name="Section Divider 2">
    <p:bg>
      <p:bgPr>
        <a:solidFill>
          <a:schemeClr val="accen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>
            <a:spLocks noGrp="1"/>
          </p:cNvSpPr>
          <p:nvPr>
            <p:ph type="body" idx="1"/>
          </p:nvPr>
        </p:nvSpPr>
        <p:spPr>
          <a:xfrm>
            <a:off x="1550988" y="3461559"/>
            <a:ext cx="9070975" cy="598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20"/>
              <a:buNone/>
              <a:defRPr sz="3200"/>
            </a:lvl1pPr>
            <a:lvl2pPr marL="914400" lvl="1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2"/>
          <p:cNvSpPr txBox="1">
            <a:spLocks noGrp="1"/>
          </p:cNvSpPr>
          <p:nvPr>
            <p:ph type="title"/>
          </p:nvPr>
        </p:nvSpPr>
        <p:spPr>
          <a:xfrm>
            <a:off x="287591" y="2382981"/>
            <a:ext cx="11569729" cy="104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Condensed"/>
              <a:buNone/>
              <a:defRPr sz="6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2"/>
          <p:cNvSpPr txBox="1">
            <a:spLocks noGrp="1"/>
          </p:cNvSpPr>
          <p:nvPr>
            <p:ph type="dt" idx="10"/>
          </p:nvPr>
        </p:nvSpPr>
        <p:spPr>
          <a:xfrm>
            <a:off x="1075100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2"/>
          <p:cNvSpPr txBox="1">
            <a:spLocks noGrp="1"/>
          </p:cNvSpPr>
          <p:nvPr>
            <p:ph type="ftr" idx="11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2"/>
          <p:cNvSpPr txBox="1">
            <a:spLocks noGrp="1"/>
          </p:cNvSpPr>
          <p:nvPr>
            <p:ph type="sldNum" idx="12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3" name="Google Shape;143;p12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44" name="Google Shape;144;p12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">
  <p:cSld name="Closing Slid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>
            <a:spLocks noGrp="1"/>
          </p:cNvSpPr>
          <p:nvPr>
            <p:ph type="title"/>
          </p:nvPr>
        </p:nvSpPr>
        <p:spPr>
          <a:xfrm>
            <a:off x="657225" y="4581236"/>
            <a:ext cx="10877550" cy="159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 b="0" i="0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4"/>
          <p:cNvSpPr txBox="1">
            <a:spLocks noGrp="1"/>
          </p:cNvSpPr>
          <p:nvPr>
            <p:ph type="dt" idx="10"/>
          </p:nvPr>
        </p:nvSpPr>
        <p:spPr>
          <a:xfrm>
            <a:off x="10719067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4"/>
          <p:cNvSpPr txBox="1">
            <a:spLocks noGrp="1"/>
          </p:cNvSpPr>
          <p:nvPr>
            <p:ph type="ftr" idx="11"/>
          </p:nvPr>
        </p:nvSpPr>
        <p:spPr>
          <a:xfrm>
            <a:off x="291819" y="6335309"/>
            <a:ext cx="482917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4"/>
          <p:cNvSpPr txBox="1">
            <a:spLocks noGrp="1"/>
          </p:cNvSpPr>
          <p:nvPr>
            <p:ph type="sldNum" idx="12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6" name="Google Shape;166;p14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67" name="Google Shape;167;p14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pic>
        <p:nvPicPr>
          <p:cNvPr id="172" name="Google Shape;1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09063" y="985586"/>
            <a:ext cx="6173872" cy="40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losing Slide_Y+W">
  <p:cSld name="1_Closing Slide_Y+W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>
            <a:spLocks noGrp="1"/>
          </p:cNvSpPr>
          <p:nvPr>
            <p:ph type="dt" idx="10"/>
          </p:nvPr>
        </p:nvSpPr>
        <p:spPr>
          <a:xfrm>
            <a:off x="10719067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ftr" idx="11"/>
          </p:nvPr>
        </p:nvSpPr>
        <p:spPr>
          <a:xfrm>
            <a:off x="291819" y="6335309"/>
            <a:ext cx="482917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sldNum" idx="12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9" name="Google Shape;189;p16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90" name="Google Shape;190;p16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pic>
        <p:nvPicPr>
          <p:cNvPr id="195" name="Google Shape;19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09064" y="805093"/>
            <a:ext cx="6173872" cy="407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7315" y="4854114"/>
            <a:ext cx="181737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37482" y="5539328"/>
            <a:ext cx="3717036" cy="243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losing Slide_Y+W_ALT">
  <p:cSld name="1_Closing Slide_Y+W_ALT">
    <p:bg>
      <p:bgPr>
        <a:solidFill>
          <a:schemeClr val="dk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>
            <a:spLocks noGrp="1"/>
          </p:cNvSpPr>
          <p:nvPr>
            <p:ph type="dt" idx="10"/>
          </p:nvPr>
        </p:nvSpPr>
        <p:spPr>
          <a:xfrm>
            <a:off x="10765732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7"/>
          <p:cNvSpPr txBox="1">
            <a:spLocks noGrp="1"/>
          </p:cNvSpPr>
          <p:nvPr>
            <p:ph type="ftr" idx="11"/>
          </p:nvPr>
        </p:nvSpPr>
        <p:spPr>
          <a:xfrm>
            <a:off x="245154" y="6335309"/>
            <a:ext cx="475297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sldNum" idx="12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09064" y="799131"/>
            <a:ext cx="6173872" cy="4075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17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204" name="Google Shape;204;p17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pic>
        <p:nvPicPr>
          <p:cNvPr id="209" name="Google Shape;20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7315" y="4854114"/>
            <a:ext cx="181737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37482" y="5539328"/>
            <a:ext cx="3717036" cy="243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_Menu">
  <p:cSld name="Title and Content_Menu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body" idx="1"/>
          </p:nvPr>
        </p:nvSpPr>
        <p:spPr>
          <a:xfrm>
            <a:off x="259882" y="1413163"/>
            <a:ext cx="11569729" cy="4595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body" idx="2"/>
          </p:nvPr>
        </p:nvSpPr>
        <p:spPr>
          <a:xfrm>
            <a:off x="7407696" y="685060"/>
            <a:ext cx="1420859" cy="28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35"/>
              <a:buNone/>
              <a:defRPr sz="1100" b="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body" idx="3"/>
          </p:nvPr>
        </p:nvSpPr>
        <p:spPr>
          <a:xfrm>
            <a:off x="8908224" y="685060"/>
            <a:ext cx="1420859" cy="28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35"/>
              <a:buNone/>
              <a:defRPr sz="1100" b="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body" idx="4"/>
          </p:nvPr>
        </p:nvSpPr>
        <p:spPr>
          <a:xfrm>
            <a:off x="10408752" y="685060"/>
            <a:ext cx="1420859" cy="28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35"/>
              <a:buNone/>
              <a:defRPr sz="1100" b="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18"/>
          <p:cNvSpPr txBox="1">
            <a:spLocks noGrp="1"/>
          </p:cNvSpPr>
          <p:nvPr>
            <p:ph type="dt" idx="10"/>
          </p:nvPr>
        </p:nvSpPr>
        <p:spPr>
          <a:xfrm>
            <a:off x="753801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8"/>
          <p:cNvSpPr txBox="1">
            <a:spLocks noGrp="1"/>
          </p:cNvSpPr>
          <p:nvPr>
            <p:ph type="ftr" idx="11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ldNum" idx="12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259883" y="434108"/>
            <a:ext cx="7046081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 txBox="1">
            <a:spLocks noGrp="1"/>
          </p:cNvSpPr>
          <p:nvPr>
            <p:ph type="title"/>
          </p:nvPr>
        </p:nvSpPr>
        <p:spPr>
          <a:xfrm>
            <a:off x="259882" y="1709738"/>
            <a:ext cx="9399507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rlow Condensed"/>
              <a:buNone/>
              <a:defRPr sz="4000" b="1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body" idx="1"/>
          </p:nvPr>
        </p:nvSpPr>
        <p:spPr>
          <a:xfrm>
            <a:off x="259882" y="4589463"/>
            <a:ext cx="9399507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19"/>
          <p:cNvSpPr txBox="1">
            <a:spLocks noGrp="1"/>
          </p:cNvSpPr>
          <p:nvPr>
            <p:ph type="dt" idx="10"/>
          </p:nvPr>
        </p:nvSpPr>
        <p:spPr>
          <a:xfrm>
            <a:off x="753801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ftr" idx="11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9"/>
          <p:cNvSpPr txBox="1">
            <a:spLocks noGrp="1"/>
          </p:cNvSpPr>
          <p:nvPr>
            <p:ph type="sldNum" idx="12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_ALT">
  <p:cSld name="Section Header_AL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 txBox="1">
            <a:spLocks noGrp="1"/>
          </p:cNvSpPr>
          <p:nvPr>
            <p:ph type="ctrTitle"/>
          </p:nvPr>
        </p:nvSpPr>
        <p:spPr>
          <a:xfrm>
            <a:off x="960521" y="3219583"/>
            <a:ext cx="8770620" cy="1212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rlow Condensed"/>
              <a:buNone/>
              <a:defRPr sz="4000" b="1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0"/>
          <p:cNvSpPr txBox="1">
            <a:spLocks noGrp="1"/>
          </p:cNvSpPr>
          <p:nvPr>
            <p:ph type="subTitle" idx="1"/>
          </p:nvPr>
        </p:nvSpPr>
        <p:spPr>
          <a:xfrm>
            <a:off x="960521" y="4439469"/>
            <a:ext cx="8770620" cy="666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9" name="Google Shape;229;p20"/>
          <p:cNvSpPr txBox="1">
            <a:spLocks noGrp="1"/>
          </p:cNvSpPr>
          <p:nvPr>
            <p:ph type="dt" idx="10"/>
          </p:nvPr>
        </p:nvSpPr>
        <p:spPr>
          <a:xfrm>
            <a:off x="10749107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type="ftr" idx="11"/>
          </p:nvPr>
        </p:nvSpPr>
        <p:spPr>
          <a:xfrm>
            <a:off x="261779" y="6335309"/>
            <a:ext cx="4525878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0"/>
          <p:cNvSpPr txBox="1">
            <a:spLocks noGrp="1"/>
          </p:cNvSpPr>
          <p:nvPr>
            <p:ph type="sldNum" idx="12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2" name="Google Shape;232;p20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233" name="Google Shape;233;p20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>
            <a:spLocks noGrp="1"/>
          </p:cNvSpPr>
          <p:nvPr>
            <p:ph type="body" idx="1"/>
          </p:nvPr>
        </p:nvSpPr>
        <p:spPr>
          <a:xfrm>
            <a:off x="259881" y="1396192"/>
            <a:ext cx="5542713" cy="67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380"/>
              <a:buNone/>
              <a:defRPr sz="2800" b="1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0" name="Google Shape;240;p21"/>
          <p:cNvSpPr txBox="1">
            <a:spLocks noGrp="1"/>
          </p:cNvSpPr>
          <p:nvPr>
            <p:ph type="body" idx="2"/>
          </p:nvPr>
        </p:nvSpPr>
        <p:spPr>
          <a:xfrm>
            <a:off x="259881" y="2184400"/>
            <a:ext cx="5542713" cy="384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Noto Sans Symbols"/>
              <a:buChar char="▪"/>
              <a:defRPr sz="2000"/>
            </a:lvl1pPr>
            <a:lvl2pPr marL="914400" lvl="1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Font typeface="Noto Sans Symbols"/>
              <a:buChar char="▪"/>
              <a:defRPr sz="1800"/>
            </a:lvl2pPr>
            <a:lvl3pPr marL="1371600" lvl="2" indent="-31496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Font typeface="Noto Sans Symbols"/>
              <a:buChar char="▪"/>
              <a:defRPr sz="1600"/>
            </a:lvl3pPr>
            <a:lvl4pPr marL="1828800" lvl="3" indent="-30416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90"/>
              <a:buFont typeface="Noto Sans Symbols"/>
              <a:buChar char="▪"/>
              <a:defRPr sz="1400"/>
            </a:lvl4pPr>
            <a:lvl5pPr marL="2286000" lvl="4" indent="-30416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90"/>
              <a:buFont typeface="Noto Sans Symbols"/>
              <a:buChar char="▪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1" name="Google Shape;241;p21"/>
          <p:cNvSpPr txBox="1">
            <a:spLocks noGrp="1"/>
          </p:cNvSpPr>
          <p:nvPr>
            <p:ph type="body" idx="3"/>
          </p:nvPr>
        </p:nvSpPr>
        <p:spPr>
          <a:xfrm>
            <a:off x="6236154" y="1396192"/>
            <a:ext cx="5593458" cy="67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380"/>
              <a:buNone/>
              <a:defRPr sz="2800" b="1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2" name="Google Shape;242;p21"/>
          <p:cNvSpPr txBox="1">
            <a:spLocks noGrp="1"/>
          </p:cNvSpPr>
          <p:nvPr>
            <p:ph type="body" idx="4"/>
          </p:nvPr>
        </p:nvSpPr>
        <p:spPr>
          <a:xfrm>
            <a:off x="6236154" y="2184400"/>
            <a:ext cx="5593458" cy="384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Noto Sans Symbols"/>
              <a:buChar char="▪"/>
              <a:defRPr sz="2000"/>
            </a:lvl1pPr>
            <a:lvl2pPr marL="914400" lvl="1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Font typeface="Noto Sans Symbols"/>
              <a:buChar char="▪"/>
              <a:defRPr sz="1800"/>
            </a:lvl2pPr>
            <a:lvl3pPr marL="1371600" lvl="2" indent="-31496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Font typeface="Noto Sans Symbols"/>
              <a:buChar char="▪"/>
              <a:defRPr sz="1600"/>
            </a:lvl3pPr>
            <a:lvl4pPr marL="1828800" lvl="3" indent="-30416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90"/>
              <a:buFont typeface="Noto Sans Symbols"/>
              <a:buChar char="▪"/>
              <a:defRPr sz="1400"/>
            </a:lvl4pPr>
            <a:lvl5pPr marL="2286000" lvl="4" indent="-30416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90"/>
              <a:buFont typeface="Noto Sans Symbols"/>
              <a:buChar char="▪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3" name="Google Shape;243;p21"/>
          <p:cNvSpPr txBox="1"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1"/>
          <p:cNvSpPr txBox="1">
            <a:spLocks noGrp="1"/>
          </p:cNvSpPr>
          <p:nvPr>
            <p:ph type="dt" idx="10"/>
          </p:nvPr>
        </p:nvSpPr>
        <p:spPr>
          <a:xfrm>
            <a:off x="753801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1"/>
          <p:cNvSpPr txBox="1">
            <a:spLocks noGrp="1"/>
          </p:cNvSpPr>
          <p:nvPr>
            <p:ph type="ftr" idx="11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sldNum" idx="12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 txBox="1">
            <a:spLocks noGrp="1"/>
          </p:cNvSpPr>
          <p:nvPr>
            <p:ph type="dt" idx="10"/>
          </p:nvPr>
        </p:nvSpPr>
        <p:spPr>
          <a:xfrm>
            <a:off x="753801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2"/>
          <p:cNvSpPr txBox="1">
            <a:spLocks noGrp="1"/>
          </p:cNvSpPr>
          <p:nvPr>
            <p:ph type="ftr" idx="11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2"/>
          <p:cNvSpPr txBox="1">
            <a:spLocks noGrp="1"/>
          </p:cNvSpPr>
          <p:nvPr>
            <p:ph type="sldNum" idx="12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_NoBkgrd">
  <p:cSld name="Blank_NoBkgrd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>
            <a:spLocks noGrp="1"/>
          </p:cNvSpPr>
          <p:nvPr>
            <p:ph type="dt" idx="10"/>
          </p:nvPr>
        </p:nvSpPr>
        <p:spPr>
          <a:xfrm>
            <a:off x="1075100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3"/>
          <p:cNvSpPr txBox="1">
            <a:spLocks noGrp="1"/>
          </p:cNvSpPr>
          <p:nvPr>
            <p:ph type="ftr" idx="11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3"/>
          <p:cNvSpPr txBox="1">
            <a:spLocks noGrp="1"/>
          </p:cNvSpPr>
          <p:nvPr>
            <p:ph type="sldNum" idx="12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55" name="Google Shape;255;p23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256" name="Google Shape;256;p23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Image">
  <p:cSld name="Title Slide with Imag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>
            <a:spLocks noGrp="1"/>
          </p:cNvSpPr>
          <p:nvPr>
            <p:ph type="pic" idx="2"/>
          </p:nvPr>
        </p:nvSpPr>
        <p:spPr>
          <a:xfrm>
            <a:off x="6094124" y="397164"/>
            <a:ext cx="6097876" cy="6460836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3"/>
          <p:cNvSpPr txBox="1">
            <a:spLocks noGrp="1"/>
          </p:cNvSpPr>
          <p:nvPr>
            <p:ph type="ctrTitle"/>
          </p:nvPr>
        </p:nvSpPr>
        <p:spPr>
          <a:xfrm>
            <a:off x="452740" y="1028940"/>
            <a:ext cx="5486243" cy="1474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Barlow Condensed"/>
              <a:buNone/>
              <a:defRPr sz="5400" b="1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75"/>
              <a:buNone/>
              <a:defRPr sz="1500" b="0"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dt" idx="10"/>
          </p:nvPr>
        </p:nvSpPr>
        <p:spPr>
          <a:xfrm>
            <a:off x="452740" y="2642329"/>
            <a:ext cx="1182916" cy="3779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ftr" idx="11"/>
          </p:nvPr>
        </p:nvSpPr>
        <p:spPr>
          <a:xfrm>
            <a:off x="6623674" y="6377231"/>
            <a:ext cx="4293708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1148416" y="6377231"/>
            <a:ext cx="5539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ctr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2" name="Google Shape;42;p3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43" name="Google Shape;43;p3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pic>
        <p:nvPicPr>
          <p:cNvPr id="48" name="Google Shape;48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598000"/>
            <a:ext cx="4592702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Divider 3">
  <p:cSld name="Section Divider 3">
    <p:bg>
      <p:bgPr>
        <a:solidFill>
          <a:schemeClr val="dk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>
            <a:spLocks noGrp="1"/>
          </p:cNvSpPr>
          <p:nvPr>
            <p:ph type="body" idx="1"/>
          </p:nvPr>
        </p:nvSpPr>
        <p:spPr>
          <a:xfrm>
            <a:off x="1550988" y="3461559"/>
            <a:ext cx="9070975" cy="598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20"/>
              <a:buNone/>
              <a:defRPr sz="320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/>
          </p:nvPr>
        </p:nvSpPr>
        <p:spPr>
          <a:xfrm>
            <a:off x="287591" y="2382981"/>
            <a:ext cx="11569729" cy="104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rlow Condensed"/>
              <a:buNone/>
              <a:defRPr sz="6000" b="1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dt" idx="10"/>
          </p:nvPr>
        </p:nvSpPr>
        <p:spPr>
          <a:xfrm>
            <a:off x="1075100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ftr" idx="11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sldNum" idx="12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5" name="Google Shape;155;p13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56" name="Google Shape;156;p13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9506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_ALT">
  <p:cSld name="Closing Slide_ALT">
    <p:bg>
      <p:bgPr>
        <a:solidFill>
          <a:schemeClr val="dk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>
            <a:spLocks noGrp="1"/>
          </p:cNvSpPr>
          <p:nvPr>
            <p:ph type="title"/>
          </p:nvPr>
        </p:nvSpPr>
        <p:spPr>
          <a:xfrm>
            <a:off x="733425" y="4682836"/>
            <a:ext cx="10725150" cy="1559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lv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  <a:defRPr sz="1800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dt" idx="10"/>
          </p:nvPr>
        </p:nvSpPr>
        <p:spPr>
          <a:xfrm>
            <a:off x="10765732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ftr" idx="11"/>
          </p:nvPr>
        </p:nvSpPr>
        <p:spPr>
          <a:xfrm>
            <a:off x="245154" y="6335309"/>
            <a:ext cx="475297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sldNum" idx="12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09064" y="985586"/>
            <a:ext cx="6173872" cy="4075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" name="Google Shape;179;p15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80" name="Google Shape;180;p15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027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Black">
  <p:cSld name="Title Slide Black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ctrTitle"/>
          </p:nvPr>
        </p:nvSpPr>
        <p:spPr>
          <a:xfrm>
            <a:off x="452740" y="1028940"/>
            <a:ext cx="9504060" cy="1474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75"/>
              <a:buNone/>
              <a:defRPr sz="1500" b="0">
                <a:solidFill>
                  <a:srgbClr val="D8D8D8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dt" idx="10"/>
          </p:nvPr>
        </p:nvSpPr>
        <p:spPr>
          <a:xfrm>
            <a:off x="452740" y="2642329"/>
            <a:ext cx="1182916" cy="3779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ftr" idx="11"/>
          </p:nvPr>
        </p:nvSpPr>
        <p:spPr>
          <a:xfrm>
            <a:off x="6623674" y="6377231"/>
            <a:ext cx="4293708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8D8D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sldNum" idx="12"/>
          </p:nvPr>
        </p:nvSpPr>
        <p:spPr>
          <a:xfrm>
            <a:off x="11148416" y="6377231"/>
            <a:ext cx="5539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5" name="Google Shape;55;p4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56" name="Google Shape;56;p4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598000"/>
            <a:ext cx="459270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Black with Image">
  <p:cSld name="Title Slide Black with Image">
    <p:bg>
      <p:bgPr>
        <a:solidFill>
          <a:schemeClr val="dk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>
            <a:spLocks noGrp="1"/>
          </p:cNvSpPr>
          <p:nvPr>
            <p:ph type="pic" idx="2"/>
          </p:nvPr>
        </p:nvSpPr>
        <p:spPr>
          <a:xfrm>
            <a:off x="6094124" y="397164"/>
            <a:ext cx="6097876" cy="6460836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5"/>
          <p:cNvSpPr txBox="1">
            <a:spLocks noGrp="1"/>
          </p:cNvSpPr>
          <p:nvPr>
            <p:ph type="ctrTitle"/>
          </p:nvPr>
        </p:nvSpPr>
        <p:spPr>
          <a:xfrm>
            <a:off x="452740" y="1028940"/>
            <a:ext cx="5486243" cy="1474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75"/>
              <a:buNone/>
              <a:defRPr sz="1500" b="0">
                <a:solidFill>
                  <a:srgbClr val="D8D8D8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dt" idx="10"/>
          </p:nvPr>
        </p:nvSpPr>
        <p:spPr>
          <a:xfrm>
            <a:off x="452740" y="2642329"/>
            <a:ext cx="1182916" cy="3779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ftr" idx="11"/>
          </p:nvPr>
        </p:nvSpPr>
        <p:spPr>
          <a:xfrm>
            <a:off x="6623674" y="6377231"/>
            <a:ext cx="4293708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8D8D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sldNum" idx="12"/>
          </p:nvPr>
        </p:nvSpPr>
        <p:spPr>
          <a:xfrm>
            <a:off x="11148416" y="6377231"/>
            <a:ext cx="5539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9" name="Google Shape;69;p5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70" name="Google Shape;70;p5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pic>
        <p:nvPicPr>
          <p:cNvPr id="75" name="Google Shape;75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598000"/>
            <a:ext cx="459270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1"/>
          </p:nvPr>
        </p:nvSpPr>
        <p:spPr>
          <a:xfrm>
            <a:off x="259882" y="1413164"/>
            <a:ext cx="5586855" cy="4590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814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40"/>
              <a:buFont typeface="Noto Sans Symbols"/>
              <a:buChar char="▪"/>
              <a:defRPr/>
            </a:lvl1pPr>
            <a:lvl2pPr marL="914400" lvl="1" indent="-3365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Noto Sans Symbols"/>
              <a:buChar char="▪"/>
              <a:defRPr/>
            </a:lvl2pPr>
            <a:lvl3pPr marL="1371600" lvl="2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Font typeface="Noto Sans Symbols"/>
              <a:buChar char="▪"/>
              <a:defRPr/>
            </a:lvl3pPr>
            <a:lvl4pPr marL="1828800" lvl="3" indent="-31496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Font typeface="Noto Sans Symbols"/>
              <a:buChar char="▪"/>
              <a:defRPr/>
            </a:lvl4pPr>
            <a:lvl5pPr marL="2286000" lvl="4" indent="-31496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Font typeface="Noto Sans Symbols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2"/>
          </p:nvPr>
        </p:nvSpPr>
        <p:spPr>
          <a:xfrm>
            <a:off x="6170992" y="1413164"/>
            <a:ext cx="5658620" cy="4590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814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40"/>
              <a:buFont typeface="Noto Sans Symbols"/>
              <a:buChar char="▪"/>
              <a:defRPr/>
            </a:lvl1pPr>
            <a:lvl2pPr marL="914400" lvl="1" indent="-3365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Noto Sans Symbols"/>
              <a:buChar char="▪"/>
              <a:defRPr/>
            </a:lvl2pPr>
            <a:lvl3pPr marL="1371600" lvl="2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Font typeface="Noto Sans Symbols"/>
              <a:buChar char="▪"/>
              <a:defRPr/>
            </a:lvl3pPr>
            <a:lvl4pPr marL="1828800" lvl="3" indent="-31496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Font typeface="Noto Sans Symbols"/>
              <a:buChar char="▪"/>
              <a:defRPr/>
            </a:lvl4pPr>
            <a:lvl5pPr marL="2286000" lvl="4" indent="-31496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Font typeface="Noto Sans Symbols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dt" idx="10"/>
          </p:nvPr>
        </p:nvSpPr>
        <p:spPr>
          <a:xfrm>
            <a:off x="753801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ftr" idx="11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sldNum" idx="12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dt" idx="10"/>
          </p:nvPr>
        </p:nvSpPr>
        <p:spPr>
          <a:xfrm>
            <a:off x="753801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ftr" idx="11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xt or Quote">
  <p:cSld name="Context or Quote">
    <p:bg>
      <p:bgPr>
        <a:solidFill>
          <a:schemeClr val="l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3930071" y="1237675"/>
            <a:ext cx="4331855" cy="910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"/>
              <a:buNone/>
              <a:defRPr sz="28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dt" idx="10"/>
          </p:nvPr>
        </p:nvSpPr>
        <p:spPr>
          <a:xfrm>
            <a:off x="1075100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ftr" idx="11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9" name="Google Shape;99;p9"/>
          <p:cNvCxnSpPr/>
          <p:nvPr/>
        </p:nvCxnSpPr>
        <p:spPr>
          <a:xfrm>
            <a:off x="3930073" y="2244437"/>
            <a:ext cx="4331855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" name="Google Shape;100;p9"/>
          <p:cNvCxnSpPr/>
          <p:nvPr/>
        </p:nvCxnSpPr>
        <p:spPr>
          <a:xfrm>
            <a:off x="3930073" y="4668983"/>
            <a:ext cx="4331855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9"/>
          <p:cNvSpPr txBox="1">
            <a:spLocks noGrp="1"/>
          </p:cNvSpPr>
          <p:nvPr>
            <p:ph type="body" idx="1"/>
          </p:nvPr>
        </p:nvSpPr>
        <p:spPr>
          <a:xfrm>
            <a:off x="660400" y="2420360"/>
            <a:ext cx="10871200" cy="211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380"/>
              <a:buNone/>
              <a:defRPr sz="2800"/>
            </a:lvl1pPr>
            <a:lvl2pPr marL="914400" lvl="1" indent="-33655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Char char="▪"/>
              <a:defRPr/>
            </a:lvl2pPr>
            <a:lvl3pPr marL="1371600" lvl="2" indent="-32575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1496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Char char="▪"/>
              <a:defRPr/>
            </a:lvl4pPr>
            <a:lvl5pPr marL="2286000" lvl="4" indent="-31496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2"/>
          </p:nvPr>
        </p:nvSpPr>
        <p:spPr>
          <a:xfrm>
            <a:off x="3930072" y="4784725"/>
            <a:ext cx="433185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20"/>
              <a:buNone/>
              <a:defRPr sz="1200" b="1" cap="none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03" name="Google Shape;103;p9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04" name="Google Shape;104;p9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xt or Quote with Photo">
  <p:cSld name="Context or Quote with Photo">
    <p:bg>
      <p:bgPr>
        <a:solidFill>
          <a:schemeClr val="lt2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>
            <a:spLocks noGrp="1"/>
          </p:cNvSpPr>
          <p:nvPr>
            <p:ph type="pic" idx="2"/>
          </p:nvPr>
        </p:nvSpPr>
        <p:spPr>
          <a:xfrm>
            <a:off x="6350285" y="807867"/>
            <a:ext cx="5440648" cy="5445153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854362" y="1237675"/>
            <a:ext cx="4331855" cy="910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"/>
              <a:buNone/>
              <a:defRPr sz="28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dt" idx="10"/>
          </p:nvPr>
        </p:nvSpPr>
        <p:spPr>
          <a:xfrm>
            <a:off x="1075100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ftr" idx="11"/>
          </p:nvPr>
        </p:nvSpPr>
        <p:spPr>
          <a:xfrm>
            <a:off x="259882" y="6335309"/>
            <a:ext cx="3887245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0"/>
          <p:cNvSpPr txBox="1">
            <a:spLocks noGrp="1"/>
          </p:cNvSpPr>
          <p:nvPr>
            <p:ph type="sldNum" idx="12"/>
          </p:nvPr>
        </p:nvSpPr>
        <p:spPr>
          <a:xfrm>
            <a:off x="5587999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body" idx="1"/>
          </p:nvPr>
        </p:nvSpPr>
        <p:spPr>
          <a:xfrm>
            <a:off x="544943" y="2409026"/>
            <a:ext cx="4950694" cy="211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70"/>
              <a:buNone/>
              <a:defRPr sz="2200"/>
            </a:lvl1pPr>
            <a:lvl2pPr marL="914400" lvl="1" indent="-33655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Char char="▪"/>
              <a:defRPr/>
            </a:lvl2pPr>
            <a:lvl3pPr marL="1371600" lvl="2" indent="-32575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1496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Char char="▪"/>
              <a:defRPr/>
            </a:lvl4pPr>
            <a:lvl5pPr marL="2286000" lvl="4" indent="-31496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body" idx="3"/>
          </p:nvPr>
        </p:nvSpPr>
        <p:spPr>
          <a:xfrm>
            <a:off x="854362" y="4784725"/>
            <a:ext cx="433185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20"/>
              <a:buNone/>
              <a:defRPr sz="1200" b="1" cap="none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17" name="Google Shape;117;p10"/>
          <p:cNvCxnSpPr/>
          <p:nvPr/>
        </p:nvCxnSpPr>
        <p:spPr>
          <a:xfrm>
            <a:off x="854363" y="2244437"/>
            <a:ext cx="4331855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" name="Google Shape;118;p10"/>
          <p:cNvCxnSpPr/>
          <p:nvPr/>
        </p:nvCxnSpPr>
        <p:spPr>
          <a:xfrm>
            <a:off x="854363" y="4668983"/>
            <a:ext cx="4331855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19" name="Google Shape;119;p10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20" name="Google Shape;120;p10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Divider 1">
  <p:cSld name="Section Divider 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1550988" y="3461559"/>
            <a:ext cx="9070975" cy="598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20"/>
              <a:buNone/>
              <a:defRPr sz="3200"/>
            </a:lvl1pPr>
            <a:lvl2pPr marL="914400" lvl="1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3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6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title"/>
          </p:nvPr>
        </p:nvSpPr>
        <p:spPr>
          <a:xfrm>
            <a:off x="287591" y="2382981"/>
            <a:ext cx="11569729" cy="104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Condensed"/>
              <a:buNone/>
              <a:defRPr sz="6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1"/>
          <p:cNvSpPr txBox="1">
            <a:spLocks noGrp="1"/>
          </p:cNvSpPr>
          <p:nvPr>
            <p:ph type="dt" idx="10"/>
          </p:nvPr>
        </p:nvSpPr>
        <p:spPr>
          <a:xfrm>
            <a:off x="1075100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1"/>
          <p:cNvSpPr txBox="1">
            <a:spLocks noGrp="1"/>
          </p:cNvSpPr>
          <p:nvPr>
            <p:ph type="ftr" idx="11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1"/>
          <p:cNvSpPr txBox="1">
            <a:spLocks noGrp="1"/>
          </p:cNvSpPr>
          <p:nvPr>
            <p:ph type="sldNum" idx="12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1" name="Google Shape;131;p11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32" name="Google Shape;132;p11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8911499" y="5995768"/>
            <a:ext cx="32805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1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259882" y="1413163"/>
            <a:ext cx="11569729" cy="4595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575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496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1496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7538014" y="6335309"/>
            <a:ext cx="118111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" name="Google Shape;16;p1"/>
          <p:cNvGrpSpPr/>
          <p:nvPr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7" name="Google Shape;17;p1"/>
            <p:cNvSpPr/>
            <p:nvPr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1" r:id="rId20"/>
    <p:sldLayoutId id="2147483672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>
            <a:spLocks noGrp="1"/>
          </p:cNvSpPr>
          <p:nvPr>
            <p:ph type="ctrTitle"/>
          </p:nvPr>
        </p:nvSpPr>
        <p:spPr>
          <a:xfrm>
            <a:off x="452740" y="1704415"/>
            <a:ext cx="10178228" cy="7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Barlow Condensed"/>
              <a:buNone/>
            </a:pPr>
            <a:r>
              <a:rPr lang="en-US" altLang="zh-CN" dirty="0"/>
              <a:t>A Generalist Neural Algorithmic Learner</a:t>
            </a:r>
            <a:endParaRPr dirty="0"/>
          </a:p>
        </p:txBody>
      </p:sp>
      <p:sp>
        <p:nvSpPr>
          <p:cNvPr id="266" name="Google Shape;266;p24"/>
          <p:cNvSpPr txBox="1">
            <a:spLocks noGrp="1"/>
          </p:cNvSpPr>
          <p:nvPr>
            <p:ph type="subTitle" idx="1"/>
          </p:nvPr>
        </p:nvSpPr>
        <p:spPr>
          <a:xfrm>
            <a:off x="452740" y="3613638"/>
            <a:ext cx="10109862" cy="146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n-US" sz="1800" dirty="0">
                <a:latin typeface="+mj-lt"/>
                <a:cs typeface="Arial" panose="020B0604020202020204" pitchFamily="34" charset="0"/>
              </a:rPr>
              <a:t>Paper by Borja </a:t>
            </a:r>
            <a:r>
              <a:rPr lang="en-US" sz="1800" dirty="0" err="1">
                <a:latin typeface="+mj-lt"/>
                <a:cs typeface="Arial" panose="020B0604020202020204" pitchFamily="34" charset="0"/>
              </a:rPr>
              <a:t>Ibarz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, Vitaly </a:t>
            </a:r>
            <a:r>
              <a:rPr lang="en-US" sz="1800" dirty="0" err="1">
                <a:latin typeface="+mj-lt"/>
                <a:cs typeface="Arial" panose="020B0604020202020204" pitchFamily="34" charset="0"/>
              </a:rPr>
              <a:t>Kurin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, George </a:t>
            </a:r>
            <a:r>
              <a:rPr lang="en-US" sz="1800" dirty="0" err="1">
                <a:latin typeface="+mj-lt"/>
                <a:cs typeface="Arial" panose="020B0604020202020204" pitchFamily="34" charset="0"/>
              </a:rPr>
              <a:t>Papamakarios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, Kyriacos </a:t>
            </a:r>
            <a:r>
              <a:rPr lang="en-US" sz="1800" dirty="0" err="1">
                <a:latin typeface="+mj-lt"/>
                <a:cs typeface="Arial" panose="020B0604020202020204" pitchFamily="34" charset="0"/>
              </a:rPr>
              <a:t>Nikiforou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, Mehdi Bennani, </a:t>
            </a:r>
            <a:r>
              <a:rPr lang="en-US" sz="1800" dirty="0" err="1">
                <a:latin typeface="+mj-lt"/>
                <a:cs typeface="Arial" panose="020B0604020202020204" pitchFamily="34" charset="0"/>
              </a:rPr>
              <a:t>Róbert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+mj-lt"/>
                <a:cs typeface="Arial" panose="020B0604020202020204" pitchFamily="34" charset="0"/>
              </a:rPr>
              <a:t>Csordás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, Andrew </a:t>
            </a:r>
            <a:r>
              <a:rPr lang="en-US" sz="1800" dirty="0" err="1">
                <a:latin typeface="+mj-lt"/>
                <a:cs typeface="Arial" panose="020B0604020202020204" pitchFamily="34" charset="0"/>
              </a:rPr>
              <a:t>Dudzik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+mj-lt"/>
                <a:cs typeface="Arial" panose="020B0604020202020204" pitchFamily="34" charset="0"/>
              </a:rPr>
              <a:t>Matko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+mj-lt"/>
                <a:cs typeface="Arial" panose="020B0604020202020204" pitchFamily="34" charset="0"/>
              </a:rPr>
              <a:t>Bošnjak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, Alex </a:t>
            </a:r>
            <a:r>
              <a:rPr lang="en-US" sz="1800" dirty="0" err="1">
                <a:latin typeface="+mj-lt"/>
                <a:cs typeface="Arial" panose="020B0604020202020204" pitchFamily="34" charset="0"/>
              </a:rPr>
              <a:t>Vitvitskyi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, Yulia </a:t>
            </a:r>
            <a:r>
              <a:rPr lang="en-US" sz="1800" dirty="0" err="1">
                <a:latin typeface="+mj-lt"/>
                <a:cs typeface="Arial" panose="020B0604020202020204" pitchFamily="34" charset="0"/>
              </a:rPr>
              <a:t>Rubanova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+mj-lt"/>
                <a:cs typeface="Arial" panose="020B0604020202020204" pitchFamily="34" charset="0"/>
              </a:rPr>
              <a:t>Andreea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+mj-lt"/>
                <a:cs typeface="Arial" panose="020B0604020202020204" pitchFamily="34" charset="0"/>
              </a:rPr>
              <a:t>Deac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, Beatrice Bevilacqua, </a:t>
            </a:r>
            <a:r>
              <a:rPr lang="en-US" sz="1800" dirty="0" err="1">
                <a:latin typeface="+mj-lt"/>
                <a:cs typeface="Arial" panose="020B0604020202020204" pitchFamily="34" charset="0"/>
              </a:rPr>
              <a:t>Yaroslav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+mj-lt"/>
                <a:cs typeface="Arial" panose="020B0604020202020204" pitchFamily="34" charset="0"/>
              </a:rPr>
              <a:t>Ganin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, Charles Blundell and Petar </a:t>
            </a:r>
            <a:r>
              <a:rPr lang="en-US" sz="1800" dirty="0" err="1">
                <a:latin typeface="+mj-lt"/>
                <a:cs typeface="Arial" panose="020B0604020202020204" pitchFamily="34" charset="0"/>
              </a:rPr>
              <a:t>Veličković</a:t>
            </a:r>
            <a:endParaRPr lang="en-US" sz="1800" dirty="0">
              <a:latin typeface="+mj-lt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endParaRPr sz="1800" dirty="0">
              <a:latin typeface="+mj-lt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n-US" sz="1800" dirty="0">
                <a:latin typeface="+mj-lt"/>
                <a:cs typeface="Arial" panose="020B0604020202020204" pitchFamily="34" charset="0"/>
              </a:rPr>
              <a:t>Presented by </a:t>
            </a:r>
            <a:r>
              <a:rPr lang="en-CA" sz="1800" dirty="0">
                <a:latin typeface="+mj-lt"/>
                <a:cs typeface="Arial" panose="020B0604020202020204" pitchFamily="34" charset="0"/>
              </a:rPr>
              <a:t>Allen Zhang</a:t>
            </a:r>
            <a:endParaRPr sz="1800" dirty="0">
              <a:latin typeface="+mj-lt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n-US" sz="1800" dirty="0">
                <a:latin typeface="+mj-lt"/>
                <a:cs typeface="Arial" panose="020B0604020202020204" pitchFamily="34" charset="0"/>
              </a:rPr>
              <a:t>CS886 - Graph Neural Networks </a:t>
            </a:r>
            <a:endParaRPr sz="1800" dirty="0">
              <a:latin typeface="+mj-lt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en-CA" sz="1800" dirty="0">
                <a:latin typeface="+mj-lt"/>
                <a:cs typeface="Arial" panose="020B0604020202020204" pitchFamily="34" charset="0"/>
              </a:rPr>
              <a:t>April 1, 2024 </a:t>
            </a:r>
            <a:endParaRPr sz="18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08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Generalist Neural Algorithmic Learner</a:t>
            </a: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273;p25">
                <a:extLst>
                  <a:ext uri="{FF2B5EF4-FFF2-40B4-BE49-F238E27FC236}">
                    <a16:creationId xmlns:a16="http://schemas.microsoft.com/office/drawing/2014/main" id="{46920E15-78B5-E96B-705E-2C7189CED8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883" y="1305015"/>
                <a:ext cx="11849508" cy="45488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8140" algn="l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275"/>
                  <a:buFont typeface="Noto Sans Symbols"/>
                  <a:buNone/>
                  <a:defRPr sz="1500" b="0" i="0" u="none" strike="noStrike" cap="none">
                    <a:solidFill>
                      <a:srgbClr val="D8D8D8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1pPr>
                <a:lvl2pPr marL="914400" marR="0" lvl="1" indent="-33655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700"/>
                  <a:buFont typeface="Noto Sans Symbols"/>
                  <a:buNone/>
                  <a:defRPr sz="20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2pPr>
                <a:lvl3pPr marL="1371600" marR="0" lvl="2" indent="-325755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530"/>
                  <a:buFont typeface="Noto Sans Symbols"/>
                  <a:buNone/>
                  <a:defRPr sz="18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3pPr>
                <a:lvl4pPr marL="1828800" marR="0" lvl="3" indent="-31496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360"/>
                  <a:buFont typeface="Noto Sans Symbols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4pPr>
                <a:lvl5pPr marL="2286000" marR="0" lvl="4" indent="-31496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360"/>
                  <a:buFont typeface="Noto Sans Symbols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5pPr>
                <a:lvl6pPr marL="2743200" marR="0" lvl="5" indent="-342900" algn="ctr" rtl="0">
                  <a:lnSpc>
                    <a:spcPct val="9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6pPr>
                <a:lvl7pPr marL="3200400" marR="0" lvl="6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7pPr>
                <a:lvl8pPr marL="3657600" marR="0" lvl="7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8pPr>
                <a:lvl9pPr marL="4114800" marR="0" lvl="8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9pPr>
              </a:lstStyle>
              <a:p>
                <a:pPr marL="131445" indent="0">
                  <a:spcBef>
                    <a:spcPts val="0"/>
                  </a:spcBef>
                  <a:buClr>
                    <a:schemeClr val="bg1"/>
                  </a:buClr>
                  <a:buSzPts val="1530"/>
                </a:pPr>
                <a:r>
                  <a:rPr lang="en-US" sz="2400" b="1" dirty="0">
                    <a:solidFill>
                      <a:schemeClr val="bg1"/>
                    </a:solidFill>
                  </a:rPr>
                  <a:t>Key Model Improvements</a:t>
                </a: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CA" sz="2400" dirty="0">
                    <a:solidFill>
                      <a:schemeClr val="bg1"/>
                    </a:solidFill>
                  </a:rPr>
                  <a:t>Removed Teacher forcing: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. </a:t>
                </a:r>
                <a:endParaRPr lang="en-US" sz="2400" dirty="0">
                  <a:solidFill>
                    <a:schemeClr val="bg1"/>
                  </a:solidFill>
                </a:endParaRP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Stop using ground truth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altLang="zh-CN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CA" altLang="zh-CN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altLang="zh-CN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altLang="zh-CN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altLang="zh-CN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CA" altLang="zh-CN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values at each iteration instead of network’s own prediction</a:t>
                </a: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Model stop always expecting correct hint values. </a:t>
                </a: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Results in significant better performance in some algorithms</a:t>
                </a: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endParaRPr lang="en-US" altLang="zh-CN" sz="2400" dirty="0">
                  <a:solidFill>
                    <a:schemeClr val="bg1"/>
                  </a:solidFill>
                </a:endParaRP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chemeClr val="bg1"/>
                    </a:solidFill>
                  </a:rPr>
                  <a:t>Augmenting training data: to prevent overfitting</a:t>
                </a: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endParaRPr lang="en-US" altLang="zh-CN" sz="2400" dirty="0">
                  <a:solidFill>
                    <a:schemeClr val="bg1"/>
                  </a:solidFill>
                </a:endParaRP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chemeClr val="bg1"/>
                    </a:solidFill>
                  </a:rPr>
                  <a:t>Soft hint propagation: use probability to decided whether gradients flow back to predicted hints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altLang="zh-C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CA" altLang="zh-C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altLang="zh-C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altLang="zh-C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altLang="zh-C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chemeClr val="bg1"/>
                    </a:solidFill>
                  </a:rPr>
                  <a:t>)</a:t>
                </a: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endParaRPr lang="en-US" altLang="zh-CN" sz="2400" dirty="0">
                  <a:solidFill>
                    <a:schemeClr val="bg1"/>
                  </a:solidFill>
                </a:endParaRP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chemeClr val="bg1"/>
                    </a:solidFill>
                  </a:rPr>
                  <a:t>Improve training stability with encoder initialization and gradient clipping</a:t>
                </a:r>
              </a:p>
            </p:txBody>
          </p:sp>
        </mc:Choice>
        <mc:Fallback xmlns="">
          <p:sp>
            <p:nvSpPr>
              <p:cNvPr id="17" name="Google Shape;273;p25">
                <a:extLst>
                  <a:ext uri="{FF2B5EF4-FFF2-40B4-BE49-F238E27FC236}">
                    <a16:creationId xmlns:a16="http://schemas.microsoft.com/office/drawing/2014/main" id="{46920E15-78B5-E96B-705E-2C7189CED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83" y="1305015"/>
                <a:ext cx="11849508" cy="4548854"/>
              </a:xfrm>
              <a:prstGeom prst="rect">
                <a:avLst/>
              </a:prstGeom>
              <a:blipFill>
                <a:blip r:embed="rId3"/>
                <a:stretch>
                  <a:fillRect t="-1072" b="-16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814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Results</a:t>
            </a: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7F8A8B-CD00-3B84-9B0A-B847D4493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631" y="1806678"/>
            <a:ext cx="8958738" cy="4053462"/>
          </a:xfrm>
          <a:prstGeom prst="rect">
            <a:avLst/>
          </a:prstGeom>
        </p:spPr>
      </p:pic>
      <p:sp>
        <p:nvSpPr>
          <p:cNvPr id="6" name="Google Shape;273;p25">
            <a:extLst>
              <a:ext uri="{FF2B5EF4-FFF2-40B4-BE49-F238E27FC236}">
                <a16:creationId xmlns:a16="http://schemas.microsoft.com/office/drawing/2014/main" id="{75A6E99F-3E51-F29A-B61B-19ABA24A00B9}"/>
              </a:ext>
            </a:extLst>
          </p:cNvPr>
          <p:cNvSpPr txBox="1">
            <a:spLocks/>
          </p:cNvSpPr>
          <p:nvPr/>
        </p:nvSpPr>
        <p:spPr>
          <a:xfrm>
            <a:off x="259883" y="1330035"/>
            <a:ext cx="11569729" cy="574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75"/>
              <a:buFont typeface="Noto Sans Symbols"/>
              <a:buNone/>
              <a:defRPr sz="1500" b="0" i="0" u="none" strike="noStrike" cap="none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365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575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131445" indent="0">
              <a:spcBef>
                <a:spcPts val="0"/>
              </a:spcBef>
              <a:buClr>
                <a:schemeClr val="bg1"/>
              </a:buClr>
              <a:buSzPts val="1530"/>
            </a:pPr>
            <a:r>
              <a:rPr lang="en-US" sz="2400" b="1" dirty="0">
                <a:solidFill>
                  <a:schemeClr val="bg1"/>
                </a:solidFill>
              </a:rPr>
              <a:t>Single Task Experiments</a:t>
            </a:r>
          </a:p>
        </p:txBody>
      </p:sp>
    </p:spTree>
    <p:extLst>
      <p:ext uri="{BB962C8B-B14F-4D97-AF65-F5344CB8AC3E}">
        <p14:creationId xmlns:p14="http://schemas.microsoft.com/office/powerpoint/2010/main" val="1797042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Results</a:t>
            </a: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8F7C43-555C-3557-82DB-1EE5FE7CF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086" y="1904308"/>
            <a:ext cx="8249827" cy="3917120"/>
          </a:xfrm>
          <a:prstGeom prst="rect">
            <a:avLst/>
          </a:prstGeom>
        </p:spPr>
      </p:pic>
      <p:sp>
        <p:nvSpPr>
          <p:cNvPr id="6" name="Google Shape;273;p25">
            <a:extLst>
              <a:ext uri="{FF2B5EF4-FFF2-40B4-BE49-F238E27FC236}">
                <a16:creationId xmlns:a16="http://schemas.microsoft.com/office/drawing/2014/main" id="{7968F10E-6449-5F6D-C019-E7EBC5D834CA}"/>
              </a:ext>
            </a:extLst>
          </p:cNvPr>
          <p:cNvSpPr txBox="1">
            <a:spLocks/>
          </p:cNvSpPr>
          <p:nvPr/>
        </p:nvSpPr>
        <p:spPr>
          <a:xfrm>
            <a:off x="259883" y="1330035"/>
            <a:ext cx="11569729" cy="574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75"/>
              <a:buFont typeface="Noto Sans Symbols"/>
              <a:buNone/>
              <a:defRPr sz="1500" b="0" i="0" u="none" strike="noStrike" cap="none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365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575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131445" indent="0">
              <a:spcBef>
                <a:spcPts val="0"/>
              </a:spcBef>
              <a:buClr>
                <a:schemeClr val="bg1"/>
              </a:buClr>
              <a:buSzPts val="1530"/>
            </a:pPr>
            <a:r>
              <a:rPr lang="en-US" sz="2400" b="1" dirty="0">
                <a:solidFill>
                  <a:schemeClr val="bg1"/>
                </a:solidFill>
              </a:rPr>
              <a:t>Single Task Experiments</a:t>
            </a:r>
          </a:p>
        </p:txBody>
      </p:sp>
    </p:spTree>
    <p:extLst>
      <p:ext uri="{BB962C8B-B14F-4D97-AF65-F5344CB8AC3E}">
        <p14:creationId xmlns:p14="http://schemas.microsoft.com/office/powerpoint/2010/main" val="2331690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Results</a:t>
            </a: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Google Shape;273;p25">
            <a:extLst>
              <a:ext uri="{FF2B5EF4-FFF2-40B4-BE49-F238E27FC236}">
                <a16:creationId xmlns:a16="http://schemas.microsoft.com/office/drawing/2014/main" id="{7968F10E-6449-5F6D-C019-E7EBC5D834CA}"/>
              </a:ext>
            </a:extLst>
          </p:cNvPr>
          <p:cNvSpPr txBox="1">
            <a:spLocks/>
          </p:cNvSpPr>
          <p:nvPr/>
        </p:nvSpPr>
        <p:spPr>
          <a:xfrm>
            <a:off x="259883" y="1330035"/>
            <a:ext cx="11569729" cy="574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75"/>
              <a:buFont typeface="Noto Sans Symbols"/>
              <a:buNone/>
              <a:defRPr sz="1500" b="0" i="0" u="none" strike="noStrike" cap="none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365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575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131445" indent="0">
              <a:spcBef>
                <a:spcPts val="0"/>
              </a:spcBef>
              <a:buClr>
                <a:schemeClr val="bg1"/>
              </a:buClr>
              <a:buSzPts val="1530"/>
            </a:pPr>
            <a:r>
              <a:rPr lang="en-US" sz="2400" b="1" dirty="0">
                <a:solidFill>
                  <a:schemeClr val="bg1"/>
                </a:solidFill>
              </a:rPr>
              <a:t>Single Task Experiments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E17914-7872-FB75-932A-6FFA5AA7F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027" y="1808914"/>
            <a:ext cx="6283945" cy="395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63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Results</a:t>
            </a: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3AC03-6F44-1D8F-A5CF-23B3BF9FB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699" y="1901522"/>
            <a:ext cx="9328602" cy="3932144"/>
          </a:xfrm>
          <a:prstGeom prst="rect">
            <a:avLst/>
          </a:prstGeom>
        </p:spPr>
      </p:pic>
      <p:sp>
        <p:nvSpPr>
          <p:cNvPr id="6" name="Google Shape;273;p25">
            <a:extLst>
              <a:ext uri="{FF2B5EF4-FFF2-40B4-BE49-F238E27FC236}">
                <a16:creationId xmlns:a16="http://schemas.microsoft.com/office/drawing/2014/main" id="{B23F3E4C-7B80-4D77-5DBE-75E1BF0628C4}"/>
              </a:ext>
            </a:extLst>
          </p:cNvPr>
          <p:cNvSpPr txBox="1">
            <a:spLocks/>
          </p:cNvSpPr>
          <p:nvPr/>
        </p:nvSpPr>
        <p:spPr>
          <a:xfrm>
            <a:off x="259883" y="1330035"/>
            <a:ext cx="11569729" cy="574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75"/>
              <a:buFont typeface="Noto Sans Symbols"/>
              <a:buNone/>
              <a:defRPr sz="1500" b="0" i="0" u="none" strike="noStrike" cap="none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365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575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131445" indent="0">
              <a:spcBef>
                <a:spcPts val="0"/>
              </a:spcBef>
              <a:buClr>
                <a:schemeClr val="bg1"/>
              </a:buClr>
              <a:buSzPts val="1530"/>
            </a:pPr>
            <a:r>
              <a:rPr lang="en-US" sz="2400" b="1" dirty="0">
                <a:solidFill>
                  <a:schemeClr val="bg1"/>
                </a:solidFill>
              </a:rPr>
              <a:t>Multi-task Experiment</a:t>
            </a:r>
          </a:p>
        </p:txBody>
      </p:sp>
    </p:spTree>
    <p:extLst>
      <p:ext uri="{BB962C8B-B14F-4D97-AF65-F5344CB8AC3E}">
        <p14:creationId xmlns:p14="http://schemas.microsoft.com/office/powerpoint/2010/main" val="2224969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Results</a:t>
            </a: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Google Shape;273;p25">
            <a:extLst>
              <a:ext uri="{FF2B5EF4-FFF2-40B4-BE49-F238E27FC236}">
                <a16:creationId xmlns:a16="http://schemas.microsoft.com/office/drawing/2014/main" id="{B23F3E4C-7B80-4D77-5DBE-75E1BF0628C4}"/>
              </a:ext>
            </a:extLst>
          </p:cNvPr>
          <p:cNvSpPr txBox="1">
            <a:spLocks/>
          </p:cNvSpPr>
          <p:nvPr/>
        </p:nvSpPr>
        <p:spPr>
          <a:xfrm>
            <a:off x="259883" y="1330035"/>
            <a:ext cx="11569729" cy="574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75"/>
              <a:buFont typeface="Noto Sans Symbols"/>
              <a:buNone/>
              <a:defRPr sz="1500" b="0" i="0" u="none" strike="noStrike" cap="none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365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575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131445" indent="0">
              <a:spcBef>
                <a:spcPts val="0"/>
              </a:spcBef>
              <a:buClr>
                <a:schemeClr val="bg1"/>
              </a:buClr>
              <a:buSzPts val="1530"/>
            </a:pPr>
            <a:r>
              <a:rPr lang="en-US" sz="2400" b="1" dirty="0">
                <a:solidFill>
                  <a:schemeClr val="bg1"/>
                </a:solidFill>
              </a:rPr>
              <a:t>Multi-task Experiment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249924-320C-60F4-7879-DD2D3915D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651" y="1904308"/>
            <a:ext cx="8754697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33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Results</a:t>
            </a: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Google Shape;273;p25">
            <a:extLst>
              <a:ext uri="{FF2B5EF4-FFF2-40B4-BE49-F238E27FC236}">
                <a16:creationId xmlns:a16="http://schemas.microsoft.com/office/drawing/2014/main" id="{B23F3E4C-7B80-4D77-5DBE-75E1BF0628C4}"/>
              </a:ext>
            </a:extLst>
          </p:cNvPr>
          <p:cNvSpPr txBox="1">
            <a:spLocks/>
          </p:cNvSpPr>
          <p:nvPr/>
        </p:nvSpPr>
        <p:spPr>
          <a:xfrm>
            <a:off x="259883" y="1330035"/>
            <a:ext cx="11569729" cy="574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75"/>
              <a:buFont typeface="Noto Sans Symbols"/>
              <a:buNone/>
              <a:defRPr sz="1500" b="0" i="0" u="none" strike="noStrike" cap="none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365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575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131445" indent="0">
              <a:spcBef>
                <a:spcPts val="0"/>
              </a:spcBef>
              <a:buClr>
                <a:schemeClr val="bg1"/>
              </a:buClr>
              <a:buSzPts val="1530"/>
            </a:pPr>
            <a:r>
              <a:rPr lang="en-US" sz="2400" b="1" dirty="0">
                <a:solidFill>
                  <a:schemeClr val="bg1"/>
                </a:solidFill>
              </a:rPr>
              <a:t>Multi-task Experiment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AC4190-D20B-C8C5-9077-6D4BA910E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479" y="1832347"/>
            <a:ext cx="7769041" cy="402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05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D821BC-22F8-2BF1-0628-0396AA3B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2A208-7AB7-DA4A-8707-6D80286347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07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1D738C-E3D0-C7A5-9778-2AEC34DBD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5400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54512-6EF6-E4D5-C7FA-5F24C8568F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1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Outline</a:t>
            </a:r>
          </a:p>
        </p:txBody>
      </p:sp>
      <p:sp>
        <p:nvSpPr>
          <p:cNvPr id="15" name="Google Shape;273;p25">
            <a:extLst>
              <a:ext uri="{FF2B5EF4-FFF2-40B4-BE49-F238E27FC236}">
                <a16:creationId xmlns:a16="http://schemas.microsoft.com/office/drawing/2014/main" id="{C9A7D4EE-4AE3-21FF-E89D-A62E51753B43}"/>
              </a:ext>
            </a:extLst>
          </p:cNvPr>
          <p:cNvSpPr txBox="1">
            <a:spLocks/>
          </p:cNvSpPr>
          <p:nvPr/>
        </p:nvSpPr>
        <p:spPr>
          <a:xfrm>
            <a:off x="259812" y="1509700"/>
            <a:ext cx="11569800" cy="4349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75"/>
              <a:buFont typeface="Noto Sans Symbols"/>
              <a:buNone/>
              <a:defRPr sz="1500" b="0" i="0" u="none" strike="noStrike" cap="none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365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575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Introduction</a:t>
            </a:r>
          </a:p>
          <a:p>
            <a:pPr marL="931545" lvl="1" indent="-34290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Problem</a:t>
            </a:r>
          </a:p>
          <a:p>
            <a:pPr marL="931545" lvl="1" indent="-34290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Importance</a:t>
            </a: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Generalist Neural Algorithmic Learner</a:t>
            </a: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Experiment Results</a:t>
            </a: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Future Works</a:t>
            </a: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19F83892-28DA-9FC9-FD7B-5B96F3329ACC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9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Introduction</a:t>
            </a:r>
          </a:p>
        </p:txBody>
      </p:sp>
      <p:sp>
        <p:nvSpPr>
          <p:cNvPr id="15" name="Google Shape;273;p25">
            <a:extLst>
              <a:ext uri="{FF2B5EF4-FFF2-40B4-BE49-F238E27FC236}">
                <a16:creationId xmlns:a16="http://schemas.microsoft.com/office/drawing/2014/main" id="{C9A7D4EE-4AE3-21FF-E89D-A62E51753B43}"/>
              </a:ext>
            </a:extLst>
          </p:cNvPr>
          <p:cNvSpPr txBox="1">
            <a:spLocks/>
          </p:cNvSpPr>
          <p:nvPr/>
        </p:nvSpPr>
        <p:spPr>
          <a:xfrm>
            <a:off x="259883" y="1503350"/>
            <a:ext cx="11569800" cy="41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75"/>
              <a:buFont typeface="Noto Sans Symbols"/>
              <a:buNone/>
              <a:defRPr sz="1500" b="0" i="0" u="none" strike="noStrike" cap="none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365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575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131445" indent="0">
              <a:spcBef>
                <a:spcPts val="0"/>
              </a:spcBef>
              <a:buClr>
                <a:schemeClr val="bg1"/>
              </a:buClr>
              <a:buSzPts val="1530"/>
            </a:pPr>
            <a:r>
              <a:rPr lang="en-US" sz="2400" b="1" dirty="0">
                <a:solidFill>
                  <a:schemeClr val="bg1"/>
                </a:solidFill>
              </a:rPr>
              <a:t>Perception vs Reasoning </a:t>
            </a: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Tasks dominated by perception </a:t>
            </a:r>
          </a:p>
          <a:p>
            <a:pPr marL="874395" lvl="1" indent="-28575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Require models to generalize in-distribution (training and validation data representative of the testing data)</a:t>
            </a:r>
          </a:p>
          <a:p>
            <a:pPr marL="874395" lvl="1" indent="-28575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Ex. Given only images of cats or dogs, predict the class</a:t>
            </a:r>
          </a:p>
          <a:p>
            <a:pPr marL="874395" lvl="1" indent="-28575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Tasks dominated by reasoning: </a:t>
            </a:r>
          </a:p>
          <a:p>
            <a:pPr marL="874395" lvl="1" indent="-28575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Require models to generalize out-of-distribution (provide sensible outputs even when the testing inputs are not expected)</a:t>
            </a:r>
          </a:p>
          <a:p>
            <a:pPr marL="874395" lvl="1" indent="-28575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Ex. Sort an array of any lengths. </a:t>
            </a: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Problem</a:t>
            </a:r>
          </a:p>
        </p:txBody>
      </p:sp>
      <p:sp>
        <p:nvSpPr>
          <p:cNvPr id="15" name="Google Shape;273;p25">
            <a:extLst>
              <a:ext uri="{FF2B5EF4-FFF2-40B4-BE49-F238E27FC236}">
                <a16:creationId xmlns:a16="http://schemas.microsoft.com/office/drawing/2014/main" id="{C9A7D4EE-4AE3-21FF-E89D-A62E51753B43}"/>
              </a:ext>
            </a:extLst>
          </p:cNvPr>
          <p:cNvSpPr txBox="1">
            <a:spLocks/>
          </p:cNvSpPr>
          <p:nvPr/>
        </p:nvSpPr>
        <p:spPr>
          <a:xfrm>
            <a:off x="259883" y="1503350"/>
            <a:ext cx="11569800" cy="41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75"/>
              <a:buFont typeface="Noto Sans Symbols"/>
              <a:buNone/>
              <a:defRPr sz="1500" b="0" i="0" u="none" strike="noStrike" cap="none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365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575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131445" indent="0">
              <a:spcBef>
                <a:spcPts val="0"/>
              </a:spcBef>
              <a:buClr>
                <a:schemeClr val="bg1"/>
              </a:buClr>
              <a:buSzPts val="1530"/>
            </a:pPr>
            <a:r>
              <a:rPr lang="en-US" sz="2400" b="1" dirty="0">
                <a:solidFill>
                  <a:schemeClr val="bg1"/>
                </a:solidFill>
              </a:rPr>
              <a:t>Generalizability of machine learning models </a:t>
            </a:r>
          </a:p>
          <a:p>
            <a:pPr marL="131445" indent="0">
              <a:spcBef>
                <a:spcPts val="0"/>
              </a:spcBef>
              <a:buClr>
                <a:schemeClr val="bg1"/>
              </a:buClr>
              <a:buSzPts val="1530"/>
            </a:pPr>
            <a:endParaRPr lang="en-US" sz="2400" b="1" dirty="0">
              <a:solidFill>
                <a:schemeClr val="bg1"/>
              </a:solidFill>
            </a:endParaRP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Lots of models work well for problems when generalizing in-distribution</a:t>
            </a: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Models don’t perform well when generalizing out-of-distribution (OOD)</a:t>
            </a: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endParaRPr lang="en-CA" altLang="zh-CN" sz="2400" dirty="0">
              <a:solidFill>
                <a:schemeClr val="bg1"/>
              </a:solidFill>
            </a:endParaRP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OOD generalization are useful because it can generate new knowledge based on existing observations. </a:t>
            </a:r>
            <a:endParaRPr lang="en-CA" altLang="zh-CN" sz="2400" dirty="0">
              <a:solidFill>
                <a:schemeClr val="bg1"/>
              </a:solidFill>
            </a:endParaRP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98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Importance</a:t>
            </a:r>
          </a:p>
        </p:txBody>
      </p:sp>
      <p:sp>
        <p:nvSpPr>
          <p:cNvPr id="15" name="Google Shape;273;p25">
            <a:extLst>
              <a:ext uri="{FF2B5EF4-FFF2-40B4-BE49-F238E27FC236}">
                <a16:creationId xmlns:a16="http://schemas.microsoft.com/office/drawing/2014/main" id="{C9A7D4EE-4AE3-21FF-E89D-A62E51753B43}"/>
              </a:ext>
            </a:extLst>
          </p:cNvPr>
          <p:cNvSpPr txBox="1">
            <a:spLocks/>
          </p:cNvSpPr>
          <p:nvPr/>
        </p:nvSpPr>
        <p:spPr>
          <a:xfrm>
            <a:off x="259883" y="1503350"/>
            <a:ext cx="11569800" cy="41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75"/>
              <a:buFont typeface="Noto Sans Symbols"/>
              <a:buNone/>
              <a:defRPr sz="1500" b="0" i="0" u="none" strike="noStrike" cap="none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365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575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 general model that can solve any classical algorithmic tasks. </a:t>
            </a: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It can incorporate reasoning capabilities even across tasks </a:t>
            </a: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It can match the performance of specialist models.</a:t>
            </a: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6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Generalist Neural Algorithmic Learner</a:t>
            </a: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7" name="Google Shape;273;p25">
            <a:extLst>
              <a:ext uri="{FF2B5EF4-FFF2-40B4-BE49-F238E27FC236}">
                <a16:creationId xmlns:a16="http://schemas.microsoft.com/office/drawing/2014/main" id="{46920E15-78B5-E96B-705E-2C7189CED820}"/>
              </a:ext>
            </a:extLst>
          </p:cNvPr>
          <p:cNvSpPr txBox="1">
            <a:spLocks/>
          </p:cNvSpPr>
          <p:nvPr/>
        </p:nvSpPr>
        <p:spPr>
          <a:xfrm>
            <a:off x="362388" y="1914900"/>
            <a:ext cx="5733612" cy="3117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75"/>
              <a:buFont typeface="Noto Sans Symbols"/>
              <a:buNone/>
              <a:defRPr sz="1500" b="0" i="0" u="none" strike="noStrike" cap="none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365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575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Related to neural algorithmic reasoning: same general pipeline</a:t>
            </a: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</a:endParaRP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Do not focus on one single task such as sorting or shortest path</a:t>
            </a: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</a:endParaRP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Capable of solving all algorithmic tasks</a:t>
            </a: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endParaRPr lang="en-CA" altLang="zh-CN" sz="2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EF97B-D56F-60C0-23F6-01FED0561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14900"/>
            <a:ext cx="5852800" cy="361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2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Generalist Neural Algorithmic Learner</a:t>
            </a: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273;p25">
                <a:extLst>
                  <a:ext uri="{FF2B5EF4-FFF2-40B4-BE49-F238E27FC236}">
                    <a16:creationId xmlns:a16="http://schemas.microsoft.com/office/drawing/2014/main" id="{46920E15-78B5-E96B-705E-2C7189CED8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883" y="1503351"/>
                <a:ext cx="11569800" cy="25729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8140" algn="l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275"/>
                  <a:buFont typeface="Noto Sans Symbols"/>
                  <a:buNone/>
                  <a:defRPr sz="1500" b="0" i="0" u="none" strike="noStrike" cap="none">
                    <a:solidFill>
                      <a:srgbClr val="D8D8D8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1pPr>
                <a:lvl2pPr marL="914400" marR="0" lvl="1" indent="-33655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700"/>
                  <a:buFont typeface="Noto Sans Symbols"/>
                  <a:buNone/>
                  <a:defRPr sz="20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2pPr>
                <a:lvl3pPr marL="1371600" marR="0" lvl="2" indent="-325755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530"/>
                  <a:buFont typeface="Noto Sans Symbols"/>
                  <a:buNone/>
                  <a:defRPr sz="18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3pPr>
                <a:lvl4pPr marL="1828800" marR="0" lvl="3" indent="-31496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360"/>
                  <a:buFont typeface="Noto Sans Symbols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4pPr>
                <a:lvl5pPr marL="2286000" marR="0" lvl="4" indent="-31496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360"/>
                  <a:buFont typeface="Noto Sans Symbols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5pPr>
                <a:lvl6pPr marL="2743200" marR="0" lvl="5" indent="-342900" algn="ctr" rtl="0">
                  <a:lnSpc>
                    <a:spcPct val="9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6pPr>
                <a:lvl7pPr marL="3200400" marR="0" lvl="6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7pPr>
                <a:lvl8pPr marL="3657600" marR="0" lvl="7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8pPr>
                <a:lvl9pPr marL="4114800" marR="0" lvl="8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9pPr>
              </a:lstStyle>
              <a:p>
                <a:pPr marL="131445" indent="0">
                  <a:spcBef>
                    <a:spcPts val="0"/>
                  </a:spcBef>
                  <a:buClr>
                    <a:schemeClr val="bg1"/>
                  </a:buClr>
                  <a:buSzPts val="1530"/>
                </a:pPr>
                <a:r>
                  <a:rPr lang="en-US" sz="2400" b="1" dirty="0">
                    <a:solidFill>
                      <a:schemeClr val="bg1"/>
                    </a:solidFill>
                  </a:rPr>
                  <a:t>Architecture</a:t>
                </a: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Similar encoder and decoder ideas from before</a:t>
                </a:r>
              </a:p>
              <a:p>
                <a:pPr marL="417195" indent="-285750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Processor: </a:t>
                </a: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bg1"/>
                    </a:solidFill>
                  </a:rPr>
                  <a:t>A message-passing neural network (MPNN)</a:t>
                </a:r>
              </a:p>
              <a:p>
                <a:pPr marL="874395" lvl="1" indent="-285750" algn="l">
                  <a:spcBef>
                    <a:spcPts val="0"/>
                  </a:spcBef>
                  <a:buClr>
                    <a:schemeClr val="bg1"/>
                  </a:buClr>
                  <a:buSzPts val="153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CA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 is the processed node embeddings. </a:t>
                </a:r>
              </a:p>
            </p:txBody>
          </p:sp>
        </mc:Choice>
        <mc:Fallback xmlns="">
          <p:sp>
            <p:nvSpPr>
              <p:cNvPr id="17" name="Google Shape;273;p25">
                <a:extLst>
                  <a:ext uri="{FF2B5EF4-FFF2-40B4-BE49-F238E27FC236}">
                    <a16:creationId xmlns:a16="http://schemas.microsoft.com/office/drawing/2014/main" id="{46920E15-78B5-E96B-705E-2C7189CED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83" y="1503351"/>
                <a:ext cx="11569800" cy="2572993"/>
              </a:xfrm>
              <a:prstGeom prst="rect">
                <a:avLst/>
              </a:prstGeom>
              <a:blipFill>
                <a:blip r:embed="rId3"/>
                <a:stretch>
                  <a:fillRect t="-18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5BFF212-C17A-D436-AB97-58D10DCB3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7902" y="3366305"/>
            <a:ext cx="8556195" cy="248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88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Generalist Neural Algorithmic Learner</a:t>
            </a: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7" name="Google Shape;273;p25">
            <a:extLst>
              <a:ext uri="{FF2B5EF4-FFF2-40B4-BE49-F238E27FC236}">
                <a16:creationId xmlns:a16="http://schemas.microsoft.com/office/drawing/2014/main" id="{46920E15-78B5-E96B-705E-2C7189CED820}"/>
              </a:ext>
            </a:extLst>
          </p:cNvPr>
          <p:cNvSpPr txBox="1">
            <a:spLocks/>
          </p:cNvSpPr>
          <p:nvPr/>
        </p:nvSpPr>
        <p:spPr>
          <a:xfrm>
            <a:off x="259883" y="1503351"/>
            <a:ext cx="11569800" cy="1641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75"/>
              <a:buFont typeface="Noto Sans Symbols"/>
              <a:buNone/>
              <a:defRPr sz="1500" b="0" i="0" u="none" strike="noStrike" cap="none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365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575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131445" indent="0">
              <a:spcBef>
                <a:spcPts val="0"/>
              </a:spcBef>
              <a:buClr>
                <a:schemeClr val="bg1"/>
              </a:buClr>
              <a:buSzPts val="1530"/>
            </a:pPr>
            <a:r>
              <a:rPr lang="en-US" sz="2400" b="1" dirty="0">
                <a:solidFill>
                  <a:schemeClr val="bg1"/>
                </a:solidFill>
              </a:rPr>
              <a:t>Architecture</a:t>
            </a: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Processor: </a:t>
            </a:r>
          </a:p>
          <a:p>
            <a:pPr marL="874395" lvl="1" indent="-28575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Gating: Adding an update gate to the MPNN and biased to closed as default. It can stabilize training and increase performance. However not beneficial to multi-task case. </a:t>
            </a:r>
          </a:p>
          <a:p>
            <a:pPr marL="874395" lvl="1" indent="-28575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</a:endParaRPr>
          </a:p>
          <a:p>
            <a:pPr marL="874395" lvl="1" indent="-28575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</a:endParaRPr>
          </a:p>
          <a:p>
            <a:pPr marL="874395" lvl="1" indent="-28575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</a:endParaRPr>
          </a:p>
          <a:p>
            <a:pPr marL="874395" lvl="1" indent="-28575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AF5551-A2CA-5FD6-344C-0FBE081B3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887" y="4874828"/>
            <a:ext cx="8764223" cy="77163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18F2DE0-571A-9ACD-2EFB-D86F5A1298AE}"/>
              </a:ext>
            </a:extLst>
          </p:cNvPr>
          <p:cNvGrpSpPr/>
          <p:nvPr/>
        </p:nvGrpSpPr>
        <p:grpSpPr>
          <a:xfrm>
            <a:off x="1725289" y="3318168"/>
            <a:ext cx="8741421" cy="1166798"/>
            <a:chOff x="1725289" y="3363910"/>
            <a:chExt cx="8741421" cy="11667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CAAC318-82D2-1E6B-9AF9-DB591BFC8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5289" y="3363910"/>
              <a:ext cx="8741421" cy="116679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ACE998-D8D4-6A08-1CC8-B5FDE6AAAEBA}"/>
                </a:ext>
              </a:extLst>
            </p:cNvPr>
            <p:cNvSpPr/>
            <p:nvPr/>
          </p:nvSpPr>
          <p:spPr>
            <a:xfrm>
              <a:off x="9015812" y="4300631"/>
              <a:ext cx="1425260" cy="2150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0477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2;p25">
            <a:extLst>
              <a:ext uri="{FF2B5EF4-FFF2-40B4-BE49-F238E27FC236}">
                <a16:creationId xmlns:a16="http://schemas.microsoft.com/office/drawing/2014/main" id="{9F7BBA7F-A98F-6F5F-4341-DEC4A6CF1917}"/>
              </a:ext>
            </a:extLst>
          </p:cNvPr>
          <p:cNvSpPr txBox="1">
            <a:spLocks/>
          </p:cNvSpPr>
          <p:nvPr/>
        </p:nvSpPr>
        <p:spPr>
          <a:xfrm>
            <a:off x="259883" y="434108"/>
            <a:ext cx="11569729" cy="8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rlow Condensed"/>
              <a:buNone/>
              <a:defRPr sz="5400" b="1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n-US" dirty="0"/>
              <a:t>Generalist Neural Algorithmic Learner</a:t>
            </a:r>
          </a:p>
        </p:txBody>
      </p:sp>
      <p:sp>
        <p:nvSpPr>
          <p:cNvPr id="16" name="Google Shape;274;p25">
            <a:extLst>
              <a:ext uri="{FF2B5EF4-FFF2-40B4-BE49-F238E27FC236}">
                <a16:creationId xmlns:a16="http://schemas.microsoft.com/office/drawing/2014/main" id="{5CFEF436-9951-28D9-3AED-7C484E877C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813611" y="6335309"/>
            <a:ext cx="1016001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Allen Zhang</a:t>
            </a:r>
            <a:endParaRPr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D8BAD8-F625-B33D-DD37-DB856CEF5601}"/>
              </a:ext>
            </a:extLst>
          </p:cNvPr>
          <p:cNvSpPr txBox="1">
            <a:spLocks/>
          </p:cNvSpPr>
          <p:nvPr/>
        </p:nvSpPr>
        <p:spPr>
          <a:xfrm>
            <a:off x="5588000" y="6335309"/>
            <a:ext cx="10160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7" name="Google Shape;273;p25">
            <a:extLst>
              <a:ext uri="{FF2B5EF4-FFF2-40B4-BE49-F238E27FC236}">
                <a16:creationId xmlns:a16="http://schemas.microsoft.com/office/drawing/2014/main" id="{46920E15-78B5-E96B-705E-2C7189CED820}"/>
              </a:ext>
            </a:extLst>
          </p:cNvPr>
          <p:cNvSpPr txBox="1">
            <a:spLocks/>
          </p:cNvSpPr>
          <p:nvPr/>
        </p:nvSpPr>
        <p:spPr>
          <a:xfrm>
            <a:off x="259883" y="1503351"/>
            <a:ext cx="11569800" cy="1641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75"/>
              <a:buFont typeface="Noto Sans Symbols"/>
              <a:buNone/>
              <a:defRPr sz="1500" b="0" i="0" u="none" strike="noStrike" cap="none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365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5755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1496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131445" indent="0">
              <a:spcBef>
                <a:spcPts val="0"/>
              </a:spcBef>
              <a:buClr>
                <a:schemeClr val="bg1"/>
              </a:buClr>
              <a:buSzPts val="1530"/>
            </a:pPr>
            <a:r>
              <a:rPr lang="en-US" sz="2400" b="1" dirty="0">
                <a:solidFill>
                  <a:schemeClr val="bg1"/>
                </a:solidFill>
              </a:rPr>
              <a:t>Architecture</a:t>
            </a:r>
          </a:p>
          <a:p>
            <a:pPr marL="417195" indent="-285750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Processor: </a:t>
            </a:r>
          </a:p>
          <a:p>
            <a:pPr marL="874395" lvl="1" indent="-28575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Triplet reasoning: compute representations over triplets of nodes, and then reducing over one node to obtain edge </a:t>
            </a:r>
            <a:r>
              <a:rPr lang="en-US" altLang="zh-CN" dirty="0" err="1">
                <a:solidFill>
                  <a:schemeClr val="bg1"/>
                </a:solidFill>
              </a:rPr>
              <a:t>latents</a:t>
            </a:r>
            <a:endParaRPr lang="en-US" altLang="zh-CN" dirty="0">
              <a:solidFill>
                <a:schemeClr val="bg1"/>
              </a:solidFill>
            </a:endParaRPr>
          </a:p>
          <a:p>
            <a:pPr marL="874395" lvl="1" indent="-28575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</a:endParaRPr>
          </a:p>
          <a:p>
            <a:pPr marL="874395" lvl="1" indent="-28575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</a:endParaRPr>
          </a:p>
          <a:p>
            <a:pPr marL="874395" lvl="1" indent="-28575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</a:endParaRPr>
          </a:p>
          <a:p>
            <a:pPr marL="874395" lvl="1" indent="-285750" algn="l">
              <a:spcBef>
                <a:spcPts val="0"/>
              </a:spcBef>
              <a:buClr>
                <a:schemeClr val="bg1"/>
              </a:buClr>
              <a:buSzPts val="1530"/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ACCB7B-9B7C-E717-0CEC-7DC228502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773" y="3059395"/>
            <a:ext cx="9294453" cy="1307507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0A0BFA83-AFCA-72E1-B1D8-8D6A57BA639A}"/>
              </a:ext>
            </a:extLst>
          </p:cNvPr>
          <p:cNvGrpSpPr/>
          <p:nvPr/>
        </p:nvGrpSpPr>
        <p:grpSpPr>
          <a:xfrm>
            <a:off x="5072743" y="4555829"/>
            <a:ext cx="1944008" cy="1547405"/>
            <a:chOff x="5346012" y="4552839"/>
            <a:chExt cx="1944008" cy="154740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DA41FFD-6954-546A-D51E-18BD75916FC8}"/>
                </a:ext>
              </a:extLst>
            </p:cNvPr>
            <p:cNvGrpSpPr/>
            <p:nvPr/>
          </p:nvGrpSpPr>
          <p:grpSpPr>
            <a:xfrm>
              <a:off x="5346012" y="4552839"/>
              <a:ext cx="1944008" cy="1452300"/>
              <a:chOff x="5346012" y="4552839"/>
              <a:chExt cx="1944008" cy="14523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438AEC8-4CE7-2EF9-165B-B5839AA11E49}"/>
                  </a:ext>
                </a:extLst>
              </p:cNvPr>
              <p:cNvGrpSpPr/>
              <p:nvPr/>
            </p:nvGrpSpPr>
            <p:grpSpPr>
              <a:xfrm>
                <a:off x="5346012" y="4552839"/>
                <a:ext cx="1944008" cy="1452300"/>
                <a:chOff x="1613782" y="3357350"/>
                <a:chExt cx="1944008" cy="1452300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" name="Oval 2">
                      <a:extLst>
                        <a:ext uri="{FF2B5EF4-FFF2-40B4-BE49-F238E27FC236}">
                          <a16:creationId xmlns:a16="http://schemas.microsoft.com/office/drawing/2014/main" id="{16F6DB79-6730-97C5-50B6-4E207A0167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96317" y="4349150"/>
                      <a:ext cx="461473" cy="4605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3" name="Oval 2">
                      <a:extLst>
                        <a:ext uri="{FF2B5EF4-FFF2-40B4-BE49-F238E27FC236}">
                          <a16:creationId xmlns:a16="http://schemas.microsoft.com/office/drawing/2014/main" id="{16F6DB79-6730-97C5-50B6-4E207A01670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96317" y="4349150"/>
                      <a:ext cx="461473" cy="46050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" name="Oval 3">
                      <a:extLst>
                        <a:ext uri="{FF2B5EF4-FFF2-40B4-BE49-F238E27FC236}">
                          <a16:creationId xmlns:a16="http://schemas.microsoft.com/office/drawing/2014/main" id="{51D0CB38-C790-147F-E80E-A4F6075FAE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13782" y="4339404"/>
                      <a:ext cx="461473" cy="4605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4" name="Oval 3">
                      <a:extLst>
                        <a:ext uri="{FF2B5EF4-FFF2-40B4-BE49-F238E27FC236}">
                          <a16:creationId xmlns:a16="http://schemas.microsoft.com/office/drawing/2014/main" id="{51D0CB38-C790-147F-E80E-A4F6075FAE5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13782" y="4339404"/>
                      <a:ext cx="461473" cy="460500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" name="Oval 5">
                      <a:extLst>
                        <a:ext uri="{FF2B5EF4-FFF2-40B4-BE49-F238E27FC236}">
                          <a16:creationId xmlns:a16="http://schemas.microsoft.com/office/drawing/2014/main" id="{FC843990-32CC-20B2-9A3B-3349170813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5049" y="3357350"/>
                      <a:ext cx="461473" cy="4605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6" name="Oval 5">
                      <a:extLst>
                        <a:ext uri="{FF2B5EF4-FFF2-40B4-BE49-F238E27FC236}">
                          <a16:creationId xmlns:a16="http://schemas.microsoft.com/office/drawing/2014/main" id="{FC843990-32CC-20B2-9A3B-3349170813B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55049" y="3357350"/>
                      <a:ext cx="461473" cy="46050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737F29AA-2D90-1020-1326-42441B879829}"/>
                    </a:ext>
                  </a:extLst>
                </p:cNvPr>
                <p:cNvCxnSpPr>
                  <a:cxnSpLocks/>
                  <a:stCxn id="6" idx="5"/>
                  <a:endCxn id="3" idx="1"/>
                </p:cNvCxnSpPr>
                <p:nvPr/>
              </p:nvCxnSpPr>
              <p:spPr>
                <a:xfrm>
                  <a:off x="2748941" y="3750411"/>
                  <a:ext cx="414957" cy="666178"/>
                </a:xfrm>
                <a:prstGeom prst="straightConnector1">
                  <a:avLst/>
                </a:prstGeom>
                <a:ln w="31750">
                  <a:solidFill>
                    <a:schemeClr val="accent3">
                      <a:lumMod val="40000"/>
                      <a:lumOff val="60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8D7A772C-2914-3390-FE01-FD31056F7C47}"/>
                    </a:ext>
                  </a:extLst>
                </p:cNvPr>
                <p:cNvCxnSpPr>
                  <a:cxnSpLocks/>
                  <a:stCxn id="4" idx="6"/>
                  <a:endCxn id="3" idx="2"/>
                </p:cNvCxnSpPr>
                <p:nvPr/>
              </p:nvCxnSpPr>
              <p:spPr>
                <a:xfrm>
                  <a:off x="2075255" y="4569654"/>
                  <a:ext cx="1021062" cy="9746"/>
                </a:xfrm>
                <a:prstGeom prst="straightConnector1">
                  <a:avLst/>
                </a:prstGeom>
                <a:ln w="31750">
                  <a:solidFill>
                    <a:schemeClr val="accent3">
                      <a:lumMod val="40000"/>
                      <a:lumOff val="60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4ADEED8-5D84-7D41-9592-EDC3C540D561}"/>
                  </a:ext>
                </a:extLst>
              </p:cNvPr>
              <p:cNvCxnSpPr>
                <a:cxnSpLocks/>
                <a:stCxn id="4" idx="7"/>
                <a:endCxn id="6" idx="3"/>
              </p:cNvCxnSpPr>
              <p:nvPr/>
            </p:nvCxnSpPr>
            <p:spPr>
              <a:xfrm flipV="1">
                <a:off x="5739904" y="4945900"/>
                <a:ext cx="414956" cy="656432"/>
              </a:xfrm>
              <a:prstGeom prst="straightConnector1">
                <a:avLst/>
              </a:prstGeom>
              <a:ln w="31750">
                <a:solidFill>
                  <a:schemeClr val="accent3">
                    <a:lumMod val="40000"/>
                    <a:lumOff val="6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FC99C9B-980A-7B90-C118-EBEBA6EFDC40}"/>
                    </a:ext>
                  </a:extLst>
                </p:cNvPr>
                <p:cNvSpPr txBox="1"/>
                <p:nvPr/>
              </p:nvSpPr>
              <p:spPr>
                <a:xfrm>
                  <a:off x="5614544" y="5018836"/>
                  <a:ext cx="332838" cy="3250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FC99C9B-980A-7B90-C118-EBEBA6EFD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4544" y="5018836"/>
                  <a:ext cx="332838" cy="325089"/>
                </a:xfrm>
                <a:prstGeom prst="rect">
                  <a:avLst/>
                </a:prstGeom>
                <a:blipFill>
                  <a:blip r:embed="rId7"/>
                  <a:stretch>
                    <a:fillRect r="-5455" b="-377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163DD31-08E6-0AFB-C4A9-DAD09743A230}"/>
                    </a:ext>
                  </a:extLst>
                </p:cNvPr>
                <p:cNvSpPr txBox="1"/>
                <p:nvPr/>
              </p:nvSpPr>
              <p:spPr>
                <a:xfrm>
                  <a:off x="6087279" y="5775155"/>
                  <a:ext cx="332838" cy="3250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163DD31-08E6-0AFB-C4A9-DAD09743A2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7279" y="5775155"/>
                  <a:ext cx="332838" cy="325089"/>
                </a:xfrm>
                <a:prstGeom prst="rect">
                  <a:avLst/>
                </a:prstGeom>
                <a:blipFill>
                  <a:blip r:embed="rId8"/>
                  <a:stretch>
                    <a:fillRect r="-11111" b="-377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D740DF4-77BC-8F26-524B-075E0DE6FA5D}"/>
                    </a:ext>
                  </a:extLst>
                </p:cNvPr>
                <p:cNvSpPr txBox="1"/>
                <p:nvPr/>
              </p:nvSpPr>
              <p:spPr>
                <a:xfrm>
                  <a:off x="6662127" y="5042178"/>
                  <a:ext cx="33283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D740DF4-77BC-8F26-524B-075E0DE6FA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2127" y="5042178"/>
                  <a:ext cx="332838" cy="307777"/>
                </a:xfrm>
                <a:prstGeom prst="rect">
                  <a:avLst/>
                </a:prstGeom>
                <a:blipFill>
                  <a:blip r:embed="rId9"/>
                  <a:stretch>
                    <a:fillRect r="-727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29434775"/>
      </p:ext>
    </p:extLst>
  </p:cSld>
  <p:clrMapOvr>
    <a:masterClrMapping/>
  </p:clrMapOvr>
</p:sld>
</file>

<file path=ppt/theme/theme1.xml><?xml version="1.0" encoding="utf-8"?>
<a:theme xmlns:a="http://schemas.openxmlformats.org/drawingml/2006/main" name="UofWaterloo_WhiteBkgrd">
  <a:themeElements>
    <a:clrScheme name="Math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DE2498"/>
      </a:accent1>
      <a:accent2>
        <a:srgbClr val="0C0C0C"/>
      </a:accent2>
      <a:accent3>
        <a:srgbClr val="FF62AA"/>
      </a:accent3>
      <a:accent4>
        <a:srgbClr val="FFBDEF"/>
      </a:accent4>
      <a:accent5>
        <a:srgbClr val="C50078"/>
      </a:accent5>
      <a:accent6>
        <a:srgbClr val="0073CE"/>
      </a:accent6>
      <a:hlink>
        <a:srgbClr val="C50078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</TotalTime>
  <Words>496</Words>
  <Application>Microsoft Office PowerPoint</Application>
  <PresentationFormat>Widescreen</PresentationFormat>
  <Paragraphs>125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Georgia</vt:lpstr>
      <vt:lpstr>Cambria Math</vt:lpstr>
      <vt:lpstr>Calibri</vt:lpstr>
      <vt:lpstr>Barlow Condensed</vt:lpstr>
      <vt:lpstr>Noto Sans Symbols</vt:lpstr>
      <vt:lpstr>Verdana</vt:lpstr>
      <vt:lpstr>UofWaterloo_WhiteBkgrd</vt:lpstr>
      <vt:lpstr>A Generalist Neural Algorithmic Learner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Algorithmic Reasoning</dc:title>
  <cp:lastModifiedBy>Allen Zhang</cp:lastModifiedBy>
  <cp:revision>31</cp:revision>
  <dcterms:modified xsi:type="dcterms:W3CDTF">2024-04-01T02:33:59Z</dcterms:modified>
</cp:coreProperties>
</file>