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86" r:id="rId3"/>
    <p:sldId id="289" r:id="rId4"/>
    <p:sldId id="294" r:id="rId5"/>
    <p:sldId id="295" r:id="rId6"/>
    <p:sldId id="296" r:id="rId7"/>
    <p:sldId id="297" r:id="rId8"/>
    <p:sldId id="298" r:id="rId9"/>
    <p:sldId id="305" r:id="rId10"/>
    <p:sldId id="299" r:id="rId11"/>
    <p:sldId id="300" r:id="rId12"/>
    <p:sldId id="301" r:id="rId13"/>
    <p:sldId id="302" r:id="rId14"/>
    <p:sldId id="304" r:id="rId15"/>
    <p:sldId id="303" r:id="rId16"/>
    <p:sldId id="287" r:id="rId17"/>
    <p:sldId id="288" r:id="rId18"/>
  </p:sldIdLst>
  <p:sldSz cx="12192000" cy="6858000"/>
  <p:notesSz cx="6858000" cy="9144000"/>
  <p:embeddedFontLst>
    <p:embeddedFont>
      <p:font typeface="Barlow Condensed" panose="00000506000000000000" pitchFamily="2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C6600"/>
    <a:srgbClr val="800000"/>
    <a:srgbClr val="2E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396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42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0110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894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490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9078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46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07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7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71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267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052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241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697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64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598000"/>
            <a:ext cx="4592702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452740" y="1028940"/>
            <a:ext cx="9821560" cy="147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Barlow Condensed"/>
              <a:buNone/>
              <a:defRPr sz="5400" b="1" i="0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75"/>
              <a:buNone/>
              <a:defRPr sz="1500" b="0"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dt" idx="10"/>
          </p:nvPr>
        </p:nvSpPr>
        <p:spPr>
          <a:xfrm>
            <a:off x="452740" y="2642329"/>
            <a:ext cx="1182916" cy="377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ftr" idx="11"/>
          </p:nvPr>
        </p:nvSpPr>
        <p:spPr>
          <a:xfrm>
            <a:off x="6623674" y="6377231"/>
            <a:ext cx="4293708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ldNum" idx="12"/>
          </p:nvPr>
        </p:nvSpPr>
        <p:spPr>
          <a:xfrm>
            <a:off x="11148416" y="6377231"/>
            <a:ext cx="5539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30" name="Google Shape;30;p2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2">
  <p:cSld name="Section Divider 2">
    <p:bg>
      <p:bgPr>
        <a:solidFill>
          <a:schemeClr val="accen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body" idx="1"/>
          </p:nvPr>
        </p:nvSpPr>
        <p:spPr>
          <a:xfrm>
            <a:off x="1550988" y="3461559"/>
            <a:ext cx="9070975" cy="59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20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/>
          </p:nvPr>
        </p:nvSpPr>
        <p:spPr>
          <a:xfrm>
            <a:off x="287591" y="2382981"/>
            <a:ext cx="11569729" cy="104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Condensed"/>
              <a:buNone/>
              <a:defRPr sz="6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dt" idx="10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3" name="Google Shape;143;p12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44" name="Google Shape;144;p12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657225" y="4581236"/>
            <a:ext cx="10877550" cy="159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0" i="0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dt" idx="10"/>
          </p:nvPr>
        </p:nvSpPr>
        <p:spPr>
          <a:xfrm>
            <a:off x="10719067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ftr" idx="11"/>
          </p:nvPr>
        </p:nvSpPr>
        <p:spPr>
          <a:xfrm>
            <a:off x="291819" y="6335309"/>
            <a:ext cx="482917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6" name="Google Shape;166;p14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67" name="Google Shape;167;p14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172" name="Google Shape;1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09063" y="985586"/>
            <a:ext cx="6173872" cy="40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losing Slide_Y+W">
  <p:cSld name="1_Closing Slide_Y+W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>
            <a:spLocks noGrp="1"/>
          </p:cNvSpPr>
          <p:nvPr>
            <p:ph type="dt" idx="10"/>
          </p:nvPr>
        </p:nvSpPr>
        <p:spPr>
          <a:xfrm>
            <a:off x="10719067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ftr" idx="11"/>
          </p:nvPr>
        </p:nvSpPr>
        <p:spPr>
          <a:xfrm>
            <a:off x="291819" y="6335309"/>
            <a:ext cx="482917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9" name="Google Shape;189;p16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90" name="Google Shape;190;p16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195" name="Google Shape;19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09064" y="805093"/>
            <a:ext cx="6173872" cy="40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losing Slide_Y+W_ALT">
  <p:cSld name="1_Closing Slide_Y+W_ALT">
    <p:bg>
      <p:bgPr>
        <a:solidFill>
          <a:schemeClr val="dk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dt" idx="10"/>
          </p:nvPr>
        </p:nvSpPr>
        <p:spPr>
          <a:xfrm>
            <a:off x="10765732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ftr" idx="11"/>
          </p:nvPr>
        </p:nvSpPr>
        <p:spPr>
          <a:xfrm>
            <a:off x="245154" y="6335309"/>
            <a:ext cx="475297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09064" y="799131"/>
            <a:ext cx="6173872" cy="407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17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04" name="Google Shape;204;p17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Menu">
  <p:cSld name="Title and Content_Menu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body" idx="1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body" idx="2"/>
          </p:nvPr>
        </p:nvSpPr>
        <p:spPr>
          <a:xfrm>
            <a:off x="7407696" y="685060"/>
            <a:ext cx="1420859" cy="28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  <a:defRPr sz="1100" b="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body" idx="3"/>
          </p:nvPr>
        </p:nvSpPr>
        <p:spPr>
          <a:xfrm>
            <a:off x="8908224" y="685060"/>
            <a:ext cx="1420859" cy="28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  <a:defRPr sz="1100" b="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body" idx="4"/>
          </p:nvPr>
        </p:nvSpPr>
        <p:spPr>
          <a:xfrm>
            <a:off x="10408752" y="685060"/>
            <a:ext cx="1420859" cy="28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  <a:defRPr sz="1100" b="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59883" y="434108"/>
            <a:ext cx="7046081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>
            <a:spLocks noGrp="1"/>
          </p:cNvSpPr>
          <p:nvPr>
            <p:ph type="title"/>
          </p:nvPr>
        </p:nvSpPr>
        <p:spPr>
          <a:xfrm>
            <a:off x="259882" y="1709738"/>
            <a:ext cx="939950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"/>
              <a:buNone/>
              <a:defRPr sz="4000" b="1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body" idx="1"/>
          </p:nvPr>
        </p:nvSpPr>
        <p:spPr>
          <a:xfrm>
            <a:off x="259882" y="4589463"/>
            <a:ext cx="939950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_ALT">
  <p:cSld name="Section Header_AL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>
            <a:spLocks noGrp="1"/>
          </p:cNvSpPr>
          <p:nvPr>
            <p:ph type="ctrTitle"/>
          </p:nvPr>
        </p:nvSpPr>
        <p:spPr>
          <a:xfrm>
            <a:off x="960521" y="3219583"/>
            <a:ext cx="8770620" cy="121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"/>
              <a:buNone/>
              <a:defRPr sz="4000" b="1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subTitle" idx="1"/>
          </p:nvPr>
        </p:nvSpPr>
        <p:spPr>
          <a:xfrm>
            <a:off x="960521" y="4439469"/>
            <a:ext cx="8770620" cy="66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dt" idx="10"/>
          </p:nvPr>
        </p:nvSpPr>
        <p:spPr>
          <a:xfrm>
            <a:off x="10749107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ftr" idx="11"/>
          </p:nvPr>
        </p:nvSpPr>
        <p:spPr>
          <a:xfrm>
            <a:off x="261779" y="6335309"/>
            <a:ext cx="4525878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2" name="Google Shape;232;p20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33" name="Google Shape;233;p20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>
            <a:spLocks noGrp="1"/>
          </p:cNvSpPr>
          <p:nvPr>
            <p:ph type="body" idx="1"/>
          </p:nvPr>
        </p:nvSpPr>
        <p:spPr>
          <a:xfrm>
            <a:off x="259881" y="1396192"/>
            <a:ext cx="5542713" cy="67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80"/>
              <a:buNone/>
              <a:defRPr sz="2800" b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body" idx="2"/>
          </p:nvPr>
        </p:nvSpPr>
        <p:spPr>
          <a:xfrm>
            <a:off x="259881" y="2184400"/>
            <a:ext cx="5542713" cy="38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  <a:defRPr sz="2000"/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Font typeface="Noto Sans Symbols"/>
              <a:buChar char="▪"/>
              <a:defRPr sz="1800"/>
            </a:lvl2pPr>
            <a:lvl3pPr marL="1371600" lvl="2" indent="-31496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 sz="1600"/>
            </a:lvl3pPr>
            <a:lvl4pPr marL="1828800" lvl="3" indent="-30416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90"/>
              <a:buFont typeface="Noto Sans Symbols"/>
              <a:buChar char="▪"/>
              <a:defRPr sz="1400"/>
            </a:lvl4pPr>
            <a:lvl5pPr marL="2286000" lvl="4" indent="-30416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90"/>
              <a:buFont typeface="Noto Sans Symbols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3"/>
          </p:nvPr>
        </p:nvSpPr>
        <p:spPr>
          <a:xfrm>
            <a:off x="6236154" y="1396192"/>
            <a:ext cx="5593458" cy="67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80"/>
              <a:buNone/>
              <a:defRPr sz="2800" b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2" name="Google Shape;242;p21"/>
          <p:cNvSpPr txBox="1">
            <a:spLocks noGrp="1"/>
          </p:cNvSpPr>
          <p:nvPr>
            <p:ph type="body" idx="4"/>
          </p:nvPr>
        </p:nvSpPr>
        <p:spPr>
          <a:xfrm>
            <a:off x="6236154" y="2184400"/>
            <a:ext cx="5593458" cy="38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  <a:defRPr sz="2000"/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Font typeface="Noto Sans Symbols"/>
              <a:buChar char="▪"/>
              <a:defRPr sz="1800"/>
            </a:lvl2pPr>
            <a:lvl3pPr marL="1371600" lvl="2" indent="-31496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 sz="1600"/>
            </a:lvl3pPr>
            <a:lvl4pPr marL="1828800" lvl="3" indent="-30416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90"/>
              <a:buFont typeface="Noto Sans Symbols"/>
              <a:buChar char="▪"/>
              <a:defRPr sz="1400"/>
            </a:lvl4pPr>
            <a:lvl5pPr marL="2286000" lvl="4" indent="-30416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90"/>
              <a:buFont typeface="Noto Sans Symbols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1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_NoBkgrd">
  <p:cSld name="Blank_NoBkgrd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>
            <a:spLocks noGrp="1"/>
          </p:cNvSpPr>
          <p:nvPr>
            <p:ph type="dt" idx="10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5" name="Google Shape;255;p23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56" name="Google Shape;256;p23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>
  <p:cSld name="Title Slide with Imag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>
            <a:spLocks noGrp="1"/>
          </p:cNvSpPr>
          <p:nvPr>
            <p:ph type="pic" idx="2"/>
          </p:nvPr>
        </p:nvSpPr>
        <p:spPr>
          <a:xfrm>
            <a:off x="6094124" y="397164"/>
            <a:ext cx="6097876" cy="6460836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3"/>
          <p:cNvSpPr txBox="1">
            <a:spLocks noGrp="1"/>
          </p:cNvSpPr>
          <p:nvPr>
            <p:ph type="ctrTitle"/>
          </p:nvPr>
        </p:nvSpPr>
        <p:spPr>
          <a:xfrm>
            <a:off x="452740" y="1028940"/>
            <a:ext cx="5486243" cy="147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Barlow Condensed"/>
              <a:buNone/>
              <a:defRPr sz="5400" b="1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75"/>
              <a:buNone/>
              <a:defRPr sz="1500" b="0"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dt" idx="10"/>
          </p:nvPr>
        </p:nvSpPr>
        <p:spPr>
          <a:xfrm>
            <a:off x="452740" y="2642329"/>
            <a:ext cx="1182916" cy="377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6623674" y="6377231"/>
            <a:ext cx="4293708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1148416" y="6377231"/>
            <a:ext cx="5539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43" name="Google Shape;43;p3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48" name="Google Shape;4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598000"/>
            <a:ext cx="4592702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3">
  <p:cSld name="Section Divider 3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>
            <a:spLocks noGrp="1"/>
          </p:cNvSpPr>
          <p:nvPr>
            <p:ph type="body" idx="1"/>
          </p:nvPr>
        </p:nvSpPr>
        <p:spPr>
          <a:xfrm>
            <a:off x="1550988" y="3461559"/>
            <a:ext cx="9070975" cy="59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20"/>
              <a:buNone/>
              <a:defRPr sz="32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287591" y="2382981"/>
            <a:ext cx="11569729" cy="104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 Condensed"/>
              <a:buNone/>
              <a:defRPr sz="60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dt" idx="10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5" name="Google Shape;155;p13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56" name="Google Shape;156;p13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506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_ALT">
  <p:cSld name="Closing Slide_ALT">
    <p:bg>
      <p:bgPr>
        <a:solidFill>
          <a:schemeClr val="dk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733425" y="4682836"/>
            <a:ext cx="10725150" cy="1559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sz="18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dt" idx="10"/>
          </p:nvPr>
        </p:nvSpPr>
        <p:spPr>
          <a:xfrm>
            <a:off x="10765732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ftr" idx="11"/>
          </p:nvPr>
        </p:nvSpPr>
        <p:spPr>
          <a:xfrm>
            <a:off x="245154" y="6335309"/>
            <a:ext cx="475297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09064" y="985586"/>
            <a:ext cx="6173872" cy="407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15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80" name="Google Shape;180;p15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27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Black">
  <p:cSld name="Title Slide Black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ctrTitle"/>
          </p:nvPr>
        </p:nvSpPr>
        <p:spPr>
          <a:xfrm>
            <a:off x="452740" y="1028940"/>
            <a:ext cx="9504060" cy="147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75"/>
              <a:buNone/>
              <a:defRPr sz="1500" b="0">
                <a:solidFill>
                  <a:srgbClr val="D8D8D8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452740" y="2642329"/>
            <a:ext cx="1182916" cy="377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623674" y="6377231"/>
            <a:ext cx="4293708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11148416" y="6377231"/>
            <a:ext cx="5539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56" name="Google Shape;56;p4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598000"/>
            <a:ext cx="459270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Black with Image">
  <p:cSld name="Title Slide Black with Image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>
            <a:spLocks noGrp="1"/>
          </p:cNvSpPr>
          <p:nvPr>
            <p:ph type="pic" idx="2"/>
          </p:nvPr>
        </p:nvSpPr>
        <p:spPr>
          <a:xfrm>
            <a:off x="6094124" y="397164"/>
            <a:ext cx="6097876" cy="6460836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"/>
          <p:cNvSpPr txBox="1">
            <a:spLocks noGrp="1"/>
          </p:cNvSpPr>
          <p:nvPr>
            <p:ph type="ctrTitle"/>
          </p:nvPr>
        </p:nvSpPr>
        <p:spPr>
          <a:xfrm>
            <a:off x="452740" y="1028940"/>
            <a:ext cx="5486243" cy="147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75"/>
              <a:buNone/>
              <a:defRPr sz="1500" b="0">
                <a:solidFill>
                  <a:srgbClr val="D8D8D8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dt" idx="10"/>
          </p:nvPr>
        </p:nvSpPr>
        <p:spPr>
          <a:xfrm>
            <a:off x="452740" y="2642329"/>
            <a:ext cx="1182916" cy="377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ftr" idx="11"/>
          </p:nvPr>
        </p:nvSpPr>
        <p:spPr>
          <a:xfrm>
            <a:off x="6623674" y="6377231"/>
            <a:ext cx="4293708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ldNum" idx="12"/>
          </p:nvPr>
        </p:nvSpPr>
        <p:spPr>
          <a:xfrm>
            <a:off x="11148416" y="6377231"/>
            <a:ext cx="5539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70" name="Google Shape;70;p5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75" name="Google Shape;7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598000"/>
            <a:ext cx="459270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259882" y="1413164"/>
            <a:ext cx="5586855" cy="459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40"/>
              <a:buFont typeface="Noto Sans Symbols"/>
              <a:buChar char="▪"/>
              <a:defRPr/>
            </a:lvl1pPr>
            <a:lvl2pPr marL="914400" lvl="1" indent="-3365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Font typeface="Noto Sans Symbols"/>
              <a:buChar char="▪"/>
              <a:defRPr/>
            </a:lvl3pPr>
            <a:lvl4pPr marL="1828800" lvl="3" indent="-31496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/>
            </a:lvl4pPr>
            <a:lvl5pPr marL="2286000" lvl="4" indent="-31496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2"/>
          </p:nvPr>
        </p:nvSpPr>
        <p:spPr>
          <a:xfrm>
            <a:off x="6170992" y="1413164"/>
            <a:ext cx="5658620" cy="459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40"/>
              <a:buFont typeface="Noto Sans Symbols"/>
              <a:buChar char="▪"/>
              <a:defRPr/>
            </a:lvl1pPr>
            <a:lvl2pPr marL="914400" lvl="1" indent="-3365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Font typeface="Noto Sans Symbols"/>
              <a:buChar char="▪"/>
              <a:defRPr/>
            </a:lvl3pPr>
            <a:lvl4pPr marL="1828800" lvl="3" indent="-31496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/>
            </a:lvl4pPr>
            <a:lvl5pPr marL="2286000" lvl="4" indent="-31496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xt or Quote">
  <p:cSld name="Context or Quote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3930071" y="1237675"/>
            <a:ext cx="4331855" cy="91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9" name="Google Shape;99;p9"/>
          <p:cNvCxnSpPr/>
          <p:nvPr/>
        </p:nvCxnSpPr>
        <p:spPr>
          <a:xfrm>
            <a:off x="3930073" y="2244437"/>
            <a:ext cx="4331855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9"/>
          <p:cNvCxnSpPr/>
          <p:nvPr/>
        </p:nvCxnSpPr>
        <p:spPr>
          <a:xfrm>
            <a:off x="3930073" y="4668983"/>
            <a:ext cx="4331855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9"/>
          <p:cNvSpPr txBox="1">
            <a:spLocks noGrp="1"/>
          </p:cNvSpPr>
          <p:nvPr>
            <p:ph type="body" idx="1"/>
          </p:nvPr>
        </p:nvSpPr>
        <p:spPr>
          <a:xfrm>
            <a:off x="660400" y="2420360"/>
            <a:ext cx="10871200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80"/>
              <a:buNone/>
              <a:defRPr sz="2800"/>
            </a:lvl1pPr>
            <a:lvl2pPr marL="914400" lvl="1" indent="-33655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▪"/>
              <a:defRPr/>
            </a:lvl2pPr>
            <a:lvl3pPr marL="1371600" lvl="2" indent="-32575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1496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Char char="▪"/>
              <a:defRPr/>
            </a:lvl4pPr>
            <a:lvl5pPr marL="2286000" lvl="4" indent="-31496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3930072" y="4784725"/>
            <a:ext cx="433185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20"/>
              <a:buNone/>
              <a:defRPr sz="1200" b="1" cap="non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04" name="Google Shape;104;p9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xt or Quote with Photo">
  <p:cSld name="Context or Quote with Photo">
    <p:bg>
      <p:bgPr>
        <a:solidFill>
          <a:schemeClr val="l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>
            <a:spLocks noGrp="1"/>
          </p:cNvSpPr>
          <p:nvPr>
            <p:ph type="pic" idx="2"/>
          </p:nvPr>
        </p:nvSpPr>
        <p:spPr>
          <a:xfrm>
            <a:off x="6350285" y="807867"/>
            <a:ext cx="5440648" cy="5445153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854362" y="1237675"/>
            <a:ext cx="4331855" cy="91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dt" idx="10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3887245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5587999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544943" y="2409026"/>
            <a:ext cx="4950694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70"/>
              <a:buNone/>
              <a:defRPr sz="2200"/>
            </a:lvl1pPr>
            <a:lvl2pPr marL="914400" lvl="1" indent="-33655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▪"/>
              <a:defRPr/>
            </a:lvl2pPr>
            <a:lvl3pPr marL="1371600" lvl="2" indent="-32575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1496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Char char="▪"/>
              <a:defRPr/>
            </a:lvl4pPr>
            <a:lvl5pPr marL="2286000" lvl="4" indent="-31496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body" idx="3"/>
          </p:nvPr>
        </p:nvSpPr>
        <p:spPr>
          <a:xfrm>
            <a:off x="854362" y="4784725"/>
            <a:ext cx="433185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20"/>
              <a:buNone/>
              <a:defRPr sz="1200" b="1" cap="non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7" name="Google Shape;117;p10"/>
          <p:cNvCxnSpPr/>
          <p:nvPr/>
        </p:nvCxnSpPr>
        <p:spPr>
          <a:xfrm>
            <a:off x="854363" y="2244437"/>
            <a:ext cx="4331855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0"/>
          <p:cNvCxnSpPr/>
          <p:nvPr/>
        </p:nvCxnSpPr>
        <p:spPr>
          <a:xfrm>
            <a:off x="854363" y="4668983"/>
            <a:ext cx="4331855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19" name="Google Shape;119;p10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20" name="Google Shape;120;p10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1">
  <p:cSld name="Section Divider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550988" y="3461559"/>
            <a:ext cx="9070975" cy="59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20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title"/>
          </p:nvPr>
        </p:nvSpPr>
        <p:spPr>
          <a:xfrm>
            <a:off x="287591" y="2382981"/>
            <a:ext cx="11569729" cy="104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Condensed"/>
              <a:buNone/>
              <a:defRPr sz="6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dt" idx="10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" name="Google Shape;131;p11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32" name="Google Shape;132;p11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8911499" y="5995768"/>
            <a:ext cx="32805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1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" name="Google Shape;16;p1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7" name="Google Shape;17;p1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1" r:id="rId20"/>
    <p:sldLayoutId id="2147483672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>
            <a:spLocks noGrp="1"/>
          </p:cNvSpPr>
          <p:nvPr>
            <p:ph type="ctrTitle"/>
          </p:nvPr>
        </p:nvSpPr>
        <p:spPr>
          <a:xfrm>
            <a:off x="452740" y="1704415"/>
            <a:ext cx="950406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Barlow Condensed"/>
              <a:buNone/>
            </a:pPr>
            <a:r>
              <a:rPr lang="en-US" altLang="zh-CN" dirty="0"/>
              <a:t>Neural Algorithmic Reasoning</a:t>
            </a:r>
            <a:endParaRPr dirty="0"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1"/>
          </p:nvPr>
        </p:nvSpPr>
        <p:spPr>
          <a:xfrm>
            <a:off x="452740" y="3613639"/>
            <a:ext cx="6396468" cy="131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Paper by Petar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Velickovic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and Charles Blundell</a:t>
            </a:r>
            <a:endParaRPr sz="1800" dirty="0">
              <a:latin typeface="+mj-lt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Presented by </a:t>
            </a:r>
            <a:r>
              <a:rPr lang="en-CA" sz="1800" dirty="0">
                <a:latin typeface="+mj-lt"/>
                <a:cs typeface="Arial" panose="020B0604020202020204" pitchFamily="34" charset="0"/>
              </a:rPr>
              <a:t>Allen Zhang</a:t>
            </a:r>
            <a:endParaRPr sz="1800" dirty="0">
              <a:latin typeface="+mj-lt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CS886 - Graph Neural Networks </a:t>
            </a:r>
            <a:endParaRPr sz="1800" dirty="0">
              <a:latin typeface="+mj-lt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CA" sz="1800" dirty="0">
                <a:latin typeface="+mj-lt"/>
                <a:cs typeface="Arial" panose="020B0604020202020204" pitchFamily="34" charset="0"/>
              </a:rPr>
              <a:t>April 1, 2024 </a:t>
            </a:r>
            <a:endParaRPr sz="1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Neural Algorithmic Reasoning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2345CF-379C-5132-6E3C-4B407B42F7EB}"/>
              </a:ext>
            </a:extLst>
          </p:cNvPr>
          <p:cNvGrpSpPr/>
          <p:nvPr/>
        </p:nvGrpSpPr>
        <p:grpSpPr>
          <a:xfrm>
            <a:off x="1057608" y="4223575"/>
            <a:ext cx="9974277" cy="1457192"/>
            <a:chOff x="982392" y="2688492"/>
            <a:chExt cx="9974277" cy="1457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F1ED796-544E-E307-8D5D-77FA841628B9}"/>
                    </a:ext>
                  </a:extLst>
                </p:cNvPr>
                <p:cNvSpPr/>
                <p:nvPr/>
              </p:nvSpPr>
              <p:spPr>
                <a:xfrm>
                  <a:off x="982392" y="2688492"/>
                  <a:ext cx="855983" cy="1433368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Abstract Input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  <a:p>
                  <a:pPr algn="ctr"/>
                  <a:r>
                    <a:rPr lang="en-CA" dirty="0"/>
                    <a:t>(dim k)</a:t>
                  </a: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F1ED796-544E-E307-8D5D-77FA84162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392" y="2688492"/>
                  <a:ext cx="855983" cy="1433368"/>
                </a:xfrm>
                <a:prstGeom prst="rect">
                  <a:avLst/>
                </a:prstGeom>
                <a:blipFill>
                  <a:blip r:embed="rId3"/>
                  <a:stretch>
                    <a:fillRect r="-4138"/>
                  </a:stretch>
                </a:blipFill>
                <a:ln>
                  <a:solidFill>
                    <a:srgbClr val="92D05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Arrow: Right 4">
                  <a:extLst>
                    <a:ext uri="{FF2B5EF4-FFF2-40B4-BE49-F238E27FC236}">
                      <a16:creationId xmlns:a16="http://schemas.microsoft.com/office/drawing/2014/main" id="{B79843F0-5FC0-EA3F-13F8-B8BB965E7E98}"/>
                    </a:ext>
                  </a:extLst>
                </p:cNvPr>
                <p:cNvSpPr/>
                <p:nvPr/>
              </p:nvSpPr>
              <p:spPr>
                <a:xfrm>
                  <a:off x="2131303" y="3174927"/>
                  <a:ext cx="1093781" cy="460499"/>
                </a:xfrm>
                <a:prstGeom prst="rightArrow">
                  <a:avLst/>
                </a:prstGeom>
                <a:solidFill>
                  <a:srgbClr val="800000"/>
                </a:solidFill>
                <a:ln>
                  <a:solidFill>
                    <a:srgbClr val="800000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encoder </a:t>
                  </a:r>
                  <a14:m>
                    <m:oMath xmlns:m="http://schemas.openxmlformats.org/officeDocument/2006/math">
                      <m:r>
                        <a:rPr lang="en-CA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" name="Arrow: Right 4">
                  <a:extLst>
                    <a:ext uri="{FF2B5EF4-FFF2-40B4-BE49-F238E27FC236}">
                      <a16:creationId xmlns:a16="http://schemas.microsoft.com/office/drawing/2014/main" id="{B79843F0-5FC0-EA3F-13F8-B8BB965E7E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1303" y="3174927"/>
                  <a:ext cx="1093781" cy="460499"/>
                </a:xfrm>
                <a:prstGeom prst="rightArrow">
                  <a:avLst/>
                </a:prstGeom>
                <a:blipFill>
                  <a:blip r:embed="rId4"/>
                  <a:stretch>
                    <a:fillRect l="-543"/>
                  </a:stretch>
                </a:blipFill>
                <a:ln>
                  <a:solidFill>
                    <a:srgbClr val="80000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9203FF1-3913-9E27-6943-3995C5C25C19}"/>
                    </a:ext>
                  </a:extLst>
                </p:cNvPr>
                <p:cNvSpPr/>
                <p:nvPr/>
              </p:nvSpPr>
              <p:spPr>
                <a:xfrm>
                  <a:off x="10100605" y="2827982"/>
                  <a:ext cx="856064" cy="1154390"/>
                </a:xfrm>
                <a:prstGeom prst="rect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Abstract Output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  <a:p>
                  <a:pPr algn="ctr"/>
                  <a:r>
                    <a:rPr lang="en-CA" dirty="0"/>
                    <a:t>(dim j)</a:t>
                  </a: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9203FF1-3913-9E27-6943-3995C5C25C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605" y="2827982"/>
                  <a:ext cx="856064" cy="1154390"/>
                </a:xfrm>
                <a:prstGeom prst="rect">
                  <a:avLst/>
                </a:prstGeom>
                <a:blipFill>
                  <a:blip r:embed="rId5"/>
                  <a:stretch>
                    <a:fillRect r="-4138"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Arrow: Right 8">
                  <a:extLst>
                    <a:ext uri="{FF2B5EF4-FFF2-40B4-BE49-F238E27FC236}">
                      <a16:creationId xmlns:a16="http://schemas.microsoft.com/office/drawing/2014/main" id="{002517E4-6AFE-BB91-E118-B2EC83DE7C07}"/>
                    </a:ext>
                  </a:extLst>
                </p:cNvPr>
                <p:cNvSpPr/>
                <p:nvPr/>
              </p:nvSpPr>
              <p:spPr>
                <a:xfrm>
                  <a:off x="8611312" y="3198750"/>
                  <a:ext cx="1196367" cy="460499"/>
                </a:xfrm>
                <a:prstGeom prst="rightArrow">
                  <a:avLst/>
                </a:prstGeom>
                <a:solidFill>
                  <a:srgbClr val="CC6600"/>
                </a:solidFill>
                <a:ln>
                  <a:solidFill>
                    <a:srgbClr val="CC6600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decoder </a:t>
                  </a:r>
                  <a14:m>
                    <m:oMath xmlns:m="http://schemas.openxmlformats.org/officeDocument/2006/math">
                      <m:r>
                        <a:rPr lang="en-CA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Arrow: Right 8">
                  <a:extLst>
                    <a:ext uri="{FF2B5EF4-FFF2-40B4-BE49-F238E27FC236}">
                      <a16:creationId xmlns:a16="http://schemas.microsoft.com/office/drawing/2014/main" id="{002517E4-6AFE-BB91-E118-B2EC83DE7C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312" y="3198750"/>
                  <a:ext cx="1196367" cy="460499"/>
                </a:xfrm>
                <a:prstGeom prst="rightArrow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CC660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5ED8471-A83D-2020-B85B-A9DD60A75369}"/>
                    </a:ext>
                  </a:extLst>
                </p:cNvPr>
                <p:cNvSpPr/>
                <p:nvPr/>
              </p:nvSpPr>
              <p:spPr>
                <a:xfrm>
                  <a:off x="3518011" y="2688493"/>
                  <a:ext cx="968531" cy="1433368"/>
                </a:xfrm>
                <a:prstGeom prst="rect">
                  <a:avLst/>
                </a:prstGeom>
                <a:solidFill>
                  <a:srgbClr val="2E5C2A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Encoded Abstract Input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CA" dirty="0"/>
                </a:p>
                <a:p>
                  <a:pPr algn="ctr"/>
                  <a:r>
                    <a:rPr lang="en-CA" dirty="0"/>
                    <a:t>(dim n)</a:t>
                  </a: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5ED8471-A83D-2020-B85B-A9DD60A75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011" y="2688493"/>
                  <a:ext cx="968531" cy="1433368"/>
                </a:xfrm>
                <a:prstGeom prst="rect">
                  <a:avLst/>
                </a:prstGeom>
                <a:blipFill>
                  <a:blip r:embed="rId7"/>
                  <a:stretch>
                    <a:fillRect r="-1840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Arrow: Right 10">
                  <a:extLst>
                    <a:ext uri="{FF2B5EF4-FFF2-40B4-BE49-F238E27FC236}">
                      <a16:creationId xmlns:a16="http://schemas.microsoft.com/office/drawing/2014/main" id="{44A3E142-0721-778C-8987-3BD4DC09D996}"/>
                    </a:ext>
                  </a:extLst>
                </p:cNvPr>
                <p:cNvSpPr/>
                <p:nvPr/>
              </p:nvSpPr>
              <p:spPr>
                <a:xfrm>
                  <a:off x="4778625" y="2851805"/>
                  <a:ext cx="2278302" cy="115439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Processor </a:t>
                  </a:r>
                  <a14:m>
                    <m:oMath xmlns:m="http://schemas.openxmlformats.org/officeDocument/2006/math">
                      <m:r>
                        <a:rPr lang="en-CA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" name="Arrow: Right 10">
                  <a:extLst>
                    <a:ext uri="{FF2B5EF4-FFF2-40B4-BE49-F238E27FC236}">
                      <a16:creationId xmlns:a16="http://schemas.microsoft.com/office/drawing/2014/main" id="{44A3E142-0721-778C-8987-3BD4DC09D9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625" y="2851805"/>
                  <a:ext cx="2278302" cy="1154390"/>
                </a:xfrm>
                <a:prstGeom prst="rightArrow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591AD6B-3463-4E2C-6254-EAD9E36C26C3}"/>
                    </a:ext>
                  </a:extLst>
                </p:cNvPr>
                <p:cNvSpPr/>
                <p:nvPr/>
              </p:nvSpPr>
              <p:spPr>
                <a:xfrm>
                  <a:off x="7349854" y="2712316"/>
                  <a:ext cx="968531" cy="143336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Encoded Abstract Output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oMath>
                    </m:oMathPara>
                  </a14:m>
                  <a:endParaRPr lang="en-CA" dirty="0"/>
                </a:p>
                <a:p>
                  <a:pPr algn="ctr"/>
                  <a:r>
                    <a:rPr lang="en-CA" dirty="0"/>
                    <a:t>(dim m)</a:t>
                  </a: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591AD6B-3463-4E2C-6254-EAD9E36C26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9854" y="2712316"/>
                  <a:ext cx="968531" cy="1433368"/>
                </a:xfrm>
                <a:prstGeom prst="rect">
                  <a:avLst/>
                </a:prstGeom>
                <a:blipFill>
                  <a:blip r:embed="rId9"/>
                  <a:stretch>
                    <a:fillRect r="-613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83" y="1503351"/>
                <a:ext cx="11569800" cy="2572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Blueprint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First step: 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bg1"/>
                    </a:solidFill>
                  </a:rPr>
                  <a:t>Train three neural networks: encoder </a:t>
                </a:r>
                <a14:m>
                  <m:oMath xmlns:m="http://schemas.openxmlformats.org/officeDocument/2006/math">
                    <m:r>
                      <a:rPr lang="en-CA" altLang="zh-CN" sz="1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900" dirty="0">
                    <a:solidFill>
                      <a:schemeClr val="bg1"/>
                    </a:solidFill>
                  </a:rPr>
                  <a:t>, processor </a:t>
                </a:r>
                <a14:m>
                  <m:oMath xmlns:m="http://schemas.openxmlformats.org/officeDocument/2006/math">
                    <m:r>
                      <a:rPr lang="en-CA" altLang="zh-CN" sz="1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900" dirty="0">
                    <a:solidFill>
                      <a:schemeClr val="bg1"/>
                    </a:solidFill>
                  </a:rPr>
                  <a:t>, decoder </a:t>
                </a:r>
                <a14:m>
                  <m:oMath xmlns:m="http://schemas.openxmlformats.org/officeDocument/2006/math">
                    <m:r>
                      <a:rPr lang="en-CA" altLang="zh-CN" sz="1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1900" dirty="0">
                    <a:solidFill>
                      <a:schemeClr val="bg1"/>
                    </a:solidFill>
                  </a:rPr>
                  <a:t> in the abstract space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bg1"/>
                    </a:solidFill>
                  </a:rPr>
                  <a:t>Encoder transforms the abstract input to inputs for the processor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bg1"/>
                    </a:solidFill>
                  </a:rPr>
                  <a:t>Decoder transforms the processor output to the abstract output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bg1"/>
                    </a:solidFill>
                  </a:rPr>
                  <a:t>The training goal is so that </a:t>
                </a:r>
                <a14:m>
                  <m:oMath xmlns:m="http://schemas.openxmlformats.org/officeDocument/2006/math">
                    <m:r>
                      <a:rPr lang="en-CA" altLang="zh-CN" sz="1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altLang="zh-CN" sz="1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1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altLang="zh-CN" sz="1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altLang="zh-CN" sz="1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altLang="zh-CN" sz="1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altLang="zh-CN" sz="1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  <m:r>
                      <a:rPr lang="en-CA" altLang="zh-CN" sz="1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altLang="zh-CN" sz="1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CA" altLang="zh-CN" sz="1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altLang="zh-CN" sz="1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sz="1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CA" altLang="zh-CN" sz="1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CA" altLang="zh-CN" sz="1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altLang="zh-CN" sz="1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CA" altLang="zh-CN" sz="1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chemeClr val="bg1"/>
                    </a:solidFill>
                  </a:rPr>
                  <a:t>This three-component neural network model will imitate </a:t>
                </a:r>
                <a:r>
                  <a:rPr lang="en-CA" altLang="zh-CN" sz="1900" dirty="0">
                    <a:solidFill>
                      <a:schemeClr val="bg1"/>
                    </a:solidFill>
                  </a:rPr>
                  <a:t>the</a:t>
                </a:r>
                <a:r>
                  <a:rPr lang="zh-CN" altLang="en-US" sz="1900" dirty="0">
                    <a:solidFill>
                      <a:schemeClr val="bg1"/>
                    </a:solidFill>
                  </a:rPr>
                  <a:t> </a:t>
                </a:r>
                <a:r>
                  <a:rPr lang="en-CA" altLang="zh-CN" sz="1900" dirty="0">
                    <a:solidFill>
                      <a:schemeClr val="bg1"/>
                    </a:solidFill>
                  </a:rPr>
                  <a:t>algorithm A in the abstract space </a:t>
                </a:r>
                <a:endParaRPr lang="en-US" altLang="zh-CN" sz="1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3" y="1503351"/>
                <a:ext cx="11569800" cy="2572993"/>
              </a:xfrm>
              <a:prstGeom prst="rect">
                <a:avLst/>
              </a:prstGeom>
              <a:blipFill>
                <a:blip r:embed="rId10"/>
                <a:stretch>
                  <a:fillRect t="-18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08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Neural Algorithmic Reasoning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2345CF-379C-5132-6E3C-4B407B42F7EB}"/>
              </a:ext>
            </a:extLst>
          </p:cNvPr>
          <p:cNvGrpSpPr/>
          <p:nvPr/>
        </p:nvGrpSpPr>
        <p:grpSpPr>
          <a:xfrm>
            <a:off x="1057608" y="4223575"/>
            <a:ext cx="9974277" cy="1457192"/>
            <a:chOff x="982392" y="2688492"/>
            <a:chExt cx="9974277" cy="1457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F1ED796-544E-E307-8D5D-77FA841628B9}"/>
                    </a:ext>
                  </a:extLst>
                </p:cNvPr>
                <p:cNvSpPr/>
                <p:nvPr/>
              </p:nvSpPr>
              <p:spPr>
                <a:xfrm>
                  <a:off x="982392" y="2688492"/>
                  <a:ext cx="855983" cy="1433368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Real Input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  <a:p>
                  <a:pPr algn="ctr"/>
                  <a:r>
                    <a:rPr lang="en-CA" dirty="0"/>
                    <a:t>(dim v)</a:t>
                  </a: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F1ED796-544E-E307-8D5D-77FA84162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392" y="2688492"/>
                  <a:ext cx="855983" cy="14333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92D05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Arrow: Right 4">
                  <a:extLst>
                    <a:ext uri="{FF2B5EF4-FFF2-40B4-BE49-F238E27FC236}">
                      <a16:creationId xmlns:a16="http://schemas.microsoft.com/office/drawing/2014/main" id="{B79843F0-5FC0-EA3F-13F8-B8BB965E7E98}"/>
                    </a:ext>
                  </a:extLst>
                </p:cNvPr>
                <p:cNvSpPr/>
                <p:nvPr/>
              </p:nvSpPr>
              <p:spPr>
                <a:xfrm>
                  <a:off x="2131303" y="3174927"/>
                  <a:ext cx="1093781" cy="460499"/>
                </a:xfrm>
                <a:prstGeom prst="rightArrow">
                  <a:avLst/>
                </a:prstGeom>
                <a:solidFill>
                  <a:srgbClr val="800000"/>
                </a:solidFill>
                <a:ln>
                  <a:solidFill>
                    <a:srgbClr val="800000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encoder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" name="Arrow: Right 4">
                  <a:extLst>
                    <a:ext uri="{FF2B5EF4-FFF2-40B4-BE49-F238E27FC236}">
                      <a16:creationId xmlns:a16="http://schemas.microsoft.com/office/drawing/2014/main" id="{B79843F0-5FC0-EA3F-13F8-B8BB965E7E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1303" y="3174927"/>
                  <a:ext cx="1093781" cy="460499"/>
                </a:xfrm>
                <a:prstGeom prst="rightArrow">
                  <a:avLst/>
                </a:prstGeom>
                <a:blipFill>
                  <a:blip r:embed="rId4"/>
                  <a:stretch>
                    <a:fillRect l="-543" r="-2717"/>
                  </a:stretch>
                </a:blipFill>
                <a:ln>
                  <a:solidFill>
                    <a:srgbClr val="80000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9203FF1-3913-9E27-6943-3995C5C25C19}"/>
                    </a:ext>
                  </a:extLst>
                </p:cNvPr>
                <p:cNvSpPr/>
                <p:nvPr/>
              </p:nvSpPr>
              <p:spPr>
                <a:xfrm>
                  <a:off x="10100605" y="2827982"/>
                  <a:ext cx="856064" cy="1154390"/>
                </a:xfrm>
                <a:prstGeom prst="rect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Real Output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  <a:p>
                  <a:pPr algn="ctr"/>
                  <a:r>
                    <a:rPr lang="en-CA" dirty="0"/>
                    <a:t>(dim w)</a:t>
                  </a: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9203FF1-3913-9E27-6943-3995C5C25C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605" y="2827982"/>
                  <a:ext cx="856064" cy="11543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Arrow: Right 8">
                  <a:extLst>
                    <a:ext uri="{FF2B5EF4-FFF2-40B4-BE49-F238E27FC236}">
                      <a16:creationId xmlns:a16="http://schemas.microsoft.com/office/drawing/2014/main" id="{002517E4-6AFE-BB91-E118-B2EC83DE7C07}"/>
                    </a:ext>
                  </a:extLst>
                </p:cNvPr>
                <p:cNvSpPr/>
                <p:nvPr/>
              </p:nvSpPr>
              <p:spPr>
                <a:xfrm>
                  <a:off x="8611312" y="3198750"/>
                  <a:ext cx="1196367" cy="460499"/>
                </a:xfrm>
                <a:prstGeom prst="rightArrow">
                  <a:avLst/>
                </a:prstGeom>
                <a:solidFill>
                  <a:srgbClr val="CC6600"/>
                </a:solidFill>
                <a:ln>
                  <a:solidFill>
                    <a:srgbClr val="CC6600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Decoder</a:t>
                  </a:r>
                  <a:r>
                    <a:rPr lang="en-CA" altLang="zh-CN" sz="1400" b="0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Arrow: Right 8">
                  <a:extLst>
                    <a:ext uri="{FF2B5EF4-FFF2-40B4-BE49-F238E27FC236}">
                      <a16:creationId xmlns:a16="http://schemas.microsoft.com/office/drawing/2014/main" id="{002517E4-6AFE-BB91-E118-B2EC83DE7C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312" y="3198750"/>
                  <a:ext cx="1196367" cy="460499"/>
                </a:xfrm>
                <a:prstGeom prst="rightArrow">
                  <a:avLst/>
                </a:prstGeom>
                <a:blipFill>
                  <a:blip r:embed="rId6"/>
                  <a:stretch>
                    <a:fillRect r="-1493"/>
                  </a:stretch>
                </a:blipFill>
                <a:ln>
                  <a:solidFill>
                    <a:srgbClr val="CC660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5ED8471-A83D-2020-B85B-A9DD60A75369}"/>
                    </a:ext>
                  </a:extLst>
                </p:cNvPr>
                <p:cNvSpPr/>
                <p:nvPr/>
              </p:nvSpPr>
              <p:spPr>
                <a:xfrm>
                  <a:off x="3518011" y="2688493"/>
                  <a:ext cx="968531" cy="1433368"/>
                </a:xfrm>
                <a:prstGeom prst="rect">
                  <a:avLst/>
                </a:prstGeom>
                <a:solidFill>
                  <a:srgbClr val="2E5C2A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Encoded Real Input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CA" altLang="zh-CN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CA" altLang="zh-CN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CA" dirty="0"/>
                </a:p>
                <a:p>
                  <a:pPr algn="ctr"/>
                  <a:r>
                    <a:rPr lang="en-CA" dirty="0"/>
                    <a:t>(dim n)</a:t>
                  </a: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5ED8471-A83D-2020-B85B-A9DD60A75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011" y="2688493"/>
                  <a:ext cx="968531" cy="1433368"/>
                </a:xfrm>
                <a:prstGeom prst="rect">
                  <a:avLst/>
                </a:prstGeom>
                <a:blipFill>
                  <a:blip r:embed="rId7"/>
                  <a:stretch>
                    <a:fillRect r="-1840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4A3E142-0721-778C-8987-3BD4DC09D996}"/>
                </a:ext>
              </a:extLst>
            </p:cNvPr>
            <p:cNvSpPr/>
            <p:nvPr/>
          </p:nvSpPr>
          <p:spPr>
            <a:xfrm>
              <a:off x="4778625" y="2851805"/>
              <a:ext cx="2278302" cy="115439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Processor 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591AD6B-3463-4E2C-6254-EAD9E36C26C3}"/>
                    </a:ext>
                  </a:extLst>
                </p:cNvPr>
                <p:cNvSpPr/>
                <p:nvPr/>
              </p:nvSpPr>
              <p:spPr>
                <a:xfrm>
                  <a:off x="7349854" y="2712316"/>
                  <a:ext cx="968531" cy="143336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Encoded Real Output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altLang="zh-CN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CA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CA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CA" dirty="0"/>
                </a:p>
                <a:p>
                  <a:pPr algn="ctr"/>
                  <a:r>
                    <a:rPr lang="en-CA" dirty="0"/>
                    <a:t>(dim m)</a:t>
                  </a: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591AD6B-3463-4E2C-6254-EAD9E36C26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9854" y="2712316"/>
                  <a:ext cx="968531" cy="143336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12" y="1330035"/>
                <a:ext cx="11569800" cy="2754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Blueprint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Second step: 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Set up encoder and decoder for real world input and output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The dimension lines up with the already trained processor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Third step: 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Keep the processor trained weights fixed. 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Train the encoder and decoder in the model with real world data with gradient descent.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The training goal is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altLang="zh-CN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CA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CA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CA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12" y="1330035"/>
                <a:ext cx="11569800" cy="2754855"/>
              </a:xfrm>
              <a:prstGeom prst="rect">
                <a:avLst/>
              </a:prstGeom>
              <a:blipFill>
                <a:blip r:embed="rId9"/>
                <a:stretch>
                  <a:fillRect t="-1770" b="-64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51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Neural Algorithmic Reasoning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2345CF-379C-5132-6E3C-4B407B42F7EB}"/>
              </a:ext>
            </a:extLst>
          </p:cNvPr>
          <p:cNvGrpSpPr/>
          <p:nvPr/>
        </p:nvGrpSpPr>
        <p:grpSpPr>
          <a:xfrm>
            <a:off x="1057608" y="4223575"/>
            <a:ext cx="9974277" cy="1457192"/>
            <a:chOff x="982392" y="2688492"/>
            <a:chExt cx="9974277" cy="14571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1ED796-544E-E307-8D5D-77FA841628B9}"/>
                </a:ext>
              </a:extLst>
            </p:cNvPr>
            <p:cNvSpPr/>
            <p:nvPr/>
          </p:nvSpPr>
          <p:spPr>
            <a:xfrm>
              <a:off x="982392" y="2688492"/>
              <a:ext cx="855983" cy="143336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Real Input</a:t>
              </a:r>
            </a:p>
            <a:p>
              <a:pPr algn="ctr"/>
              <a:r>
                <a:rPr lang="en-CA" dirty="0"/>
                <a:t>x</a:t>
              </a:r>
            </a:p>
            <a:p>
              <a:pPr algn="ctr"/>
              <a:r>
                <a:rPr lang="en-CA" dirty="0"/>
                <a:t>(dim v)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B79843F0-5FC0-EA3F-13F8-B8BB965E7E98}"/>
                </a:ext>
              </a:extLst>
            </p:cNvPr>
            <p:cNvSpPr/>
            <p:nvPr/>
          </p:nvSpPr>
          <p:spPr>
            <a:xfrm>
              <a:off x="2131303" y="3174927"/>
              <a:ext cx="1093781" cy="460499"/>
            </a:xfrm>
            <a:prstGeom prst="rightArrow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encoder f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203FF1-3913-9E27-6943-3995C5C25C19}"/>
                </a:ext>
              </a:extLst>
            </p:cNvPr>
            <p:cNvSpPr/>
            <p:nvPr/>
          </p:nvSpPr>
          <p:spPr>
            <a:xfrm>
              <a:off x="10100605" y="2827982"/>
              <a:ext cx="856064" cy="115439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Real Output</a:t>
              </a:r>
            </a:p>
            <a:p>
              <a:pPr algn="ctr"/>
              <a:r>
                <a:rPr lang="en-CA" dirty="0"/>
                <a:t>y</a:t>
              </a:r>
            </a:p>
            <a:p>
              <a:pPr algn="ctr"/>
              <a:r>
                <a:rPr lang="en-CA" dirty="0"/>
                <a:t>(dim w)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02517E4-6AFE-BB91-E118-B2EC83DE7C07}"/>
                </a:ext>
              </a:extLst>
            </p:cNvPr>
            <p:cNvSpPr/>
            <p:nvPr/>
          </p:nvSpPr>
          <p:spPr>
            <a:xfrm>
              <a:off x="8611312" y="3198750"/>
              <a:ext cx="1196367" cy="460499"/>
            </a:xfrm>
            <a:prstGeom prst="rightArrow">
              <a:avLst/>
            </a:prstGeom>
            <a:solidFill>
              <a:srgbClr val="CC6600"/>
            </a:solidFill>
            <a:ln>
              <a:solidFill>
                <a:srgbClr val="CC66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decoder 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ED8471-A83D-2020-B85B-A9DD60A75369}"/>
                </a:ext>
              </a:extLst>
            </p:cNvPr>
            <p:cNvSpPr/>
            <p:nvPr/>
          </p:nvSpPr>
          <p:spPr>
            <a:xfrm>
              <a:off x="3518011" y="2688493"/>
              <a:ext cx="968531" cy="1433368"/>
            </a:xfrm>
            <a:prstGeom prst="rect">
              <a:avLst/>
            </a:prstGeom>
            <a:solidFill>
              <a:srgbClr val="2E5C2A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Encoded Real Input</a:t>
              </a:r>
            </a:p>
            <a:p>
              <a:pPr algn="ctr"/>
              <a:r>
                <a:rPr lang="en-CA" dirty="0"/>
                <a:t>f(x)</a:t>
              </a:r>
            </a:p>
            <a:p>
              <a:pPr algn="ctr"/>
              <a:r>
                <a:rPr lang="en-CA" dirty="0"/>
                <a:t>(dim n)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4A3E142-0721-778C-8987-3BD4DC09D996}"/>
                </a:ext>
              </a:extLst>
            </p:cNvPr>
            <p:cNvSpPr/>
            <p:nvPr/>
          </p:nvSpPr>
          <p:spPr>
            <a:xfrm>
              <a:off x="4778625" y="2851805"/>
              <a:ext cx="2278302" cy="115439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Processor 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91AD6B-3463-4E2C-6254-EAD9E36C26C3}"/>
                </a:ext>
              </a:extLst>
            </p:cNvPr>
            <p:cNvSpPr/>
            <p:nvPr/>
          </p:nvSpPr>
          <p:spPr>
            <a:xfrm>
              <a:off x="7349854" y="2712316"/>
              <a:ext cx="968531" cy="143336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70C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Encoded Real Output</a:t>
              </a:r>
            </a:p>
            <a:p>
              <a:pPr algn="ctr"/>
              <a:r>
                <a:rPr lang="en-CA" dirty="0"/>
                <a:t>P(f(x))</a:t>
              </a:r>
            </a:p>
            <a:p>
              <a:pPr algn="ctr"/>
              <a:r>
                <a:rPr lang="en-CA" dirty="0"/>
                <a:t>(dim m)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83" y="1503351"/>
                <a:ext cx="11569800" cy="2572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Blueprint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Benefits: 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Everything is trainable, no information loss and manual adjustment of data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The function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altLang="zh-CN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CA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CA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CA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is end-to-end differentiable, allowing better model optimization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Only need to train the processor once, and for different problems, train specific encoder and decoder for that problem. </a:t>
                </a:r>
              </a:p>
            </p:txBody>
          </p:sp>
        </mc:Choice>
        <mc:Fallback xmlns="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3" y="1503351"/>
                <a:ext cx="11569800" cy="2572993"/>
              </a:xfrm>
              <a:prstGeom prst="rect">
                <a:avLst/>
              </a:prstGeom>
              <a:blipFill>
                <a:blip r:embed="rId3"/>
                <a:stretch>
                  <a:fillRect t="-18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1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Neural Algorithmic Reasoning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" name="Google Shape;273;p25">
            <a:extLst>
              <a:ext uri="{FF2B5EF4-FFF2-40B4-BE49-F238E27FC236}">
                <a16:creationId xmlns:a16="http://schemas.microsoft.com/office/drawing/2014/main" id="{46920E15-78B5-E96B-705E-2C7189CED820}"/>
              </a:ext>
            </a:extLst>
          </p:cNvPr>
          <p:cNvSpPr txBox="1">
            <a:spLocks/>
          </p:cNvSpPr>
          <p:nvPr/>
        </p:nvSpPr>
        <p:spPr>
          <a:xfrm>
            <a:off x="259883" y="1503352"/>
            <a:ext cx="115698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Example: Dijkstra Algorithm in abstract space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57C7416-1E82-C697-6C4D-04CC5C82917F}"/>
              </a:ext>
            </a:extLst>
          </p:cNvPr>
          <p:cNvGrpSpPr/>
          <p:nvPr/>
        </p:nvGrpSpPr>
        <p:grpSpPr>
          <a:xfrm>
            <a:off x="589659" y="2083490"/>
            <a:ext cx="2805762" cy="3469712"/>
            <a:chOff x="589659" y="2083490"/>
            <a:chExt cx="2805762" cy="346971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FAC24AE-7C8C-919D-627E-1E23D1CAECBF}"/>
                </a:ext>
              </a:extLst>
            </p:cNvPr>
            <p:cNvSpPr/>
            <p:nvPr/>
          </p:nvSpPr>
          <p:spPr>
            <a:xfrm>
              <a:off x="589659" y="3286624"/>
              <a:ext cx="991313" cy="9433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863D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300" dirty="0"/>
                <a:t>Edge Weight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40EE072-656F-B906-E23A-7BCBB9F309D2}"/>
                </a:ext>
              </a:extLst>
            </p:cNvPr>
            <p:cNvSpPr/>
            <p:nvPr/>
          </p:nvSpPr>
          <p:spPr>
            <a:xfrm>
              <a:off x="2933948" y="2083490"/>
              <a:ext cx="461473" cy="460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0672EF-A760-518A-2CE3-6343A11B3860}"/>
                </a:ext>
              </a:extLst>
            </p:cNvPr>
            <p:cNvSpPr/>
            <p:nvPr/>
          </p:nvSpPr>
          <p:spPr>
            <a:xfrm>
              <a:off x="2933947" y="2683466"/>
              <a:ext cx="461473" cy="460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E6F43CC-55B3-9E5E-88B9-B3E4F88145A1}"/>
                </a:ext>
              </a:extLst>
            </p:cNvPr>
            <p:cNvSpPr/>
            <p:nvPr/>
          </p:nvSpPr>
          <p:spPr>
            <a:xfrm>
              <a:off x="2933947" y="3888650"/>
              <a:ext cx="461473" cy="460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AC3B64-A761-DCD6-35C0-4B1EDA2BFE6D}"/>
                </a:ext>
              </a:extLst>
            </p:cNvPr>
            <p:cNvSpPr/>
            <p:nvPr/>
          </p:nvSpPr>
          <p:spPr>
            <a:xfrm>
              <a:off x="2933947" y="4490676"/>
              <a:ext cx="461473" cy="460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461590-C5D5-36DF-8AC9-D319CD66DFB2}"/>
                </a:ext>
              </a:extLst>
            </p:cNvPr>
            <p:cNvSpPr/>
            <p:nvPr/>
          </p:nvSpPr>
          <p:spPr>
            <a:xfrm>
              <a:off x="2933947" y="5092702"/>
              <a:ext cx="461473" cy="460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2C0C5E6-CAC5-CE12-F973-BC5192A97AB5}"/>
                </a:ext>
              </a:extLst>
            </p:cNvPr>
            <p:cNvSpPr/>
            <p:nvPr/>
          </p:nvSpPr>
          <p:spPr>
            <a:xfrm>
              <a:off x="2933947" y="3286624"/>
              <a:ext cx="461473" cy="460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79E0EED-6C58-1E73-66AC-8214FB06FB84}"/>
                </a:ext>
              </a:extLst>
            </p:cNvPr>
            <p:cNvSpPr/>
            <p:nvPr/>
          </p:nvSpPr>
          <p:spPr>
            <a:xfrm>
              <a:off x="1954136" y="2913716"/>
              <a:ext cx="461473" cy="460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96FA64-7A2D-2731-ABA0-0AA905F358B7}"/>
                </a:ext>
              </a:extLst>
            </p:cNvPr>
            <p:cNvSpPr/>
            <p:nvPr/>
          </p:nvSpPr>
          <p:spPr>
            <a:xfrm>
              <a:off x="1954136" y="4118900"/>
              <a:ext cx="461473" cy="460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F11CB9-ED6D-B58F-F71A-EBA28901D3A7}"/>
                </a:ext>
              </a:extLst>
            </p:cNvPr>
            <p:cNvSpPr/>
            <p:nvPr/>
          </p:nvSpPr>
          <p:spPr>
            <a:xfrm>
              <a:off x="1954136" y="3516874"/>
              <a:ext cx="461473" cy="460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340CD65-4D4A-1994-53DF-229F5F396395}"/>
                </a:ext>
              </a:extLst>
            </p:cNvPr>
            <p:cNvCxnSpPr>
              <a:stCxn id="7" idx="7"/>
              <a:endCxn id="26" idx="2"/>
            </p:cNvCxnSpPr>
            <p:nvPr/>
          </p:nvCxnSpPr>
          <p:spPr>
            <a:xfrm flipV="1">
              <a:off x="1435798" y="3143966"/>
              <a:ext cx="518338" cy="280807"/>
            </a:xfrm>
            <a:prstGeom prst="straightConnector1">
              <a:avLst/>
            </a:prstGeom>
            <a:ln w="317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43B58BE-0536-466F-6026-D35D7D71B761}"/>
                </a:ext>
              </a:extLst>
            </p:cNvPr>
            <p:cNvCxnSpPr>
              <a:cxnSpLocks/>
              <a:stCxn id="7" idx="6"/>
              <a:endCxn id="28" idx="2"/>
            </p:cNvCxnSpPr>
            <p:nvPr/>
          </p:nvCxnSpPr>
          <p:spPr>
            <a:xfrm flipV="1">
              <a:off x="1580972" y="3747124"/>
              <a:ext cx="373164" cy="11169"/>
            </a:xfrm>
            <a:prstGeom prst="straightConnector1">
              <a:avLst/>
            </a:prstGeom>
            <a:ln w="317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07B35A4-31F3-650B-4091-A5D10CB48912}"/>
                </a:ext>
              </a:extLst>
            </p:cNvPr>
            <p:cNvCxnSpPr>
              <a:cxnSpLocks/>
              <a:stCxn id="7" idx="5"/>
              <a:endCxn id="27" idx="2"/>
            </p:cNvCxnSpPr>
            <p:nvPr/>
          </p:nvCxnSpPr>
          <p:spPr>
            <a:xfrm>
              <a:off x="1435798" y="4091813"/>
              <a:ext cx="518338" cy="257337"/>
            </a:xfrm>
            <a:prstGeom prst="straightConnector1">
              <a:avLst/>
            </a:prstGeom>
            <a:ln w="317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25440E7-6923-EA2C-DBCA-967FA18C5D67}"/>
                </a:ext>
              </a:extLst>
            </p:cNvPr>
            <p:cNvCxnSpPr>
              <a:cxnSpLocks/>
              <a:stCxn id="26" idx="6"/>
              <a:endCxn id="20" idx="2"/>
            </p:cNvCxnSpPr>
            <p:nvPr/>
          </p:nvCxnSpPr>
          <p:spPr>
            <a:xfrm flipV="1">
              <a:off x="2415609" y="2313740"/>
              <a:ext cx="518339" cy="830226"/>
            </a:xfrm>
            <a:prstGeom prst="straightConnector1">
              <a:avLst/>
            </a:prstGeom>
            <a:ln w="317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FF82195-B2F3-D6C8-79CC-EDC2546B425C}"/>
                </a:ext>
              </a:extLst>
            </p:cNvPr>
            <p:cNvCxnSpPr>
              <a:cxnSpLocks/>
              <a:stCxn id="26" idx="6"/>
              <a:endCxn id="21" idx="2"/>
            </p:cNvCxnSpPr>
            <p:nvPr/>
          </p:nvCxnSpPr>
          <p:spPr>
            <a:xfrm flipV="1">
              <a:off x="2415609" y="2913716"/>
              <a:ext cx="518338" cy="230250"/>
            </a:xfrm>
            <a:prstGeom prst="straightConnector1">
              <a:avLst/>
            </a:prstGeom>
            <a:ln w="317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D206D96-5048-5124-AEFC-6790B1FA3852}"/>
                </a:ext>
              </a:extLst>
            </p:cNvPr>
            <p:cNvCxnSpPr>
              <a:cxnSpLocks/>
              <a:stCxn id="26" idx="6"/>
              <a:endCxn id="25" idx="2"/>
            </p:cNvCxnSpPr>
            <p:nvPr/>
          </p:nvCxnSpPr>
          <p:spPr>
            <a:xfrm>
              <a:off x="2415609" y="3143966"/>
              <a:ext cx="518338" cy="372908"/>
            </a:xfrm>
            <a:prstGeom prst="straightConnector1">
              <a:avLst/>
            </a:prstGeom>
            <a:ln w="317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3AFF75C-4DFA-D00C-2049-B8E5073E1945}"/>
                </a:ext>
              </a:extLst>
            </p:cNvPr>
            <p:cNvCxnSpPr>
              <a:cxnSpLocks/>
              <a:stCxn id="26" idx="6"/>
              <a:endCxn id="22" idx="2"/>
            </p:cNvCxnSpPr>
            <p:nvPr/>
          </p:nvCxnSpPr>
          <p:spPr>
            <a:xfrm>
              <a:off x="2415609" y="3143966"/>
              <a:ext cx="518338" cy="974934"/>
            </a:xfrm>
            <a:prstGeom prst="straightConnector1">
              <a:avLst/>
            </a:prstGeom>
            <a:ln w="317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F77AF4D-D0B9-02EF-2B7B-F0D0F18F0A1D}"/>
                </a:ext>
              </a:extLst>
            </p:cNvPr>
            <p:cNvCxnSpPr>
              <a:cxnSpLocks/>
              <a:stCxn id="26" idx="6"/>
              <a:endCxn id="23" idx="2"/>
            </p:cNvCxnSpPr>
            <p:nvPr/>
          </p:nvCxnSpPr>
          <p:spPr>
            <a:xfrm>
              <a:off x="2415609" y="3143966"/>
              <a:ext cx="518338" cy="1576960"/>
            </a:xfrm>
            <a:prstGeom prst="straightConnector1">
              <a:avLst/>
            </a:prstGeom>
            <a:ln w="317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EAFEEA5-B497-32ED-E464-23D9396E355E}"/>
                </a:ext>
              </a:extLst>
            </p:cNvPr>
            <p:cNvCxnSpPr>
              <a:cxnSpLocks/>
              <a:stCxn id="26" idx="6"/>
              <a:endCxn id="24" idx="2"/>
            </p:cNvCxnSpPr>
            <p:nvPr/>
          </p:nvCxnSpPr>
          <p:spPr>
            <a:xfrm>
              <a:off x="2415609" y="3143966"/>
              <a:ext cx="518338" cy="2178986"/>
            </a:xfrm>
            <a:prstGeom prst="straightConnector1">
              <a:avLst/>
            </a:prstGeom>
            <a:ln w="317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B1B23CD-A7C8-3545-F79E-857C6A91CB7C}"/>
                </a:ext>
              </a:extLst>
            </p:cNvPr>
            <p:cNvCxnSpPr>
              <a:cxnSpLocks/>
              <a:stCxn id="28" idx="6"/>
              <a:endCxn id="24" idx="2"/>
            </p:cNvCxnSpPr>
            <p:nvPr/>
          </p:nvCxnSpPr>
          <p:spPr>
            <a:xfrm>
              <a:off x="2415609" y="3747124"/>
              <a:ext cx="518338" cy="1575828"/>
            </a:xfrm>
            <a:prstGeom prst="straightConnector1">
              <a:avLst/>
            </a:prstGeom>
            <a:ln w="317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B14DF56-8FB4-4366-2396-CE46F0E6B0FC}"/>
                </a:ext>
              </a:extLst>
            </p:cNvPr>
            <p:cNvCxnSpPr>
              <a:cxnSpLocks/>
              <a:stCxn id="28" idx="6"/>
              <a:endCxn id="23" idx="2"/>
            </p:cNvCxnSpPr>
            <p:nvPr/>
          </p:nvCxnSpPr>
          <p:spPr>
            <a:xfrm>
              <a:off x="2415609" y="3747124"/>
              <a:ext cx="518338" cy="973802"/>
            </a:xfrm>
            <a:prstGeom prst="straightConnector1">
              <a:avLst/>
            </a:prstGeom>
            <a:ln w="317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251A6E2-7851-7314-5596-8DD045CBCB8F}"/>
                </a:ext>
              </a:extLst>
            </p:cNvPr>
            <p:cNvCxnSpPr>
              <a:cxnSpLocks/>
              <a:stCxn id="28" idx="6"/>
              <a:endCxn id="22" idx="2"/>
            </p:cNvCxnSpPr>
            <p:nvPr/>
          </p:nvCxnSpPr>
          <p:spPr>
            <a:xfrm>
              <a:off x="2415609" y="3747124"/>
              <a:ext cx="518338" cy="371776"/>
            </a:xfrm>
            <a:prstGeom prst="straightConnector1">
              <a:avLst/>
            </a:prstGeom>
            <a:ln w="317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A69D01B-F7A2-8849-4587-5D8059A31A4D}"/>
                </a:ext>
              </a:extLst>
            </p:cNvPr>
            <p:cNvCxnSpPr>
              <a:cxnSpLocks/>
              <a:stCxn id="28" idx="6"/>
              <a:endCxn id="25" idx="2"/>
            </p:cNvCxnSpPr>
            <p:nvPr/>
          </p:nvCxnSpPr>
          <p:spPr>
            <a:xfrm flipV="1">
              <a:off x="2415609" y="3516874"/>
              <a:ext cx="518338" cy="230250"/>
            </a:xfrm>
            <a:prstGeom prst="straightConnector1">
              <a:avLst/>
            </a:prstGeom>
            <a:ln w="317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C0C4162-E347-D94F-CFBA-2F0DC008235E}"/>
                </a:ext>
              </a:extLst>
            </p:cNvPr>
            <p:cNvCxnSpPr>
              <a:cxnSpLocks/>
              <a:stCxn id="28" idx="6"/>
              <a:endCxn id="21" idx="2"/>
            </p:cNvCxnSpPr>
            <p:nvPr/>
          </p:nvCxnSpPr>
          <p:spPr>
            <a:xfrm flipV="1">
              <a:off x="2415609" y="2913716"/>
              <a:ext cx="518338" cy="833408"/>
            </a:xfrm>
            <a:prstGeom prst="straightConnector1">
              <a:avLst/>
            </a:prstGeom>
            <a:ln w="317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7AE08D2-9394-4438-A501-5642A4B1B295}"/>
                </a:ext>
              </a:extLst>
            </p:cNvPr>
            <p:cNvCxnSpPr>
              <a:cxnSpLocks/>
              <a:stCxn id="28" idx="6"/>
              <a:endCxn id="20" idx="2"/>
            </p:cNvCxnSpPr>
            <p:nvPr/>
          </p:nvCxnSpPr>
          <p:spPr>
            <a:xfrm flipV="1">
              <a:off x="2415609" y="2313740"/>
              <a:ext cx="518339" cy="1433384"/>
            </a:xfrm>
            <a:prstGeom prst="straightConnector1">
              <a:avLst/>
            </a:prstGeom>
            <a:ln w="317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A5ABB9B-890C-0EAC-4647-692DE8AB5F26}"/>
                </a:ext>
              </a:extLst>
            </p:cNvPr>
            <p:cNvCxnSpPr>
              <a:cxnSpLocks/>
              <a:stCxn id="27" idx="6"/>
              <a:endCxn id="24" idx="2"/>
            </p:cNvCxnSpPr>
            <p:nvPr/>
          </p:nvCxnSpPr>
          <p:spPr>
            <a:xfrm>
              <a:off x="2415609" y="4349150"/>
              <a:ext cx="518338" cy="973802"/>
            </a:xfrm>
            <a:prstGeom prst="straightConnector1">
              <a:avLst/>
            </a:prstGeom>
            <a:ln w="317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0A14000B-D7D3-6356-A544-26CB352D90D1}"/>
                </a:ext>
              </a:extLst>
            </p:cNvPr>
            <p:cNvCxnSpPr>
              <a:cxnSpLocks/>
              <a:stCxn id="27" idx="6"/>
              <a:endCxn id="23" idx="2"/>
            </p:cNvCxnSpPr>
            <p:nvPr/>
          </p:nvCxnSpPr>
          <p:spPr>
            <a:xfrm>
              <a:off x="2415609" y="4349150"/>
              <a:ext cx="518338" cy="371776"/>
            </a:xfrm>
            <a:prstGeom prst="straightConnector1">
              <a:avLst/>
            </a:prstGeom>
            <a:ln w="317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D6FC902-359A-2C0F-8A2C-754485A4C521}"/>
                </a:ext>
              </a:extLst>
            </p:cNvPr>
            <p:cNvCxnSpPr>
              <a:cxnSpLocks/>
              <a:stCxn id="27" idx="6"/>
              <a:endCxn id="22" idx="2"/>
            </p:cNvCxnSpPr>
            <p:nvPr/>
          </p:nvCxnSpPr>
          <p:spPr>
            <a:xfrm flipV="1">
              <a:off x="2415609" y="4118900"/>
              <a:ext cx="518338" cy="230250"/>
            </a:xfrm>
            <a:prstGeom prst="straightConnector1">
              <a:avLst/>
            </a:prstGeom>
            <a:ln w="317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B072379-EC01-BC08-E16D-FCB613176E79}"/>
                </a:ext>
              </a:extLst>
            </p:cNvPr>
            <p:cNvCxnSpPr>
              <a:cxnSpLocks/>
              <a:stCxn id="27" idx="6"/>
              <a:endCxn id="25" idx="2"/>
            </p:cNvCxnSpPr>
            <p:nvPr/>
          </p:nvCxnSpPr>
          <p:spPr>
            <a:xfrm flipV="1">
              <a:off x="2415609" y="3516874"/>
              <a:ext cx="518338" cy="832276"/>
            </a:xfrm>
            <a:prstGeom prst="straightConnector1">
              <a:avLst/>
            </a:prstGeom>
            <a:ln w="317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A23E0CA-20CB-6D5E-4B09-B9D2F349E910}"/>
                </a:ext>
              </a:extLst>
            </p:cNvPr>
            <p:cNvCxnSpPr>
              <a:cxnSpLocks/>
              <a:stCxn id="27" idx="6"/>
              <a:endCxn id="21" idx="2"/>
            </p:cNvCxnSpPr>
            <p:nvPr/>
          </p:nvCxnSpPr>
          <p:spPr>
            <a:xfrm flipV="1">
              <a:off x="2415609" y="2913716"/>
              <a:ext cx="518338" cy="1435434"/>
            </a:xfrm>
            <a:prstGeom prst="straightConnector1">
              <a:avLst/>
            </a:prstGeom>
            <a:ln w="317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4796021-457A-D07B-99A2-8B6CB08CA698}"/>
                </a:ext>
              </a:extLst>
            </p:cNvPr>
            <p:cNvCxnSpPr>
              <a:cxnSpLocks/>
              <a:stCxn id="27" idx="6"/>
              <a:endCxn id="20" idx="2"/>
            </p:cNvCxnSpPr>
            <p:nvPr/>
          </p:nvCxnSpPr>
          <p:spPr>
            <a:xfrm flipV="1">
              <a:off x="2415609" y="2313740"/>
              <a:ext cx="518339" cy="2035410"/>
            </a:xfrm>
            <a:prstGeom prst="straightConnector1">
              <a:avLst/>
            </a:prstGeom>
            <a:ln w="3175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163655-2385-EC8C-7B40-CD4BA49050A3}"/>
                </a:ext>
              </a:extLst>
            </p:cNvPr>
            <p:cNvSpPr txBox="1"/>
            <p:nvPr/>
          </p:nvSpPr>
          <p:spPr>
            <a:xfrm>
              <a:off x="662245" y="4354038"/>
              <a:ext cx="8461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Abstract Input </a:t>
              </a:r>
            </a:p>
            <a:p>
              <a:r>
                <a:rPr lang="en-CA" dirty="0">
                  <a:solidFill>
                    <a:schemeClr val="bg1"/>
                  </a:solidFill>
                </a:rPr>
                <a:t>Dim 1</a:t>
              </a: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11189FFE-FF2E-03DA-42DB-8A1D0586EA2D}"/>
              </a:ext>
            </a:extLst>
          </p:cNvPr>
          <p:cNvSpPr txBox="1"/>
          <p:nvPr/>
        </p:nvSpPr>
        <p:spPr>
          <a:xfrm>
            <a:off x="2302082" y="5639148"/>
            <a:ext cx="110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chemeClr val="accent1"/>
                </a:solidFill>
              </a:rPr>
              <a:t>Encoder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643B218-38D5-816B-18E6-FFC7170C1034}"/>
              </a:ext>
            </a:extLst>
          </p:cNvPr>
          <p:cNvGrpSpPr/>
          <p:nvPr/>
        </p:nvGrpSpPr>
        <p:grpSpPr>
          <a:xfrm>
            <a:off x="9715989" y="2032977"/>
            <a:ext cx="2080425" cy="3976877"/>
            <a:chOff x="8161764" y="2083490"/>
            <a:chExt cx="2080425" cy="3976877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A219B78-98F8-F385-371D-6AD1A1E71676}"/>
                </a:ext>
              </a:extLst>
            </p:cNvPr>
            <p:cNvSpPr/>
            <p:nvPr/>
          </p:nvSpPr>
          <p:spPr>
            <a:xfrm rot="10800000">
              <a:off x="8250598" y="5092702"/>
              <a:ext cx="461473" cy="4605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0A8FF59-2463-789F-3DE1-CDDDB537F79B}"/>
                </a:ext>
              </a:extLst>
            </p:cNvPr>
            <p:cNvSpPr/>
            <p:nvPr/>
          </p:nvSpPr>
          <p:spPr>
            <a:xfrm rot="10800000">
              <a:off x="8250599" y="4492726"/>
              <a:ext cx="461473" cy="4605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5BA11E8-FDE3-2780-E40E-45B7C499B8A0}"/>
                </a:ext>
              </a:extLst>
            </p:cNvPr>
            <p:cNvSpPr/>
            <p:nvPr/>
          </p:nvSpPr>
          <p:spPr>
            <a:xfrm rot="10800000">
              <a:off x="8250599" y="3287542"/>
              <a:ext cx="461473" cy="4605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D211B99-DA1E-6D98-63D7-4801E1575647}"/>
                </a:ext>
              </a:extLst>
            </p:cNvPr>
            <p:cNvSpPr/>
            <p:nvPr/>
          </p:nvSpPr>
          <p:spPr>
            <a:xfrm rot="10800000">
              <a:off x="8250599" y="2685516"/>
              <a:ext cx="461473" cy="4605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3E1373F-7287-08DF-1845-91126134F90A}"/>
                </a:ext>
              </a:extLst>
            </p:cNvPr>
            <p:cNvSpPr/>
            <p:nvPr/>
          </p:nvSpPr>
          <p:spPr>
            <a:xfrm rot="10800000">
              <a:off x="8250599" y="2083490"/>
              <a:ext cx="461473" cy="4605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D4559269-5825-A8CB-2B5D-1E095CA84B6F}"/>
                </a:ext>
              </a:extLst>
            </p:cNvPr>
            <p:cNvSpPr/>
            <p:nvPr/>
          </p:nvSpPr>
          <p:spPr>
            <a:xfrm rot="10800000">
              <a:off x="8250599" y="3889568"/>
              <a:ext cx="461473" cy="4605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46A72BB-E88E-011E-CB20-1354104B59F7}"/>
                </a:ext>
              </a:extLst>
            </p:cNvPr>
            <p:cNvSpPr/>
            <p:nvPr/>
          </p:nvSpPr>
          <p:spPr>
            <a:xfrm rot="10800000">
              <a:off x="9230410" y="4262476"/>
              <a:ext cx="461473" cy="4605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517FA21-8BE0-3D2E-7816-D6922D4F1D6A}"/>
                </a:ext>
              </a:extLst>
            </p:cNvPr>
            <p:cNvSpPr/>
            <p:nvPr/>
          </p:nvSpPr>
          <p:spPr>
            <a:xfrm rot="10800000">
              <a:off x="9230410" y="3057292"/>
              <a:ext cx="461473" cy="4605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7AD2FCB-EB12-E31D-1442-7B50F7773F69}"/>
                </a:ext>
              </a:extLst>
            </p:cNvPr>
            <p:cNvSpPr/>
            <p:nvPr/>
          </p:nvSpPr>
          <p:spPr>
            <a:xfrm rot="10800000">
              <a:off x="9230410" y="3659318"/>
              <a:ext cx="461473" cy="4605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D95EC98-BAD9-2840-AC46-05884184935B}"/>
                </a:ext>
              </a:extLst>
            </p:cNvPr>
            <p:cNvCxnSpPr>
              <a:cxnSpLocks/>
              <a:stCxn id="150" idx="6"/>
              <a:endCxn id="144" idx="2"/>
            </p:cNvCxnSpPr>
            <p:nvPr/>
          </p:nvCxnSpPr>
          <p:spPr>
            <a:xfrm rot="10800000" flipV="1">
              <a:off x="8712071" y="4492726"/>
              <a:ext cx="518339" cy="830226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CFFD4D83-6609-1BDA-44FB-3059EAE1DE52}"/>
                </a:ext>
              </a:extLst>
            </p:cNvPr>
            <p:cNvCxnSpPr>
              <a:cxnSpLocks/>
              <a:stCxn id="150" idx="6"/>
              <a:endCxn id="145" idx="2"/>
            </p:cNvCxnSpPr>
            <p:nvPr/>
          </p:nvCxnSpPr>
          <p:spPr>
            <a:xfrm rot="10800000" flipV="1">
              <a:off x="8712072" y="4492726"/>
              <a:ext cx="518338" cy="230250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4D63C5B-CF6A-1170-0E3B-854415EC9077}"/>
                </a:ext>
              </a:extLst>
            </p:cNvPr>
            <p:cNvCxnSpPr>
              <a:cxnSpLocks/>
              <a:stCxn id="150" idx="6"/>
              <a:endCxn id="149" idx="2"/>
            </p:cNvCxnSpPr>
            <p:nvPr/>
          </p:nvCxnSpPr>
          <p:spPr>
            <a:xfrm rot="10800000">
              <a:off x="8712072" y="4119818"/>
              <a:ext cx="518338" cy="372908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9CB5DE9F-1D6B-62DA-07EF-1662FB545063}"/>
                </a:ext>
              </a:extLst>
            </p:cNvPr>
            <p:cNvCxnSpPr>
              <a:cxnSpLocks/>
              <a:stCxn id="150" idx="6"/>
              <a:endCxn id="146" idx="2"/>
            </p:cNvCxnSpPr>
            <p:nvPr/>
          </p:nvCxnSpPr>
          <p:spPr>
            <a:xfrm rot="10800000">
              <a:off x="8712072" y="3517792"/>
              <a:ext cx="518338" cy="974934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E4608110-2E88-8436-3A83-26D889E6B3E1}"/>
                </a:ext>
              </a:extLst>
            </p:cNvPr>
            <p:cNvCxnSpPr>
              <a:cxnSpLocks/>
              <a:stCxn id="150" idx="6"/>
              <a:endCxn id="147" idx="2"/>
            </p:cNvCxnSpPr>
            <p:nvPr/>
          </p:nvCxnSpPr>
          <p:spPr>
            <a:xfrm rot="10800000">
              <a:off x="8712072" y="2915766"/>
              <a:ext cx="518338" cy="1576960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06B93EC6-FCB2-D093-D3CB-02719F25063D}"/>
                </a:ext>
              </a:extLst>
            </p:cNvPr>
            <p:cNvCxnSpPr>
              <a:cxnSpLocks/>
              <a:stCxn id="150" idx="6"/>
              <a:endCxn id="148" idx="2"/>
            </p:cNvCxnSpPr>
            <p:nvPr/>
          </p:nvCxnSpPr>
          <p:spPr>
            <a:xfrm rot="10800000">
              <a:off x="8712072" y="2313740"/>
              <a:ext cx="518338" cy="2178986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0F924F1-FC50-AC7B-36C0-5036AB16160A}"/>
                </a:ext>
              </a:extLst>
            </p:cNvPr>
            <p:cNvCxnSpPr>
              <a:cxnSpLocks/>
              <a:stCxn id="152" idx="6"/>
              <a:endCxn id="148" idx="2"/>
            </p:cNvCxnSpPr>
            <p:nvPr/>
          </p:nvCxnSpPr>
          <p:spPr>
            <a:xfrm rot="10800000">
              <a:off x="8712072" y="2313740"/>
              <a:ext cx="518338" cy="1575828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6CC33CE-A13B-B12D-FC33-DF37706A25EE}"/>
                </a:ext>
              </a:extLst>
            </p:cNvPr>
            <p:cNvCxnSpPr>
              <a:cxnSpLocks/>
              <a:stCxn id="152" idx="6"/>
              <a:endCxn id="147" idx="2"/>
            </p:cNvCxnSpPr>
            <p:nvPr/>
          </p:nvCxnSpPr>
          <p:spPr>
            <a:xfrm rot="10800000">
              <a:off x="8712072" y="2915766"/>
              <a:ext cx="518338" cy="973802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FE8DB48-691D-BF7D-4AF6-26837D35C185}"/>
                </a:ext>
              </a:extLst>
            </p:cNvPr>
            <p:cNvCxnSpPr>
              <a:cxnSpLocks/>
              <a:stCxn id="152" idx="6"/>
              <a:endCxn id="146" idx="2"/>
            </p:cNvCxnSpPr>
            <p:nvPr/>
          </p:nvCxnSpPr>
          <p:spPr>
            <a:xfrm rot="10800000">
              <a:off x="8712072" y="3517792"/>
              <a:ext cx="518338" cy="371776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D97A4A8-F281-64FA-60E5-8A3D49F1E6C0}"/>
                </a:ext>
              </a:extLst>
            </p:cNvPr>
            <p:cNvCxnSpPr>
              <a:cxnSpLocks/>
              <a:stCxn id="152" idx="6"/>
              <a:endCxn id="149" idx="2"/>
            </p:cNvCxnSpPr>
            <p:nvPr/>
          </p:nvCxnSpPr>
          <p:spPr>
            <a:xfrm rot="10800000" flipV="1">
              <a:off x="8712072" y="3889568"/>
              <a:ext cx="518338" cy="230250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45310D27-B1CC-5E75-DCCB-0DBFD7A77382}"/>
                </a:ext>
              </a:extLst>
            </p:cNvPr>
            <p:cNvCxnSpPr>
              <a:cxnSpLocks/>
              <a:stCxn id="152" idx="6"/>
              <a:endCxn id="145" idx="2"/>
            </p:cNvCxnSpPr>
            <p:nvPr/>
          </p:nvCxnSpPr>
          <p:spPr>
            <a:xfrm rot="10800000" flipV="1">
              <a:off x="8712072" y="3889568"/>
              <a:ext cx="518338" cy="833408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B4AF7091-BD49-5CFD-0B89-21B23DEB9F3F}"/>
                </a:ext>
              </a:extLst>
            </p:cNvPr>
            <p:cNvCxnSpPr>
              <a:cxnSpLocks/>
              <a:stCxn id="152" idx="6"/>
              <a:endCxn id="144" idx="2"/>
            </p:cNvCxnSpPr>
            <p:nvPr/>
          </p:nvCxnSpPr>
          <p:spPr>
            <a:xfrm rot="10800000" flipV="1">
              <a:off x="8712071" y="3889568"/>
              <a:ext cx="518339" cy="1433384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F687C50F-B3FB-FA36-724E-3029ECBF840A}"/>
                </a:ext>
              </a:extLst>
            </p:cNvPr>
            <p:cNvCxnSpPr>
              <a:cxnSpLocks/>
              <a:stCxn id="151" idx="6"/>
              <a:endCxn id="148" idx="2"/>
            </p:cNvCxnSpPr>
            <p:nvPr/>
          </p:nvCxnSpPr>
          <p:spPr>
            <a:xfrm rot="10800000">
              <a:off x="8712072" y="2313740"/>
              <a:ext cx="518338" cy="973802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E9208BD-9F69-E658-3101-37A9D782D618}"/>
                </a:ext>
              </a:extLst>
            </p:cNvPr>
            <p:cNvCxnSpPr>
              <a:cxnSpLocks/>
              <a:stCxn id="151" idx="6"/>
              <a:endCxn id="147" idx="2"/>
            </p:cNvCxnSpPr>
            <p:nvPr/>
          </p:nvCxnSpPr>
          <p:spPr>
            <a:xfrm rot="10800000">
              <a:off x="8712072" y="2915766"/>
              <a:ext cx="518338" cy="371776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0DA44C6E-ABB4-4632-BA2F-476B6DFE93C3}"/>
                </a:ext>
              </a:extLst>
            </p:cNvPr>
            <p:cNvCxnSpPr>
              <a:cxnSpLocks/>
              <a:stCxn id="151" idx="6"/>
              <a:endCxn id="146" idx="2"/>
            </p:cNvCxnSpPr>
            <p:nvPr/>
          </p:nvCxnSpPr>
          <p:spPr>
            <a:xfrm rot="10800000" flipV="1">
              <a:off x="8712072" y="3287542"/>
              <a:ext cx="518338" cy="230250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9B1551D-FD73-5A3B-8FAB-E742B9A2A83A}"/>
                </a:ext>
              </a:extLst>
            </p:cNvPr>
            <p:cNvCxnSpPr>
              <a:cxnSpLocks/>
              <a:stCxn id="151" idx="6"/>
              <a:endCxn id="149" idx="2"/>
            </p:cNvCxnSpPr>
            <p:nvPr/>
          </p:nvCxnSpPr>
          <p:spPr>
            <a:xfrm rot="10800000" flipV="1">
              <a:off x="8712072" y="3287542"/>
              <a:ext cx="518338" cy="832276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3D631E6-81A0-10D4-D273-8F07EB9A0AB2}"/>
                </a:ext>
              </a:extLst>
            </p:cNvPr>
            <p:cNvCxnSpPr>
              <a:cxnSpLocks/>
              <a:stCxn id="151" idx="6"/>
              <a:endCxn id="145" idx="2"/>
            </p:cNvCxnSpPr>
            <p:nvPr/>
          </p:nvCxnSpPr>
          <p:spPr>
            <a:xfrm rot="10800000" flipV="1">
              <a:off x="8712072" y="3287542"/>
              <a:ext cx="518338" cy="1435434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7E857E9-4863-5069-CEA2-6FDAEA7F6C74}"/>
                </a:ext>
              </a:extLst>
            </p:cNvPr>
            <p:cNvCxnSpPr>
              <a:cxnSpLocks/>
              <a:stCxn id="151" idx="6"/>
              <a:endCxn id="144" idx="2"/>
            </p:cNvCxnSpPr>
            <p:nvPr/>
          </p:nvCxnSpPr>
          <p:spPr>
            <a:xfrm rot="10800000" flipV="1">
              <a:off x="8712071" y="3287542"/>
              <a:ext cx="518339" cy="2035410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48C6798-2240-EC9A-83C0-5F048B21A91C}"/>
                </a:ext>
              </a:extLst>
            </p:cNvPr>
            <p:cNvSpPr txBox="1"/>
            <p:nvPr/>
          </p:nvSpPr>
          <p:spPr>
            <a:xfrm>
              <a:off x="9141576" y="4951176"/>
              <a:ext cx="11006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Whether node on path</a:t>
              </a:r>
            </a:p>
            <a:p>
              <a:r>
                <a:rPr lang="en-CA" dirty="0">
                  <a:solidFill>
                    <a:schemeClr val="bg1"/>
                  </a:solidFill>
                </a:rPr>
                <a:t>Dim 3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2F94B01-8D41-3BC8-C7E3-DDE2091A5321}"/>
                </a:ext>
              </a:extLst>
            </p:cNvPr>
            <p:cNvSpPr txBox="1"/>
            <p:nvPr/>
          </p:nvSpPr>
          <p:spPr>
            <a:xfrm>
              <a:off x="8161764" y="5691035"/>
              <a:ext cx="110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solidFill>
                    <a:schemeClr val="accent6"/>
                  </a:solidFill>
                </a:rPr>
                <a:t>Decoder</a:t>
              </a:r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397AACC-A9EB-81F5-26DE-2C0C103D7285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395421" y="2313740"/>
            <a:ext cx="884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E8EFF04-9767-3319-E8E9-9A3FA3115EC5}"/>
              </a:ext>
            </a:extLst>
          </p:cNvPr>
          <p:cNvSpPr/>
          <p:nvPr/>
        </p:nvSpPr>
        <p:spPr>
          <a:xfrm>
            <a:off x="4279686" y="2054392"/>
            <a:ext cx="4561047" cy="366851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GNN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C8F5ACE-3273-2C83-2175-73CDA9450671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3395420" y="2913716"/>
            <a:ext cx="88426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EECEAA0-D8BD-A6CF-DB19-E57735CEF460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3395420" y="3513692"/>
            <a:ext cx="884265" cy="3182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58CD750-427D-EDAF-6BFA-8C24E33C389C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3395420" y="4118900"/>
            <a:ext cx="88426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D10BECA4-FF31-89C5-7CA6-81DBCB061ECF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3395420" y="4720926"/>
            <a:ext cx="88426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42670F3-B32E-5948-9DBF-8DF5399D1AC7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3395420" y="5322952"/>
            <a:ext cx="88426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0E1CA6FE-B6D3-46AC-2D8C-438CF51174E2}"/>
              </a:ext>
            </a:extLst>
          </p:cNvPr>
          <p:cNvSpPr txBox="1"/>
          <p:nvPr/>
        </p:nvSpPr>
        <p:spPr>
          <a:xfrm>
            <a:off x="5901144" y="5813448"/>
            <a:ext cx="140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Processor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AA69B1A-A5DB-4E16-1AFE-D1935EBBFE10}"/>
              </a:ext>
            </a:extLst>
          </p:cNvPr>
          <p:cNvCxnSpPr>
            <a:cxnSpLocks/>
            <a:endCxn id="148" idx="6"/>
          </p:cNvCxnSpPr>
          <p:nvPr/>
        </p:nvCxnSpPr>
        <p:spPr>
          <a:xfrm flipV="1">
            <a:off x="8860074" y="2263227"/>
            <a:ext cx="944750" cy="204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90CB37A7-E827-C5DA-DA47-11FC27C194D8}"/>
              </a:ext>
            </a:extLst>
          </p:cNvPr>
          <p:cNvCxnSpPr>
            <a:cxnSpLocks/>
            <a:endCxn id="147" idx="6"/>
          </p:cNvCxnSpPr>
          <p:nvPr/>
        </p:nvCxnSpPr>
        <p:spPr>
          <a:xfrm>
            <a:off x="8860073" y="2865252"/>
            <a:ext cx="944751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A00F4883-2982-D465-0BF6-0AE698E285DB}"/>
              </a:ext>
            </a:extLst>
          </p:cNvPr>
          <p:cNvCxnSpPr>
            <a:cxnSpLocks/>
            <a:endCxn id="146" idx="6"/>
          </p:cNvCxnSpPr>
          <p:nvPr/>
        </p:nvCxnSpPr>
        <p:spPr>
          <a:xfrm flipV="1">
            <a:off x="8860073" y="3467279"/>
            <a:ext cx="944751" cy="113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D22838A-CCB4-71DA-7594-660C4DA7B6F6}"/>
              </a:ext>
            </a:extLst>
          </p:cNvPr>
          <p:cNvCxnSpPr>
            <a:cxnSpLocks/>
            <a:endCxn id="149" idx="6"/>
          </p:cNvCxnSpPr>
          <p:nvPr/>
        </p:nvCxnSpPr>
        <p:spPr>
          <a:xfrm flipV="1">
            <a:off x="8860073" y="4069305"/>
            <a:ext cx="944751" cy="113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443A6039-26E4-B594-D053-06238602F90C}"/>
              </a:ext>
            </a:extLst>
          </p:cNvPr>
          <p:cNvCxnSpPr>
            <a:cxnSpLocks/>
            <a:endCxn id="145" idx="6"/>
          </p:cNvCxnSpPr>
          <p:nvPr/>
        </p:nvCxnSpPr>
        <p:spPr>
          <a:xfrm>
            <a:off x="8860073" y="4672462"/>
            <a:ext cx="944751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2B24336-AD42-EB8F-44B1-439B3EB69632}"/>
              </a:ext>
            </a:extLst>
          </p:cNvPr>
          <p:cNvCxnSpPr>
            <a:cxnSpLocks/>
            <a:endCxn id="144" idx="6"/>
          </p:cNvCxnSpPr>
          <p:nvPr/>
        </p:nvCxnSpPr>
        <p:spPr>
          <a:xfrm flipV="1">
            <a:off x="8860073" y="5272439"/>
            <a:ext cx="944750" cy="204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03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Neural Algorithmic Reasoning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" name="Google Shape;273;p25">
            <a:extLst>
              <a:ext uri="{FF2B5EF4-FFF2-40B4-BE49-F238E27FC236}">
                <a16:creationId xmlns:a16="http://schemas.microsoft.com/office/drawing/2014/main" id="{46920E15-78B5-E96B-705E-2C7189CED820}"/>
              </a:ext>
            </a:extLst>
          </p:cNvPr>
          <p:cNvSpPr txBox="1">
            <a:spLocks/>
          </p:cNvSpPr>
          <p:nvPr/>
        </p:nvSpPr>
        <p:spPr>
          <a:xfrm>
            <a:off x="259883" y="1503352"/>
            <a:ext cx="115698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Example: Apply processor in real world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AC24AE-7C8C-919D-627E-1E23D1CAECBF}"/>
              </a:ext>
            </a:extLst>
          </p:cNvPr>
          <p:cNvSpPr/>
          <p:nvPr/>
        </p:nvSpPr>
        <p:spPr>
          <a:xfrm>
            <a:off x="310220" y="2043797"/>
            <a:ext cx="991313" cy="943338"/>
          </a:xfrm>
          <a:prstGeom prst="ellipse">
            <a:avLst/>
          </a:prstGeom>
          <a:solidFill>
            <a:srgbClr val="00B050"/>
          </a:solidFill>
          <a:ln>
            <a:solidFill>
              <a:srgbClr val="00863D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00" dirty="0"/>
              <a:t>Time on road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0EE072-656F-B906-E23A-7BCBB9F309D2}"/>
              </a:ext>
            </a:extLst>
          </p:cNvPr>
          <p:cNvSpPr/>
          <p:nvPr/>
        </p:nvSpPr>
        <p:spPr>
          <a:xfrm>
            <a:off x="2933948" y="2083490"/>
            <a:ext cx="461473" cy="460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0672EF-A760-518A-2CE3-6343A11B3860}"/>
              </a:ext>
            </a:extLst>
          </p:cNvPr>
          <p:cNvSpPr/>
          <p:nvPr/>
        </p:nvSpPr>
        <p:spPr>
          <a:xfrm>
            <a:off x="2933947" y="2683466"/>
            <a:ext cx="461473" cy="460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6F43CC-55B3-9E5E-88B9-B3E4F88145A1}"/>
              </a:ext>
            </a:extLst>
          </p:cNvPr>
          <p:cNvSpPr/>
          <p:nvPr/>
        </p:nvSpPr>
        <p:spPr>
          <a:xfrm>
            <a:off x="2933947" y="3888650"/>
            <a:ext cx="461473" cy="460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AC3B64-A761-DCD6-35C0-4B1EDA2BFE6D}"/>
              </a:ext>
            </a:extLst>
          </p:cNvPr>
          <p:cNvSpPr/>
          <p:nvPr/>
        </p:nvSpPr>
        <p:spPr>
          <a:xfrm>
            <a:off x="2933947" y="4490676"/>
            <a:ext cx="461473" cy="460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3461590-C5D5-36DF-8AC9-D319CD66DFB2}"/>
              </a:ext>
            </a:extLst>
          </p:cNvPr>
          <p:cNvSpPr/>
          <p:nvPr/>
        </p:nvSpPr>
        <p:spPr>
          <a:xfrm>
            <a:off x="2933947" y="5092702"/>
            <a:ext cx="461473" cy="460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C0C5E6-CAC5-CE12-F973-BC5192A97AB5}"/>
              </a:ext>
            </a:extLst>
          </p:cNvPr>
          <p:cNvSpPr/>
          <p:nvPr/>
        </p:nvSpPr>
        <p:spPr>
          <a:xfrm>
            <a:off x="2933947" y="3286624"/>
            <a:ext cx="461473" cy="460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9E0EED-6C58-1E73-66AC-8214FB06FB84}"/>
              </a:ext>
            </a:extLst>
          </p:cNvPr>
          <p:cNvSpPr/>
          <p:nvPr/>
        </p:nvSpPr>
        <p:spPr>
          <a:xfrm>
            <a:off x="1954136" y="2913716"/>
            <a:ext cx="461473" cy="460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96FA64-7A2D-2731-ABA0-0AA905F358B7}"/>
              </a:ext>
            </a:extLst>
          </p:cNvPr>
          <p:cNvSpPr/>
          <p:nvPr/>
        </p:nvSpPr>
        <p:spPr>
          <a:xfrm>
            <a:off x="1954136" y="4118900"/>
            <a:ext cx="461473" cy="460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F11CB9-ED6D-B58F-F71A-EBA28901D3A7}"/>
              </a:ext>
            </a:extLst>
          </p:cNvPr>
          <p:cNvSpPr/>
          <p:nvPr/>
        </p:nvSpPr>
        <p:spPr>
          <a:xfrm>
            <a:off x="1954136" y="3516874"/>
            <a:ext cx="461473" cy="460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40CD65-4D4A-1994-53DF-229F5F396395}"/>
              </a:ext>
            </a:extLst>
          </p:cNvPr>
          <p:cNvCxnSpPr>
            <a:cxnSpLocks/>
            <a:stCxn id="7" idx="6"/>
            <a:endCxn id="26" idx="2"/>
          </p:cNvCxnSpPr>
          <p:nvPr/>
        </p:nvCxnSpPr>
        <p:spPr>
          <a:xfrm>
            <a:off x="1301533" y="2515466"/>
            <a:ext cx="652603" cy="628500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3B58BE-0536-466F-6026-D35D7D71B761}"/>
              </a:ext>
            </a:extLst>
          </p:cNvPr>
          <p:cNvCxnSpPr>
            <a:cxnSpLocks/>
            <a:stCxn id="7" idx="6"/>
            <a:endCxn id="28" idx="2"/>
          </p:cNvCxnSpPr>
          <p:nvPr/>
        </p:nvCxnSpPr>
        <p:spPr>
          <a:xfrm>
            <a:off x="1301533" y="2515466"/>
            <a:ext cx="652603" cy="1231658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07B35A4-31F3-650B-4091-A5D10CB48912}"/>
              </a:ext>
            </a:extLst>
          </p:cNvPr>
          <p:cNvCxnSpPr>
            <a:cxnSpLocks/>
            <a:stCxn id="7" idx="6"/>
            <a:endCxn id="27" idx="2"/>
          </p:cNvCxnSpPr>
          <p:nvPr/>
        </p:nvCxnSpPr>
        <p:spPr>
          <a:xfrm>
            <a:off x="1301533" y="2515466"/>
            <a:ext cx="652603" cy="1833684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5440E7-6923-EA2C-DBCA-967FA18C5D67}"/>
              </a:ext>
            </a:extLst>
          </p:cNvPr>
          <p:cNvCxnSpPr>
            <a:cxnSpLocks/>
            <a:stCxn id="26" idx="6"/>
            <a:endCxn id="20" idx="2"/>
          </p:cNvCxnSpPr>
          <p:nvPr/>
        </p:nvCxnSpPr>
        <p:spPr>
          <a:xfrm flipV="1">
            <a:off x="2415609" y="2313740"/>
            <a:ext cx="518339" cy="8302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F82195-B2F3-D6C8-79CC-EDC2546B425C}"/>
              </a:ext>
            </a:extLst>
          </p:cNvPr>
          <p:cNvCxnSpPr>
            <a:cxnSpLocks/>
            <a:stCxn id="26" idx="6"/>
            <a:endCxn id="21" idx="2"/>
          </p:cNvCxnSpPr>
          <p:nvPr/>
        </p:nvCxnSpPr>
        <p:spPr>
          <a:xfrm flipV="1">
            <a:off x="2415609" y="2913716"/>
            <a:ext cx="518338" cy="23025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206D96-5048-5124-AEFC-6790B1FA3852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2415609" y="3143966"/>
            <a:ext cx="518338" cy="37290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3AFF75C-4DFA-D00C-2049-B8E5073E1945}"/>
              </a:ext>
            </a:extLst>
          </p:cNvPr>
          <p:cNvCxnSpPr>
            <a:cxnSpLocks/>
            <a:stCxn id="26" idx="6"/>
            <a:endCxn id="22" idx="2"/>
          </p:cNvCxnSpPr>
          <p:nvPr/>
        </p:nvCxnSpPr>
        <p:spPr>
          <a:xfrm>
            <a:off x="2415609" y="3143966"/>
            <a:ext cx="518338" cy="974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77AF4D-D0B9-02EF-2B7B-F0D0F18F0A1D}"/>
              </a:ext>
            </a:extLst>
          </p:cNvPr>
          <p:cNvCxnSpPr>
            <a:cxnSpLocks/>
            <a:stCxn id="26" idx="6"/>
            <a:endCxn id="23" idx="2"/>
          </p:cNvCxnSpPr>
          <p:nvPr/>
        </p:nvCxnSpPr>
        <p:spPr>
          <a:xfrm>
            <a:off x="2415609" y="3143966"/>
            <a:ext cx="518338" cy="157696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AFEEA5-B497-32ED-E464-23D9396E355E}"/>
              </a:ext>
            </a:extLst>
          </p:cNvPr>
          <p:cNvCxnSpPr>
            <a:cxnSpLocks/>
            <a:stCxn id="26" idx="6"/>
            <a:endCxn id="24" idx="2"/>
          </p:cNvCxnSpPr>
          <p:nvPr/>
        </p:nvCxnSpPr>
        <p:spPr>
          <a:xfrm>
            <a:off x="2415609" y="3143966"/>
            <a:ext cx="518338" cy="217898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B23CD-A7C8-3545-F79E-857C6A91CB7C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>
            <a:off x="2415609" y="3747124"/>
            <a:ext cx="518338" cy="157582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B14DF56-8FB4-4366-2396-CE46F0E6B0FC}"/>
              </a:ext>
            </a:extLst>
          </p:cNvPr>
          <p:cNvCxnSpPr>
            <a:cxnSpLocks/>
            <a:stCxn id="28" idx="6"/>
            <a:endCxn id="23" idx="2"/>
          </p:cNvCxnSpPr>
          <p:nvPr/>
        </p:nvCxnSpPr>
        <p:spPr>
          <a:xfrm>
            <a:off x="2415609" y="3747124"/>
            <a:ext cx="518338" cy="973802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51A6E2-7851-7314-5596-8DD045CBCB8F}"/>
              </a:ext>
            </a:extLst>
          </p:cNvPr>
          <p:cNvCxnSpPr>
            <a:cxnSpLocks/>
            <a:stCxn id="28" idx="6"/>
            <a:endCxn id="22" idx="2"/>
          </p:cNvCxnSpPr>
          <p:nvPr/>
        </p:nvCxnSpPr>
        <p:spPr>
          <a:xfrm>
            <a:off x="2415609" y="3747124"/>
            <a:ext cx="518338" cy="37177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69D01B-F7A2-8849-4587-5D8059A31A4D}"/>
              </a:ext>
            </a:extLst>
          </p:cNvPr>
          <p:cNvCxnSpPr>
            <a:cxnSpLocks/>
            <a:stCxn id="28" idx="6"/>
            <a:endCxn id="25" idx="2"/>
          </p:cNvCxnSpPr>
          <p:nvPr/>
        </p:nvCxnSpPr>
        <p:spPr>
          <a:xfrm flipV="1">
            <a:off x="2415609" y="3516874"/>
            <a:ext cx="518338" cy="23025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C0C4162-E347-D94F-CFBA-2F0DC008235E}"/>
              </a:ext>
            </a:extLst>
          </p:cNvPr>
          <p:cNvCxnSpPr>
            <a:cxnSpLocks/>
            <a:stCxn id="28" idx="6"/>
            <a:endCxn id="21" idx="2"/>
          </p:cNvCxnSpPr>
          <p:nvPr/>
        </p:nvCxnSpPr>
        <p:spPr>
          <a:xfrm flipV="1">
            <a:off x="2415609" y="2913716"/>
            <a:ext cx="518338" cy="83340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AE08D2-9394-4438-A501-5642A4B1B295}"/>
              </a:ext>
            </a:extLst>
          </p:cNvPr>
          <p:cNvCxnSpPr>
            <a:cxnSpLocks/>
            <a:stCxn id="28" idx="6"/>
            <a:endCxn id="20" idx="2"/>
          </p:cNvCxnSpPr>
          <p:nvPr/>
        </p:nvCxnSpPr>
        <p:spPr>
          <a:xfrm flipV="1">
            <a:off x="2415609" y="2313740"/>
            <a:ext cx="518339" cy="143338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A5ABB9B-890C-0EAC-4647-692DE8AB5F26}"/>
              </a:ext>
            </a:extLst>
          </p:cNvPr>
          <p:cNvCxnSpPr>
            <a:cxnSpLocks/>
            <a:stCxn id="27" idx="6"/>
            <a:endCxn id="24" idx="2"/>
          </p:cNvCxnSpPr>
          <p:nvPr/>
        </p:nvCxnSpPr>
        <p:spPr>
          <a:xfrm>
            <a:off x="2415609" y="4349150"/>
            <a:ext cx="518338" cy="973802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A14000B-D7D3-6356-A544-26CB352D90D1}"/>
              </a:ext>
            </a:extLst>
          </p:cNvPr>
          <p:cNvCxnSpPr>
            <a:cxnSpLocks/>
            <a:stCxn id="27" idx="6"/>
            <a:endCxn id="23" idx="2"/>
          </p:cNvCxnSpPr>
          <p:nvPr/>
        </p:nvCxnSpPr>
        <p:spPr>
          <a:xfrm>
            <a:off x="2415609" y="4349150"/>
            <a:ext cx="518338" cy="37177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D6FC902-359A-2C0F-8A2C-754485A4C521}"/>
              </a:ext>
            </a:extLst>
          </p:cNvPr>
          <p:cNvCxnSpPr>
            <a:cxnSpLocks/>
            <a:stCxn id="27" idx="6"/>
            <a:endCxn id="22" idx="2"/>
          </p:cNvCxnSpPr>
          <p:nvPr/>
        </p:nvCxnSpPr>
        <p:spPr>
          <a:xfrm flipV="1">
            <a:off x="2415609" y="4118900"/>
            <a:ext cx="518338" cy="23025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B072379-EC01-BC08-E16D-FCB613176E79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 flipV="1">
            <a:off x="2415609" y="3516874"/>
            <a:ext cx="518338" cy="83227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A23E0CA-20CB-6D5E-4B09-B9D2F349E910}"/>
              </a:ext>
            </a:extLst>
          </p:cNvPr>
          <p:cNvCxnSpPr>
            <a:cxnSpLocks/>
            <a:stCxn id="27" idx="6"/>
            <a:endCxn id="21" idx="2"/>
          </p:cNvCxnSpPr>
          <p:nvPr/>
        </p:nvCxnSpPr>
        <p:spPr>
          <a:xfrm flipV="1">
            <a:off x="2415609" y="2913716"/>
            <a:ext cx="518338" cy="14354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4796021-457A-D07B-99A2-8B6CB08CA698}"/>
              </a:ext>
            </a:extLst>
          </p:cNvPr>
          <p:cNvCxnSpPr>
            <a:cxnSpLocks/>
            <a:stCxn id="27" idx="6"/>
            <a:endCxn id="20" idx="2"/>
          </p:cNvCxnSpPr>
          <p:nvPr/>
        </p:nvCxnSpPr>
        <p:spPr>
          <a:xfrm flipV="1">
            <a:off x="2415609" y="2313740"/>
            <a:ext cx="518339" cy="203541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5163655-2385-EC8C-7B40-CD4BA49050A3}"/>
              </a:ext>
            </a:extLst>
          </p:cNvPr>
          <p:cNvSpPr txBox="1"/>
          <p:nvPr/>
        </p:nvSpPr>
        <p:spPr>
          <a:xfrm>
            <a:off x="519106" y="5183066"/>
            <a:ext cx="846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Real Input </a:t>
            </a:r>
          </a:p>
          <a:p>
            <a:r>
              <a:rPr lang="en-CA" dirty="0">
                <a:solidFill>
                  <a:schemeClr val="bg1"/>
                </a:solidFill>
              </a:rPr>
              <a:t>Dim 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1189FFE-FF2E-03DA-42DB-8A1D0586EA2D}"/>
              </a:ext>
            </a:extLst>
          </p:cNvPr>
          <p:cNvSpPr txBox="1"/>
          <p:nvPr/>
        </p:nvSpPr>
        <p:spPr>
          <a:xfrm>
            <a:off x="2302082" y="5639148"/>
            <a:ext cx="110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chemeClr val="accent1"/>
                </a:solidFill>
              </a:rPr>
              <a:t>Encoder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643B218-38D5-816B-18E6-FFC7170C1034}"/>
              </a:ext>
            </a:extLst>
          </p:cNvPr>
          <p:cNvGrpSpPr/>
          <p:nvPr/>
        </p:nvGrpSpPr>
        <p:grpSpPr>
          <a:xfrm>
            <a:off x="9715989" y="2032977"/>
            <a:ext cx="2198095" cy="4070884"/>
            <a:chOff x="8161764" y="2083490"/>
            <a:chExt cx="2198095" cy="4070884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A219B78-98F8-F385-371D-6AD1A1E71676}"/>
                </a:ext>
              </a:extLst>
            </p:cNvPr>
            <p:cNvSpPr/>
            <p:nvPr/>
          </p:nvSpPr>
          <p:spPr>
            <a:xfrm rot="10800000">
              <a:off x="8250598" y="5092702"/>
              <a:ext cx="461473" cy="4605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0A8FF59-2463-789F-3DE1-CDDDB537F79B}"/>
                </a:ext>
              </a:extLst>
            </p:cNvPr>
            <p:cNvSpPr/>
            <p:nvPr/>
          </p:nvSpPr>
          <p:spPr>
            <a:xfrm rot="10800000">
              <a:off x="8250599" y="4492726"/>
              <a:ext cx="461473" cy="4605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5BA11E8-FDE3-2780-E40E-45B7C499B8A0}"/>
                </a:ext>
              </a:extLst>
            </p:cNvPr>
            <p:cNvSpPr/>
            <p:nvPr/>
          </p:nvSpPr>
          <p:spPr>
            <a:xfrm rot="10800000">
              <a:off x="8250599" y="3287542"/>
              <a:ext cx="461473" cy="4605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D211B99-DA1E-6D98-63D7-4801E1575647}"/>
                </a:ext>
              </a:extLst>
            </p:cNvPr>
            <p:cNvSpPr/>
            <p:nvPr/>
          </p:nvSpPr>
          <p:spPr>
            <a:xfrm rot="10800000">
              <a:off x="8250599" y="2685516"/>
              <a:ext cx="461473" cy="4605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3E1373F-7287-08DF-1845-91126134F90A}"/>
                </a:ext>
              </a:extLst>
            </p:cNvPr>
            <p:cNvSpPr/>
            <p:nvPr/>
          </p:nvSpPr>
          <p:spPr>
            <a:xfrm rot="10800000">
              <a:off x="8250599" y="2083490"/>
              <a:ext cx="461473" cy="4605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D4559269-5825-A8CB-2B5D-1E095CA84B6F}"/>
                </a:ext>
              </a:extLst>
            </p:cNvPr>
            <p:cNvSpPr/>
            <p:nvPr/>
          </p:nvSpPr>
          <p:spPr>
            <a:xfrm rot="10800000">
              <a:off x="8250599" y="3889568"/>
              <a:ext cx="461473" cy="4605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46A72BB-E88E-011E-CB20-1354104B59F7}"/>
                </a:ext>
              </a:extLst>
            </p:cNvPr>
            <p:cNvSpPr/>
            <p:nvPr/>
          </p:nvSpPr>
          <p:spPr>
            <a:xfrm rot="10800000">
              <a:off x="9304263" y="3806731"/>
              <a:ext cx="461473" cy="4605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517FA21-8BE0-3D2E-7816-D6922D4F1D6A}"/>
                </a:ext>
              </a:extLst>
            </p:cNvPr>
            <p:cNvSpPr/>
            <p:nvPr/>
          </p:nvSpPr>
          <p:spPr>
            <a:xfrm rot="10800000">
              <a:off x="9304263" y="2308480"/>
              <a:ext cx="461473" cy="4605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7AD2FCB-EB12-E31D-1442-7B50F7773F69}"/>
                </a:ext>
              </a:extLst>
            </p:cNvPr>
            <p:cNvSpPr/>
            <p:nvPr/>
          </p:nvSpPr>
          <p:spPr>
            <a:xfrm rot="10800000">
              <a:off x="9305913" y="3064011"/>
              <a:ext cx="461473" cy="4605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D95EC98-BAD9-2840-AC46-05884184935B}"/>
                </a:ext>
              </a:extLst>
            </p:cNvPr>
            <p:cNvCxnSpPr>
              <a:cxnSpLocks/>
              <a:stCxn id="150" idx="6"/>
              <a:endCxn id="144" idx="2"/>
            </p:cNvCxnSpPr>
            <p:nvPr/>
          </p:nvCxnSpPr>
          <p:spPr>
            <a:xfrm flipH="1">
              <a:off x="8712071" y="4036981"/>
              <a:ext cx="592192" cy="1285971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CFFD4D83-6609-1BDA-44FB-3059EAE1DE52}"/>
                </a:ext>
              </a:extLst>
            </p:cNvPr>
            <p:cNvCxnSpPr>
              <a:cxnSpLocks/>
              <a:stCxn id="150" idx="6"/>
              <a:endCxn id="145" idx="2"/>
            </p:cNvCxnSpPr>
            <p:nvPr/>
          </p:nvCxnSpPr>
          <p:spPr>
            <a:xfrm flipH="1">
              <a:off x="8712072" y="4036981"/>
              <a:ext cx="592191" cy="685995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4D63C5B-CF6A-1170-0E3B-854415EC9077}"/>
                </a:ext>
              </a:extLst>
            </p:cNvPr>
            <p:cNvCxnSpPr>
              <a:cxnSpLocks/>
              <a:stCxn id="150" idx="6"/>
              <a:endCxn id="149" idx="2"/>
            </p:cNvCxnSpPr>
            <p:nvPr/>
          </p:nvCxnSpPr>
          <p:spPr>
            <a:xfrm flipH="1">
              <a:off x="8712072" y="4036981"/>
              <a:ext cx="592191" cy="82837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9CB5DE9F-1D6B-62DA-07EF-1662FB545063}"/>
                </a:ext>
              </a:extLst>
            </p:cNvPr>
            <p:cNvCxnSpPr>
              <a:cxnSpLocks/>
              <a:stCxn id="150" idx="6"/>
              <a:endCxn id="146" idx="2"/>
            </p:cNvCxnSpPr>
            <p:nvPr/>
          </p:nvCxnSpPr>
          <p:spPr>
            <a:xfrm flipH="1" flipV="1">
              <a:off x="8712072" y="3517792"/>
              <a:ext cx="592191" cy="519189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E4608110-2E88-8436-3A83-26D889E6B3E1}"/>
                </a:ext>
              </a:extLst>
            </p:cNvPr>
            <p:cNvCxnSpPr>
              <a:cxnSpLocks/>
              <a:stCxn id="150" idx="6"/>
              <a:endCxn id="147" idx="2"/>
            </p:cNvCxnSpPr>
            <p:nvPr/>
          </p:nvCxnSpPr>
          <p:spPr>
            <a:xfrm flipH="1" flipV="1">
              <a:off x="8712072" y="2915766"/>
              <a:ext cx="592191" cy="1121215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06B93EC6-FCB2-D093-D3CB-02719F25063D}"/>
                </a:ext>
              </a:extLst>
            </p:cNvPr>
            <p:cNvCxnSpPr>
              <a:cxnSpLocks/>
              <a:stCxn id="150" idx="6"/>
              <a:endCxn id="148" idx="2"/>
            </p:cNvCxnSpPr>
            <p:nvPr/>
          </p:nvCxnSpPr>
          <p:spPr>
            <a:xfrm flipH="1" flipV="1">
              <a:off x="8712072" y="2313740"/>
              <a:ext cx="592191" cy="1723241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0F924F1-FC50-AC7B-36C0-5036AB16160A}"/>
                </a:ext>
              </a:extLst>
            </p:cNvPr>
            <p:cNvCxnSpPr>
              <a:cxnSpLocks/>
              <a:stCxn id="152" idx="6"/>
              <a:endCxn id="148" idx="2"/>
            </p:cNvCxnSpPr>
            <p:nvPr/>
          </p:nvCxnSpPr>
          <p:spPr>
            <a:xfrm flipH="1" flipV="1">
              <a:off x="8712072" y="2313740"/>
              <a:ext cx="593841" cy="980521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6CC33CE-A13B-B12D-FC33-DF37706A25EE}"/>
                </a:ext>
              </a:extLst>
            </p:cNvPr>
            <p:cNvCxnSpPr>
              <a:cxnSpLocks/>
              <a:stCxn id="152" idx="6"/>
              <a:endCxn id="147" idx="2"/>
            </p:cNvCxnSpPr>
            <p:nvPr/>
          </p:nvCxnSpPr>
          <p:spPr>
            <a:xfrm flipH="1" flipV="1">
              <a:off x="8712072" y="2915766"/>
              <a:ext cx="593841" cy="378495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FE8DB48-691D-BF7D-4AF6-26837D35C185}"/>
                </a:ext>
              </a:extLst>
            </p:cNvPr>
            <p:cNvCxnSpPr>
              <a:cxnSpLocks/>
              <a:stCxn id="152" idx="6"/>
              <a:endCxn id="146" idx="2"/>
            </p:cNvCxnSpPr>
            <p:nvPr/>
          </p:nvCxnSpPr>
          <p:spPr>
            <a:xfrm flipH="1">
              <a:off x="8712072" y="3294261"/>
              <a:ext cx="593841" cy="223531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D97A4A8-F281-64FA-60E5-8A3D49F1E6C0}"/>
                </a:ext>
              </a:extLst>
            </p:cNvPr>
            <p:cNvCxnSpPr>
              <a:cxnSpLocks/>
              <a:stCxn id="152" idx="6"/>
              <a:endCxn id="149" idx="2"/>
            </p:cNvCxnSpPr>
            <p:nvPr/>
          </p:nvCxnSpPr>
          <p:spPr>
            <a:xfrm flipH="1">
              <a:off x="8712072" y="3294261"/>
              <a:ext cx="593841" cy="825557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45310D27-B1CC-5E75-DCCB-0DBFD7A77382}"/>
                </a:ext>
              </a:extLst>
            </p:cNvPr>
            <p:cNvCxnSpPr>
              <a:cxnSpLocks/>
              <a:stCxn id="152" idx="6"/>
              <a:endCxn id="145" idx="2"/>
            </p:cNvCxnSpPr>
            <p:nvPr/>
          </p:nvCxnSpPr>
          <p:spPr>
            <a:xfrm flipH="1">
              <a:off x="8712072" y="3294261"/>
              <a:ext cx="593841" cy="1428715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B4AF7091-BD49-5CFD-0B89-21B23DEB9F3F}"/>
                </a:ext>
              </a:extLst>
            </p:cNvPr>
            <p:cNvCxnSpPr>
              <a:cxnSpLocks/>
              <a:stCxn id="152" idx="6"/>
              <a:endCxn id="144" idx="2"/>
            </p:cNvCxnSpPr>
            <p:nvPr/>
          </p:nvCxnSpPr>
          <p:spPr>
            <a:xfrm flipH="1">
              <a:off x="8712071" y="3294261"/>
              <a:ext cx="593842" cy="2028691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F687C50F-B3FB-FA36-724E-3029ECBF840A}"/>
                </a:ext>
              </a:extLst>
            </p:cNvPr>
            <p:cNvCxnSpPr>
              <a:cxnSpLocks/>
              <a:stCxn id="151" idx="6"/>
              <a:endCxn id="148" idx="2"/>
            </p:cNvCxnSpPr>
            <p:nvPr/>
          </p:nvCxnSpPr>
          <p:spPr>
            <a:xfrm flipH="1" flipV="1">
              <a:off x="8712072" y="2313740"/>
              <a:ext cx="592191" cy="224990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E9208BD-9F69-E658-3101-37A9D782D618}"/>
                </a:ext>
              </a:extLst>
            </p:cNvPr>
            <p:cNvCxnSpPr>
              <a:cxnSpLocks/>
              <a:stCxn id="151" idx="6"/>
              <a:endCxn id="147" idx="2"/>
            </p:cNvCxnSpPr>
            <p:nvPr/>
          </p:nvCxnSpPr>
          <p:spPr>
            <a:xfrm flipH="1">
              <a:off x="8712072" y="2538730"/>
              <a:ext cx="592191" cy="377036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0DA44C6E-ABB4-4632-BA2F-476B6DFE93C3}"/>
                </a:ext>
              </a:extLst>
            </p:cNvPr>
            <p:cNvCxnSpPr>
              <a:cxnSpLocks/>
              <a:stCxn id="151" idx="6"/>
              <a:endCxn id="146" idx="2"/>
            </p:cNvCxnSpPr>
            <p:nvPr/>
          </p:nvCxnSpPr>
          <p:spPr>
            <a:xfrm flipH="1">
              <a:off x="8712072" y="2538730"/>
              <a:ext cx="592191" cy="979062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9B1551D-FD73-5A3B-8FAB-E742B9A2A83A}"/>
                </a:ext>
              </a:extLst>
            </p:cNvPr>
            <p:cNvCxnSpPr>
              <a:cxnSpLocks/>
              <a:stCxn id="151" idx="6"/>
              <a:endCxn id="149" idx="2"/>
            </p:cNvCxnSpPr>
            <p:nvPr/>
          </p:nvCxnSpPr>
          <p:spPr>
            <a:xfrm flipH="1">
              <a:off x="8712072" y="2538730"/>
              <a:ext cx="592191" cy="1581088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3D631E6-81A0-10D4-D273-8F07EB9A0AB2}"/>
                </a:ext>
              </a:extLst>
            </p:cNvPr>
            <p:cNvCxnSpPr>
              <a:cxnSpLocks/>
              <a:stCxn id="151" idx="6"/>
              <a:endCxn id="145" idx="2"/>
            </p:cNvCxnSpPr>
            <p:nvPr/>
          </p:nvCxnSpPr>
          <p:spPr>
            <a:xfrm flipH="1">
              <a:off x="8712072" y="2538730"/>
              <a:ext cx="592191" cy="2184246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7E857E9-4863-5069-CEA2-6FDAEA7F6C74}"/>
                </a:ext>
              </a:extLst>
            </p:cNvPr>
            <p:cNvCxnSpPr>
              <a:cxnSpLocks/>
              <a:stCxn id="151" idx="6"/>
              <a:endCxn id="144" idx="2"/>
            </p:cNvCxnSpPr>
            <p:nvPr/>
          </p:nvCxnSpPr>
          <p:spPr>
            <a:xfrm flipH="1">
              <a:off x="8712071" y="2538730"/>
              <a:ext cx="592192" cy="2784222"/>
            </a:xfrm>
            <a:prstGeom prst="straightConnector1">
              <a:avLst/>
            </a:prstGeom>
            <a:ln w="3175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48C6798-2240-EC9A-83C0-5F048B21A91C}"/>
                </a:ext>
              </a:extLst>
            </p:cNvPr>
            <p:cNvSpPr txBox="1"/>
            <p:nvPr/>
          </p:nvSpPr>
          <p:spPr>
            <a:xfrm>
              <a:off x="9259246" y="5200267"/>
              <a:ext cx="11006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Whether node on path</a:t>
              </a:r>
            </a:p>
            <a:p>
              <a:r>
                <a:rPr lang="en-CA" dirty="0">
                  <a:solidFill>
                    <a:schemeClr val="bg1"/>
                  </a:solidFill>
                </a:rPr>
                <a:t>Dim 4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2F94B01-8D41-3BC8-C7E3-DDE2091A5321}"/>
                </a:ext>
              </a:extLst>
            </p:cNvPr>
            <p:cNvSpPr txBox="1"/>
            <p:nvPr/>
          </p:nvSpPr>
          <p:spPr>
            <a:xfrm>
              <a:off x="8161764" y="5691035"/>
              <a:ext cx="110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solidFill>
                    <a:schemeClr val="accent6"/>
                  </a:solidFill>
                </a:rPr>
                <a:t>Decoder</a:t>
              </a:r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397AACC-A9EB-81F5-26DE-2C0C103D7285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395421" y="2313740"/>
            <a:ext cx="884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E8EFF04-9767-3319-E8E9-9A3FA3115EC5}"/>
              </a:ext>
            </a:extLst>
          </p:cNvPr>
          <p:cNvSpPr/>
          <p:nvPr/>
        </p:nvSpPr>
        <p:spPr>
          <a:xfrm>
            <a:off x="4279686" y="2054392"/>
            <a:ext cx="4561047" cy="366851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GNN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C8F5ACE-3273-2C83-2175-73CDA9450671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3395420" y="2913716"/>
            <a:ext cx="88426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EECEAA0-D8BD-A6CF-DB19-E57735CEF460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3395420" y="3513692"/>
            <a:ext cx="884265" cy="3182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58CD750-427D-EDAF-6BFA-8C24E33C389C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3395420" y="4118900"/>
            <a:ext cx="88426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D10BECA4-FF31-89C5-7CA6-81DBCB061ECF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3395420" y="4720926"/>
            <a:ext cx="88426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42670F3-B32E-5948-9DBF-8DF5399D1AC7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3395420" y="5322952"/>
            <a:ext cx="88426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0E1CA6FE-B6D3-46AC-2D8C-438CF51174E2}"/>
              </a:ext>
            </a:extLst>
          </p:cNvPr>
          <p:cNvSpPr txBox="1"/>
          <p:nvPr/>
        </p:nvSpPr>
        <p:spPr>
          <a:xfrm>
            <a:off x="5901144" y="5813448"/>
            <a:ext cx="140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Processor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AA69B1A-A5DB-4E16-1AFE-D1935EBBFE10}"/>
              </a:ext>
            </a:extLst>
          </p:cNvPr>
          <p:cNvCxnSpPr>
            <a:cxnSpLocks/>
            <a:endCxn id="148" idx="6"/>
          </p:cNvCxnSpPr>
          <p:nvPr/>
        </p:nvCxnSpPr>
        <p:spPr>
          <a:xfrm flipV="1">
            <a:off x="8860074" y="2263227"/>
            <a:ext cx="944750" cy="204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90CB37A7-E827-C5DA-DA47-11FC27C194D8}"/>
              </a:ext>
            </a:extLst>
          </p:cNvPr>
          <p:cNvCxnSpPr>
            <a:cxnSpLocks/>
            <a:endCxn id="147" idx="6"/>
          </p:cNvCxnSpPr>
          <p:nvPr/>
        </p:nvCxnSpPr>
        <p:spPr>
          <a:xfrm>
            <a:off x="8860073" y="2865252"/>
            <a:ext cx="944751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A00F4883-2982-D465-0BF6-0AE698E285DB}"/>
              </a:ext>
            </a:extLst>
          </p:cNvPr>
          <p:cNvCxnSpPr>
            <a:cxnSpLocks/>
            <a:endCxn id="146" idx="6"/>
          </p:cNvCxnSpPr>
          <p:nvPr/>
        </p:nvCxnSpPr>
        <p:spPr>
          <a:xfrm flipV="1">
            <a:off x="8860073" y="3467279"/>
            <a:ext cx="944751" cy="113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D22838A-CCB4-71DA-7594-660C4DA7B6F6}"/>
              </a:ext>
            </a:extLst>
          </p:cNvPr>
          <p:cNvCxnSpPr>
            <a:cxnSpLocks/>
            <a:endCxn id="149" idx="6"/>
          </p:cNvCxnSpPr>
          <p:nvPr/>
        </p:nvCxnSpPr>
        <p:spPr>
          <a:xfrm flipV="1">
            <a:off x="8860073" y="4069305"/>
            <a:ext cx="944751" cy="113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443A6039-26E4-B594-D053-06238602F90C}"/>
              </a:ext>
            </a:extLst>
          </p:cNvPr>
          <p:cNvCxnSpPr>
            <a:cxnSpLocks/>
            <a:endCxn id="145" idx="6"/>
          </p:cNvCxnSpPr>
          <p:nvPr/>
        </p:nvCxnSpPr>
        <p:spPr>
          <a:xfrm>
            <a:off x="8860073" y="4672462"/>
            <a:ext cx="944751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2B24336-AD42-EB8F-44B1-439B3EB69632}"/>
              </a:ext>
            </a:extLst>
          </p:cNvPr>
          <p:cNvCxnSpPr>
            <a:cxnSpLocks/>
            <a:endCxn id="144" idx="6"/>
          </p:cNvCxnSpPr>
          <p:nvPr/>
        </p:nvCxnSpPr>
        <p:spPr>
          <a:xfrm flipV="1">
            <a:off x="8860073" y="5272439"/>
            <a:ext cx="944750" cy="204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454190F-10F3-0E1D-BB9C-E7C95864E964}"/>
              </a:ext>
            </a:extLst>
          </p:cNvPr>
          <p:cNvSpPr/>
          <p:nvPr/>
        </p:nvSpPr>
        <p:spPr>
          <a:xfrm>
            <a:off x="154079" y="3086721"/>
            <a:ext cx="1303593" cy="879726"/>
          </a:xfrm>
          <a:prstGeom prst="ellipse">
            <a:avLst/>
          </a:prstGeom>
          <a:solidFill>
            <a:srgbClr val="00B050"/>
          </a:solidFill>
          <a:ln>
            <a:solidFill>
              <a:srgbClr val="00863D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Intersection </a:t>
            </a:r>
            <a:r>
              <a:rPr lang="en-CA" sz="1300" dirty="0"/>
              <a:t>wait time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A8AA30-707A-7A3F-9CA5-8B0D9A54D95B}"/>
              </a:ext>
            </a:extLst>
          </p:cNvPr>
          <p:cNvSpPr/>
          <p:nvPr/>
        </p:nvSpPr>
        <p:spPr>
          <a:xfrm>
            <a:off x="197066" y="4066033"/>
            <a:ext cx="1200032" cy="1117033"/>
          </a:xfrm>
          <a:prstGeom prst="ellipse">
            <a:avLst/>
          </a:prstGeom>
          <a:solidFill>
            <a:srgbClr val="00B050"/>
          </a:solidFill>
          <a:ln>
            <a:solidFill>
              <a:srgbClr val="00863D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00" dirty="0"/>
              <a:t>Weather condition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683E93-5290-7B25-AF4A-1F9C228C8E61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457672" y="3526584"/>
            <a:ext cx="496464" cy="822566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278C42-8707-5234-86DD-8DC61266B70E}"/>
              </a:ext>
            </a:extLst>
          </p:cNvPr>
          <p:cNvCxnSpPr>
            <a:cxnSpLocks/>
            <a:stCxn id="3" idx="6"/>
            <a:endCxn id="28" idx="2"/>
          </p:cNvCxnSpPr>
          <p:nvPr/>
        </p:nvCxnSpPr>
        <p:spPr>
          <a:xfrm>
            <a:off x="1457672" y="3526584"/>
            <a:ext cx="496464" cy="220540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5CE6C7-EDDF-3F5B-A110-E17244FC67B9}"/>
              </a:ext>
            </a:extLst>
          </p:cNvPr>
          <p:cNvCxnSpPr>
            <a:cxnSpLocks/>
            <a:stCxn id="3" idx="6"/>
            <a:endCxn id="26" idx="2"/>
          </p:cNvCxnSpPr>
          <p:nvPr/>
        </p:nvCxnSpPr>
        <p:spPr>
          <a:xfrm flipV="1">
            <a:off x="1457672" y="3143966"/>
            <a:ext cx="496464" cy="382618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1A7234-20C1-9670-FD72-CD1F8A73ED24}"/>
              </a:ext>
            </a:extLst>
          </p:cNvPr>
          <p:cNvCxnSpPr>
            <a:cxnSpLocks/>
            <a:stCxn id="10" idx="6"/>
            <a:endCxn id="26" idx="2"/>
          </p:cNvCxnSpPr>
          <p:nvPr/>
        </p:nvCxnSpPr>
        <p:spPr>
          <a:xfrm flipV="1">
            <a:off x="1397098" y="3143966"/>
            <a:ext cx="557038" cy="1480584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112319-2EE8-0088-2590-26EA2DB2FBD1}"/>
              </a:ext>
            </a:extLst>
          </p:cNvPr>
          <p:cNvCxnSpPr>
            <a:cxnSpLocks/>
            <a:stCxn id="10" idx="6"/>
            <a:endCxn id="28" idx="2"/>
          </p:cNvCxnSpPr>
          <p:nvPr/>
        </p:nvCxnSpPr>
        <p:spPr>
          <a:xfrm flipV="1">
            <a:off x="1397098" y="3747124"/>
            <a:ext cx="557038" cy="877426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A41A78-6FF8-069A-4B77-A6D7BA669AB2}"/>
              </a:ext>
            </a:extLst>
          </p:cNvPr>
          <p:cNvCxnSpPr>
            <a:cxnSpLocks/>
            <a:stCxn id="10" idx="6"/>
            <a:endCxn id="27" idx="2"/>
          </p:cNvCxnSpPr>
          <p:nvPr/>
        </p:nvCxnSpPr>
        <p:spPr>
          <a:xfrm flipV="1">
            <a:off x="1397098" y="4349150"/>
            <a:ext cx="557038" cy="275400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A832C382-B374-16E0-EB87-D0975F0E83D2}"/>
              </a:ext>
            </a:extLst>
          </p:cNvPr>
          <p:cNvSpPr/>
          <p:nvPr/>
        </p:nvSpPr>
        <p:spPr>
          <a:xfrm>
            <a:off x="1953250" y="4705789"/>
            <a:ext cx="461473" cy="460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2D56FC-2A4F-7293-862F-54858DB3FF73}"/>
              </a:ext>
            </a:extLst>
          </p:cNvPr>
          <p:cNvCxnSpPr>
            <a:cxnSpLocks/>
            <a:stCxn id="7" idx="6"/>
            <a:endCxn id="52" idx="2"/>
          </p:cNvCxnSpPr>
          <p:nvPr/>
        </p:nvCxnSpPr>
        <p:spPr>
          <a:xfrm>
            <a:off x="1301533" y="2515466"/>
            <a:ext cx="651717" cy="2420573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F3ADC8C-21D1-4AC4-F268-CCDC91694EBA}"/>
              </a:ext>
            </a:extLst>
          </p:cNvPr>
          <p:cNvCxnSpPr>
            <a:cxnSpLocks/>
            <a:stCxn id="3" idx="6"/>
            <a:endCxn id="52" idx="2"/>
          </p:cNvCxnSpPr>
          <p:nvPr/>
        </p:nvCxnSpPr>
        <p:spPr>
          <a:xfrm>
            <a:off x="1457672" y="3526584"/>
            <a:ext cx="495578" cy="1409455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58A9CB-787C-B534-AFF6-182FE00BFD0E}"/>
              </a:ext>
            </a:extLst>
          </p:cNvPr>
          <p:cNvCxnSpPr>
            <a:cxnSpLocks/>
            <a:stCxn id="10" idx="6"/>
            <a:endCxn id="52" idx="2"/>
          </p:cNvCxnSpPr>
          <p:nvPr/>
        </p:nvCxnSpPr>
        <p:spPr>
          <a:xfrm>
            <a:off x="1397098" y="4624550"/>
            <a:ext cx="556152" cy="311489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EBF5091-5532-ADB9-6E35-049EDD3A1F42}"/>
              </a:ext>
            </a:extLst>
          </p:cNvPr>
          <p:cNvSpPr/>
          <p:nvPr/>
        </p:nvSpPr>
        <p:spPr>
          <a:xfrm>
            <a:off x="1953250" y="2279873"/>
            <a:ext cx="461473" cy="460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A30681C-B15B-C622-4330-9CA046887388}"/>
              </a:ext>
            </a:extLst>
          </p:cNvPr>
          <p:cNvCxnSpPr>
            <a:cxnSpLocks/>
            <a:stCxn id="7" idx="6"/>
            <a:endCxn id="64" idx="2"/>
          </p:cNvCxnSpPr>
          <p:nvPr/>
        </p:nvCxnSpPr>
        <p:spPr>
          <a:xfrm flipV="1">
            <a:off x="1301533" y="2510123"/>
            <a:ext cx="651717" cy="5343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8748C4-FCC0-D893-B592-A8D4D96E4499}"/>
              </a:ext>
            </a:extLst>
          </p:cNvPr>
          <p:cNvCxnSpPr>
            <a:cxnSpLocks/>
            <a:stCxn id="3" idx="6"/>
            <a:endCxn id="64" idx="2"/>
          </p:cNvCxnSpPr>
          <p:nvPr/>
        </p:nvCxnSpPr>
        <p:spPr>
          <a:xfrm flipV="1">
            <a:off x="1457672" y="2510123"/>
            <a:ext cx="495578" cy="1016461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BC55985-28A2-79BB-E162-63C0790435D6}"/>
              </a:ext>
            </a:extLst>
          </p:cNvPr>
          <p:cNvCxnSpPr>
            <a:cxnSpLocks/>
            <a:stCxn id="10" idx="6"/>
            <a:endCxn id="64" idx="2"/>
          </p:cNvCxnSpPr>
          <p:nvPr/>
        </p:nvCxnSpPr>
        <p:spPr>
          <a:xfrm flipV="1">
            <a:off x="1397098" y="2510123"/>
            <a:ext cx="556152" cy="2114427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79C5024-765C-D9E5-EEAA-D7ABB3F80860}"/>
              </a:ext>
            </a:extLst>
          </p:cNvPr>
          <p:cNvCxnSpPr>
            <a:cxnSpLocks/>
            <a:stCxn id="64" idx="6"/>
            <a:endCxn id="20" idx="2"/>
          </p:cNvCxnSpPr>
          <p:nvPr/>
        </p:nvCxnSpPr>
        <p:spPr>
          <a:xfrm flipV="1">
            <a:off x="2414723" y="2313740"/>
            <a:ext cx="519225" cy="19638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B18C97C-03F5-01A5-B53C-2C9E5C175BCA}"/>
              </a:ext>
            </a:extLst>
          </p:cNvPr>
          <p:cNvCxnSpPr>
            <a:cxnSpLocks/>
            <a:stCxn id="64" idx="6"/>
            <a:endCxn id="21" idx="2"/>
          </p:cNvCxnSpPr>
          <p:nvPr/>
        </p:nvCxnSpPr>
        <p:spPr>
          <a:xfrm>
            <a:off x="2414723" y="2510123"/>
            <a:ext cx="519224" cy="40359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9BFBD2-35A1-3EEE-177E-C752B0A7533F}"/>
              </a:ext>
            </a:extLst>
          </p:cNvPr>
          <p:cNvCxnSpPr>
            <a:cxnSpLocks/>
            <a:stCxn id="64" idx="6"/>
            <a:endCxn id="25" idx="2"/>
          </p:cNvCxnSpPr>
          <p:nvPr/>
        </p:nvCxnSpPr>
        <p:spPr>
          <a:xfrm>
            <a:off x="2414723" y="2510123"/>
            <a:ext cx="519224" cy="100675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497A076-F318-BF60-07DD-17FA2570FD57}"/>
              </a:ext>
            </a:extLst>
          </p:cNvPr>
          <p:cNvCxnSpPr>
            <a:cxnSpLocks/>
            <a:stCxn id="26" idx="6"/>
            <a:endCxn id="22" idx="2"/>
          </p:cNvCxnSpPr>
          <p:nvPr/>
        </p:nvCxnSpPr>
        <p:spPr>
          <a:xfrm>
            <a:off x="2415609" y="3143966"/>
            <a:ext cx="518338" cy="974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8DA78DB-3D93-B689-99FA-9F1BE795A438}"/>
              </a:ext>
            </a:extLst>
          </p:cNvPr>
          <p:cNvCxnSpPr>
            <a:cxnSpLocks/>
            <a:stCxn id="64" idx="6"/>
            <a:endCxn id="23" idx="2"/>
          </p:cNvCxnSpPr>
          <p:nvPr/>
        </p:nvCxnSpPr>
        <p:spPr>
          <a:xfrm>
            <a:off x="2414723" y="2510123"/>
            <a:ext cx="519224" cy="221080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2644492-56B1-625C-8B1E-6DE49A70359F}"/>
              </a:ext>
            </a:extLst>
          </p:cNvPr>
          <p:cNvCxnSpPr>
            <a:cxnSpLocks/>
            <a:stCxn id="64" idx="6"/>
            <a:endCxn id="24" idx="2"/>
          </p:cNvCxnSpPr>
          <p:nvPr/>
        </p:nvCxnSpPr>
        <p:spPr>
          <a:xfrm>
            <a:off x="2414723" y="2510123"/>
            <a:ext cx="519224" cy="281282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8C7239D-2BF0-1825-23CE-4EC954F1C55E}"/>
              </a:ext>
            </a:extLst>
          </p:cNvPr>
          <p:cNvCxnSpPr>
            <a:cxnSpLocks/>
            <a:stCxn id="52" idx="6"/>
            <a:endCxn id="23" idx="2"/>
          </p:cNvCxnSpPr>
          <p:nvPr/>
        </p:nvCxnSpPr>
        <p:spPr>
          <a:xfrm flipV="1">
            <a:off x="2414723" y="4720926"/>
            <a:ext cx="519224" cy="21511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A50B344-8CA4-7300-E9C8-952170532513}"/>
              </a:ext>
            </a:extLst>
          </p:cNvPr>
          <p:cNvCxnSpPr>
            <a:cxnSpLocks/>
            <a:stCxn id="52" idx="6"/>
            <a:endCxn id="24" idx="2"/>
          </p:cNvCxnSpPr>
          <p:nvPr/>
        </p:nvCxnSpPr>
        <p:spPr>
          <a:xfrm>
            <a:off x="2414723" y="4936039"/>
            <a:ext cx="519224" cy="38691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BFD42A0-43D8-AE8E-A542-D7D3352592A4}"/>
              </a:ext>
            </a:extLst>
          </p:cNvPr>
          <p:cNvCxnSpPr>
            <a:cxnSpLocks/>
            <a:stCxn id="52" idx="6"/>
            <a:endCxn id="22" idx="2"/>
          </p:cNvCxnSpPr>
          <p:nvPr/>
        </p:nvCxnSpPr>
        <p:spPr>
          <a:xfrm flipV="1">
            <a:off x="2414723" y="4118900"/>
            <a:ext cx="519224" cy="81713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D027359-7D17-2D8C-008D-41C56B114FAD}"/>
              </a:ext>
            </a:extLst>
          </p:cNvPr>
          <p:cNvCxnSpPr>
            <a:cxnSpLocks/>
            <a:stCxn id="52" idx="6"/>
            <a:endCxn id="25" idx="2"/>
          </p:cNvCxnSpPr>
          <p:nvPr/>
        </p:nvCxnSpPr>
        <p:spPr>
          <a:xfrm flipV="1">
            <a:off x="2414723" y="3516874"/>
            <a:ext cx="519224" cy="141916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E1CEB5B-0182-86F5-BFAE-A4FB22CFF650}"/>
              </a:ext>
            </a:extLst>
          </p:cNvPr>
          <p:cNvCxnSpPr>
            <a:cxnSpLocks/>
            <a:stCxn id="52" idx="6"/>
            <a:endCxn id="21" idx="2"/>
          </p:cNvCxnSpPr>
          <p:nvPr/>
        </p:nvCxnSpPr>
        <p:spPr>
          <a:xfrm flipV="1">
            <a:off x="2414723" y="2913716"/>
            <a:ext cx="519224" cy="2022323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3186523-2F22-29D3-622E-A8A573997F43}"/>
              </a:ext>
            </a:extLst>
          </p:cNvPr>
          <p:cNvCxnSpPr>
            <a:cxnSpLocks/>
            <a:stCxn id="52" idx="6"/>
            <a:endCxn id="20" idx="2"/>
          </p:cNvCxnSpPr>
          <p:nvPr/>
        </p:nvCxnSpPr>
        <p:spPr>
          <a:xfrm flipV="1">
            <a:off x="2414723" y="2313740"/>
            <a:ext cx="519225" cy="262229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55F648-310B-D410-8301-E49961AF0DA3}"/>
              </a:ext>
            </a:extLst>
          </p:cNvPr>
          <p:cNvCxnSpPr>
            <a:cxnSpLocks/>
            <a:stCxn id="64" idx="6"/>
            <a:endCxn id="22" idx="2"/>
          </p:cNvCxnSpPr>
          <p:nvPr/>
        </p:nvCxnSpPr>
        <p:spPr>
          <a:xfrm>
            <a:off x="2414723" y="2510123"/>
            <a:ext cx="519224" cy="160877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BAE0F3C7-891E-FC8C-C986-95419F9A9006}"/>
              </a:ext>
            </a:extLst>
          </p:cNvPr>
          <p:cNvSpPr/>
          <p:nvPr/>
        </p:nvSpPr>
        <p:spPr>
          <a:xfrm rot="10800000">
            <a:off x="10865152" y="4496087"/>
            <a:ext cx="461473" cy="4605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E9BB73D-BEBC-3684-ADE9-DC0B741B7257}"/>
              </a:ext>
            </a:extLst>
          </p:cNvPr>
          <p:cNvCxnSpPr>
            <a:cxnSpLocks/>
            <a:stCxn id="185" idx="6"/>
            <a:endCxn id="144" idx="2"/>
          </p:cNvCxnSpPr>
          <p:nvPr/>
        </p:nvCxnSpPr>
        <p:spPr>
          <a:xfrm flipH="1">
            <a:off x="10266296" y="4726337"/>
            <a:ext cx="598856" cy="546102"/>
          </a:xfrm>
          <a:prstGeom prst="straightConnector1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6D0B3BD-5685-5C8F-F2A5-DAB653E999FF}"/>
              </a:ext>
            </a:extLst>
          </p:cNvPr>
          <p:cNvCxnSpPr>
            <a:cxnSpLocks/>
            <a:stCxn id="185" idx="6"/>
            <a:endCxn id="145" idx="2"/>
          </p:cNvCxnSpPr>
          <p:nvPr/>
        </p:nvCxnSpPr>
        <p:spPr>
          <a:xfrm flipH="1" flipV="1">
            <a:off x="10266297" y="4672463"/>
            <a:ext cx="598855" cy="53874"/>
          </a:xfrm>
          <a:prstGeom prst="straightConnector1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B676A54-321D-D0A9-DDC3-CC60F9A413AA}"/>
              </a:ext>
            </a:extLst>
          </p:cNvPr>
          <p:cNvCxnSpPr>
            <a:cxnSpLocks/>
            <a:stCxn id="185" idx="6"/>
            <a:endCxn id="149" idx="2"/>
          </p:cNvCxnSpPr>
          <p:nvPr/>
        </p:nvCxnSpPr>
        <p:spPr>
          <a:xfrm flipH="1" flipV="1">
            <a:off x="10266297" y="4069305"/>
            <a:ext cx="598855" cy="657032"/>
          </a:xfrm>
          <a:prstGeom prst="straightConnector1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29882A8-80F0-F914-CA28-620F2F78ED21}"/>
              </a:ext>
            </a:extLst>
          </p:cNvPr>
          <p:cNvCxnSpPr>
            <a:cxnSpLocks/>
            <a:stCxn id="185" idx="6"/>
            <a:endCxn id="146" idx="2"/>
          </p:cNvCxnSpPr>
          <p:nvPr/>
        </p:nvCxnSpPr>
        <p:spPr>
          <a:xfrm flipH="1" flipV="1">
            <a:off x="10266297" y="3467279"/>
            <a:ext cx="598855" cy="1259058"/>
          </a:xfrm>
          <a:prstGeom prst="straightConnector1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7DB0A92F-E94D-4579-B377-94D58265A347}"/>
              </a:ext>
            </a:extLst>
          </p:cNvPr>
          <p:cNvCxnSpPr>
            <a:cxnSpLocks/>
            <a:stCxn id="185" idx="6"/>
            <a:endCxn id="147" idx="2"/>
          </p:cNvCxnSpPr>
          <p:nvPr/>
        </p:nvCxnSpPr>
        <p:spPr>
          <a:xfrm flipH="1" flipV="1">
            <a:off x="10266297" y="2865253"/>
            <a:ext cx="598855" cy="1861084"/>
          </a:xfrm>
          <a:prstGeom prst="straightConnector1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7E16E14-CDE8-8D30-B932-870308808E41}"/>
              </a:ext>
            </a:extLst>
          </p:cNvPr>
          <p:cNvCxnSpPr>
            <a:cxnSpLocks/>
            <a:stCxn id="185" idx="6"/>
            <a:endCxn id="148" idx="2"/>
          </p:cNvCxnSpPr>
          <p:nvPr/>
        </p:nvCxnSpPr>
        <p:spPr>
          <a:xfrm flipH="1" flipV="1">
            <a:off x="10266297" y="2263227"/>
            <a:ext cx="598855" cy="2463110"/>
          </a:xfrm>
          <a:prstGeom prst="straightConnector1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04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Neural Algorithmic Reasoning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" name="Google Shape;273;p25">
            <a:extLst>
              <a:ext uri="{FF2B5EF4-FFF2-40B4-BE49-F238E27FC236}">
                <a16:creationId xmlns:a16="http://schemas.microsoft.com/office/drawing/2014/main" id="{46920E15-78B5-E96B-705E-2C7189CED820}"/>
              </a:ext>
            </a:extLst>
          </p:cNvPr>
          <p:cNvSpPr txBox="1">
            <a:spLocks/>
          </p:cNvSpPr>
          <p:nvPr/>
        </p:nvSpPr>
        <p:spPr>
          <a:xfrm>
            <a:off x="259812" y="1848218"/>
            <a:ext cx="11569800" cy="177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Future Works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authors want to continue explore this architecture by applying it to solve more real-world problems that can be fundamentally solved by classical algorithms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8A0A48-287A-2571-BE24-56DA8E2FC192}"/>
              </a:ext>
            </a:extLst>
          </p:cNvPr>
          <p:cNvGrpSpPr/>
          <p:nvPr/>
        </p:nvGrpSpPr>
        <p:grpSpPr>
          <a:xfrm>
            <a:off x="1108861" y="4144635"/>
            <a:ext cx="9974277" cy="1457192"/>
            <a:chOff x="982392" y="2688492"/>
            <a:chExt cx="9974277" cy="1457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A6B84C4-85CE-47B6-960B-EC9C52548B10}"/>
                    </a:ext>
                  </a:extLst>
                </p:cNvPr>
                <p:cNvSpPr/>
                <p:nvPr/>
              </p:nvSpPr>
              <p:spPr>
                <a:xfrm>
                  <a:off x="982392" y="2688492"/>
                  <a:ext cx="855983" cy="1433368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Real Input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  <a:p>
                  <a:pPr algn="ctr"/>
                  <a:r>
                    <a:rPr lang="en-CA" dirty="0"/>
                    <a:t>(dim v)</a:t>
                  </a: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A6B84C4-85CE-47B6-960B-EC9C52548B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392" y="2688492"/>
                  <a:ext cx="855983" cy="14333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92D05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Arrow: Right 6">
                  <a:extLst>
                    <a:ext uri="{FF2B5EF4-FFF2-40B4-BE49-F238E27FC236}">
                      <a16:creationId xmlns:a16="http://schemas.microsoft.com/office/drawing/2014/main" id="{433E6728-C04A-B819-7277-2B2FD2FA8E45}"/>
                    </a:ext>
                  </a:extLst>
                </p:cNvPr>
                <p:cNvSpPr/>
                <p:nvPr/>
              </p:nvSpPr>
              <p:spPr>
                <a:xfrm>
                  <a:off x="2131303" y="3174927"/>
                  <a:ext cx="1093781" cy="460499"/>
                </a:xfrm>
                <a:prstGeom prst="rightArrow">
                  <a:avLst/>
                </a:prstGeom>
                <a:solidFill>
                  <a:srgbClr val="800000"/>
                </a:solidFill>
                <a:ln>
                  <a:solidFill>
                    <a:srgbClr val="800000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encoder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" name="Arrow: Right 6">
                  <a:extLst>
                    <a:ext uri="{FF2B5EF4-FFF2-40B4-BE49-F238E27FC236}">
                      <a16:creationId xmlns:a16="http://schemas.microsoft.com/office/drawing/2014/main" id="{433E6728-C04A-B819-7277-2B2FD2FA8E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1303" y="3174927"/>
                  <a:ext cx="1093781" cy="460499"/>
                </a:xfrm>
                <a:prstGeom prst="rightArrow">
                  <a:avLst/>
                </a:prstGeom>
                <a:blipFill>
                  <a:blip r:embed="rId4"/>
                  <a:stretch>
                    <a:fillRect l="-541" r="-2162"/>
                  </a:stretch>
                </a:blipFill>
                <a:ln>
                  <a:solidFill>
                    <a:srgbClr val="80000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43D1B70-3D8A-3DAE-C60C-DF8DD1DDBBAD}"/>
                    </a:ext>
                  </a:extLst>
                </p:cNvPr>
                <p:cNvSpPr/>
                <p:nvPr/>
              </p:nvSpPr>
              <p:spPr>
                <a:xfrm>
                  <a:off x="10100605" y="2827982"/>
                  <a:ext cx="856064" cy="1154390"/>
                </a:xfrm>
                <a:prstGeom prst="rect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Real Output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  <a:p>
                  <a:pPr algn="ctr"/>
                  <a:r>
                    <a:rPr lang="en-CA" dirty="0"/>
                    <a:t>(dim w)</a:t>
                  </a: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43D1B70-3D8A-3DAE-C60C-DF8DD1DDB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605" y="2827982"/>
                  <a:ext cx="856064" cy="11543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Arrow: Right 17">
                  <a:extLst>
                    <a:ext uri="{FF2B5EF4-FFF2-40B4-BE49-F238E27FC236}">
                      <a16:creationId xmlns:a16="http://schemas.microsoft.com/office/drawing/2014/main" id="{8A865A36-E453-3F1D-6C57-2BE59D20EF3C}"/>
                    </a:ext>
                  </a:extLst>
                </p:cNvPr>
                <p:cNvSpPr/>
                <p:nvPr/>
              </p:nvSpPr>
              <p:spPr>
                <a:xfrm>
                  <a:off x="8611312" y="3198750"/>
                  <a:ext cx="1196367" cy="460499"/>
                </a:xfrm>
                <a:prstGeom prst="rightArrow">
                  <a:avLst/>
                </a:prstGeom>
                <a:solidFill>
                  <a:srgbClr val="CC6600"/>
                </a:solidFill>
                <a:ln>
                  <a:solidFill>
                    <a:srgbClr val="CC6600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Decoder</a:t>
                  </a:r>
                  <a:r>
                    <a:rPr lang="en-CA" altLang="zh-CN" sz="1400" b="0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Arrow: Right 17">
                  <a:extLst>
                    <a:ext uri="{FF2B5EF4-FFF2-40B4-BE49-F238E27FC236}">
                      <a16:creationId xmlns:a16="http://schemas.microsoft.com/office/drawing/2014/main" id="{8A865A36-E453-3F1D-6C57-2BE59D20EF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312" y="3198750"/>
                  <a:ext cx="1196367" cy="460499"/>
                </a:xfrm>
                <a:prstGeom prst="rightArrow">
                  <a:avLst/>
                </a:prstGeom>
                <a:blipFill>
                  <a:blip r:embed="rId6"/>
                  <a:stretch>
                    <a:fillRect r="-990"/>
                  </a:stretch>
                </a:blipFill>
                <a:ln>
                  <a:solidFill>
                    <a:srgbClr val="CC660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F241E74-5562-D6A2-3A32-7C44023076EF}"/>
                    </a:ext>
                  </a:extLst>
                </p:cNvPr>
                <p:cNvSpPr/>
                <p:nvPr/>
              </p:nvSpPr>
              <p:spPr>
                <a:xfrm>
                  <a:off x="3518011" y="2688493"/>
                  <a:ext cx="968531" cy="1433368"/>
                </a:xfrm>
                <a:prstGeom prst="rect">
                  <a:avLst/>
                </a:prstGeom>
                <a:solidFill>
                  <a:srgbClr val="2E5C2A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Encoded Real Input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CA" altLang="zh-CN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CA" altLang="zh-CN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CA" dirty="0"/>
                </a:p>
                <a:p>
                  <a:pPr algn="ctr"/>
                  <a:r>
                    <a:rPr lang="en-CA" dirty="0"/>
                    <a:t>(dim n)</a:t>
                  </a: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F241E74-5562-D6A2-3A32-7C4402307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011" y="2688493"/>
                  <a:ext cx="968531" cy="1433368"/>
                </a:xfrm>
                <a:prstGeom prst="rect">
                  <a:avLst/>
                </a:prstGeom>
                <a:blipFill>
                  <a:blip r:embed="rId7"/>
                  <a:stretch>
                    <a:fillRect r="-1227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4D649683-37D2-FFA0-613D-8CB1C6033355}"/>
                </a:ext>
              </a:extLst>
            </p:cNvPr>
            <p:cNvSpPr/>
            <p:nvPr/>
          </p:nvSpPr>
          <p:spPr>
            <a:xfrm>
              <a:off x="4778625" y="2851805"/>
              <a:ext cx="2278302" cy="115439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Processor 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2DA312B-D0B2-01A6-7FC2-5A5EFEAAB127}"/>
                    </a:ext>
                  </a:extLst>
                </p:cNvPr>
                <p:cNvSpPr/>
                <p:nvPr/>
              </p:nvSpPr>
              <p:spPr>
                <a:xfrm>
                  <a:off x="7349854" y="2712316"/>
                  <a:ext cx="968531" cy="143336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Encoded Real Output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altLang="zh-CN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CA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CA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CA" dirty="0"/>
                </a:p>
                <a:p>
                  <a:pPr algn="ctr"/>
                  <a:r>
                    <a:rPr lang="en-CA" dirty="0"/>
                    <a:t>(dim m)</a:t>
                  </a: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2DA312B-D0B2-01A6-7FC2-5A5EFEAAB1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9854" y="2712316"/>
                  <a:ext cx="968531" cy="143336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9384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D821BC-22F8-2BF1-0628-0396AA3B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2A208-7AB7-DA4A-8707-6D80286347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07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1D738C-E3D0-C7A5-9778-2AEC34DB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5400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54512-6EF6-E4D5-C7FA-5F24C8568F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1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Outline</a:t>
            </a:r>
          </a:p>
        </p:txBody>
      </p:sp>
      <p:sp>
        <p:nvSpPr>
          <p:cNvPr id="15" name="Google Shape;273;p25">
            <a:extLst>
              <a:ext uri="{FF2B5EF4-FFF2-40B4-BE49-F238E27FC236}">
                <a16:creationId xmlns:a16="http://schemas.microsoft.com/office/drawing/2014/main" id="{C9A7D4EE-4AE3-21FF-E89D-A62E51753B43}"/>
              </a:ext>
            </a:extLst>
          </p:cNvPr>
          <p:cNvSpPr txBox="1">
            <a:spLocks/>
          </p:cNvSpPr>
          <p:nvPr/>
        </p:nvSpPr>
        <p:spPr>
          <a:xfrm>
            <a:off x="259812" y="1509700"/>
            <a:ext cx="11569800" cy="434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Introduction</a:t>
            </a:r>
          </a:p>
          <a:p>
            <a:pPr marL="931545" lvl="1" indent="-34290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Problem</a:t>
            </a:r>
          </a:p>
          <a:p>
            <a:pPr marL="931545" lvl="1" indent="-34290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Importance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Previous Methods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Neural Algorithmic Reasoning</a:t>
            </a:r>
          </a:p>
          <a:p>
            <a:pPr marL="931545" lvl="1" indent="-34290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Blue Print</a:t>
            </a:r>
          </a:p>
          <a:p>
            <a:pPr marL="931545" lvl="1" indent="-34290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Example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Future Works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19F83892-28DA-9FC9-FD7B-5B96F3329ACC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9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Introduction</a:t>
            </a:r>
          </a:p>
        </p:txBody>
      </p:sp>
      <p:sp>
        <p:nvSpPr>
          <p:cNvPr id="15" name="Google Shape;273;p25">
            <a:extLst>
              <a:ext uri="{FF2B5EF4-FFF2-40B4-BE49-F238E27FC236}">
                <a16:creationId xmlns:a16="http://schemas.microsoft.com/office/drawing/2014/main" id="{C9A7D4EE-4AE3-21FF-E89D-A62E51753B43}"/>
              </a:ext>
            </a:extLst>
          </p:cNvPr>
          <p:cNvSpPr txBox="1">
            <a:spLocks/>
          </p:cNvSpPr>
          <p:nvPr/>
        </p:nvSpPr>
        <p:spPr>
          <a:xfrm>
            <a:off x="259812" y="1509700"/>
            <a:ext cx="11569800" cy="182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3200" b="1" dirty="0">
                <a:solidFill>
                  <a:schemeClr val="bg1"/>
                </a:solidFill>
              </a:rPr>
              <a:t>What is an algorithm? 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dirty="0">
                <a:solidFill>
                  <a:schemeClr val="bg1"/>
                </a:solidFill>
              </a:rPr>
              <a:t>An algorithm is a finite sequence of rigorous instructions, typically used to solve a class of specific problems or to perform a computation. </a:t>
            </a:r>
          </a:p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837EA4-274E-FFF7-B271-E982F3854E23}"/>
              </a:ext>
            </a:extLst>
          </p:cNvPr>
          <p:cNvGrpSpPr/>
          <p:nvPr/>
        </p:nvGrpSpPr>
        <p:grpSpPr>
          <a:xfrm>
            <a:off x="2862842" y="3429000"/>
            <a:ext cx="5562361" cy="1546788"/>
            <a:chOff x="1684472" y="3524937"/>
            <a:chExt cx="5562361" cy="15467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8510D7B-4DD7-8A12-6D4D-78834991E918}"/>
                </a:ext>
              </a:extLst>
            </p:cNvPr>
            <p:cNvSpPr/>
            <p:nvPr/>
          </p:nvSpPr>
          <p:spPr>
            <a:xfrm>
              <a:off x="1684472" y="3640506"/>
              <a:ext cx="614348" cy="127332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Input</a:t>
              </a:r>
            </a:p>
            <a:p>
              <a:pPr algn="ctr"/>
              <a:r>
                <a:rPr lang="en-CA" dirty="0"/>
                <a:t>x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A7815EA-8054-9B0C-531F-CEC738C49D6C}"/>
                </a:ext>
              </a:extLst>
            </p:cNvPr>
            <p:cNvSpPr/>
            <p:nvPr/>
          </p:nvSpPr>
          <p:spPr>
            <a:xfrm>
              <a:off x="2597921" y="4161599"/>
              <a:ext cx="726393" cy="273465"/>
            </a:xfrm>
            <a:prstGeom prst="rightArrow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491904-8CE6-1A3F-D780-F418DDBE56A9}"/>
                </a:ext>
              </a:extLst>
            </p:cNvPr>
            <p:cNvSpPr/>
            <p:nvPr/>
          </p:nvSpPr>
          <p:spPr>
            <a:xfrm>
              <a:off x="3623416" y="3524937"/>
              <a:ext cx="1572427" cy="15467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Algorithm</a:t>
              </a:r>
            </a:p>
            <a:p>
              <a:pPr algn="ctr"/>
              <a:r>
                <a:rPr lang="en-CA" dirty="0"/>
                <a:t>A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4FFA340-132D-1698-C91F-6F03A46ED9A3}"/>
                </a:ext>
              </a:extLst>
            </p:cNvPr>
            <p:cNvSpPr/>
            <p:nvPr/>
          </p:nvSpPr>
          <p:spPr>
            <a:xfrm>
              <a:off x="5494945" y="4140437"/>
              <a:ext cx="726393" cy="273465"/>
            </a:xfrm>
            <a:prstGeom prst="rightArrow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DE2A73-9DA7-5301-9634-8DF70AFEF467}"/>
                </a:ext>
              </a:extLst>
            </p:cNvPr>
            <p:cNvSpPr/>
            <p:nvPr/>
          </p:nvSpPr>
          <p:spPr>
            <a:xfrm>
              <a:off x="6520440" y="3764421"/>
              <a:ext cx="726393" cy="102549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Output</a:t>
              </a:r>
            </a:p>
            <a:p>
              <a:pPr algn="ctr"/>
              <a:r>
                <a:rPr lang="en-CA" dirty="0"/>
                <a:t>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3B9327-ABD3-784A-6F9F-762FBDE6166A}"/>
              </a:ext>
            </a:extLst>
          </p:cNvPr>
          <p:cNvSpPr txBox="1"/>
          <p:nvPr/>
        </p:nvSpPr>
        <p:spPr>
          <a:xfrm>
            <a:off x="4950863" y="5136443"/>
            <a:ext cx="1274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A(x) = y</a:t>
            </a:r>
          </a:p>
        </p:txBody>
      </p:sp>
    </p:spTree>
    <p:extLst>
      <p:ext uri="{BB962C8B-B14F-4D97-AF65-F5344CB8AC3E}">
        <p14:creationId xmlns:p14="http://schemas.microsoft.com/office/powerpoint/2010/main" val="317570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Introduction</a:t>
            </a:r>
          </a:p>
        </p:txBody>
      </p:sp>
      <p:sp>
        <p:nvSpPr>
          <p:cNvPr id="15" name="Google Shape;273;p25">
            <a:extLst>
              <a:ext uri="{FF2B5EF4-FFF2-40B4-BE49-F238E27FC236}">
                <a16:creationId xmlns:a16="http://schemas.microsoft.com/office/drawing/2014/main" id="{C9A7D4EE-4AE3-21FF-E89D-A62E51753B43}"/>
              </a:ext>
            </a:extLst>
          </p:cNvPr>
          <p:cNvSpPr txBox="1">
            <a:spLocks/>
          </p:cNvSpPr>
          <p:nvPr/>
        </p:nvSpPr>
        <p:spPr>
          <a:xfrm>
            <a:off x="259883" y="1503350"/>
            <a:ext cx="11569800" cy="41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How is algorithm useful? 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Many different applications: 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Elevators, Elections, Microwave Ovens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same algorithm can be applied in different domain with adjustment: 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Control algorithms in both microwave oven and heart pacemaker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7434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Strong general guarantees: </a:t>
            </a:r>
          </a:p>
          <a:p>
            <a:pPr marL="93154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inputs satisfy some conditions (preconditions), then the algorithm can guarantee outputs satisfy some conditions (</a:t>
            </a:r>
            <a:r>
              <a:rPr lang="en-CA" sz="2400" dirty="0">
                <a:solidFill>
                  <a:schemeClr val="bg1"/>
                </a:solidFill>
              </a:rPr>
              <a:t>post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CA" altLang="zh-CN" sz="2400" dirty="0">
                <a:solidFill>
                  <a:schemeClr val="bg1"/>
                </a:solidFill>
              </a:rPr>
              <a:t>conditions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Problem</a:t>
            </a:r>
          </a:p>
        </p:txBody>
      </p:sp>
      <p:sp>
        <p:nvSpPr>
          <p:cNvPr id="15" name="Google Shape;273;p25">
            <a:extLst>
              <a:ext uri="{FF2B5EF4-FFF2-40B4-BE49-F238E27FC236}">
                <a16:creationId xmlns:a16="http://schemas.microsoft.com/office/drawing/2014/main" id="{C9A7D4EE-4AE3-21FF-E89D-A62E51753B43}"/>
              </a:ext>
            </a:extLst>
          </p:cNvPr>
          <p:cNvSpPr txBox="1">
            <a:spLocks/>
          </p:cNvSpPr>
          <p:nvPr/>
        </p:nvSpPr>
        <p:spPr>
          <a:xfrm>
            <a:off x="259883" y="1503350"/>
            <a:ext cx="11569800" cy="41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Generalizability of algorithms 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Algorithms usually works in abstract space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Inputs satisfy the preconditions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Outputs satisfy the postconditions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Real world problems are different: 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CA" altLang="zh-CN" sz="2400" dirty="0">
                <a:solidFill>
                  <a:schemeClr val="bg1"/>
                </a:solidFill>
              </a:rPr>
              <a:t>Rarely do inputs and outputs satisfy the required conditions for the algorithm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CA" altLang="zh-CN" sz="2400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Information is lost when converting the real world problem to a problem that the algorithm can directly solve</a:t>
            </a:r>
            <a:endParaRPr lang="en-CA" altLang="zh-CN" sz="2400" dirty="0">
              <a:solidFill>
                <a:schemeClr val="bg1"/>
              </a:solidFill>
            </a:endParaRP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9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Problem</a:t>
            </a:r>
          </a:p>
        </p:txBody>
      </p:sp>
      <p:sp>
        <p:nvSpPr>
          <p:cNvPr id="15" name="Google Shape;273;p25">
            <a:extLst>
              <a:ext uri="{FF2B5EF4-FFF2-40B4-BE49-F238E27FC236}">
                <a16:creationId xmlns:a16="http://schemas.microsoft.com/office/drawing/2014/main" id="{C9A7D4EE-4AE3-21FF-E89D-A62E51753B43}"/>
              </a:ext>
            </a:extLst>
          </p:cNvPr>
          <p:cNvSpPr txBox="1">
            <a:spLocks/>
          </p:cNvSpPr>
          <p:nvPr/>
        </p:nvSpPr>
        <p:spPr>
          <a:xfrm>
            <a:off x="259883" y="2259185"/>
            <a:ext cx="11672234" cy="362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Example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Path that takes the shortest amount of time from my home to the classroom: 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Abstract Space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1331595" lvl="2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Algorithm: Dijkstra’s shortest path</a:t>
            </a:r>
          </a:p>
          <a:p>
            <a:pPr marL="1331595" lvl="2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intersection as nodes, and roads connecting the intersection as edges</a:t>
            </a:r>
          </a:p>
          <a:p>
            <a:pPr marL="1331595" lvl="2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Edge weights are the time it takes to me walk that distance</a:t>
            </a:r>
          </a:p>
          <a:p>
            <a:pPr marL="1331595" lvl="2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Real World: </a:t>
            </a:r>
          </a:p>
          <a:p>
            <a:pPr marL="1331595" lvl="2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Intersection have red lights and green lights, and not all have the same waiting time</a:t>
            </a:r>
          </a:p>
          <a:p>
            <a:pPr marL="1331595" lvl="2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Some roads are more crowded, so I am slower because I cannot get past the people walking in front of me, and this depends on the time of day too</a:t>
            </a:r>
          </a:p>
          <a:p>
            <a:pPr marL="1331595" lvl="2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weather could be bad, and making walking outside more difficult than walking inside buildings</a:t>
            </a:r>
          </a:p>
          <a:p>
            <a:pPr marL="1331595" lvl="2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Shortest path algorithms overview | Memgraph's Guide for NetworkX library">
            <a:extLst>
              <a:ext uri="{FF2B5EF4-FFF2-40B4-BE49-F238E27FC236}">
                <a16:creationId xmlns:a16="http://schemas.microsoft.com/office/drawing/2014/main" id="{B2F779D3-2543-3BAD-9003-0BD3DF97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31" y="0"/>
            <a:ext cx="5501738" cy="262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16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Importance</a:t>
            </a:r>
          </a:p>
        </p:txBody>
      </p:sp>
      <p:sp>
        <p:nvSpPr>
          <p:cNvPr id="15" name="Google Shape;273;p25">
            <a:extLst>
              <a:ext uri="{FF2B5EF4-FFF2-40B4-BE49-F238E27FC236}">
                <a16:creationId xmlns:a16="http://schemas.microsoft.com/office/drawing/2014/main" id="{C9A7D4EE-4AE3-21FF-E89D-A62E51753B43}"/>
              </a:ext>
            </a:extLst>
          </p:cNvPr>
          <p:cNvSpPr txBox="1">
            <a:spLocks/>
          </p:cNvSpPr>
          <p:nvPr/>
        </p:nvSpPr>
        <p:spPr>
          <a:xfrm>
            <a:off x="259883" y="1503350"/>
            <a:ext cx="11569800" cy="41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It’s difficult to convert the real world problem to an abstract space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Algorithms provide guarantees so we want to reuse them as much as possible 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For example, sorting algorithms can guarantee the array is sorted in the end, neural networks cannot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Neural networks are flexible though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If we can combine the flexibility of neural networks </a:t>
            </a:r>
            <a:r>
              <a:rPr lang="en-US" sz="2400" dirty="0">
                <a:solidFill>
                  <a:schemeClr val="bg1"/>
                </a:solidFill>
              </a:rPr>
              <a:t>and the guarantees of the algorithms, then we have a more robust model that can solve more problems but do not require a new approach when the fundamental abstraction are the same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Using the previous example, one problem can be walking, another problem can be driving, another problem can be least of amount of calories burnt instead of shortest time. 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Previous Methods</a:t>
            </a:r>
          </a:p>
        </p:txBody>
      </p:sp>
      <p:sp>
        <p:nvSpPr>
          <p:cNvPr id="15" name="Google Shape;273;p25">
            <a:extLst>
              <a:ext uri="{FF2B5EF4-FFF2-40B4-BE49-F238E27FC236}">
                <a16:creationId xmlns:a16="http://schemas.microsoft.com/office/drawing/2014/main" id="{C9A7D4EE-4AE3-21FF-E89D-A62E51753B43}"/>
              </a:ext>
            </a:extLst>
          </p:cNvPr>
          <p:cNvSpPr txBox="1">
            <a:spLocks/>
          </p:cNvSpPr>
          <p:nvPr/>
        </p:nvSpPr>
        <p:spPr>
          <a:xfrm>
            <a:off x="259883" y="1503350"/>
            <a:ext cx="11569800" cy="41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Make manual adjustment: 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Ex. If the algorithm needs to have only 1-dimensional edge weight, the real world multi dimensional data is compressed to 1-dimensional via estimation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Results in information loss and suboptimal result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sz="2900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Train a model that can use different algorithms as external tools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Ex. Invoke an suitable algorithm given certain inputs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Only work well when the algorithm already fit the problem</a:t>
            </a:r>
            <a:endParaRPr lang="en-US" dirty="0">
              <a:solidFill>
                <a:schemeClr val="bg1"/>
              </a:solidFill>
            </a:endParaRP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Encode the algorithm into the neural network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Allow neural network to learn a more fluid representation and combination of algorithms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 really improving the generalizability in terms of inputs and outputs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6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Neural Algorithmic Reasoning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Google Shape;273;p25">
            <a:extLst>
              <a:ext uri="{FF2B5EF4-FFF2-40B4-BE49-F238E27FC236}">
                <a16:creationId xmlns:a16="http://schemas.microsoft.com/office/drawing/2014/main" id="{46920E15-78B5-E96B-705E-2C7189CED820}"/>
              </a:ext>
            </a:extLst>
          </p:cNvPr>
          <p:cNvSpPr txBox="1">
            <a:spLocks/>
          </p:cNvSpPr>
          <p:nvPr/>
        </p:nvSpPr>
        <p:spPr>
          <a:xfrm>
            <a:off x="259883" y="1503352"/>
            <a:ext cx="115698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Blueprint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0E7DB-8198-1712-850F-22016C03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39" y="1503352"/>
            <a:ext cx="5158121" cy="42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2427"/>
      </p:ext>
    </p:extLst>
  </p:cSld>
  <p:clrMapOvr>
    <a:masterClrMapping/>
  </p:clrMapOvr>
</p:sld>
</file>

<file path=ppt/theme/theme1.xml><?xml version="1.0" encoding="utf-8"?>
<a:theme xmlns:a="http://schemas.openxmlformats.org/drawingml/2006/main" name="UofWaterloo_WhiteBkgrd">
  <a:themeElements>
    <a:clrScheme name="Math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DE2498"/>
      </a:accent1>
      <a:accent2>
        <a:srgbClr val="0C0C0C"/>
      </a:accent2>
      <a:accent3>
        <a:srgbClr val="FF62AA"/>
      </a:accent3>
      <a:accent4>
        <a:srgbClr val="FFBDEF"/>
      </a:accent4>
      <a:accent5>
        <a:srgbClr val="C50078"/>
      </a:accent5>
      <a:accent6>
        <a:srgbClr val="0073CE"/>
      </a:accent6>
      <a:hlink>
        <a:srgbClr val="C50078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1017</Words>
  <Application>Microsoft Office PowerPoint</Application>
  <PresentationFormat>Widescreen</PresentationFormat>
  <Paragraphs>221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Georgia</vt:lpstr>
      <vt:lpstr>Cambria Math</vt:lpstr>
      <vt:lpstr>Calibri</vt:lpstr>
      <vt:lpstr>Barlow Condensed</vt:lpstr>
      <vt:lpstr>Noto Sans Symbols</vt:lpstr>
      <vt:lpstr>Verdana</vt:lpstr>
      <vt:lpstr>UofWaterloo_WhiteBkgrd</vt:lpstr>
      <vt:lpstr>Neural Algorithmic Reasoning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Algorithmic Reasoning</dc:title>
  <cp:lastModifiedBy>Allen Zhang</cp:lastModifiedBy>
  <cp:revision>22</cp:revision>
  <dcterms:modified xsi:type="dcterms:W3CDTF">2024-04-01T02:34:03Z</dcterms:modified>
</cp:coreProperties>
</file>