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1"/>
  </p:notesMasterIdLst>
  <p:sldIdLst>
    <p:sldId id="256" r:id="rId2"/>
    <p:sldId id="286" r:id="rId3"/>
    <p:sldId id="289" r:id="rId4"/>
    <p:sldId id="295" r:id="rId5"/>
    <p:sldId id="296" r:id="rId6"/>
    <p:sldId id="297" r:id="rId7"/>
    <p:sldId id="298" r:id="rId8"/>
    <p:sldId id="299" r:id="rId9"/>
    <p:sldId id="317" r:id="rId10"/>
    <p:sldId id="300" r:id="rId11"/>
    <p:sldId id="305" r:id="rId12"/>
    <p:sldId id="322" r:id="rId13"/>
    <p:sldId id="323" r:id="rId14"/>
    <p:sldId id="306" r:id="rId15"/>
    <p:sldId id="307" r:id="rId16"/>
    <p:sldId id="308" r:id="rId17"/>
    <p:sldId id="309" r:id="rId18"/>
    <p:sldId id="310" r:id="rId19"/>
    <p:sldId id="311" r:id="rId20"/>
    <p:sldId id="313" r:id="rId21"/>
    <p:sldId id="314" r:id="rId22"/>
    <p:sldId id="315" r:id="rId23"/>
    <p:sldId id="321" r:id="rId24"/>
    <p:sldId id="318" r:id="rId25"/>
    <p:sldId id="319" r:id="rId26"/>
    <p:sldId id="324" r:id="rId27"/>
    <p:sldId id="316" r:id="rId28"/>
    <p:sldId id="287" r:id="rId29"/>
    <p:sldId id="288" r:id="rId30"/>
  </p:sldIdLst>
  <p:sldSz cx="12192000" cy="6858000"/>
  <p:notesSz cx="6858000" cy="9144000"/>
  <p:embeddedFontLst>
    <p:embeddedFont>
      <p:font typeface="Barlow Condensed" panose="00000506000000000000" pitchFamily="2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Georgia" panose="02040502050405020303" pitchFamily="18" charset="0"/>
      <p:regular r:id="rId37"/>
      <p:bold r:id="rId38"/>
      <p:italic r:id="rId39"/>
      <p:boldItalic r:id="rId40"/>
    </p:embeddedFont>
    <p:embeddedFont>
      <p:font typeface="Verdana" panose="020B060403050404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C6600"/>
    <a:srgbClr val="800000"/>
    <a:srgbClr val="2E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0" autoAdjust="0"/>
    <p:restoredTop sz="84966" autoAdjust="0"/>
  </p:normalViewPr>
  <p:slideViewPr>
    <p:cSldViewPr snapToGrid="0">
      <p:cViewPr varScale="1">
        <p:scale>
          <a:sx n="112" d="100"/>
          <a:sy n="112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396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0110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6297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477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968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6316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3839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050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1728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664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09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076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6772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Figure 2 in “Pointer Graph Networks” by P. </a:t>
            </a:r>
            <a:r>
              <a:rPr lang="en-CA" dirty="0" err="1"/>
              <a:t>Velickovic</a:t>
            </a:r>
            <a:r>
              <a:rPr lang="en-CA" dirty="0"/>
              <a:t> et al. </a:t>
            </a: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275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609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Figure 2 in “Pointer Graph Networks” by P. </a:t>
            </a:r>
            <a:r>
              <a:rPr lang="en-CA" dirty="0" err="1"/>
              <a:t>Velickovic</a:t>
            </a:r>
            <a:r>
              <a:rPr lang="en-CA" dirty="0"/>
              <a:t> et al. </a:t>
            </a: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0788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7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0720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888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10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7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26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05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241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69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4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822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598000"/>
            <a:ext cx="4592702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452740" y="1028940"/>
            <a:ext cx="9821560" cy="147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Barlow Condensed"/>
              <a:buNone/>
              <a:defRPr sz="5400" b="1" i="0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75"/>
              <a:buNone/>
              <a:defRPr sz="1500" b="0"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dt" idx="10"/>
          </p:nvPr>
        </p:nvSpPr>
        <p:spPr>
          <a:xfrm>
            <a:off x="452740" y="2642329"/>
            <a:ext cx="1182916" cy="377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ftr" idx="11"/>
          </p:nvPr>
        </p:nvSpPr>
        <p:spPr>
          <a:xfrm>
            <a:off x="6623674" y="6377231"/>
            <a:ext cx="4293708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11148416" y="6377231"/>
            <a:ext cx="5539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30" name="Google Shape;30;p2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2">
  <p:cSld name="Section Divider 2">
    <p:bg>
      <p:bgPr>
        <a:solidFill>
          <a:schemeClr val="accen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body" idx="1"/>
          </p:nvPr>
        </p:nvSpPr>
        <p:spPr>
          <a:xfrm>
            <a:off x="1550988" y="3461559"/>
            <a:ext cx="9070975" cy="59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20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/>
          </p:nvPr>
        </p:nvSpPr>
        <p:spPr>
          <a:xfrm>
            <a:off x="287591" y="2382981"/>
            <a:ext cx="11569729" cy="104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Condensed"/>
              <a:buNone/>
              <a:defRPr sz="6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3" name="Google Shape;143;p12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44" name="Google Shape;144;p12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657225" y="4581236"/>
            <a:ext cx="10877550" cy="159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0" i="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dt" idx="10"/>
          </p:nvPr>
        </p:nvSpPr>
        <p:spPr>
          <a:xfrm>
            <a:off x="10719067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ftr" idx="11"/>
          </p:nvPr>
        </p:nvSpPr>
        <p:spPr>
          <a:xfrm>
            <a:off x="291819" y="6335309"/>
            <a:ext cx="482917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6" name="Google Shape;166;p14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67" name="Google Shape;167;p14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172" name="Google Shape;1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09063" y="985586"/>
            <a:ext cx="6173872" cy="40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losing Slide_Y+W">
  <p:cSld name="1_Closing Slide_Y+W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>
            <a:spLocks noGrp="1"/>
          </p:cNvSpPr>
          <p:nvPr>
            <p:ph type="dt" idx="10"/>
          </p:nvPr>
        </p:nvSpPr>
        <p:spPr>
          <a:xfrm>
            <a:off x="10719067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ftr" idx="11"/>
          </p:nvPr>
        </p:nvSpPr>
        <p:spPr>
          <a:xfrm>
            <a:off x="291819" y="6335309"/>
            <a:ext cx="482917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9" name="Google Shape;189;p16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90" name="Google Shape;190;p16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195" name="Google Shape;19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09064" y="805093"/>
            <a:ext cx="6173872" cy="40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losing Slide_Y+W_ALT">
  <p:cSld name="1_Closing Slide_Y+W_ALT"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dt" idx="10"/>
          </p:nvPr>
        </p:nvSpPr>
        <p:spPr>
          <a:xfrm>
            <a:off x="10765732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ftr" idx="11"/>
          </p:nvPr>
        </p:nvSpPr>
        <p:spPr>
          <a:xfrm>
            <a:off x="245154" y="6335309"/>
            <a:ext cx="475297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09064" y="799131"/>
            <a:ext cx="6173872" cy="407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17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04" name="Google Shape;204;p17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Menu">
  <p:cSld name="Title and Content_Menu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body" idx="2"/>
          </p:nvPr>
        </p:nvSpPr>
        <p:spPr>
          <a:xfrm>
            <a:off x="7407696" y="685060"/>
            <a:ext cx="1420859" cy="28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  <a:defRPr sz="1100" b="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body" idx="3"/>
          </p:nvPr>
        </p:nvSpPr>
        <p:spPr>
          <a:xfrm>
            <a:off x="8908224" y="685060"/>
            <a:ext cx="1420859" cy="28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  <a:defRPr sz="1100" b="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body" idx="4"/>
          </p:nvPr>
        </p:nvSpPr>
        <p:spPr>
          <a:xfrm>
            <a:off x="10408752" y="685060"/>
            <a:ext cx="1420859" cy="28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  <a:defRPr sz="1100" b="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59883" y="434108"/>
            <a:ext cx="7046081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>
            <a:spLocks noGrp="1"/>
          </p:cNvSpPr>
          <p:nvPr>
            <p:ph type="title"/>
          </p:nvPr>
        </p:nvSpPr>
        <p:spPr>
          <a:xfrm>
            <a:off x="259882" y="1709738"/>
            <a:ext cx="939950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"/>
              <a:buNone/>
              <a:defRPr sz="4000" b="1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body" idx="1"/>
          </p:nvPr>
        </p:nvSpPr>
        <p:spPr>
          <a:xfrm>
            <a:off x="259882" y="4589463"/>
            <a:ext cx="939950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_ALT">
  <p:cSld name="Section Header_AL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ctrTitle"/>
          </p:nvPr>
        </p:nvSpPr>
        <p:spPr>
          <a:xfrm>
            <a:off x="960521" y="3219583"/>
            <a:ext cx="8770620" cy="121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"/>
              <a:buNone/>
              <a:defRPr sz="4000" b="1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subTitle" idx="1"/>
          </p:nvPr>
        </p:nvSpPr>
        <p:spPr>
          <a:xfrm>
            <a:off x="960521" y="4439469"/>
            <a:ext cx="8770620" cy="66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dt" idx="10"/>
          </p:nvPr>
        </p:nvSpPr>
        <p:spPr>
          <a:xfrm>
            <a:off x="10749107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ftr" idx="11"/>
          </p:nvPr>
        </p:nvSpPr>
        <p:spPr>
          <a:xfrm>
            <a:off x="261779" y="6335309"/>
            <a:ext cx="4525878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2" name="Google Shape;232;p20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33" name="Google Shape;233;p20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>
            <a:spLocks noGrp="1"/>
          </p:cNvSpPr>
          <p:nvPr>
            <p:ph type="body" idx="1"/>
          </p:nvPr>
        </p:nvSpPr>
        <p:spPr>
          <a:xfrm>
            <a:off x="259881" y="1396192"/>
            <a:ext cx="5542713" cy="67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80"/>
              <a:buNone/>
              <a:defRPr sz="2800" b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body" idx="2"/>
          </p:nvPr>
        </p:nvSpPr>
        <p:spPr>
          <a:xfrm>
            <a:off x="259881" y="2184400"/>
            <a:ext cx="5542713" cy="38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 sz="2000"/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Font typeface="Noto Sans Symbols"/>
              <a:buChar char="▪"/>
              <a:defRPr sz="1800"/>
            </a:lvl2pPr>
            <a:lvl3pPr marL="1371600" lvl="2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 sz="1600"/>
            </a:lvl3pPr>
            <a:lvl4pPr marL="1828800" lvl="3" indent="-30416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90"/>
              <a:buFont typeface="Noto Sans Symbols"/>
              <a:buChar char="▪"/>
              <a:defRPr sz="1400"/>
            </a:lvl4pPr>
            <a:lvl5pPr marL="2286000" lvl="4" indent="-30416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90"/>
              <a:buFont typeface="Noto Sans Symbols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3"/>
          </p:nvPr>
        </p:nvSpPr>
        <p:spPr>
          <a:xfrm>
            <a:off x="6236154" y="1396192"/>
            <a:ext cx="5593458" cy="67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80"/>
              <a:buNone/>
              <a:defRPr sz="2800" b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body" idx="4"/>
          </p:nvPr>
        </p:nvSpPr>
        <p:spPr>
          <a:xfrm>
            <a:off x="6236154" y="2184400"/>
            <a:ext cx="5593458" cy="38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 sz="2000"/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Font typeface="Noto Sans Symbols"/>
              <a:buChar char="▪"/>
              <a:defRPr sz="1800"/>
            </a:lvl2pPr>
            <a:lvl3pPr marL="1371600" lvl="2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 sz="1600"/>
            </a:lvl3pPr>
            <a:lvl4pPr marL="1828800" lvl="3" indent="-30416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90"/>
              <a:buFont typeface="Noto Sans Symbols"/>
              <a:buChar char="▪"/>
              <a:defRPr sz="1400"/>
            </a:lvl4pPr>
            <a:lvl5pPr marL="2286000" lvl="4" indent="-30416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90"/>
              <a:buFont typeface="Noto Sans Symbols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1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_NoBkgrd">
  <p:cSld name="Blank_NoBkgrd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5" name="Google Shape;255;p23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56" name="Google Shape;256;p23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>
  <p:cSld name="Title Slide with Imag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>
            <a:spLocks noGrp="1"/>
          </p:cNvSpPr>
          <p:nvPr>
            <p:ph type="pic" idx="2"/>
          </p:nvPr>
        </p:nvSpPr>
        <p:spPr>
          <a:xfrm>
            <a:off x="6094124" y="397164"/>
            <a:ext cx="6097876" cy="6460836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3"/>
          <p:cNvSpPr txBox="1">
            <a:spLocks noGrp="1"/>
          </p:cNvSpPr>
          <p:nvPr>
            <p:ph type="ctrTitle"/>
          </p:nvPr>
        </p:nvSpPr>
        <p:spPr>
          <a:xfrm>
            <a:off x="452740" y="1028940"/>
            <a:ext cx="5486243" cy="147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Barlow Condensed"/>
              <a:buNone/>
              <a:defRPr sz="5400" b="1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75"/>
              <a:buNone/>
              <a:defRPr sz="1500" b="0"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dt" idx="10"/>
          </p:nvPr>
        </p:nvSpPr>
        <p:spPr>
          <a:xfrm>
            <a:off x="452740" y="2642329"/>
            <a:ext cx="1182916" cy="377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6623674" y="6377231"/>
            <a:ext cx="4293708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1148416" y="6377231"/>
            <a:ext cx="5539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43" name="Google Shape;43;p3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48" name="Google Shape;4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598000"/>
            <a:ext cx="4592702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3">
  <p:cSld name="Section Divider 3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>
            <a:spLocks noGrp="1"/>
          </p:cNvSpPr>
          <p:nvPr>
            <p:ph type="body" idx="1"/>
          </p:nvPr>
        </p:nvSpPr>
        <p:spPr>
          <a:xfrm>
            <a:off x="1550988" y="3461559"/>
            <a:ext cx="9070975" cy="59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20"/>
              <a:buNone/>
              <a:defRPr sz="32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287591" y="2382981"/>
            <a:ext cx="11569729" cy="104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 Condensed"/>
              <a:buNone/>
              <a:defRPr sz="60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5" name="Google Shape;155;p13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56" name="Google Shape;156;p13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506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_ALT">
  <p:cSld name="Closing Slide_ALT">
    <p:bg>
      <p:bgPr>
        <a:solidFill>
          <a:schemeClr val="dk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733425" y="4682836"/>
            <a:ext cx="10725150" cy="155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sz="18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dt" idx="10"/>
          </p:nvPr>
        </p:nvSpPr>
        <p:spPr>
          <a:xfrm>
            <a:off x="10765732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ftr" idx="11"/>
          </p:nvPr>
        </p:nvSpPr>
        <p:spPr>
          <a:xfrm>
            <a:off x="245154" y="6335309"/>
            <a:ext cx="475297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09064" y="985586"/>
            <a:ext cx="6173872" cy="407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15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80" name="Google Shape;180;p15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27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Black">
  <p:cSld name="Title Slide Black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ctrTitle"/>
          </p:nvPr>
        </p:nvSpPr>
        <p:spPr>
          <a:xfrm>
            <a:off x="452740" y="1028940"/>
            <a:ext cx="9504060" cy="147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75"/>
              <a:buNone/>
              <a:defRPr sz="1500" b="0">
                <a:solidFill>
                  <a:srgbClr val="D8D8D8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452740" y="2642329"/>
            <a:ext cx="1182916" cy="377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623674" y="6377231"/>
            <a:ext cx="4293708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11148416" y="6377231"/>
            <a:ext cx="5539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56" name="Google Shape;56;p4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598000"/>
            <a:ext cx="459270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Black with Image">
  <p:cSld name="Title Slide Black with Image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>
            <a:spLocks noGrp="1"/>
          </p:cNvSpPr>
          <p:nvPr>
            <p:ph type="pic" idx="2"/>
          </p:nvPr>
        </p:nvSpPr>
        <p:spPr>
          <a:xfrm>
            <a:off x="6094124" y="397164"/>
            <a:ext cx="6097876" cy="6460836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"/>
          <p:cNvSpPr txBox="1">
            <a:spLocks noGrp="1"/>
          </p:cNvSpPr>
          <p:nvPr>
            <p:ph type="ctrTitle"/>
          </p:nvPr>
        </p:nvSpPr>
        <p:spPr>
          <a:xfrm>
            <a:off x="452740" y="1028940"/>
            <a:ext cx="5486243" cy="147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75"/>
              <a:buNone/>
              <a:defRPr sz="1500" b="0">
                <a:solidFill>
                  <a:srgbClr val="D8D8D8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dt" idx="10"/>
          </p:nvPr>
        </p:nvSpPr>
        <p:spPr>
          <a:xfrm>
            <a:off x="452740" y="2642329"/>
            <a:ext cx="1182916" cy="377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ftr" idx="11"/>
          </p:nvPr>
        </p:nvSpPr>
        <p:spPr>
          <a:xfrm>
            <a:off x="6623674" y="6377231"/>
            <a:ext cx="4293708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ldNum" idx="12"/>
          </p:nvPr>
        </p:nvSpPr>
        <p:spPr>
          <a:xfrm>
            <a:off x="11148416" y="6377231"/>
            <a:ext cx="5539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70" name="Google Shape;70;p5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75" name="Google Shape;7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598000"/>
            <a:ext cx="459270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259882" y="1413164"/>
            <a:ext cx="5586855" cy="459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40"/>
              <a:buFont typeface="Noto Sans Symbols"/>
              <a:buChar char="▪"/>
              <a:defRPr/>
            </a:lvl1pPr>
            <a:lvl2pPr marL="914400" lvl="1" indent="-3365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Font typeface="Noto Sans Symbols"/>
              <a:buChar char="▪"/>
              <a:defRPr/>
            </a:lvl3pPr>
            <a:lvl4pPr marL="1828800" lvl="3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/>
            </a:lvl4pPr>
            <a:lvl5pPr marL="2286000" lvl="4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2"/>
          </p:nvPr>
        </p:nvSpPr>
        <p:spPr>
          <a:xfrm>
            <a:off x="6170992" y="1413164"/>
            <a:ext cx="5658620" cy="459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40"/>
              <a:buFont typeface="Noto Sans Symbols"/>
              <a:buChar char="▪"/>
              <a:defRPr/>
            </a:lvl1pPr>
            <a:lvl2pPr marL="914400" lvl="1" indent="-3365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Font typeface="Noto Sans Symbols"/>
              <a:buChar char="▪"/>
              <a:defRPr/>
            </a:lvl3pPr>
            <a:lvl4pPr marL="1828800" lvl="3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/>
            </a:lvl4pPr>
            <a:lvl5pPr marL="2286000" lvl="4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xt or Quote">
  <p:cSld name="Context or Quote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3930071" y="1237675"/>
            <a:ext cx="4331855" cy="91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Google Shape;99;p9"/>
          <p:cNvCxnSpPr/>
          <p:nvPr/>
        </p:nvCxnSpPr>
        <p:spPr>
          <a:xfrm>
            <a:off x="3930073" y="2244437"/>
            <a:ext cx="4331855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9"/>
          <p:cNvCxnSpPr/>
          <p:nvPr/>
        </p:nvCxnSpPr>
        <p:spPr>
          <a:xfrm>
            <a:off x="3930073" y="4668983"/>
            <a:ext cx="4331855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9"/>
          <p:cNvSpPr txBox="1">
            <a:spLocks noGrp="1"/>
          </p:cNvSpPr>
          <p:nvPr>
            <p:ph type="body" idx="1"/>
          </p:nvPr>
        </p:nvSpPr>
        <p:spPr>
          <a:xfrm>
            <a:off x="660400" y="2420360"/>
            <a:ext cx="1087120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80"/>
              <a:buNone/>
              <a:defRPr sz="2800"/>
            </a:lvl1pPr>
            <a:lvl2pPr marL="914400" lvl="1" indent="-33655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▪"/>
              <a:defRPr/>
            </a:lvl2pPr>
            <a:lvl3pPr marL="1371600" lvl="2" indent="-32575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1496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Char char="▪"/>
              <a:defRPr/>
            </a:lvl4pPr>
            <a:lvl5pPr marL="2286000" lvl="4" indent="-31496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3930072" y="4784725"/>
            <a:ext cx="433185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20"/>
              <a:buNone/>
              <a:defRPr sz="1200" b="1" cap="non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04" name="Google Shape;104;p9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xt or Quote with Photo">
  <p:cSld name="Context or Quote with Photo">
    <p:bg>
      <p:bgPr>
        <a:solidFill>
          <a:schemeClr val="l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>
            <a:spLocks noGrp="1"/>
          </p:cNvSpPr>
          <p:nvPr>
            <p:ph type="pic" idx="2"/>
          </p:nvPr>
        </p:nvSpPr>
        <p:spPr>
          <a:xfrm>
            <a:off x="6350285" y="807867"/>
            <a:ext cx="5440648" cy="5445153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854362" y="1237675"/>
            <a:ext cx="4331855" cy="91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3887245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5587999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544943" y="2409026"/>
            <a:ext cx="4950694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70"/>
              <a:buNone/>
              <a:defRPr sz="2200"/>
            </a:lvl1pPr>
            <a:lvl2pPr marL="914400" lvl="1" indent="-33655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▪"/>
              <a:defRPr/>
            </a:lvl2pPr>
            <a:lvl3pPr marL="1371600" lvl="2" indent="-32575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1496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Char char="▪"/>
              <a:defRPr/>
            </a:lvl4pPr>
            <a:lvl5pPr marL="2286000" lvl="4" indent="-31496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body" idx="3"/>
          </p:nvPr>
        </p:nvSpPr>
        <p:spPr>
          <a:xfrm>
            <a:off x="854362" y="4784725"/>
            <a:ext cx="433185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20"/>
              <a:buNone/>
              <a:defRPr sz="1200" b="1" cap="non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7" name="Google Shape;117;p10"/>
          <p:cNvCxnSpPr/>
          <p:nvPr/>
        </p:nvCxnSpPr>
        <p:spPr>
          <a:xfrm>
            <a:off x="854363" y="2244437"/>
            <a:ext cx="4331855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0"/>
          <p:cNvCxnSpPr/>
          <p:nvPr/>
        </p:nvCxnSpPr>
        <p:spPr>
          <a:xfrm>
            <a:off x="854363" y="4668983"/>
            <a:ext cx="4331855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9" name="Google Shape;119;p10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20" name="Google Shape;120;p10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1">
  <p:cSld name="Section Divider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550988" y="3461559"/>
            <a:ext cx="9070975" cy="59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20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title"/>
          </p:nvPr>
        </p:nvSpPr>
        <p:spPr>
          <a:xfrm>
            <a:off x="287591" y="2382981"/>
            <a:ext cx="11569729" cy="104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Condensed"/>
              <a:buNone/>
              <a:defRPr sz="6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" name="Google Shape;131;p11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32" name="Google Shape;132;p11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8911499" y="5995768"/>
            <a:ext cx="32805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1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" name="Google Shape;16;p1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7" name="Google Shape;17;p1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1" r:id="rId20"/>
    <p:sldLayoutId id="2147483672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ctrTitle"/>
          </p:nvPr>
        </p:nvSpPr>
        <p:spPr>
          <a:xfrm>
            <a:off x="452740" y="1704415"/>
            <a:ext cx="950406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Barlow Condensed"/>
              <a:buNone/>
            </a:pPr>
            <a:r>
              <a:rPr lang="en-US" altLang="zh-CN" dirty="0"/>
              <a:t>Pointer Graph Networks</a:t>
            </a:r>
            <a:endParaRPr dirty="0"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1"/>
          </p:nvPr>
        </p:nvSpPr>
        <p:spPr>
          <a:xfrm>
            <a:off x="452739" y="3428999"/>
            <a:ext cx="6871007" cy="155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Paper by Petar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Velickovic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, Lars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Buesing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, Mathew C.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Overlan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, Razvan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Pascanu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, Oriol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Vinyals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and Charles Blundell</a:t>
            </a:r>
            <a:endParaRPr sz="1800" dirty="0">
              <a:latin typeface="+mj-lt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Presented by </a:t>
            </a:r>
            <a:r>
              <a:rPr lang="en-CA" sz="1800" dirty="0">
                <a:latin typeface="+mj-lt"/>
                <a:cs typeface="Arial" panose="020B0604020202020204" pitchFamily="34" charset="0"/>
              </a:rPr>
              <a:t>Allen Zhang</a:t>
            </a:r>
            <a:endParaRPr sz="1800" dirty="0">
              <a:latin typeface="+mj-lt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CS886 - Graph Neural Networks </a:t>
            </a:r>
            <a:endParaRPr sz="1800" dirty="0">
              <a:latin typeface="+mj-lt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CA" sz="1800" dirty="0">
                <a:latin typeface="+mj-lt"/>
                <a:cs typeface="Arial" panose="020B0604020202020204" pitchFamily="34" charset="0"/>
              </a:rPr>
              <a:t>April 1, 2024 </a:t>
            </a:r>
            <a:endParaRPr sz="1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Pointer Graph Networks (PGN)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12" y="1330035"/>
                <a:ext cx="11569800" cy="31394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Architecture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In summary, At each step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: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PGN computes latent features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for each entity </a:t>
                </a:r>
                <a14:m>
                  <m:oMath xmlns:m="http://schemas.openxmlformats.org/officeDocument/2006/math">
                    <m:r>
                      <a:rPr lang="en-CA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PGN then determines the dynamic pointers that can be adjacency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CA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CA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is the identity matrix, meaning we start with each node pointing to itself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PGN also follows the </a:t>
                </a:r>
                <a:r>
                  <a:rPr lang="en-CA" altLang="zh-CN" sz="2400" dirty="0">
                    <a:solidFill>
                      <a:schemeClr val="bg1"/>
                    </a:solidFill>
                  </a:rPr>
                  <a:t>encoder-processor-decoder architecture discussed in the previous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paper we discussed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2" y="1330035"/>
                <a:ext cx="11569800" cy="3139415"/>
              </a:xfrm>
              <a:prstGeom prst="rect">
                <a:avLst/>
              </a:prstGeom>
              <a:blipFill>
                <a:blip r:embed="rId3"/>
                <a:stretch>
                  <a:fillRect t="-15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51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Pointer Graph Networks (PGN)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12" y="1330035"/>
                <a:ext cx="11569800" cy="442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Architecture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Encoder: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dirty="0">
                    <a:solidFill>
                      <a:schemeClr val="bg1"/>
                    </a:solidFill>
                  </a:rPr>
                  <a:t>The encoder network is 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equation 1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dirty="0">
                    <a:solidFill>
                      <a:schemeClr val="bg1"/>
                    </a:solidFill>
                  </a:rPr>
                  <a:t>And using the encoder, we can get an entity representation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CA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CA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CA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CA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. . ., </m:t>
                        </m:r>
                        <m:sSubSup>
                          <m:sSubSup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CA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altLang="zh-CN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This representation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CA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is then fed into the processor network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2" y="1330035"/>
                <a:ext cx="11569800" cy="4424975"/>
              </a:xfrm>
              <a:prstGeom prst="rect">
                <a:avLst/>
              </a:prstGeom>
              <a:blipFill>
                <a:blip r:embed="rId3"/>
                <a:stretch>
                  <a:fillRect t="-11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34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Pointer Graph Networks (PGN)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12" y="1330036"/>
                <a:ext cx="11569800" cy="4370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Architecture</a:t>
                </a:r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Processor: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dirty="0">
                    <a:solidFill>
                      <a:schemeClr val="bg1"/>
                    </a:solidFill>
                  </a:rPr>
                  <a:t>The processor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generate the next-step latent features,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CA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CA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equation 2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dirty="0">
                    <a:solidFill>
                      <a:schemeClr val="bg1"/>
                    </a:solidFill>
                  </a:rPr>
                  <a:t>And thus yield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CA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CA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. . .,</m:t>
                    </m:r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This representation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CA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is then fed into the processor network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2" y="1330036"/>
                <a:ext cx="11569800" cy="4370010"/>
              </a:xfrm>
              <a:prstGeom prst="rect">
                <a:avLst/>
              </a:prstGeom>
              <a:blipFill>
                <a:blip r:embed="rId3"/>
                <a:stretch>
                  <a:fillRect t="-11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40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Pointer Graph Networks (PGN)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12" y="1102989"/>
                <a:ext cx="11569800" cy="46520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Architecture</a:t>
                </a:r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Decoder: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dirty="0">
                    <a:solidFill>
                      <a:schemeClr val="bg1"/>
                    </a:solidFill>
                  </a:rPr>
                  <a:t>The decoder 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uses </a:t>
                </a:r>
                <a:r>
                  <a:rPr lang="en-CA" altLang="zh-CN" dirty="0">
                    <a:solidFill>
                      <a:schemeClr val="bg1"/>
                    </a:solidFill>
                  </a:rPr>
                  <a:t>entity representation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CA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latent feature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CA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altLang="zh-CN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CA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equation 3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any permutation-invariant readout aggregator over all</a:t>
                </a:r>
                <a:r>
                  <a:rPr lang="en-CA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such as summation or maximization. Using max gives the best result</a:t>
                </a:r>
              </a:p>
            </p:txBody>
          </p:sp>
        </mc:Choice>
        <mc:Fallback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2" y="1102989"/>
                <a:ext cx="11569800" cy="4652021"/>
              </a:xfrm>
              <a:prstGeom prst="rect">
                <a:avLst/>
              </a:prstGeom>
              <a:blipFill>
                <a:blip r:embed="rId3"/>
                <a:stretch>
                  <a:fillRect t="-1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99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Pointer Graph Networks (PGN)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83" y="1231176"/>
                <a:ext cx="11569800" cy="46520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Architecture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How to update the adjacency list in each iteration: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dirty="0">
                    <a:solidFill>
                      <a:schemeClr val="bg1"/>
                    </a:solidFill>
                  </a:rPr>
                  <a:t>To be efficient, only modify a small subset of entities at once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dirty="0">
                    <a:solidFill>
                      <a:schemeClr val="bg1"/>
                    </a:solidFill>
                  </a:rPr>
                  <a:t>So we introduce a masking function</a:t>
                </a:r>
                <a:r>
                  <a:rPr lang="en-CA" altLang="zh-CN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CA" altLang="zh-CN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CA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CA" altLang="zh-CN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CA" altLang="zh-CN" dirty="0">
                  <a:solidFill>
                    <a:schemeClr val="bg1"/>
                  </a:solidFill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This </a:t>
                </a:r>
                <a:r>
                  <a:rPr lang="en-CA" altLang="zh-CN" dirty="0">
                    <a:solidFill>
                      <a:schemeClr val="bg1"/>
                    </a:solidFill>
                  </a:rPr>
                  <a:t>means that the masking function generate a mask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 1}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each entity at each time step where the mask is sparse, and we will only modify the entity with mask being 1. Here </a:t>
                </a:r>
                <a14:m>
                  <m:oMath xmlns:m="http://schemas.openxmlformats.org/officeDocument/2006/math"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CA" altLang="zh-CN" dirty="0">
                    <a:solidFill>
                      <a:schemeClr val="bg1"/>
                    </a:solidFill>
                  </a:rPr>
                  <a:t> is the probability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rewrite how to get this mask value, 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&gt;0.5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3" y="1231176"/>
                <a:ext cx="11569800" cy="4652021"/>
              </a:xfrm>
              <a:prstGeom prst="rect">
                <a:avLst/>
              </a:prstGeom>
              <a:blipFill>
                <a:blip r:embed="rId3"/>
                <a:stretch>
                  <a:fillRect t="-1048" r="-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43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Pointer Graph Networks (PGN)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83" y="1231176"/>
                <a:ext cx="11569800" cy="46520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Architecture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How to update the adjacency </a:t>
                </a:r>
                <a:r>
                  <a:rPr lang="en-CA" altLang="zh-CN" sz="2000" dirty="0">
                    <a:solidFill>
                      <a:schemeClr val="bg1"/>
                    </a:solidFill>
                  </a:rPr>
                  <a:t>matrix</a:t>
                </a:r>
                <a:r>
                  <a:rPr lang="en-US" sz="2200" dirty="0">
                    <a:solidFill>
                      <a:schemeClr val="bg1"/>
                    </a:solidFill>
                  </a:rPr>
                  <a:t> in each iteration - continued: 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chemeClr val="bg1"/>
                  </a:solidFill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dirty="0">
                    <a:solidFill>
                      <a:schemeClr val="bg1"/>
                    </a:solidFill>
                  </a:rPr>
                  <a:t>Now we also use self-attention. We have queries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CA" altLang="zh-CN" dirty="0">
                    <a:solidFill>
                      <a:schemeClr val="bg1"/>
                    </a:solidFill>
                  </a:rPr>
                  <a:t> and keys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CA" altLang="zh-CN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CA" altLang="zh-C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altLang="zh-CN" dirty="0">
                    <a:solidFill>
                      <a:schemeClr val="bg1"/>
                    </a:solidFill>
                  </a:rPr>
                  <a:t> are trainable weights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dirty="0">
                    <a:solidFill>
                      <a:schemeClr val="bg1"/>
                    </a:solidFill>
                  </a:rPr>
                  <a:t>We want to calculate the relevance of entity 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A" altLang="zh-CN" dirty="0">
                    <a:solidFill>
                      <a:schemeClr val="bg1"/>
                    </a:solidFill>
                  </a:rPr>
                  <a:t> to entity </a:t>
                </a:r>
                <a14:m>
                  <m:oMath xmlns:m="http://schemas.openxmlformats.org/officeDocument/2006/math">
                    <m:r>
                      <a:rPr lang="en-CA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altLang="zh-CN" dirty="0">
                    <a:solidFill>
                      <a:schemeClr val="bg1"/>
                    </a:solidFill>
                  </a:rPr>
                  <a:t>, and we represent this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CA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CA" altLang="zh-CN" dirty="0">
                    <a:solidFill>
                      <a:schemeClr val="bg1"/>
                    </a:solidFill>
                  </a:rPr>
                  <a:t> and is calculated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CA" altLang="zh-CN" dirty="0">
                            <a:solidFill>
                              <a:schemeClr val="bg1"/>
                            </a:solidFill>
                          </a:rPr>
                          <m:t>softmax</m:t>
                        </m:r>
                      </m:e>
                      <m:sub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CA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CA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CA" altLang="zh-CN" dirty="0">
                    <a:solidFill>
                      <a:schemeClr val="bg1"/>
                    </a:solidFill>
                  </a:rPr>
                  <a:t> where</a:t>
                </a:r>
                <a:r>
                  <a:rPr lang="en-CA" altLang="zh-CN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CA" altLang="zh-CN" dirty="0">
                    <a:solidFill>
                      <a:schemeClr val="bg1"/>
                    </a:solidFill>
                  </a:rPr>
                  <a:t> is the dot product between queries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CA" altLang="zh-CN" dirty="0">
                    <a:solidFill>
                      <a:schemeClr val="bg1"/>
                    </a:solidFill>
                  </a:rPr>
                  <a:t> and keys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CA" altLang="zh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3" y="1231176"/>
                <a:ext cx="11569800" cy="4652021"/>
              </a:xfrm>
              <a:prstGeom prst="rect">
                <a:avLst/>
              </a:prstGeom>
              <a:blipFill>
                <a:blip r:embed="rId3"/>
                <a:stretch>
                  <a:fillRect t="-1048" r="-7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508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Pointer Graph Networks (PGN)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82" y="1231176"/>
                <a:ext cx="11932117" cy="46520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Architecture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How to update the adjacency </a:t>
                </a:r>
                <a:r>
                  <a:rPr lang="en-CA" altLang="zh-CN" sz="1800" dirty="0">
                    <a:solidFill>
                      <a:schemeClr val="bg1"/>
                    </a:solidFill>
                  </a:rPr>
                  <a:t>matrix</a:t>
                </a:r>
                <a:r>
                  <a:rPr lang="en-US" sz="2000" dirty="0">
                    <a:solidFill>
                      <a:schemeClr val="bg1"/>
                    </a:solidFill>
                  </a:rPr>
                  <a:t> in each iteration - continued: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</a:rPr>
                  <a:t>Finally, we update the adjacency matrix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 using the relevance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CA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 and the mask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CA" altLang="zh-CN" sz="1800" dirty="0">
                  <a:solidFill>
                    <a:schemeClr val="bg1"/>
                  </a:solidFill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CA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</m:e>
                    </m:d>
                    <m:sSub>
                      <m:sSubPr>
                        <m:ctrlP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CA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CA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CA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altLang="zh-CN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altLang="zh-CN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altLang="zh-CN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adjacency matrix before </a:t>
                </a:r>
                <a:r>
                  <a:rPr lang="en-US" altLang="zh-CN" sz="1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symmetrization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So only nodes </a:t>
                </a:r>
                <a14:m>
                  <m:oMath xmlns:m="http://schemas.openxmlformats.org/officeDocument/2006/math"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its adjacency changed to point to node </a:t>
                </a:r>
                <a14:m>
                  <m:oMath xmlns:m="http://schemas.openxmlformats.org/officeDocument/2006/math"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maximizes</a:t>
                </a:r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CA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sz="1800" dirty="0">
                    <a:solidFill>
                      <a:schemeClr val="bg1"/>
                    </a:solidFill>
                  </a:rPr>
                  <a:t>We then use the logical disjunction to symmetrize the adjacency matrix: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CA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zh-CN" sz="1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Sup>
                      <m:sSubSup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Doing this, we get </a:t>
                </a:r>
                <a:r>
                  <a:rPr lang="en-CA" altLang="zh-CN" sz="1800" dirty="0">
                    <a:solidFill>
                      <a:schemeClr val="bg1"/>
                    </a:solidFill>
                  </a:rPr>
                  <a:t>entity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 and entity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will be linked together if </a:t>
                </a:r>
                <a14:m>
                  <m:oMath xmlns:m="http://schemas.openxmlformats.org/officeDocument/2006/math"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most relevant to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vise versa.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model is trained with direct supervision of ground truth pointers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l-GR" altLang="zh-CN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/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2" y="1231176"/>
                <a:ext cx="11932117" cy="4652021"/>
              </a:xfrm>
              <a:prstGeom prst="rect">
                <a:avLst/>
              </a:prstGeom>
              <a:blipFill>
                <a:blip r:embed="rId3"/>
                <a:stretch>
                  <a:fillRect t="-1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55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Pointer Graph Networks (PGN)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83" y="1231176"/>
                <a:ext cx="11569800" cy="46520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Architecture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chemeClr val="bg1"/>
                    </a:solidFill>
                  </a:rPr>
                  <a:t>Details for the processor</a:t>
                </a:r>
                <a:r>
                  <a:rPr lang="en-US" sz="2000" dirty="0">
                    <a:solidFill>
                      <a:schemeClr val="bg1"/>
                    </a:solidFill>
                  </a:rPr>
                  <a:t>: 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</a:rPr>
                  <a:t>The processor is a GNN, operating over the edges given by the adjacency matrix</a:t>
                </a:r>
                <a:r>
                  <a:rPr lang="en-US" altLang="zh-CN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CA" altLang="zh-CN" sz="1800" dirty="0">
                  <a:solidFill>
                    <a:schemeClr val="bg1"/>
                  </a:solidFill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CA" altLang="zh-CN" sz="1800" dirty="0">
                  <a:solidFill>
                    <a:schemeClr val="bg1"/>
                  </a:solidFill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</a:rPr>
                  <a:t>The performance is the best when using message passing neural networks (MPNNs)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The computation of the hidden layer becomes the following using MPNN: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CA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CA" altLang="zh-CN" sz="18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CA" altLang="zh-CN" sz="1800" dirty="0">
                                <a:solidFill>
                                  <a:schemeClr val="bg1"/>
                                </a:solidFill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CA" altLang="zh-CN" sz="1800" b="0" i="0" dirty="0" smtClean="0">
                                <a:solidFill>
                                  <a:schemeClr val="bg1"/>
                                </a:solidFill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CA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altLang="zh-CN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altLang="zh-CN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CA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CA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CA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altLang="zh-CN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altLang="zh-CN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altLang="zh-CN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CA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CA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altLang="zh-CN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altLang="zh-CN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altLang="zh-CN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altLang="zh-CN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  <m:sSub>
                      <m:sSubPr>
                        <m:ctrlP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8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CA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CA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CA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altLang="zh-CN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altLang="zh-CN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CA" altLang="zh-CN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altLang="zh-CN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linear layers producing vector messages.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sz="18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ReLU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used as activation function for </a:t>
                </a:r>
                <a14:m>
                  <m:oMath xmlns:m="http://schemas.openxmlformats.org/officeDocument/2006/math">
                    <m:r>
                      <a:rPr lang="en-CA" altLang="zh-CN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3" y="1231176"/>
                <a:ext cx="11569800" cy="4652021"/>
              </a:xfrm>
              <a:prstGeom prst="rect">
                <a:avLst/>
              </a:prstGeom>
              <a:blipFill>
                <a:blip r:embed="rId3"/>
                <a:stretch>
                  <a:fillRect t="-1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0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Pointer Graph Networks (PGN)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83" y="1231176"/>
                <a:ext cx="11569800" cy="46520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Architecture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chemeClr val="bg1"/>
                    </a:solidFill>
                  </a:rPr>
                  <a:t>Training</a:t>
                </a:r>
                <a:r>
                  <a:rPr lang="en-US" sz="2000" dirty="0">
                    <a:solidFill>
                      <a:schemeClr val="bg1"/>
                    </a:solidFill>
                  </a:rPr>
                  <a:t>: 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</a:rPr>
                  <a:t>PGN optimizes three losses: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CA" altLang="zh-CN" sz="1800" dirty="0">
                  <a:solidFill>
                    <a:schemeClr val="bg1"/>
                  </a:solidFill>
                </a:endParaRPr>
              </a:p>
              <a:p>
                <a:pPr marL="931545" lvl="1" indent="-34290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+mj-lt"/>
                  <a:buAutoNum type="arabicPeriod"/>
                </a:pPr>
                <a:r>
                  <a:rPr lang="en-CA" altLang="zh-CN" sz="1800" dirty="0">
                    <a:solidFill>
                      <a:schemeClr val="bg1"/>
                    </a:solidFill>
                  </a:rPr>
                  <a:t>The downstream query loss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CA" sz="1800">
                                <a:solidFill>
                                  <a:schemeClr val="bg1"/>
                                </a:solidFill>
                              </a:rPr>
                              <m:t>y</m:t>
                            </m:r>
                          </m:e>
                        </m:acc>
                      </m:e>
                      <m:sup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 against the target outputs</a:t>
                </a:r>
              </a:p>
              <a:p>
                <a:pPr marL="931545" lvl="1" indent="-34290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+mj-lt"/>
                  <a:buAutoNum type="arabicPeriod"/>
                </a:pPr>
                <a:endParaRPr lang="en-CA" altLang="zh-CN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931545" lvl="1" indent="-34290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+mj-lt"/>
                  <a:buAutoNum type="arabicPeriod"/>
                </a:pPr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The cross-entropy loss of the attentional coefficients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CA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altLang="zh-CN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against the ground-truth pointers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l-GR" altLang="zh-CN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/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CA" altLang="zh-CN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931545" lvl="1" indent="-34290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+mj-lt"/>
                  <a:buAutoNum type="arabicPeriod"/>
                </a:pPr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31545" lvl="1" indent="-34290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+mj-lt"/>
                  <a:buAutoNum type="arabicPeriod"/>
                </a:pPr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binary cross-entropy of the masking network </a:t>
                </a:r>
                <a14:m>
                  <m:oMath xmlns:m="http://schemas.openxmlformats.org/officeDocument/2006/math">
                    <m:r>
                      <a:rPr lang="en-CA" altLang="zh-CN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against the ground-truth entities being modified at time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31545" lvl="1" indent="-34290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+mj-lt"/>
                  <a:buAutoNum type="arabicPeriod"/>
                </a:pPr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31545" lvl="1" indent="-34290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</a:rPr>
                  <a:t>Teacher-forcing is used during training, where ground-truth pointers and masks are input when required. The gradients flow back to previous time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 through the latent states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CA" altLang="zh-CN" sz="1800" dirty="0">
                  <a:solidFill>
                    <a:schemeClr val="bg1"/>
                  </a:solidFill>
                </a:endParaRPr>
              </a:p>
              <a:p>
                <a:pPr marL="931545" lvl="1" indent="-34290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+mj-lt"/>
                  <a:buAutoNum type="arabicPeriod"/>
                </a:pPr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3" y="1231176"/>
                <a:ext cx="11569800" cy="4652021"/>
              </a:xfrm>
              <a:prstGeom prst="rect">
                <a:avLst/>
              </a:prstGeom>
              <a:blipFill>
                <a:blip r:embed="rId3"/>
                <a:stretch>
                  <a:fillRect t="-1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932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Pointer Graph Networks (PGN) - Example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83" y="1231176"/>
                <a:ext cx="11569800" cy="46520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Dynamic graph connectivity</a:t>
                </a:r>
              </a:p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</a:rPr>
                  <a:t>Consider an undirected and unweighted graphs of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</a:rPr>
                  <a:t> nodes, where the edges evolve with respect to time.  </a:t>
                </a:r>
                <a:endParaRPr lang="en-CA" altLang="zh-CN" sz="1800" dirty="0">
                  <a:solidFill>
                    <a:schemeClr val="bg1"/>
                  </a:solidFill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CA" altLang="zh-CN" sz="1800" dirty="0">
                  <a:solidFill>
                    <a:schemeClr val="bg1"/>
                  </a:solidFill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</a:rPr>
                  <a:t>We 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 .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altLang="zh-CN" sz="18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 , i.e. the graph is disconnected with no edges at time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, we add or remove an edge from the set of edges in the previous time step </a:t>
                </a:r>
                <a14:m>
                  <m:oMath xmlns:m="http://schemas.openxmlformats.org/officeDocument/2006/math"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: 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CA" altLang="zh-CN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⊖</m:t>
                    </m:r>
                    <m:d>
                      <m:dPr>
                        <m:begChr m:val="{"/>
                        <m:endChr m:val="}"/>
                        <m:ctrlPr>
                          <a:rPr lang="en-CA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CA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CA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⊖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 is the symmetric difference operator. 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CA" altLang="zh-CN" sz="1800" dirty="0">
                  <a:solidFill>
                    <a:schemeClr val="bg1"/>
                  </a:solidFill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</a:rPr>
                  <a:t>The connectivity query is defined as follows: for a given pair of vertices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, does there exist a path between them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? This query has a binary result which can be compared to the ground-truth query answers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3" y="1231176"/>
                <a:ext cx="11569800" cy="4652021"/>
              </a:xfrm>
              <a:prstGeom prst="rect">
                <a:avLst/>
              </a:prstGeom>
              <a:blipFill>
                <a:blip r:embed="rId3"/>
                <a:stretch>
                  <a:fillRect t="-1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56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Outline</a:t>
            </a:r>
          </a:p>
        </p:txBody>
      </p:sp>
      <p:sp>
        <p:nvSpPr>
          <p:cNvPr id="15" name="Google Shape;273;p25">
            <a:extLst>
              <a:ext uri="{FF2B5EF4-FFF2-40B4-BE49-F238E27FC236}">
                <a16:creationId xmlns:a16="http://schemas.microsoft.com/office/drawing/2014/main" id="{C9A7D4EE-4AE3-21FF-E89D-A62E51753B43}"/>
              </a:ext>
            </a:extLst>
          </p:cNvPr>
          <p:cNvSpPr txBox="1">
            <a:spLocks/>
          </p:cNvSpPr>
          <p:nvPr/>
        </p:nvSpPr>
        <p:spPr>
          <a:xfrm>
            <a:off x="259812" y="1509700"/>
            <a:ext cx="11569800" cy="434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  <a:p>
            <a:pPr marL="931545" lvl="1" indent="-34290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Problem</a:t>
            </a:r>
          </a:p>
          <a:p>
            <a:pPr marL="931545" lvl="1" indent="-34290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Importance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Previous Methods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Pointer Graph Networks</a:t>
            </a:r>
          </a:p>
          <a:p>
            <a:pPr marL="931545" lvl="1" indent="-34290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Problem Setup</a:t>
            </a:r>
          </a:p>
          <a:p>
            <a:pPr marL="931545" lvl="1" indent="-34290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Architecture</a:t>
            </a:r>
          </a:p>
          <a:p>
            <a:pPr marL="931545" lvl="1" indent="-34290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Example</a:t>
            </a:r>
            <a:endParaRPr lang="en-US" sz="19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Experiment Results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Future Works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19F83892-28DA-9FC9-FD7B-5B96F3329ACC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9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Pointer Graph Networks (PGN) - Example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83" y="1231176"/>
                <a:ext cx="11569800" cy="46520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Dynamic graph connectivity</a:t>
                </a:r>
              </a:p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</a:rPr>
                  <a:t>For simplicity, first only consider incremental graph connectivity, where there is only addition of edges and no removing of edges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CA" altLang="zh-CN" sz="1800" dirty="0">
                  <a:solidFill>
                    <a:schemeClr val="bg1"/>
                  </a:solidFill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Then, the problem only requires combining connected components through set union. To do this, we maintain disjoint sets that allows for an efficient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𝑢𝑛𝑖𝑜𝑛</m:t>
                    </m:r>
                    <m:d>
                      <m:d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operation which performs a union of the edge sets that contains both </a:t>
                </a:r>
                <a14:m>
                  <m:oMath xmlns:m="http://schemas.openxmlformats.org/officeDocument/2006/math"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Querying connectivity between </a:t>
                </a:r>
                <a14:m>
                  <m:oMath xmlns:m="http://schemas.openxmlformats.org/officeDocument/2006/math">
                    <m:r>
                      <a:rPr lang="en-CA" altLang="zh-CN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is then checking whether </a:t>
                </a:r>
                <a14:m>
                  <m:oMath xmlns:m="http://schemas.openxmlformats.org/officeDocument/2006/math"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 are in the same edge set, requiring an efficient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𝑓𝑖𝑛𝑑</m:t>
                    </m:r>
                    <m:d>
                      <m:d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operation which can retrieve the set containing </a:t>
                </a:r>
                <a14:m>
                  <m:oMath xmlns:m="http://schemas.openxmlformats.org/officeDocument/2006/math"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3" y="1231176"/>
                <a:ext cx="11569800" cy="4652021"/>
              </a:xfrm>
              <a:prstGeom prst="rect">
                <a:avLst/>
              </a:prstGeom>
              <a:blipFill>
                <a:blip r:embed="rId3"/>
                <a:stretch>
                  <a:fillRect t="-1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148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30080-C955-4559-A8B4-4299F179F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173" y="391846"/>
            <a:ext cx="8055220" cy="2697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73;p25">
                <a:extLst>
                  <a:ext uri="{FF2B5EF4-FFF2-40B4-BE49-F238E27FC236}">
                    <a16:creationId xmlns:a16="http://schemas.microsoft.com/office/drawing/2014/main" id="{4D9DCEE0-21EC-121B-09EC-7DA39D8CF2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100" y="3089305"/>
                <a:ext cx="11569800" cy="2697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</a:rPr>
                  <a:t>Each node, </a:t>
                </a:r>
                <a14:m>
                  <m:oMath xmlns:m="http://schemas.openxmlformats.org/officeDocument/2006/math">
                    <m:r>
                      <a:rPr lang="en-CA" altLang="zh-CN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, has a parent pointer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 that initially point to itself. The root node will always point to itself. 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CA" altLang="zh-CN" sz="1800" dirty="0">
                  <a:solidFill>
                    <a:schemeClr val="bg1"/>
                  </a:solidFill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FIND(</a:t>
                </a:r>
                <a14:m>
                  <m:oMath xmlns:m="http://schemas.openxmlformats.org/officeDocument/2006/math">
                    <m:r>
                      <a:rPr lang="en-CA" altLang="zh-CN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find the root node recursively. 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UNION(</a:t>
                </a:r>
                <a14:m>
                  <m:oMath xmlns:m="http://schemas.openxmlformats.org/officeDocument/2006/math">
                    <m:r>
                      <a:rPr lang="en-CA" altLang="zh-CN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) makes one of the roots of </a:t>
                </a:r>
                <a14:m>
                  <m:oMath xmlns:m="http://schemas.openxmlformats.org/officeDocument/2006/math"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point to the other root.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is a random priority valued created from a uniform distribution during initialization. 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CA" altLang="zh-CN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QUERY-UNION(</a:t>
                </a:r>
                <a14:m>
                  <m:oMath xmlns:m="http://schemas.openxmlformats.org/officeDocument/2006/math">
                    <m:r>
                      <a:rPr lang="en-CA" altLang="zh-CN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) returns the target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CA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p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which equals either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altLang="zh-CN" sz="18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altLang="zh-CN" sz="1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CA" altLang="zh-CN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have the same root, we return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altLang="zh-CN" sz="1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, else we call UNION(</a:t>
                </a:r>
                <a14:m>
                  <m:oMath xmlns:m="http://schemas.openxmlformats.org/officeDocument/2006/math"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) and return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Google Shape;273;p25">
                <a:extLst>
                  <a:ext uri="{FF2B5EF4-FFF2-40B4-BE49-F238E27FC236}">
                    <a16:creationId xmlns:a16="http://schemas.microsoft.com/office/drawing/2014/main" id="{4D9DCEE0-21EC-121B-09EC-7DA39D8CF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00" y="3089305"/>
                <a:ext cx="11569800" cy="2697459"/>
              </a:xfrm>
              <a:prstGeom prst="rect">
                <a:avLst/>
              </a:prstGeom>
              <a:blipFill>
                <a:blip r:embed="rId4"/>
                <a:stretch>
                  <a:fillRect t="-1357" r="-5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89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Pointer Graph Networks (PGN) - Example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83" y="1231176"/>
                <a:ext cx="11569800" cy="46520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Dynamic graph connectivity</a:t>
                </a:r>
              </a:p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</a:rPr>
                  <a:t>Then, we use ground-truth DSU’s pointers to provide supervision for the PGN’s asymmetric pointers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/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. Specifically,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l-GR" altLang="zh-CN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CA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CA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l-GR" altLang="zh-CN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CA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</a:rPr>
                  <a:t> otherwise. 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CA" altLang="zh-CN" sz="1800" dirty="0">
                  <a:solidFill>
                    <a:schemeClr val="bg1"/>
                  </a:solidFill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Ground-truth mask values,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l-GR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l-GR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CA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are set to </a:t>
                </a:r>
                <a14:m>
                  <m:oMath xmlns:m="http://schemas.openxmlformats.org/officeDocument/2006/math">
                    <m:r>
                      <a:rPr lang="en-CA" altLang="zh-CN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only the paths from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their respective roots so that their pointer adjacency can change. All other nodes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l-GR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l-GR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CA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thus state is unchanged. 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The query on checking the connectivity of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is simplified to following their pointer links and checking if they meet, which relieves the learning pressure of the processor. 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CA" altLang="zh-CN" sz="1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If removing the edges possible, we can use the link/cut trees to solve the connectivity problem efficiently in </a:t>
                </a:r>
                <a14:m>
                  <m:oMath xmlns:m="http://schemas.openxmlformats.org/officeDocument/2006/math"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CA" altLang="zh-CN" sz="1800" dirty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log</m:t>
                    </m:r>
                    <m:r>
                      <a:rPr lang="en-CA" altLang="zh-CN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time given that the graph is acyclic. </a:t>
                </a:r>
              </a:p>
            </p:txBody>
          </p:sp>
        </mc:Choice>
        <mc:Fallback xmlns="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3" y="1231176"/>
                <a:ext cx="11569800" cy="4652021"/>
              </a:xfrm>
              <a:prstGeom prst="rect">
                <a:avLst/>
              </a:prstGeom>
              <a:blipFill>
                <a:blip r:embed="rId3"/>
                <a:stretch>
                  <a:fillRect t="-1048" r="-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2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C0C90-711F-3208-155F-13595999A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89" y="612702"/>
            <a:ext cx="9475021" cy="51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08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Experiment Result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4D61A-22EC-AB5C-A37F-7A1C54245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745" y="1218940"/>
            <a:ext cx="7092003" cy="2626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73;p25">
                <a:extLst>
                  <a:ext uri="{FF2B5EF4-FFF2-40B4-BE49-F238E27FC236}">
                    <a16:creationId xmlns:a16="http://schemas.microsoft.com/office/drawing/2014/main" id="{C1D423C2-B813-70C4-18DE-709057765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100" y="3845608"/>
                <a:ext cx="11569800" cy="20109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</a:rPr>
                  <a:t>GNN: fully connected at all iterations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Deep Sets: only-self-pointers in adjacency matrix,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altLang="zh-CN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only query loss are used. </a:t>
                </a:r>
                <a:endParaRPr lang="en-US" altLang="zh-CN" sz="1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PGN-NM: PGN without masking mechanism, always updates all adjacencies 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PGN-</a:t>
                </a:r>
                <a:r>
                  <a:rPr lang="en-CA" altLang="zh-CN" sz="18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Ptrs</a:t>
                </a:r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: PGN is first trained then used to infer pointers. Then a new GNN use the inferred pointers to answer queries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Oracle-</a:t>
                </a:r>
                <a:r>
                  <a:rPr lang="en-CA" altLang="zh-CN" sz="1800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Ptrs</a:t>
                </a:r>
                <a:r>
                  <a:rPr lang="en-CA" altLang="zh-CN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: A GNN is trained on ground-truth pointers to answer queries. The model no longer needs to imitate complex pointer rotations for link/cut trees</a:t>
                </a:r>
              </a:p>
            </p:txBody>
          </p:sp>
        </mc:Choice>
        <mc:Fallback xmlns="">
          <p:sp>
            <p:nvSpPr>
              <p:cNvPr id="5" name="Google Shape;273;p25">
                <a:extLst>
                  <a:ext uri="{FF2B5EF4-FFF2-40B4-BE49-F238E27FC236}">
                    <a16:creationId xmlns:a16="http://schemas.microsoft.com/office/drawing/2014/main" id="{C1D423C2-B813-70C4-18DE-709057765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00" y="3845608"/>
                <a:ext cx="11569800" cy="2010980"/>
              </a:xfrm>
              <a:prstGeom prst="rect">
                <a:avLst/>
              </a:prstGeom>
              <a:blipFill>
                <a:blip r:embed="rId4"/>
                <a:stretch>
                  <a:fillRect t="-1818" b="-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32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Experiment Result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Google Shape;273;p25">
            <a:extLst>
              <a:ext uri="{FF2B5EF4-FFF2-40B4-BE49-F238E27FC236}">
                <a16:creationId xmlns:a16="http://schemas.microsoft.com/office/drawing/2014/main" id="{C1D423C2-B813-70C4-18DE-709057765941}"/>
              </a:ext>
            </a:extLst>
          </p:cNvPr>
          <p:cNvSpPr txBox="1">
            <a:spLocks/>
          </p:cNvSpPr>
          <p:nvPr/>
        </p:nvSpPr>
        <p:spPr>
          <a:xfrm>
            <a:off x="311171" y="4811283"/>
            <a:ext cx="11569800" cy="65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ea typeface="Cambria Math" panose="02040503050406030204" pitchFamily="18" charset="0"/>
              </a:rPr>
              <a:t>No mask PGN is a lot worse on larger test data sets then PGN with masks when modeling pointers. 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ea typeface="Cambria Math" panose="02040503050406030204" pitchFamily="18" charset="0"/>
              </a:rPr>
              <a:t>Mask accuracy is consistently high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02C93-070C-112F-32FB-7FC3F323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652" y="1794907"/>
            <a:ext cx="9230696" cy="25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2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Experiment Result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Google Shape;273;p25">
            <a:extLst>
              <a:ext uri="{FF2B5EF4-FFF2-40B4-BE49-F238E27FC236}">
                <a16:creationId xmlns:a16="http://schemas.microsoft.com/office/drawing/2014/main" id="{C1D423C2-B813-70C4-18DE-709057765941}"/>
              </a:ext>
            </a:extLst>
          </p:cNvPr>
          <p:cNvSpPr txBox="1">
            <a:spLocks/>
          </p:cNvSpPr>
          <p:nvPr/>
        </p:nvSpPr>
        <p:spPr>
          <a:xfrm>
            <a:off x="311171" y="4305246"/>
            <a:ext cx="11569800" cy="1435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ea typeface="Cambria Math" panose="02040503050406030204" pitchFamily="18" charset="0"/>
              </a:rPr>
              <a:t>PGN’s gain are mainly from inductive biases and additional supervision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bg1"/>
                </a:solidFill>
                <a:ea typeface="Cambria Math" panose="02040503050406030204" pitchFamily="18" charset="0"/>
              </a:rPr>
              <a:t>SupGNN</a:t>
            </a:r>
            <a:r>
              <a:rPr lang="en-US" altLang="zh-CN" sz="1800" dirty="0">
                <a:solidFill>
                  <a:schemeClr val="bg1"/>
                </a:solidFill>
                <a:ea typeface="Cambria Math" panose="02040503050406030204" pitchFamily="18" charset="0"/>
              </a:rPr>
              <a:t>: GNN with additional supervision, which are the same on PGN, added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ea typeface="Cambria Math" panose="02040503050406030204" pitchFamily="18" charset="0"/>
              </a:rPr>
              <a:t>DGM: using the differentiable graph module loss function (performance as reward function for pointers)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ea typeface="Cambria Math" panose="02040503050406030204" pitchFamily="18" charset="0"/>
              </a:rPr>
              <a:t>PGN-MO: PGN with supervising on mask only (limited supervision)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ea typeface="Cambria Math" panose="02040503050406030204" pitchFamily="18" charset="0"/>
              </a:rPr>
              <a:t>PGN-</a:t>
            </a:r>
            <a:r>
              <a:rPr lang="en-US" altLang="zh-CN" sz="1800" dirty="0" err="1">
                <a:solidFill>
                  <a:schemeClr val="bg1"/>
                </a:solidFill>
                <a:ea typeface="Cambria Math" panose="02040503050406030204" pitchFamily="18" charset="0"/>
              </a:rPr>
              <a:t>Asym</a:t>
            </a:r>
            <a:r>
              <a:rPr lang="en-US" altLang="zh-CN" sz="1800" dirty="0">
                <a:solidFill>
                  <a:schemeClr val="bg1"/>
                </a:solidFill>
                <a:ea typeface="Cambria Math" panose="02040503050406030204" pitchFamily="18" charset="0"/>
              </a:rPr>
              <a:t>: PGN with asymmetric adjacency graph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bg1"/>
              </a:solidFill>
              <a:ea typeface="Cambria Math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CA189C-7ADE-8E33-A4B2-2131AA04EB54}"/>
              </a:ext>
            </a:extLst>
          </p:cNvPr>
          <p:cNvGrpSpPr/>
          <p:nvPr/>
        </p:nvGrpSpPr>
        <p:grpSpPr>
          <a:xfrm>
            <a:off x="905292" y="1388691"/>
            <a:ext cx="10278909" cy="2857899"/>
            <a:chOff x="905292" y="1388691"/>
            <a:chExt cx="10278909" cy="28578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BE869EB-3951-ADF4-91BE-B101935A6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292" y="1388691"/>
              <a:ext cx="10278909" cy="285789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592F15-ECE8-9931-8285-F52BBB62E460}"/>
                </a:ext>
              </a:extLst>
            </p:cNvPr>
            <p:cNvSpPr/>
            <p:nvPr/>
          </p:nvSpPr>
          <p:spPr>
            <a:xfrm>
              <a:off x="6392253" y="3953295"/>
              <a:ext cx="3110670" cy="215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634027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Future Works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46920E15-78B5-E96B-705E-2C7189CED820}"/>
              </a:ext>
            </a:extLst>
          </p:cNvPr>
          <p:cNvSpPr txBox="1">
            <a:spLocks/>
          </p:cNvSpPr>
          <p:nvPr/>
        </p:nvSpPr>
        <p:spPr>
          <a:xfrm>
            <a:off x="259812" y="1652057"/>
            <a:ext cx="11569800" cy="325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CA" altLang="zh-CN" sz="2000" dirty="0">
                <a:solidFill>
                  <a:schemeClr val="bg1"/>
                </a:solidFill>
              </a:rPr>
              <a:t>PGN is not meant to beat the classical algorithms but an extension that make their concepts more accessible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CA" altLang="zh-CN" sz="20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CA" altLang="zh-CN" sz="20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CA" altLang="zh-CN" sz="2000" dirty="0">
                <a:solidFill>
                  <a:schemeClr val="bg1"/>
                </a:solidFill>
              </a:rPr>
              <a:t>The PGN did not apply to real-world applications in this paper. It will be interesting to find an applicable problem and apply it. There might be ethical risk in applications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CA" altLang="zh-CN" sz="20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CA" altLang="zh-CN" sz="20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CA" altLang="zh-C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processor uses GNNs and improvement in GNNs can carry over ethical risks associated in those GNNs. </a:t>
            </a:r>
          </a:p>
        </p:txBody>
      </p:sp>
    </p:spTree>
    <p:extLst>
      <p:ext uri="{BB962C8B-B14F-4D97-AF65-F5344CB8AC3E}">
        <p14:creationId xmlns:p14="http://schemas.microsoft.com/office/powerpoint/2010/main" val="3139108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821BC-22F8-2BF1-0628-0396AA3B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2A208-7AB7-DA4A-8707-6D8028634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07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1D738C-E3D0-C7A5-9778-2AEC34DB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400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54512-6EF6-E4D5-C7FA-5F24C8568F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1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Introduction</a:t>
            </a:r>
          </a:p>
        </p:txBody>
      </p:sp>
      <p:sp>
        <p:nvSpPr>
          <p:cNvPr id="15" name="Google Shape;273;p25">
            <a:extLst>
              <a:ext uri="{FF2B5EF4-FFF2-40B4-BE49-F238E27FC236}">
                <a16:creationId xmlns:a16="http://schemas.microsoft.com/office/drawing/2014/main" id="{C9A7D4EE-4AE3-21FF-E89D-A62E51753B43}"/>
              </a:ext>
            </a:extLst>
          </p:cNvPr>
          <p:cNvSpPr txBox="1">
            <a:spLocks/>
          </p:cNvSpPr>
          <p:nvPr/>
        </p:nvSpPr>
        <p:spPr>
          <a:xfrm>
            <a:off x="259812" y="1509700"/>
            <a:ext cx="11569800" cy="375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3200" b="1" dirty="0">
                <a:solidFill>
                  <a:schemeClr val="bg1"/>
                </a:solidFill>
              </a:rPr>
              <a:t>What problems can Graph Neural Networks solve? 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Typically applied to static graphs where the graph structure is known or can be approximated. 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Works well with problems involving few nodes and fully connected graphs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Successful applications include quantum chemistry, social networks, and physics simulations</a:t>
            </a:r>
          </a:p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Problem</a:t>
            </a:r>
          </a:p>
        </p:txBody>
      </p:sp>
      <p:sp>
        <p:nvSpPr>
          <p:cNvPr id="15" name="Google Shape;273;p25">
            <a:extLst>
              <a:ext uri="{FF2B5EF4-FFF2-40B4-BE49-F238E27FC236}">
                <a16:creationId xmlns:a16="http://schemas.microsoft.com/office/drawing/2014/main" id="{C9A7D4EE-4AE3-21FF-E89D-A62E51753B43}"/>
              </a:ext>
            </a:extLst>
          </p:cNvPr>
          <p:cNvSpPr txBox="1">
            <a:spLocks/>
          </p:cNvSpPr>
          <p:nvPr/>
        </p:nvSpPr>
        <p:spPr>
          <a:xfrm>
            <a:off x="259883" y="1503350"/>
            <a:ext cx="11569800" cy="41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What about graphs with unknown structure?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When the graph structure is unknown, to use GNN, the practitioners need to choose a graph structure themselves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Difficult to create the correct graph structure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Large problems require sparsely connected graphs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CA" altLang="zh-CN" sz="2400" dirty="0">
                <a:solidFill>
                  <a:schemeClr val="bg1"/>
                </a:solidFill>
              </a:rPr>
              <a:t>GNN do not work well on these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CA" altLang="zh-CN" sz="2400" dirty="0">
                <a:solidFill>
                  <a:schemeClr val="bg1"/>
                </a:solidFill>
              </a:rPr>
              <a:t>Making it fully connected increases computation complexity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CA" altLang="zh-CN" sz="24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GNN doesn’t support dynamic edges either</a:t>
            </a:r>
            <a:endParaRPr lang="en-CA" altLang="zh-CN" sz="2400" dirty="0">
              <a:solidFill>
                <a:schemeClr val="bg1"/>
              </a:solidFill>
            </a:endParaRP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9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Problem</a:t>
            </a:r>
          </a:p>
        </p:txBody>
      </p:sp>
      <p:sp>
        <p:nvSpPr>
          <p:cNvPr id="15" name="Google Shape;273;p25">
            <a:extLst>
              <a:ext uri="{FF2B5EF4-FFF2-40B4-BE49-F238E27FC236}">
                <a16:creationId xmlns:a16="http://schemas.microsoft.com/office/drawing/2014/main" id="{C9A7D4EE-4AE3-21FF-E89D-A62E51753B43}"/>
              </a:ext>
            </a:extLst>
          </p:cNvPr>
          <p:cNvSpPr txBox="1">
            <a:spLocks/>
          </p:cNvSpPr>
          <p:nvPr/>
        </p:nvSpPr>
        <p:spPr>
          <a:xfrm>
            <a:off x="259883" y="1155581"/>
            <a:ext cx="6792308" cy="4741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Example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Dynamic graph connectivity querying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Compute the minimum spanning trees</a:t>
            </a:r>
          </a:p>
          <a:p>
            <a:pPr marL="1331595" lvl="2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Decide if an edge can be included in the solution without inducing cycles</a:t>
            </a:r>
          </a:p>
          <a:p>
            <a:pPr marL="1331595" lvl="2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Kruskal Algorithm</a:t>
            </a:r>
          </a:p>
          <a:p>
            <a:pPr marL="1331595" lvl="2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Compute the maximum flow: </a:t>
            </a:r>
          </a:p>
          <a:p>
            <a:pPr marL="1331595" lvl="2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Detecting existence of paths from source to sink with available capacity</a:t>
            </a:r>
          </a:p>
          <a:p>
            <a:pPr marL="1331595" lvl="2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Find the maximum possible capacity</a:t>
            </a:r>
          </a:p>
          <a:p>
            <a:pPr marL="1331595" lvl="2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Ford-Fulkerson Algorithm</a:t>
            </a:r>
          </a:p>
          <a:p>
            <a:pPr marL="1331595" lvl="2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Connectivity Query: </a:t>
            </a:r>
          </a:p>
          <a:p>
            <a:pPr marL="1331595" lvl="2" indent="-285750" algn="l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whether there is a path exist between them in the graph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BFDF8-EFE2-4518-2D31-A3018C618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561" y="986060"/>
            <a:ext cx="2857500" cy="2305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96C8E-7F1A-C71B-A679-557013F64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191" y="3361446"/>
            <a:ext cx="3894241" cy="159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6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Importance</a:t>
            </a:r>
          </a:p>
        </p:txBody>
      </p:sp>
      <p:sp>
        <p:nvSpPr>
          <p:cNvPr id="15" name="Google Shape;273;p25">
            <a:extLst>
              <a:ext uri="{FF2B5EF4-FFF2-40B4-BE49-F238E27FC236}">
                <a16:creationId xmlns:a16="http://schemas.microsoft.com/office/drawing/2014/main" id="{C9A7D4EE-4AE3-21FF-E89D-A62E51753B43}"/>
              </a:ext>
            </a:extLst>
          </p:cNvPr>
          <p:cNvSpPr txBox="1">
            <a:spLocks/>
          </p:cNvSpPr>
          <p:nvPr/>
        </p:nvSpPr>
        <p:spPr>
          <a:xfrm>
            <a:off x="259883" y="1503350"/>
            <a:ext cx="11569800" cy="41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Expand the space of general-purpose algorithms which can replicate classical algorithms with more complicated data structures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Find a supervised method for sparse and efficient latent graph inference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Allow trained model to deviate from the imitated data structures, and can be applied on useful and parallelizable data structures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Previous Methods</a:t>
            </a:r>
          </a:p>
        </p:txBody>
      </p:sp>
      <p:sp>
        <p:nvSpPr>
          <p:cNvPr id="15" name="Google Shape;273;p25">
            <a:extLst>
              <a:ext uri="{FF2B5EF4-FFF2-40B4-BE49-F238E27FC236}">
                <a16:creationId xmlns:a16="http://schemas.microsoft.com/office/drawing/2014/main" id="{C9A7D4EE-4AE3-21FF-E89D-A62E51753B43}"/>
              </a:ext>
            </a:extLst>
          </p:cNvPr>
          <p:cNvSpPr txBox="1">
            <a:spLocks/>
          </p:cNvSpPr>
          <p:nvPr/>
        </p:nvSpPr>
        <p:spPr>
          <a:xfrm>
            <a:off x="259883" y="1503350"/>
            <a:ext cx="11569800" cy="41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GNNs: 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Learn all graph structures possible given the data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graphs grows super-exponentially (faster than exponential) with respect to the number of nodes</a:t>
            </a:r>
            <a:endParaRPr lang="en-US" sz="1500" dirty="0">
              <a:solidFill>
                <a:schemeClr val="bg1"/>
              </a:solidFill>
            </a:endParaRP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Learn through message passed on top of the learnt structure, and thus distinguishing whether errors come from wrong structure or wrong message is difficult. 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Cannot learn complicated, data-driven manipulations that is used by optimal algorithms to solve non-local problems, where relying on pointer-based data structure is preferred over dynamic programming principles (e.g. disjoint set unions and link/cut trees)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Classical Algorithms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Not generalizable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6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Pointer Graph Networks (PGN)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83" y="1503351"/>
                <a:ext cx="11569800" cy="35984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Problem Setup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Number of entities: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At each time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CA" altLang="zh-CN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</a:rPr>
                  <a:t>, there is an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CA" sz="2000" b="1">
                            <a:solidFill>
                              <a:schemeClr val="bg1"/>
                            </a:solidFill>
                          </a:rPr>
                          <m:t>Ɛ</m:t>
                        </m:r>
                      </m:e>
                      <m:sup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CA" altLang="zh-CN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CA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. . ., </m:t>
                    </m:r>
                    <m:sSubSup>
                      <m:sSubSupPr>
                        <m:ctrlPr>
                          <a:rPr lang="en-CA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CA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</a:rPr>
                  <a:t> is called an operation on the entity </a:t>
                </a:r>
                <a14:m>
                  <m:oMath xmlns:m="http://schemas.openxmlformats.org/officeDocument/2006/math">
                    <m:r>
                      <a:rPr lang="en-CA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…, </m:t>
                        </m:r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bg1"/>
                  </a:solidFill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CA" altLang="zh-CN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CA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</a:rPr>
                  <a:t>, meaning that they are feature vectors with dimension </a:t>
                </a:r>
                <a14:m>
                  <m:oMath xmlns:m="http://schemas.openxmlformats.org/officeDocument/2006/math">
                    <m:r>
                      <a:rPr lang="en-CA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The task is to predict target outputs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CA" sz="2000">
                                <a:solidFill>
                                  <a:schemeClr val="bg1"/>
                                </a:solidFill>
                              </a:rPr>
                              <m:t>y</m:t>
                            </m:r>
                          </m:e>
                        </m:acc>
                      </m:e>
                      <m:sup>
                        <m:r>
                          <a:rPr lang="en-CA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</a:rPr>
                  <a:t> based on operation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CA" sz="2000" b="1">
                            <a:solidFill>
                              <a:schemeClr val="bg1"/>
                            </a:solidFill>
                          </a:rPr>
                          <m:t>Ɛ</m:t>
                        </m:r>
                      </m:e>
                      <m:sup>
                        <m:r>
                          <a:rPr lang="en-CA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CA" sz="2000" b="1">
                            <a:solidFill>
                              <a:schemeClr val="bg1"/>
                            </a:solidFill>
                          </a:rPr>
                          <m:t>Ɛ</m:t>
                        </m:r>
                      </m:e>
                      <m:sup>
                        <m:r>
                          <a:rPr lang="en-CA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altLang="zh-CN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CA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CA" sz="2000" b="1">
                            <a:solidFill>
                              <a:schemeClr val="bg1"/>
                            </a:solidFill>
                          </a:rPr>
                          <m:t>Ɛ</m:t>
                        </m:r>
                      </m:e>
                      <m:sup>
                        <m:d>
                          <m:dPr>
                            <m:ctrlPr>
                              <a:rPr lang="en-CA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</a:rPr>
                  <a:t> until time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000" dirty="0">
                  <a:solidFill>
                    <a:schemeClr val="bg1"/>
                  </a:solidFill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Pointer adjacency matrix at time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CA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altLang="zh-CN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CA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3" y="1503351"/>
                <a:ext cx="11569800" cy="3598488"/>
              </a:xfrm>
              <a:prstGeom prst="rect">
                <a:avLst/>
              </a:prstGeom>
              <a:blipFill>
                <a:blip r:embed="rId3"/>
                <a:stretch>
                  <a:fillRect t="-13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08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Pointer Graph Networks (PGN)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46920E15-78B5-E96B-705E-2C7189CED820}"/>
              </a:ext>
            </a:extLst>
          </p:cNvPr>
          <p:cNvSpPr txBox="1">
            <a:spLocks/>
          </p:cNvSpPr>
          <p:nvPr/>
        </p:nvSpPr>
        <p:spPr>
          <a:xfrm>
            <a:off x="259812" y="1330036"/>
            <a:ext cx="11569800" cy="489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Architecture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228A0-7427-E6E3-4F81-9F12D85E9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39" y="1819566"/>
            <a:ext cx="6858121" cy="38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63254"/>
      </p:ext>
    </p:extLst>
  </p:cSld>
  <p:clrMapOvr>
    <a:masterClrMapping/>
  </p:clrMapOvr>
</p:sld>
</file>

<file path=ppt/theme/theme1.xml><?xml version="1.0" encoding="utf-8"?>
<a:theme xmlns:a="http://schemas.openxmlformats.org/drawingml/2006/main" name="UofWaterloo_WhiteBkgrd">
  <a:themeElements>
    <a:clrScheme name="Math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DE2498"/>
      </a:accent1>
      <a:accent2>
        <a:srgbClr val="0C0C0C"/>
      </a:accent2>
      <a:accent3>
        <a:srgbClr val="FF62AA"/>
      </a:accent3>
      <a:accent4>
        <a:srgbClr val="FFBDEF"/>
      </a:accent4>
      <a:accent5>
        <a:srgbClr val="C50078"/>
      </a:accent5>
      <a:accent6>
        <a:srgbClr val="0073CE"/>
      </a:accent6>
      <a:hlink>
        <a:srgbClr val="C50078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6785</TotalTime>
  <Words>2107</Words>
  <Application>Microsoft Office PowerPoint</Application>
  <PresentationFormat>Widescreen</PresentationFormat>
  <Paragraphs>275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Georgia</vt:lpstr>
      <vt:lpstr>Cambria Math</vt:lpstr>
      <vt:lpstr>Calibri</vt:lpstr>
      <vt:lpstr>Barlow Condensed</vt:lpstr>
      <vt:lpstr>Noto Sans Symbols</vt:lpstr>
      <vt:lpstr>Verdana</vt:lpstr>
      <vt:lpstr>UofWaterloo_WhiteBkgrd</vt:lpstr>
      <vt:lpstr>Pointer Graph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Algorithmic Reasoning</dc:title>
  <cp:lastModifiedBy>Allen Zhang</cp:lastModifiedBy>
  <cp:revision>48</cp:revision>
  <dcterms:modified xsi:type="dcterms:W3CDTF">2024-04-01T02:33:55Z</dcterms:modified>
</cp:coreProperties>
</file>