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38"/>
  </p:notesMasterIdLst>
  <p:sldIdLst>
    <p:sldId id="256" r:id="rId5"/>
    <p:sldId id="263" r:id="rId6"/>
    <p:sldId id="310" r:id="rId7"/>
    <p:sldId id="303" r:id="rId8"/>
    <p:sldId id="304" r:id="rId9"/>
    <p:sldId id="314" r:id="rId10"/>
    <p:sldId id="318" r:id="rId11"/>
    <p:sldId id="319" r:id="rId12"/>
    <p:sldId id="307" r:id="rId13"/>
    <p:sldId id="311" r:id="rId14"/>
    <p:sldId id="313" r:id="rId15"/>
    <p:sldId id="326" r:id="rId16"/>
    <p:sldId id="306" r:id="rId17"/>
    <p:sldId id="316" r:id="rId18"/>
    <p:sldId id="320" r:id="rId19"/>
    <p:sldId id="315" r:id="rId20"/>
    <p:sldId id="317" r:id="rId21"/>
    <p:sldId id="321" r:id="rId22"/>
    <p:sldId id="322" r:id="rId23"/>
    <p:sldId id="323" r:id="rId24"/>
    <p:sldId id="324" r:id="rId25"/>
    <p:sldId id="325" r:id="rId26"/>
    <p:sldId id="327" r:id="rId27"/>
    <p:sldId id="328" r:id="rId28"/>
    <p:sldId id="329" r:id="rId29"/>
    <p:sldId id="308" r:id="rId30"/>
    <p:sldId id="330" r:id="rId31"/>
    <p:sldId id="332" r:id="rId32"/>
    <p:sldId id="333" r:id="rId33"/>
    <p:sldId id="334" r:id="rId34"/>
    <p:sldId id="336" r:id="rId35"/>
    <p:sldId id="335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4A"/>
    <a:srgbClr val="E5F7E8"/>
    <a:srgbClr val="C05046"/>
    <a:srgbClr val="0073CF"/>
    <a:srgbClr val="FFFFFF"/>
    <a:srgbClr val="E4B429"/>
    <a:srgbClr val="FFD54F"/>
    <a:srgbClr val="FFEA3D"/>
    <a:srgbClr val="FFFFAA"/>
    <a:srgbClr val="E02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 autoAdjust="0"/>
    <p:restoredTop sz="86672"/>
  </p:normalViewPr>
  <p:slideViewPr>
    <p:cSldViewPr snapToGrid="0">
      <p:cViewPr varScale="1">
        <p:scale>
          <a:sx n="96" d="100"/>
          <a:sy n="96" d="100"/>
        </p:scale>
        <p:origin x="1224" y="176"/>
      </p:cViewPr>
      <p:guideLst>
        <p:guide orient="horz" pos="2160"/>
        <p:guide pos="3840"/>
      </p:guideLst>
    </p:cSldViewPr>
  </p:slid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14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63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3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5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43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4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07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9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0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6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1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5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3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3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2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2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2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2BA46B-62E1-9C4E-9919-D959D55246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2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821560" cy="1474115"/>
          </a:xfrm>
        </p:spPr>
        <p:txBody>
          <a:bodyPr lIns="0" anchor="b">
            <a:noAutofit/>
          </a:bodyPr>
          <a:lstStyle>
            <a:lvl1pPr algn="l">
              <a:defRPr sz="54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E55829F-8847-4C2A-8DD0-690EAD78E53F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ABB091-8774-9E48-B7F2-27B51F3E1D9E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8D7EA-7D07-4B42-ADCB-1BD63AAF7D0C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39E683-6E4A-C449-AE6A-1450532C4F8B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2A2C1C-9C97-DD44-B681-19658D0285CE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26D620-ECF0-0F4F-8577-FEDCE92C9B0F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1EAD5E-D572-2543-A13B-AF19766C6061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98F507-4C7B-6440-9274-D567E17B880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62FC0E-C608-DC42-8142-5E620C58639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CC75DC-12D2-C548-B93B-8BE8DDE058E8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4F8930-F07E-A444-B191-FE56C3BD8316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26A990-F64D-7B46-9DDB-79FB7E56237D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9A52E3-1AD5-F04B-A519-876179FD284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07867"/>
            <a:ext cx="5440648" cy="54451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87999" y="6335309"/>
            <a:ext cx="1016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83A625-C185-494B-B37B-9A01244E319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B838A2-1B77-0E49-8EB2-7C6DCD7571CB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B6C057-9898-964D-A318-DDE19B199684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7EC5E2-3D95-A749-8B20-E089E5CD8094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1FB6F0-3123-6F44-ADA3-9A378BBFB9EC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8458C1-B21A-1740-8C2E-D51A34AFD1A3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7994C-28FD-564D-8D2B-3C1D1E003F78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F1F1A7-A97F-2043-A2B6-700DB47E5D6E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24B184-90A6-454F-9D9E-ECF073E8AB22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BF415E-5C68-5A46-A4AA-12882385D646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68827-DD27-C847-A47E-256BF5F3DD58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BE1C56-BDF3-2C49-8D53-7F278C21E615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B9973A-E968-E149-B111-4E3A0085298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2FDE60-617C-5041-979E-D1F7A2C5C89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4F1CEB-D611-BA47-A19D-E0A5A169870A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7D50D4-6174-034C-A3F3-E9AB2E1D328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EA6D82-A05D-0249-8E30-A4790C4403B2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C19425-79B1-3342-B23A-57609026ACF2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710A07-0963-2F48-B979-AEAC595D230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F4AFBB-4878-E449-BA3E-95D6B0E5FAB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A5CE70-AD3F-774E-BE63-C49B146F7847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BF245-27F6-0A4E-A98C-1F74A015B67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9344F2-19C3-7A47-BC07-9351DEF6EEAF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60D7D3-7608-864C-95F0-5D019659C1F5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19067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91819" y="6335309"/>
            <a:ext cx="482917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951DB4-78E5-884C-BDE1-084877EE3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3" y="985586"/>
            <a:ext cx="6173872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ED51070-0FEE-B746-AFAB-B0E11FE67C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65732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5154" y="6335309"/>
            <a:ext cx="475297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B1498-F58C-E646-9F6F-54D3F125A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985586"/>
            <a:ext cx="6173872" cy="4075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2D84BF-CC9F-2E45-B41E-E1018E52236B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C387F9-B9F8-B843-A4AF-1DE8170DDD75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77F05-86E1-1440-B143-A590EF7D0CF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ABB63A-2280-5247-9344-AFFBEEA91B4A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7B0FD2-33DD-9B46-A0F5-B6C6D770C39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A3A37A-AABE-5844-99CD-3DE6893FA8D7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19067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91819" y="6335309"/>
            <a:ext cx="482917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951DB4-78E5-884C-BDE1-084877EE3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805093"/>
            <a:ext cx="6173872" cy="407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B9F152-2C9C-3C49-91F6-1A68EA5126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FD4754-DD21-1142-99BB-DD4E087328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65732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5154" y="6335309"/>
            <a:ext cx="475297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B1498-F58C-E646-9F6F-54D3F125A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799131"/>
            <a:ext cx="6173872" cy="4075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2D84BF-CC9F-2E45-B41E-E1018E52236B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C387F9-B9F8-B843-A4AF-1DE8170DDD75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77F05-86E1-1440-B143-A590EF7D0CF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ABB63A-2280-5247-9344-AFFBEEA91B4A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7B0FD2-33DD-9B46-A0F5-B6C6D770C39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A3A37A-AABE-5844-99CD-3DE6893FA8D7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F621A7-BC12-434B-BB2A-7AB9ABA147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034381-4CDE-A64B-9AB1-A8FE06B6A1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5040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25637DD-B94D-0C4B-80E5-DEC983B41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A7E8EE6-1FF2-414B-9B24-9195B1BD6F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19583"/>
            <a:ext cx="8770620" cy="1212056"/>
          </a:xfrm>
        </p:spPr>
        <p:txBody>
          <a:bodyPr anchor="b">
            <a:noAutofit/>
          </a:bodyPr>
          <a:lstStyle>
            <a:lvl1pPr algn="l">
              <a:defRPr sz="4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39469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9107" y="6335309"/>
            <a:ext cx="1181114" cy="250337"/>
          </a:xfrm>
        </p:spPr>
        <p:txBody>
          <a:bodyPr/>
          <a:lstStyle/>
          <a:p>
            <a:fld id="{72EFF9E2-52BD-4C8D-9C57-79F661DB94A1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779" y="6335309"/>
            <a:ext cx="4525878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8" name="Rectangle 27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880C77E-1E1D-EE42-A63B-AC14ACFC9757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99" y="5995768"/>
            <a:ext cx="3280501" cy="90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7" name="Rectangle 2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2" r:id="rId21"/>
    <p:sldLayoutId id="214748372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740" y="1028940"/>
            <a:ext cx="9821560" cy="2155694"/>
          </a:xfrm>
        </p:spPr>
        <p:txBody>
          <a:bodyPr/>
          <a:lstStyle/>
          <a:p>
            <a:r>
              <a:rPr lang="en-US" dirty="0"/>
              <a:t>MAGNN: </a:t>
            </a:r>
            <a:r>
              <a:rPr lang="en-US" b="0" cap="none" dirty="0"/>
              <a:t>Metapath Aggregated Graph Neural Network for Heterogeneous Graph Embedding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666214"/>
            <a:ext cx="5486243" cy="666549"/>
          </a:xfrm>
        </p:spPr>
        <p:txBody>
          <a:bodyPr>
            <a:normAutofit/>
          </a:bodyPr>
          <a:lstStyle/>
          <a:p>
            <a:r>
              <a:rPr lang="en-US" dirty="0"/>
              <a:t>Presenter: Niousha Sadjadi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65C2714-5D51-CD8E-393C-8F10EDD6A9B0}"/>
              </a:ext>
            </a:extLst>
          </p:cNvPr>
          <p:cNvSpPr txBox="1">
            <a:spLocks/>
          </p:cNvSpPr>
          <p:nvPr/>
        </p:nvSpPr>
        <p:spPr>
          <a:xfrm>
            <a:off x="452740" y="3340092"/>
            <a:ext cx="5486243" cy="666549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5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Xinyu Fu, Jiani Zhang, Ziqiao Meng, Irwin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7B97-88A1-6745-0F4B-F811AF8D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Previous methods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0FE1-E8F2-AD24-108D-1B250851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Heterogenous graph embedding techniques</a:t>
            </a:r>
          </a:p>
          <a:p>
            <a:pPr lvl="1"/>
            <a:r>
              <a:rPr lang="en-US" dirty="0"/>
              <a:t>Based on the idea of </a:t>
            </a:r>
            <a:r>
              <a:rPr lang="en-US" u="sng" dirty="0"/>
              <a:t>metapaths</a:t>
            </a:r>
          </a:p>
          <a:p>
            <a:pPr lvl="1"/>
            <a:r>
              <a:rPr lang="en-US" dirty="0"/>
              <a:t>Limitations: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Do not consider node content features (</a:t>
            </a:r>
            <a:r>
              <a:rPr lang="en-US" dirty="0" err="1"/>
              <a:t>ESim</a:t>
            </a:r>
            <a:r>
              <a:rPr lang="en-US" dirty="0"/>
              <a:t>, etc.)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Node Content Transformation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Discard intermediate nodes along the metapath (</a:t>
            </a:r>
            <a:r>
              <a:rPr lang="en-US" dirty="0" err="1"/>
              <a:t>HERec</a:t>
            </a:r>
            <a:r>
              <a:rPr lang="en-US" dirty="0"/>
              <a:t>, etc.)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Intra-metapath Aggregation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Rely on a single metapath (metapath2vec, etc.)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Inter-metapath Aggregation</a:t>
            </a:r>
          </a:p>
          <a:p>
            <a:pPr lvl="1"/>
            <a:r>
              <a:rPr lang="en-US" dirty="0"/>
              <a:t>To address these limitations -&gt; </a:t>
            </a:r>
            <a:r>
              <a:rPr lang="en-US" dirty="0">
                <a:solidFill>
                  <a:srgbClr val="00B050"/>
                </a:solidFill>
              </a:rPr>
              <a:t>MAGNN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0F4C-5E47-F74B-EAAD-BC0609E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9BA67A-C31D-C5A9-899A-0EA52A106E6E}"/>
              </a:ext>
            </a:extLst>
          </p:cNvPr>
          <p:cNvGrpSpPr/>
          <p:nvPr/>
        </p:nvGrpSpPr>
        <p:grpSpPr>
          <a:xfrm>
            <a:off x="8940958" y="2138458"/>
            <a:ext cx="2278117" cy="1855985"/>
            <a:chOff x="5681709" y="2009876"/>
            <a:chExt cx="2278117" cy="18559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257904-4FBF-B5EB-F28C-E5D06F626900}"/>
                </a:ext>
              </a:extLst>
            </p:cNvPr>
            <p:cNvSpPr/>
            <p:nvPr/>
          </p:nvSpPr>
          <p:spPr>
            <a:xfrm>
              <a:off x="5681709" y="2246586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B6C98-DC52-92DC-0E35-F73E683CE5F4}"/>
                </a:ext>
              </a:extLst>
            </p:cNvPr>
            <p:cNvSpPr/>
            <p:nvPr/>
          </p:nvSpPr>
          <p:spPr>
            <a:xfrm>
              <a:off x="6679320" y="2009876"/>
              <a:ext cx="294289" cy="283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1C4A8F-0A98-FD37-3C66-3E3058436C50}"/>
                </a:ext>
              </a:extLst>
            </p:cNvPr>
            <p:cNvSpPr/>
            <p:nvPr/>
          </p:nvSpPr>
          <p:spPr>
            <a:xfrm>
              <a:off x="6679320" y="2533944"/>
              <a:ext cx="294289" cy="283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3ACA17-8CA7-DD92-0605-B515FBAA1302}"/>
                </a:ext>
              </a:extLst>
            </p:cNvPr>
            <p:cNvSpPr/>
            <p:nvPr/>
          </p:nvSpPr>
          <p:spPr>
            <a:xfrm>
              <a:off x="7665537" y="2250165"/>
              <a:ext cx="294289" cy="283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B6C4BF-D0BD-5BF0-D8AD-182DAB243FCA}"/>
                </a:ext>
              </a:extLst>
            </p:cNvPr>
            <p:cNvSpPr/>
            <p:nvPr/>
          </p:nvSpPr>
          <p:spPr>
            <a:xfrm>
              <a:off x="5681709" y="3052417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2699C8-1DAE-E119-A005-5F3BA4EE19B3}"/>
                </a:ext>
              </a:extLst>
            </p:cNvPr>
            <p:cNvSpPr/>
            <p:nvPr/>
          </p:nvSpPr>
          <p:spPr>
            <a:xfrm>
              <a:off x="6679320" y="3058013"/>
              <a:ext cx="294289" cy="283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43BA998-96A1-9A70-BFCA-F58D3E92EECC}"/>
                </a:ext>
              </a:extLst>
            </p:cNvPr>
            <p:cNvSpPr/>
            <p:nvPr/>
          </p:nvSpPr>
          <p:spPr>
            <a:xfrm>
              <a:off x="6679320" y="3582082"/>
              <a:ext cx="294289" cy="283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425408-E092-F539-E305-2F7F8A214B39}"/>
                </a:ext>
              </a:extLst>
            </p:cNvPr>
            <p:cNvSpPr/>
            <p:nvPr/>
          </p:nvSpPr>
          <p:spPr>
            <a:xfrm>
              <a:off x="7665537" y="3287110"/>
              <a:ext cx="294289" cy="283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C5514-8F9D-84B9-281A-7100BD0CCB37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5975998" y="2151766"/>
              <a:ext cx="703322" cy="23671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4C897D-7B33-6D5A-43C8-11EC1AEA6D05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5975998" y="2388476"/>
              <a:ext cx="703322" cy="2873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4C14C5-65E5-88E0-1F16-ABD673B02508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6973609" y="2151766"/>
              <a:ext cx="735026" cy="1399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210C94-1CFD-A92E-1808-FAA6B3DD59D6}"/>
                </a:ext>
              </a:extLst>
            </p:cNvPr>
            <p:cNvCxnSpPr>
              <a:cxnSpLocks/>
              <a:stCxn id="13" idx="2"/>
              <a:endCxn id="8" idx="6"/>
            </p:cNvCxnSpPr>
            <p:nvPr/>
          </p:nvCxnSpPr>
          <p:spPr>
            <a:xfrm flipH="1" flipV="1">
              <a:off x="6973609" y="2675834"/>
              <a:ext cx="691928" cy="75316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1EF142-2519-DAF9-7361-36A35EE8E2F0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 flipV="1">
              <a:off x="6973609" y="3199903"/>
              <a:ext cx="691928" cy="22909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3C9CF2-F05E-8EDA-10CE-7FE4CD710172}"/>
                </a:ext>
              </a:extLst>
            </p:cNvPr>
            <p:cNvCxnSpPr>
              <a:cxnSpLocks/>
              <a:stCxn id="13" idx="2"/>
              <a:endCxn id="12" idx="6"/>
            </p:cNvCxnSpPr>
            <p:nvPr/>
          </p:nvCxnSpPr>
          <p:spPr>
            <a:xfrm flipH="1">
              <a:off x="6973609" y="3429000"/>
              <a:ext cx="691928" cy="29497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357E26-C083-0331-14B2-926045300973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975998" y="3194307"/>
              <a:ext cx="703322" cy="559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E546A58-BF25-D405-A5E7-E1347FA9E248}"/>
              </a:ext>
            </a:extLst>
          </p:cNvPr>
          <p:cNvSpPr txBox="1"/>
          <p:nvPr/>
        </p:nvSpPr>
        <p:spPr>
          <a:xfrm>
            <a:off x="9315113" y="1742546"/>
            <a:ext cx="18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Heterogeneous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7D157E-1E35-0EC2-015B-937862D11011}"/>
              </a:ext>
            </a:extLst>
          </p:cNvPr>
          <p:cNvGrpSpPr/>
          <p:nvPr/>
        </p:nvGrpSpPr>
        <p:grpSpPr>
          <a:xfrm>
            <a:off x="9328578" y="4788940"/>
            <a:ext cx="1219981" cy="285234"/>
            <a:chOff x="8798898" y="2151765"/>
            <a:chExt cx="1219981" cy="28523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B7D91C-9892-D475-89EC-CDC62E4A1521}"/>
                </a:ext>
              </a:extLst>
            </p:cNvPr>
            <p:cNvSpPr/>
            <p:nvPr/>
          </p:nvSpPr>
          <p:spPr>
            <a:xfrm>
              <a:off x="8798898" y="2151765"/>
              <a:ext cx="294289" cy="28377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13980C-1ADF-557F-38D0-5D5BCC4F446D}"/>
                </a:ext>
              </a:extLst>
            </p:cNvPr>
            <p:cNvSpPr/>
            <p:nvPr/>
          </p:nvSpPr>
          <p:spPr>
            <a:xfrm>
              <a:off x="9724590" y="2153220"/>
              <a:ext cx="294289" cy="283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608427-BF03-C839-6AA0-13B349694D51}"/>
                </a:ext>
              </a:extLst>
            </p:cNvPr>
            <p:cNvSpPr/>
            <p:nvPr/>
          </p:nvSpPr>
          <p:spPr>
            <a:xfrm>
              <a:off x="9261744" y="2153220"/>
              <a:ext cx="294289" cy="283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E2563A-02DA-5F01-F449-BC3ECE39A5A0}"/>
                </a:ext>
              </a:extLst>
            </p:cNvPr>
            <p:cNvCxnSpPr>
              <a:cxnSpLocks/>
              <a:stCxn id="26" idx="6"/>
              <a:endCxn id="28" idx="2"/>
            </p:cNvCxnSpPr>
            <p:nvPr/>
          </p:nvCxnSpPr>
          <p:spPr>
            <a:xfrm>
              <a:off x="9093187" y="2293655"/>
              <a:ext cx="168557" cy="145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523054-D7CA-2526-653C-C57B3983CF22}"/>
                </a:ext>
              </a:extLst>
            </p:cNvPr>
            <p:cNvCxnSpPr>
              <a:cxnSpLocks/>
              <a:stCxn id="28" idx="6"/>
              <a:endCxn id="27" idx="2"/>
            </p:cNvCxnSpPr>
            <p:nvPr/>
          </p:nvCxnSpPr>
          <p:spPr>
            <a:xfrm>
              <a:off x="9556033" y="2295110"/>
              <a:ext cx="168557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9BF1FB-BCF6-FFA4-5CDA-BAD557D386E8}"/>
              </a:ext>
            </a:extLst>
          </p:cNvPr>
          <p:cNvGrpSpPr/>
          <p:nvPr/>
        </p:nvGrpSpPr>
        <p:grpSpPr>
          <a:xfrm>
            <a:off x="9328578" y="5313008"/>
            <a:ext cx="2139065" cy="287166"/>
            <a:chOff x="8798898" y="2675833"/>
            <a:chExt cx="2139065" cy="28716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147DB9-AC8A-B9EB-3DED-1103380D60FC}"/>
                </a:ext>
              </a:extLst>
            </p:cNvPr>
            <p:cNvSpPr/>
            <p:nvPr/>
          </p:nvSpPr>
          <p:spPr>
            <a:xfrm>
              <a:off x="8798898" y="2677765"/>
              <a:ext cx="294289" cy="28377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9E42AAB-9C72-6DA0-1CD6-B4D1D27276BB}"/>
                </a:ext>
              </a:extLst>
            </p:cNvPr>
            <p:cNvSpPr/>
            <p:nvPr/>
          </p:nvSpPr>
          <p:spPr>
            <a:xfrm>
              <a:off x="9724590" y="2679220"/>
              <a:ext cx="294289" cy="283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085A45-1DF1-DA04-FF80-DA8CA7D7B0FF}"/>
                </a:ext>
              </a:extLst>
            </p:cNvPr>
            <p:cNvSpPr/>
            <p:nvPr/>
          </p:nvSpPr>
          <p:spPr>
            <a:xfrm>
              <a:off x="9261744" y="2675833"/>
              <a:ext cx="294289" cy="28377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0EB178-4DFB-7F74-14C8-14A6A828CB65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9093187" y="2817723"/>
              <a:ext cx="168557" cy="19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824D99-0686-ADD1-D7D4-0DCF2D2675B7}"/>
                </a:ext>
              </a:extLst>
            </p:cNvPr>
            <p:cNvCxnSpPr>
              <a:cxnSpLocks/>
              <a:stCxn id="34" idx="6"/>
              <a:endCxn id="33" idx="2"/>
            </p:cNvCxnSpPr>
            <p:nvPr/>
          </p:nvCxnSpPr>
          <p:spPr>
            <a:xfrm>
              <a:off x="9556033" y="2817723"/>
              <a:ext cx="168557" cy="338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B14F03-DF80-A012-5DD0-63FC28F09784}"/>
                </a:ext>
              </a:extLst>
            </p:cNvPr>
            <p:cNvSpPr/>
            <p:nvPr/>
          </p:nvSpPr>
          <p:spPr>
            <a:xfrm>
              <a:off x="10180828" y="2677765"/>
              <a:ext cx="294289" cy="283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465691-003D-BC8B-CC03-99E14CB75C48}"/>
                </a:ext>
              </a:extLst>
            </p:cNvPr>
            <p:cNvSpPr/>
            <p:nvPr/>
          </p:nvSpPr>
          <p:spPr>
            <a:xfrm>
              <a:off x="10643674" y="2675833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FD0228-6612-5A93-4C59-3E70DA61FDB2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 flipV="1">
              <a:off x="10475117" y="2817723"/>
              <a:ext cx="168557" cy="19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302C6C-2792-90CE-FB8F-BC6D217EFE86}"/>
                </a:ext>
              </a:extLst>
            </p:cNvPr>
            <p:cNvCxnSpPr>
              <a:cxnSpLocks/>
              <a:stCxn id="33" idx="6"/>
              <a:endCxn id="37" idx="2"/>
            </p:cNvCxnSpPr>
            <p:nvPr/>
          </p:nvCxnSpPr>
          <p:spPr>
            <a:xfrm flipV="1">
              <a:off x="10018879" y="2819655"/>
              <a:ext cx="161949" cy="145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709752D-CC81-4E3F-B24C-47651BF80B9B}"/>
              </a:ext>
            </a:extLst>
          </p:cNvPr>
          <p:cNvSpPr txBox="1"/>
          <p:nvPr/>
        </p:nvSpPr>
        <p:spPr>
          <a:xfrm>
            <a:off x="9315112" y="4380664"/>
            <a:ext cx="1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Metapaths</a:t>
            </a:r>
          </a:p>
        </p:txBody>
      </p:sp>
    </p:spTree>
    <p:extLst>
      <p:ext uri="{BB962C8B-B14F-4D97-AF65-F5344CB8AC3E}">
        <p14:creationId xmlns:p14="http://schemas.microsoft.com/office/powerpoint/2010/main" val="34110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BAAE-06A5-8AB0-04C1-88C75556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method: MAGNN</a:t>
            </a:r>
          </a:p>
        </p:txBody>
      </p:sp>
      <p:pic>
        <p:nvPicPr>
          <p:cNvPr id="7" name="Content Placeholder 6" descr="A diagram of a path&#10;&#10;Description automatically generated">
            <a:extLst>
              <a:ext uri="{FF2B5EF4-FFF2-40B4-BE49-F238E27FC236}">
                <a16:creationId xmlns:a16="http://schemas.microsoft.com/office/drawing/2014/main" id="{35A1DC6C-BFE5-ADF0-81FF-DA64B3E7C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1726516"/>
            <a:ext cx="11569700" cy="39685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51B5D-EFBF-1B26-EA10-7B68C0E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BAAE-06A5-8AB0-04C1-88C75556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Node Content Transformation </a:t>
            </a:r>
          </a:p>
        </p:txBody>
      </p:sp>
      <p:pic>
        <p:nvPicPr>
          <p:cNvPr id="7" name="Content Placeholder 6" descr="A diagram of a path&#10;&#10;Description automatically generated">
            <a:extLst>
              <a:ext uri="{FF2B5EF4-FFF2-40B4-BE49-F238E27FC236}">
                <a16:creationId xmlns:a16="http://schemas.microsoft.com/office/drawing/2014/main" id="{35A1DC6C-BFE5-ADF0-81FF-DA64B3E7C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1726516"/>
            <a:ext cx="11569700" cy="39685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51B5D-EFBF-1B26-EA10-7B68C0E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12B4B-F5C3-435C-B2C7-8134F461CD58}"/>
              </a:ext>
            </a:extLst>
          </p:cNvPr>
          <p:cNvSpPr/>
          <p:nvPr/>
        </p:nvSpPr>
        <p:spPr>
          <a:xfrm>
            <a:off x="259883" y="1726515"/>
            <a:ext cx="4781674" cy="39685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7BD0-F8C6-3E84-CE7D-81F4DA06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Node Content Transformation (1)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Project different types of node feature into shared latent vector space</a:t>
                </a:r>
              </a:p>
              <a:p>
                <a:pPr lvl="1"/>
                <a:r>
                  <a:rPr lang="en-US" dirty="0"/>
                  <a:t>Apply a type-specific linear transformation for type of nodes.</a:t>
                </a:r>
              </a:p>
              <a:p>
                <a:pPr lvl="1"/>
                <a:r>
                  <a:rPr lang="en-US" dirty="0"/>
                  <a:t>For node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is a node with type </a:t>
                </a:r>
                <a:r>
                  <a:rPr lang="en-CA" i="1" dirty="0">
                    <a:ea typeface="Cambria Math" panose="02040503050406030204" pitchFamily="18" charset="0"/>
                  </a:rPr>
                  <a:t>A</a:t>
                </a:r>
                <a:r>
                  <a:rPr lang="en-CA" dirty="0"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endParaRPr lang="en-US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: Original feature vector of node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: Projected latent vector of node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: Parametric weight matrix for nodes with type </a:t>
                </a:r>
                <a:r>
                  <a:rPr lang="en-US" i="1" dirty="0"/>
                  <a:t>A</a:t>
                </a:r>
              </a:p>
              <a:p>
                <a:r>
                  <a:rPr lang="en-US" dirty="0"/>
                  <a:t>After content transformation, all nodes feature share the same dimension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C2105-15F6-659F-ED99-B03AF72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6E2B-7C75-E3D9-908E-76FE35A3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Node Content Transformation (2)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B9AB-1C50-FE0B-EEF2-0B7853C5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B53BB4-2ACA-E83F-BE90-686E8C4606C3}"/>
              </a:ext>
            </a:extLst>
          </p:cNvPr>
          <p:cNvGrpSpPr/>
          <p:nvPr/>
        </p:nvGrpSpPr>
        <p:grpSpPr>
          <a:xfrm>
            <a:off x="2684200" y="1429607"/>
            <a:ext cx="7443647" cy="4645618"/>
            <a:chOff x="3644899" y="2051406"/>
            <a:chExt cx="5466444" cy="3643580"/>
          </a:xfrm>
        </p:grpSpPr>
        <p:pic>
          <p:nvPicPr>
            <p:cNvPr id="16" name="Content Placeholder 6" descr="A diagram of a path&#10;&#10;Description automatically generated">
              <a:extLst>
                <a:ext uri="{FF2B5EF4-FFF2-40B4-BE49-F238E27FC236}">
                  <a16:creationId xmlns:a16="http://schemas.microsoft.com/office/drawing/2014/main" id="{23C409CE-2406-26FC-19A7-C31E7109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73" r="58594"/>
            <a:stretch/>
          </p:blipFill>
          <p:spPr>
            <a:xfrm>
              <a:off x="3644899" y="2324651"/>
              <a:ext cx="4790622" cy="337033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DB762B-29CE-370A-4A49-3791B5F87BBC}"/>
                </a:ext>
              </a:extLst>
            </p:cNvPr>
            <p:cNvSpPr/>
            <p:nvPr/>
          </p:nvSpPr>
          <p:spPr>
            <a:xfrm>
              <a:off x="6716486" y="2051406"/>
              <a:ext cx="1970314" cy="702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95586A-D892-F1BE-E7F4-1D2A48DE867B}"/>
                </a:ext>
              </a:extLst>
            </p:cNvPr>
            <p:cNvSpPr/>
            <p:nvPr/>
          </p:nvSpPr>
          <p:spPr>
            <a:xfrm>
              <a:off x="7141029" y="4162790"/>
              <a:ext cx="1970314" cy="1073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27FBF9-D19C-E5C3-95DE-39A8136C2A2A}"/>
                </a:ext>
              </a:extLst>
            </p:cNvPr>
            <p:cNvSpPr/>
            <p:nvPr/>
          </p:nvSpPr>
          <p:spPr>
            <a:xfrm>
              <a:off x="4831896" y="4162790"/>
              <a:ext cx="1208314" cy="594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7832C4-6787-1D86-13C2-218A6E999CB5}"/>
                </a:ext>
              </a:extLst>
            </p:cNvPr>
            <p:cNvSpPr/>
            <p:nvPr/>
          </p:nvSpPr>
          <p:spPr>
            <a:xfrm rot="20022246">
              <a:off x="4805047" y="3660101"/>
              <a:ext cx="82960" cy="594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BAAE-06A5-8AB0-04C1-88C75556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Intra-metapath Aggregation</a:t>
            </a:r>
          </a:p>
        </p:txBody>
      </p:sp>
      <p:pic>
        <p:nvPicPr>
          <p:cNvPr id="7" name="Content Placeholder 6" descr="A diagram of a path&#10;&#10;Description automatically generated">
            <a:extLst>
              <a:ext uri="{FF2B5EF4-FFF2-40B4-BE49-F238E27FC236}">
                <a16:creationId xmlns:a16="http://schemas.microsoft.com/office/drawing/2014/main" id="{35A1DC6C-BFE5-ADF0-81FF-DA64B3E7C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1726516"/>
            <a:ext cx="11569700" cy="39685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51B5D-EFBF-1B26-EA10-7B68C0E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46B86-1B73-139A-BF27-1EA65B697910}"/>
              </a:ext>
            </a:extLst>
          </p:cNvPr>
          <p:cNvSpPr/>
          <p:nvPr/>
        </p:nvSpPr>
        <p:spPr>
          <a:xfrm>
            <a:off x="5078627" y="1726515"/>
            <a:ext cx="3472249" cy="39685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7BD0-F8C6-3E84-CE7D-81F4DA06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Intra-metapath Aggregation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0A2F-88E2-B968-716D-163CA94F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To consider intermediate nodes along the metapath</a:t>
            </a:r>
          </a:p>
          <a:p>
            <a:r>
              <a:rPr lang="en-US" dirty="0"/>
              <a:t>For a metapath P, intra-metapath aggregation learns the </a:t>
            </a:r>
            <a:r>
              <a:rPr lang="en-CA" dirty="0"/>
              <a:t>structural and semantic information embedded </a:t>
            </a:r>
            <a:r>
              <a:rPr lang="en-US" dirty="0"/>
              <a:t>in </a:t>
            </a:r>
          </a:p>
          <a:p>
            <a:pPr lvl="1"/>
            <a:r>
              <a:rPr lang="en-US" dirty="0"/>
              <a:t>The target node, </a:t>
            </a:r>
          </a:p>
          <a:p>
            <a:pPr lvl="1"/>
            <a:r>
              <a:rPr lang="en-US" dirty="0"/>
              <a:t>The metapath-based neighbors, </a:t>
            </a:r>
          </a:p>
          <a:p>
            <a:pPr lvl="1"/>
            <a:r>
              <a:rPr lang="en-US" dirty="0"/>
              <a:t>The context in between</a:t>
            </a:r>
          </a:p>
          <a:p>
            <a:r>
              <a:rPr lang="en-US" dirty="0"/>
              <a:t>By encoding the metapath instances of 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C2105-15F6-659F-ED99-B03AF72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3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7BD0-F8C6-3E84-CE7D-81F4DA06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Intra-metapath Aggregation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metapath instance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the target node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the metapath-based neighbor 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intermediate nodes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defined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CA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CA" dirty="0"/>
              </a:p>
              <a:p>
                <a:r>
                  <a:rPr lang="en-CA" dirty="0"/>
                  <a:t>Uses an encoder to aggregate all the node features along a metapath instance into a single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C2105-15F6-659F-ED99-B03AF72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0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7BD0-F8C6-3E84-CE7D-81F4DA06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Intra-metapath Aggregation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882" y="1413163"/>
                <a:ext cx="11689102" cy="45951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Three types of encoding approach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Mean Encoder: Element-wise </a:t>
                </a:r>
                <a:r>
                  <a:rPr lang="en-CA" sz="2400" dirty="0"/>
                  <a:t>mean of the node vectors along the metapath instance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𝑀𝐸𝐴𝑁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914400" lvl="1" indent="-457200">
                  <a:buFont typeface="+mj-lt"/>
                  <a:buAutoNum type="arabicPeriod" startAt="2"/>
                </a:pPr>
                <a:endParaRPr lang="en-US" sz="2400" dirty="0"/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sz="2400" dirty="0"/>
                  <a:t>Linear Encoder: Extension to the mean encoder by appending a linear transformation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. 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𝑀𝐸𝐴𝑁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914400" lvl="1" indent="-457200">
                  <a:buFont typeface="+mj-lt"/>
                  <a:buAutoNum type="arabicPeriod" startAt="3"/>
                </a:pPr>
                <a:endParaRPr lang="en-US" sz="2400" dirty="0"/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2400" dirty="0"/>
                  <a:t>Relational Rotation Encoder: Considers the information embedded in the sequential structure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82" y="1413163"/>
                <a:ext cx="11689102" cy="4595117"/>
              </a:xfrm>
              <a:blipFill>
                <a:blip r:embed="rId3"/>
                <a:stretch>
                  <a:fillRect l="-434" t="-826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C2105-15F6-659F-ED99-B03AF72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7BD0-F8C6-3E84-CE7D-81F4DA06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Intra-metapath Aggregation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Three types of encoding approach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2200" dirty="0"/>
                  <a:t>Relational Rotation Encoder: Considers the information embedded in the sequential structure. 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	Given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be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CA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C2105-15F6-659F-ED99-B03AF72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92DB1-93CE-0EDE-5602-3B133113851B}"/>
              </a:ext>
            </a:extLst>
          </p:cNvPr>
          <p:cNvSpPr/>
          <p:nvPr/>
        </p:nvSpPr>
        <p:spPr>
          <a:xfrm>
            <a:off x="3373922" y="2916309"/>
            <a:ext cx="247135" cy="345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C7CCEB-91D0-2DE2-5828-86D9888F8A2C}"/>
                  </a:ext>
                </a:extLst>
              </p:cNvPr>
              <p:cNvSpPr txBox="1"/>
              <p:nvPr/>
            </p:nvSpPr>
            <p:spPr>
              <a:xfrm>
                <a:off x="2945609" y="3292016"/>
                <a:ext cx="303255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C7CCEB-91D0-2DE2-5828-86D9888F8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609" y="3292016"/>
                <a:ext cx="3032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5B043A3-520D-CE43-BA31-72BBD32A109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3265985" y="3245177"/>
            <a:ext cx="214384" cy="248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65C39-07E5-C30B-40B7-3EAB5E66EE52}"/>
              </a:ext>
            </a:extLst>
          </p:cNvPr>
          <p:cNvSpPr/>
          <p:nvPr/>
        </p:nvSpPr>
        <p:spPr>
          <a:xfrm>
            <a:off x="4407471" y="2916309"/>
            <a:ext cx="247135" cy="345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C02E5F-3D78-E2C6-F080-27D348678C89}"/>
                  </a:ext>
                </a:extLst>
              </p:cNvPr>
              <p:cNvSpPr txBox="1"/>
              <p:nvPr/>
            </p:nvSpPr>
            <p:spPr>
              <a:xfrm>
                <a:off x="4781202" y="3292016"/>
                <a:ext cx="303255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C02E5F-3D78-E2C6-F080-27D348678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02" y="3292016"/>
                <a:ext cx="3032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D52F2C0-B58B-D76F-E63F-F1A29CFF7581}"/>
              </a:ext>
            </a:extLst>
          </p:cNvPr>
          <p:cNvCxnSpPr>
            <a:stCxn id="16" idx="2"/>
            <a:endCxn id="17" idx="1"/>
          </p:cNvCxnSpPr>
          <p:nvPr/>
        </p:nvCxnSpPr>
        <p:spPr>
          <a:xfrm rot="16200000" flipH="1">
            <a:off x="4548928" y="3244408"/>
            <a:ext cx="214384" cy="250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CC9056B-7F3B-FFE3-4F79-2B2D91DA058C}"/>
              </a:ext>
            </a:extLst>
          </p:cNvPr>
          <p:cNvSpPr/>
          <p:nvPr/>
        </p:nvSpPr>
        <p:spPr>
          <a:xfrm>
            <a:off x="6623548" y="4342337"/>
            <a:ext cx="247135" cy="345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563EBBB-378B-68DE-CDFC-AD6DC16C0B65}"/>
                  </a:ext>
                </a:extLst>
              </p:cNvPr>
              <p:cNvSpPr/>
              <p:nvPr/>
            </p:nvSpPr>
            <p:spPr>
              <a:xfrm>
                <a:off x="7345962" y="4688326"/>
                <a:ext cx="2308677" cy="345989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Relation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563EBBB-378B-68DE-CDFC-AD6DC16C0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962" y="4688326"/>
                <a:ext cx="2308677" cy="345989"/>
              </a:xfrm>
              <a:prstGeom prst="rect">
                <a:avLst/>
              </a:prstGeom>
              <a:blipFill>
                <a:blip r:embed="rId6"/>
                <a:stretch>
                  <a:fillRect l="-543" t="-6897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64496F6-5A36-883C-1D39-28909C17E648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16200000" flipH="1">
            <a:off x="6960042" y="4475400"/>
            <a:ext cx="172995" cy="598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problem and its importance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sz="2400" dirty="0"/>
              <a:t>Notations</a:t>
            </a:r>
          </a:p>
          <a:p>
            <a:pPr lvl="1"/>
            <a:r>
              <a:rPr lang="en-US" sz="2400" dirty="0"/>
              <a:t>Previous methods</a:t>
            </a:r>
          </a:p>
          <a:p>
            <a:r>
              <a:rPr lang="en-US" dirty="0"/>
              <a:t>Proposed method: MAGNN</a:t>
            </a:r>
          </a:p>
          <a:p>
            <a:r>
              <a:rPr lang="en-US" dirty="0"/>
              <a:t>Experiments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7BD0-F8C6-3E84-CE7D-81F4DA06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Intra-metapath Aggregation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After encoding, it uses a graph attention layer</a:t>
                </a:r>
              </a:p>
              <a:p>
                <a:pPr lvl="1"/>
                <a:r>
                  <a:rPr lang="en-CA" dirty="0"/>
                  <a:t>Weighted sum the metapath instances of P related to target node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US" sz="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𝑣𝑢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𝐿𝑒𝑎𝑘𝑦𝑅𝑒𝐿𝑈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.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200" dirty="0"/>
                  <a:t>q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𝑣𝑢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𝑣𝑢</m:t>
                                      </m:r>
                                    </m:sub>
                                    <m:sup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sz="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𝑣𝑢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 b="-30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C2105-15F6-659F-ED99-B03AF72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BECA6-D971-6407-B589-702D713CF0BD}"/>
                  </a:ext>
                </a:extLst>
              </p:cNvPr>
              <p:cNvSpPr txBox="1"/>
              <p:nvPr/>
            </p:nvSpPr>
            <p:spPr>
              <a:xfrm>
                <a:off x="8811491" y="3429000"/>
                <a:ext cx="2410690" cy="923330"/>
              </a:xfrm>
              <a:custGeom>
                <a:avLst/>
                <a:gdLst>
                  <a:gd name="connsiteX0" fmla="*/ 0 w 2410690"/>
                  <a:gd name="connsiteY0" fmla="*/ 0 h 923330"/>
                  <a:gd name="connsiteX1" fmla="*/ 482138 w 2410690"/>
                  <a:gd name="connsiteY1" fmla="*/ 0 h 923330"/>
                  <a:gd name="connsiteX2" fmla="*/ 988383 w 2410690"/>
                  <a:gd name="connsiteY2" fmla="*/ 0 h 923330"/>
                  <a:gd name="connsiteX3" fmla="*/ 1518735 w 2410690"/>
                  <a:gd name="connsiteY3" fmla="*/ 0 h 923330"/>
                  <a:gd name="connsiteX4" fmla="*/ 2410690 w 2410690"/>
                  <a:gd name="connsiteY4" fmla="*/ 0 h 923330"/>
                  <a:gd name="connsiteX5" fmla="*/ 2410690 w 2410690"/>
                  <a:gd name="connsiteY5" fmla="*/ 433965 h 923330"/>
                  <a:gd name="connsiteX6" fmla="*/ 2410690 w 2410690"/>
                  <a:gd name="connsiteY6" fmla="*/ 923330 h 923330"/>
                  <a:gd name="connsiteX7" fmla="*/ 1880338 w 2410690"/>
                  <a:gd name="connsiteY7" fmla="*/ 923330 h 923330"/>
                  <a:gd name="connsiteX8" fmla="*/ 1398200 w 2410690"/>
                  <a:gd name="connsiteY8" fmla="*/ 923330 h 923330"/>
                  <a:gd name="connsiteX9" fmla="*/ 940169 w 2410690"/>
                  <a:gd name="connsiteY9" fmla="*/ 923330 h 923330"/>
                  <a:gd name="connsiteX10" fmla="*/ 433924 w 2410690"/>
                  <a:gd name="connsiteY10" fmla="*/ 923330 h 923330"/>
                  <a:gd name="connsiteX11" fmla="*/ 0 w 2410690"/>
                  <a:gd name="connsiteY11" fmla="*/ 923330 h 923330"/>
                  <a:gd name="connsiteX12" fmla="*/ 0 w 2410690"/>
                  <a:gd name="connsiteY12" fmla="*/ 470898 h 923330"/>
                  <a:gd name="connsiteX13" fmla="*/ 0 w 2410690"/>
                  <a:gd name="connsiteY13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10690" h="923330" fill="none" extrusionOk="0">
                    <a:moveTo>
                      <a:pt x="0" y="0"/>
                    </a:moveTo>
                    <a:cubicBezTo>
                      <a:pt x="215520" y="-54396"/>
                      <a:pt x="369387" y="37859"/>
                      <a:pt x="482138" y="0"/>
                    </a:cubicBezTo>
                    <a:cubicBezTo>
                      <a:pt x="594889" y="-37859"/>
                      <a:pt x="803473" y="26398"/>
                      <a:pt x="988383" y="0"/>
                    </a:cubicBezTo>
                    <a:cubicBezTo>
                      <a:pt x="1173294" y="-26398"/>
                      <a:pt x="1340946" y="32708"/>
                      <a:pt x="1518735" y="0"/>
                    </a:cubicBezTo>
                    <a:cubicBezTo>
                      <a:pt x="1696524" y="-32708"/>
                      <a:pt x="2031103" y="102476"/>
                      <a:pt x="2410690" y="0"/>
                    </a:cubicBezTo>
                    <a:cubicBezTo>
                      <a:pt x="2418425" y="169167"/>
                      <a:pt x="2365796" y="268329"/>
                      <a:pt x="2410690" y="433965"/>
                    </a:cubicBezTo>
                    <a:cubicBezTo>
                      <a:pt x="2455584" y="599602"/>
                      <a:pt x="2409389" y="777438"/>
                      <a:pt x="2410690" y="923330"/>
                    </a:cubicBezTo>
                    <a:cubicBezTo>
                      <a:pt x="2294257" y="937277"/>
                      <a:pt x="2031796" y="906549"/>
                      <a:pt x="1880338" y="923330"/>
                    </a:cubicBezTo>
                    <a:cubicBezTo>
                      <a:pt x="1728880" y="940111"/>
                      <a:pt x="1577563" y="901618"/>
                      <a:pt x="1398200" y="923330"/>
                    </a:cubicBezTo>
                    <a:cubicBezTo>
                      <a:pt x="1218837" y="945042"/>
                      <a:pt x="1121462" y="876280"/>
                      <a:pt x="940169" y="923330"/>
                    </a:cubicBezTo>
                    <a:cubicBezTo>
                      <a:pt x="758876" y="970380"/>
                      <a:pt x="682161" y="874988"/>
                      <a:pt x="433924" y="923330"/>
                    </a:cubicBezTo>
                    <a:cubicBezTo>
                      <a:pt x="185688" y="971672"/>
                      <a:pt x="205512" y="904179"/>
                      <a:pt x="0" y="923330"/>
                    </a:cubicBezTo>
                    <a:cubicBezTo>
                      <a:pt x="-14585" y="727573"/>
                      <a:pt x="28008" y="640468"/>
                      <a:pt x="0" y="470898"/>
                    </a:cubicBezTo>
                    <a:cubicBezTo>
                      <a:pt x="-28008" y="301328"/>
                      <a:pt x="28631" y="160694"/>
                      <a:pt x="0" y="0"/>
                    </a:cubicBezTo>
                    <a:close/>
                  </a:path>
                  <a:path w="2410690" h="923330" stroke="0" extrusionOk="0">
                    <a:moveTo>
                      <a:pt x="0" y="0"/>
                    </a:moveTo>
                    <a:cubicBezTo>
                      <a:pt x="143639" y="-12527"/>
                      <a:pt x="333828" y="5948"/>
                      <a:pt x="506245" y="0"/>
                    </a:cubicBezTo>
                    <a:cubicBezTo>
                      <a:pt x="678663" y="-5948"/>
                      <a:pt x="816963" y="10241"/>
                      <a:pt x="964276" y="0"/>
                    </a:cubicBezTo>
                    <a:cubicBezTo>
                      <a:pt x="1111589" y="-10241"/>
                      <a:pt x="1278304" y="37344"/>
                      <a:pt x="1494628" y="0"/>
                    </a:cubicBezTo>
                    <a:cubicBezTo>
                      <a:pt x="1710952" y="-37344"/>
                      <a:pt x="1710043" y="46547"/>
                      <a:pt x="1904445" y="0"/>
                    </a:cubicBezTo>
                    <a:cubicBezTo>
                      <a:pt x="2098847" y="-46547"/>
                      <a:pt x="2245646" y="56630"/>
                      <a:pt x="2410690" y="0"/>
                    </a:cubicBezTo>
                    <a:cubicBezTo>
                      <a:pt x="2457695" y="132418"/>
                      <a:pt x="2361377" y="274873"/>
                      <a:pt x="2410690" y="480132"/>
                    </a:cubicBezTo>
                    <a:cubicBezTo>
                      <a:pt x="2460003" y="685391"/>
                      <a:pt x="2382025" y="704883"/>
                      <a:pt x="2410690" y="923330"/>
                    </a:cubicBezTo>
                    <a:cubicBezTo>
                      <a:pt x="2258806" y="967525"/>
                      <a:pt x="2031927" y="871471"/>
                      <a:pt x="1904445" y="923330"/>
                    </a:cubicBezTo>
                    <a:cubicBezTo>
                      <a:pt x="1776963" y="975189"/>
                      <a:pt x="1561129" y="898809"/>
                      <a:pt x="1446414" y="923330"/>
                    </a:cubicBezTo>
                    <a:cubicBezTo>
                      <a:pt x="1331699" y="947851"/>
                      <a:pt x="1158068" y="918090"/>
                      <a:pt x="1012490" y="923330"/>
                    </a:cubicBezTo>
                    <a:cubicBezTo>
                      <a:pt x="866912" y="928570"/>
                      <a:pt x="727897" y="899992"/>
                      <a:pt x="578566" y="923330"/>
                    </a:cubicBezTo>
                    <a:cubicBezTo>
                      <a:pt x="429235" y="946668"/>
                      <a:pt x="230123" y="911492"/>
                      <a:pt x="0" y="923330"/>
                    </a:cubicBezTo>
                    <a:cubicBezTo>
                      <a:pt x="-5998" y="753059"/>
                      <a:pt x="53670" y="585288"/>
                      <a:pt x="0" y="461665"/>
                    </a:cubicBezTo>
                    <a:cubicBezTo>
                      <a:pt x="-53670" y="338043"/>
                      <a:pt x="1748" y="202608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36388792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: Parameterized attention vector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: activation function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BECA6-D971-6407-B589-702D713C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491" y="3429000"/>
                <a:ext cx="2410690" cy="923330"/>
              </a:xfrm>
              <a:prstGeom prst="rect">
                <a:avLst/>
              </a:prstGeom>
              <a:blipFill>
                <a:blip r:embed="rId4"/>
                <a:stretch>
                  <a:fillRect l="-1020" t="-1299" r="-510" b="-6494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1363887920">
                      <a:custGeom>
                        <a:avLst/>
                        <a:gdLst>
                          <a:gd name="connsiteX0" fmla="*/ 0 w 2410690"/>
                          <a:gd name="connsiteY0" fmla="*/ 0 h 923330"/>
                          <a:gd name="connsiteX1" fmla="*/ 482138 w 2410690"/>
                          <a:gd name="connsiteY1" fmla="*/ 0 h 923330"/>
                          <a:gd name="connsiteX2" fmla="*/ 988383 w 2410690"/>
                          <a:gd name="connsiteY2" fmla="*/ 0 h 923330"/>
                          <a:gd name="connsiteX3" fmla="*/ 1518735 w 2410690"/>
                          <a:gd name="connsiteY3" fmla="*/ 0 h 923330"/>
                          <a:gd name="connsiteX4" fmla="*/ 2410690 w 2410690"/>
                          <a:gd name="connsiteY4" fmla="*/ 0 h 923330"/>
                          <a:gd name="connsiteX5" fmla="*/ 2410690 w 2410690"/>
                          <a:gd name="connsiteY5" fmla="*/ 433965 h 923330"/>
                          <a:gd name="connsiteX6" fmla="*/ 2410690 w 2410690"/>
                          <a:gd name="connsiteY6" fmla="*/ 923330 h 923330"/>
                          <a:gd name="connsiteX7" fmla="*/ 1880338 w 2410690"/>
                          <a:gd name="connsiteY7" fmla="*/ 923330 h 923330"/>
                          <a:gd name="connsiteX8" fmla="*/ 1398200 w 2410690"/>
                          <a:gd name="connsiteY8" fmla="*/ 923330 h 923330"/>
                          <a:gd name="connsiteX9" fmla="*/ 940169 w 2410690"/>
                          <a:gd name="connsiteY9" fmla="*/ 923330 h 923330"/>
                          <a:gd name="connsiteX10" fmla="*/ 433924 w 2410690"/>
                          <a:gd name="connsiteY10" fmla="*/ 923330 h 923330"/>
                          <a:gd name="connsiteX11" fmla="*/ 0 w 2410690"/>
                          <a:gd name="connsiteY11" fmla="*/ 923330 h 923330"/>
                          <a:gd name="connsiteX12" fmla="*/ 0 w 2410690"/>
                          <a:gd name="connsiteY12" fmla="*/ 470898 h 923330"/>
                          <a:gd name="connsiteX13" fmla="*/ 0 w 2410690"/>
                          <a:gd name="connsiteY13" fmla="*/ 0 h 9233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2410690" h="923330" fill="none" extrusionOk="0">
                            <a:moveTo>
                              <a:pt x="0" y="0"/>
                            </a:moveTo>
                            <a:cubicBezTo>
                              <a:pt x="215520" y="-54396"/>
                              <a:pt x="369387" y="37859"/>
                              <a:pt x="482138" y="0"/>
                            </a:cubicBezTo>
                            <a:cubicBezTo>
                              <a:pt x="594889" y="-37859"/>
                              <a:pt x="803473" y="26398"/>
                              <a:pt x="988383" y="0"/>
                            </a:cubicBezTo>
                            <a:cubicBezTo>
                              <a:pt x="1173294" y="-26398"/>
                              <a:pt x="1340946" y="32708"/>
                              <a:pt x="1518735" y="0"/>
                            </a:cubicBezTo>
                            <a:cubicBezTo>
                              <a:pt x="1696524" y="-32708"/>
                              <a:pt x="2031103" y="102476"/>
                              <a:pt x="2410690" y="0"/>
                            </a:cubicBezTo>
                            <a:cubicBezTo>
                              <a:pt x="2418425" y="169167"/>
                              <a:pt x="2365796" y="268329"/>
                              <a:pt x="2410690" y="433965"/>
                            </a:cubicBezTo>
                            <a:cubicBezTo>
                              <a:pt x="2455584" y="599602"/>
                              <a:pt x="2409389" y="777438"/>
                              <a:pt x="2410690" y="923330"/>
                            </a:cubicBezTo>
                            <a:cubicBezTo>
                              <a:pt x="2294257" y="937277"/>
                              <a:pt x="2031796" y="906549"/>
                              <a:pt x="1880338" y="923330"/>
                            </a:cubicBezTo>
                            <a:cubicBezTo>
                              <a:pt x="1728880" y="940111"/>
                              <a:pt x="1577563" y="901618"/>
                              <a:pt x="1398200" y="923330"/>
                            </a:cubicBezTo>
                            <a:cubicBezTo>
                              <a:pt x="1218837" y="945042"/>
                              <a:pt x="1121462" y="876280"/>
                              <a:pt x="940169" y="923330"/>
                            </a:cubicBezTo>
                            <a:cubicBezTo>
                              <a:pt x="758876" y="970380"/>
                              <a:pt x="682161" y="874988"/>
                              <a:pt x="433924" y="923330"/>
                            </a:cubicBezTo>
                            <a:cubicBezTo>
                              <a:pt x="185688" y="971672"/>
                              <a:pt x="205512" y="904179"/>
                              <a:pt x="0" y="923330"/>
                            </a:cubicBezTo>
                            <a:cubicBezTo>
                              <a:pt x="-14585" y="727573"/>
                              <a:pt x="28008" y="640468"/>
                              <a:pt x="0" y="470898"/>
                            </a:cubicBezTo>
                            <a:cubicBezTo>
                              <a:pt x="-28008" y="301328"/>
                              <a:pt x="28631" y="160694"/>
                              <a:pt x="0" y="0"/>
                            </a:cubicBezTo>
                            <a:close/>
                          </a:path>
                          <a:path w="2410690" h="923330" stroke="0" extrusionOk="0">
                            <a:moveTo>
                              <a:pt x="0" y="0"/>
                            </a:moveTo>
                            <a:cubicBezTo>
                              <a:pt x="143639" y="-12527"/>
                              <a:pt x="333828" y="5948"/>
                              <a:pt x="506245" y="0"/>
                            </a:cubicBezTo>
                            <a:cubicBezTo>
                              <a:pt x="678663" y="-5948"/>
                              <a:pt x="816963" y="10241"/>
                              <a:pt x="964276" y="0"/>
                            </a:cubicBezTo>
                            <a:cubicBezTo>
                              <a:pt x="1111589" y="-10241"/>
                              <a:pt x="1278304" y="37344"/>
                              <a:pt x="1494628" y="0"/>
                            </a:cubicBezTo>
                            <a:cubicBezTo>
                              <a:pt x="1710952" y="-37344"/>
                              <a:pt x="1710043" y="46547"/>
                              <a:pt x="1904445" y="0"/>
                            </a:cubicBezTo>
                            <a:cubicBezTo>
                              <a:pt x="2098847" y="-46547"/>
                              <a:pt x="2245646" y="56630"/>
                              <a:pt x="2410690" y="0"/>
                            </a:cubicBezTo>
                            <a:cubicBezTo>
                              <a:pt x="2457695" y="132418"/>
                              <a:pt x="2361377" y="274873"/>
                              <a:pt x="2410690" y="480132"/>
                            </a:cubicBezTo>
                            <a:cubicBezTo>
                              <a:pt x="2460003" y="685391"/>
                              <a:pt x="2382025" y="704883"/>
                              <a:pt x="2410690" y="923330"/>
                            </a:cubicBezTo>
                            <a:cubicBezTo>
                              <a:pt x="2258806" y="967525"/>
                              <a:pt x="2031927" y="871471"/>
                              <a:pt x="1904445" y="923330"/>
                            </a:cubicBezTo>
                            <a:cubicBezTo>
                              <a:pt x="1776963" y="975189"/>
                              <a:pt x="1561129" y="898809"/>
                              <a:pt x="1446414" y="923330"/>
                            </a:cubicBezTo>
                            <a:cubicBezTo>
                              <a:pt x="1331699" y="947851"/>
                              <a:pt x="1158068" y="918090"/>
                              <a:pt x="1012490" y="923330"/>
                            </a:cubicBezTo>
                            <a:cubicBezTo>
                              <a:pt x="866912" y="928570"/>
                              <a:pt x="727897" y="899992"/>
                              <a:pt x="578566" y="923330"/>
                            </a:cubicBezTo>
                            <a:cubicBezTo>
                              <a:pt x="429235" y="946668"/>
                              <a:pt x="230123" y="911492"/>
                              <a:pt x="0" y="923330"/>
                            </a:cubicBezTo>
                            <a:cubicBezTo>
                              <a:pt x="-5998" y="753059"/>
                              <a:pt x="53670" y="585288"/>
                              <a:pt x="0" y="461665"/>
                            </a:cubicBezTo>
                            <a:cubicBezTo>
                              <a:pt x="-53670" y="338043"/>
                              <a:pt x="1748" y="20260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7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7BD0-F8C6-3E84-CE7D-81F4DA06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Intra-metapath Aggregation 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This attention can be extended to multiple heads (K-independent heads)</a:t>
                </a:r>
              </a:p>
              <a:p>
                <a:pPr lvl="1"/>
                <a:r>
                  <a:rPr lang="en-CA" dirty="0"/>
                  <a:t>Stabilizes the learning process</a:t>
                </a:r>
              </a:p>
              <a:p>
                <a:pPr lvl="1"/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𝑣𝑢</m:t>
                                          </m:r>
                                        </m:sub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.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𝑣𝑢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/>
                  <a:t> : The normalized importance of metapath instance P to node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dirty="0"/>
                  <a:t> at the </a:t>
                </a:r>
                <a:r>
                  <a:rPr lang="en-CA" i="1" dirty="0"/>
                  <a:t>k</a:t>
                </a:r>
                <a:r>
                  <a:rPr lang="en-CA" dirty="0"/>
                  <a:t>-</a:t>
                </a:r>
                <a:r>
                  <a:rPr lang="en-CA" dirty="0" err="1"/>
                  <a:t>th</a:t>
                </a:r>
                <a:r>
                  <a:rPr lang="en-CA" dirty="0"/>
                  <a:t> attention head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C2105-15F6-659F-ED99-B03AF72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7BD0-F8C6-3E84-CE7D-81F4DA06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Intra-metapath Aggregation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For a target node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dirty="0"/>
                  <a:t> and metapath P, intra-metapath aggregation has two steps: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dirty="0"/>
                  <a:t>Encoding: Aggregating information along each metapath instances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dirty="0"/>
                  <a:t>Graph Attention Layer: Weighted sum of encoded vectors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C0A2F-88E2-B968-716D-163CA94F2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C2105-15F6-659F-ED99-B03AF722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1BBAF0-745B-830B-992D-F0835916AAA1}"/>
              </a:ext>
            </a:extLst>
          </p:cNvPr>
          <p:cNvGrpSpPr/>
          <p:nvPr/>
        </p:nvGrpSpPr>
        <p:grpSpPr>
          <a:xfrm>
            <a:off x="1603633" y="2999407"/>
            <a:ext cx="6881250" cy="3172387"/>
            <a:chOff x="2464769" y="3016928"/>
            <a:chExt cx="6881250" cy="3172387"/>
          </a:xfrm>
        </p:grpSpPr>
        <p:pic>
          <p:nvPicPr>
            <p:cNvPr id="4" name="Content Placeholder 6" descr="A diagram of a path&#10;&#10;Description automatically generated">
              <a:extLst>
                <a:ext uri="{FF2B5EF4-FFF2-40B4-BE49-F238E27FC236}">
                  <a16:creationId xmlns:a16="http://schemas.microsoft.com/office/drawing/2014/main" id="{D9C27A27-0B89-1D90-7F12-45C689A91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346"/>
            <a:stretch/>
          </p:blipFill>
          <p:spPr>
            <a:xfrm>
              <a:off x="2464769" y="3016928"/>
              <a:ext cx="6626980" cy="317238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C871B-6429-BFA5-7285-DD4D37C6582C}"/>
                </a:ext>
              </a:extLst>
            </p:cNvPr>
            <p:cNvSpPr/>
            <p:nvPr/>
          </p:nvSpPr>
          <p:spPr>
            <a:xfrm>
              <a:off x="8681485" y="3659927"/>
              <a:ext cx="664534" cy="2475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9D0D57-9093-7D2D-D46D-FEA99E57B4C6}"/>
                </a:ext>
              </a:extLst>
            </p:cNvPr>
            <p:cNvSpPr/>
            <p:nvPr/>
          </p:nvSpPr>
          <p:spPr>
            <a:xfrm>
              <a:off x="8559666" y="3741040"/>
              <a:ext cx="617144" cy="85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26976C-1303-CCCE-D4CC-2F545185989F}"/>
                </a:ext>
              </a:extLst>
            </p:cNvPr>
            <p:cNvSpPr/>
            <p:nvPr/>
          </p:nvSpPr>
          <p:spPr>
            <a:xfrm rot="20990808">
              <a:off x="8615856" y="5026828"/>
              <a:ext cx="653675" cy="1196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A16705-501B-43A3-B1B9-D980832B1719}"/>
                  </a:ext>
                </a:extLst>
              </p:cNvPr>
              <p:cNvSpPr txBox="1"/>
              <p:nvPr/>
            </p:nvSpPr>
            <p:spPr>
              <a:xfrm>
                <a:off x="8820952" y="3319240"/>
                <a:ext cx="2079659" cy="6942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Summarization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metapath: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A16705-501B-43A3-B1B9-D980832B1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52" y="3319240"/>
                <a:ext cx="2079659" cy="694229"/>
              </a:xfrm>
              <a:prstGeom prst="rect">
                <a:avLst/>
              </a:prstGeom>
              <a:blipFill>
                <a:blip r:embed="rId5"/>
                <a:stretch>
                  <a:fillRect l="-606" t="-1754" r="-303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F4AFB8-0A41-A1F2-75FF-438FB0AD6953}"/>
              </a:ext>
            </a:extLst>
          </p:cNvPr>
          <p:cNvCxnSpPr>
            <a:cxnSpLocks/>
            <a:stCxn id="7" idx="1"/>
            <a:endCxn id="11" idx="1"/>
          </p:cNvCxnSpPr>
          <p:nvPr/>
        </p:nvCxnSpPr>
        <p:spPr>
          <a:xfrm flipV="1">
            <a:off x="7698530" y="3666355"/>
            <a:ext cx="1122422" cy="9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53F2B1-B174-FA73-BC87-68D6D7ADF94D}"/>
              </a:ext>
            </a:extLst>
          </p:cNvPr>
          <p:cNvCxnSpPr>
            <a:cxnSpLocks/>
          </p:cNvCxnSpPr>
          <p:nvPr/>
        </p:nvCxnSpPr>
        <p:spPr>
          <a:xfrm flipV="1">
            <a:off x="7698530" y="3808830"/>
            <a:ext cx="1122422" cy="123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BAAE-06A5-8AB0-04C1-88C75556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Inter-metapath Aggregation</a:t>
            </a:r>
          </a:p>
        </p:txBody>
      </p:sp>
      <p:pic>
        <p:nvPicPr>
          <p:cNvPr id="7" name="Content Placeholder 6" descr="A diagram of a path&#10;&#10;Description automatically generated">
            <a:extLst>
              <a:ext uri="{FF2B5EF4-FFF2-40B4-BE49-F238E27FC236}">
                <a16:creationId xmlns:a16="http://schemas.microsoft.com/office/drawing/2014/main" id="{35A1DC6C-BFE5-ADF0-81FF-DA64B3E7C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1726516"/>
            <a:ext cx="11569700" cy="39685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51B5D-EFBF-1B26-EA10-7B68C0E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46B86-1B73-139A-BF27-1EA65B697910}"/>
              </a:ext>
            </a:extLst>
          </p:cNvPr>
          <p:cNvSpPr/>
          <p:nvPr/>
        </p:nvSpPr>
        <p:spPr>
          <a:xfrm>
            <a:off x="8609610" y="1726515"/>
            <a:ext cx="3123211" cy="39685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F0D3-EDF5-1EE5-2CE1-975510B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MAGNN: Inter-metapath Aggregation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FCCAE-547B-D6CF-1886-C38349663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Aggregates information along all different metapaths for a node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First, calculates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each metapath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node type </a:t>
                </a:r>
                <a:r>
                  <a:rPr lang="en-US" i="1" dirty="0"/>
                  <a:t>A</a:t>
                </a:r>
                <a:r>
                  <a:rPr lang="en-US" dirty="0"/>
                  <a:t>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 . 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Then, uses attention to combine metapaths information for node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, 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,  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 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Final step, generate representation with a desired dimension (task-specific)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bSup>
                            <m:sSub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FCCAE-547B-D6CF-1886-C38349663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377" b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7D1AE-6B78-9343-F9B5-1F99AE82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0FA1E-920C-3CAE-78C5-3475BB0B8385}"/>
                  </a:ext>
                </a:extLst>
              </p:cNvPr>
              <p:cNvSpPr txBox="1"/>
              <p:nvPr/>
            </p:nvSpPr>
            <p:spPr>
              <a:xfrm>
                <a:off x="8139289" y="2519474"/>
                <a:ext cx="2381956" cy="646331"/>
              </a:xfrm>
              <a:custGeom>
                <a:avLst/>
                <a:gdLst>
                  <a:gd name="connsiteX0" fmla="*/ 0 w 2381956"/>
                  <a:gd name="connsiteY0" fmla="*/ 0 h 646331"/>
                  <a:gd name="connsiteX1" fmla="*/ 571669 w 2381956"/>
                  <a:gd name="connsiteY1" fmla="*/ 0 h 646331"/>
                  <a:gd name="connsiteX2" fmla="*/ 1167158 w 2381956"/>
                  <a:gd name="connsiteY2" fmla="*/ 0 h 646331"/>
                  <a:gd name="connsiteX3" fmla="*/ 1786467 w 2381956"/>
                  <a:gd name="connsiteY3" fmla="*/ 0 h 646331"/>
                  <a:gd name="connsiteX4" fmla="*/ 2381956 w 2381956"/>
                  <a:gd name="connsiteY4" fmla="*/ 0 h 646331"/>
                  <a:gd name="connsiteX5" fmla="*/ 2381956 w 2381956"/>
                  <a:gd name="connsiteY5" fmla="*/ 329629 h 646331"/>
                  <a:gd name="connsiteX6" fmla="*/ 2381956 w 2381956"/>
                  <a:gd name="connsiteY6" fmla="*/ 646331 h 646331"/>
                  <a:gd name="connsiteX7" fmla="*/ 1738828 w 2381956"/>
                  <a:gd name="connsiteY7" fmla="*/ 646331 h 646331"/>
                  <a:gd name="connsiteX8" fmla="*/ 1095700 w 2381956"/>
                  <a:gd name="connsiteY8" fmla="*/ 646331 h 646331"/>
                  <a:gd name="connsiteX9" fmla="*/ 0 w 2381956"/>
                  <a:gd name="connsiteY9" fmla="*/ 646331 h 646331"/>
                  <a:gd name="connsiteX10" fmla="*/ 0 w 2381956"/>
                  <a:gd name="connsiteY10" fmla="*/ 329629 h 646331"/>
                  <a:gd name="connsiteX11" fmla="*/ 0 w 2381956"/>
                  <a:gd name="connsiteY11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956" h="646331" fill="none" extrusionOk="0">
                    <a:moveTo>
                      <a:pt x="0" y="0"/>
                    </a:moveTo>
                    <a:cubicBezTo>
                      <a:pt x="116164" y="-43334"/>
                      <a:pt x="394209" y="45950"/>
                      <a:pt x="571669" y="0"/>
                    </a:cubicBezTo>
                    <a:cubicBezTo>
                      <a:pt x="749129" y="-45950"/>
                      <a:pt x="879432" y="51883"/>
                      <a:pt x="1167158" y="0"/>
                    </a:cubicBezTo>
                    <a:cubicBezTo>
                      <a:pt x="1454884" y="-51883"/>
                      <a:pt x="1552489" y="3195"/>
                      <a:pt x="1786467" y="0"/>
                    </a:cubicBezTo>
                    <a:cubicBezTo>
                      <a:pt x="2020445" y="-3195"/>
                      <a:pt x="2175590" y="63000"/>
                      <a:pt x="2381956" y="0"/>
                    </a:cubicBezTo>
                    <a:cubicBezTo>
                      <a:pt x="2413395" y="138098"/>
                      <a:pt x="2366379" y="172318"/>
                      <a:pt x="2381956" y="329629"/>
                    </a:cubicBezTo>
                    <a:cubicBezTo>
                      <a:pt x="2397533" y="486940"/>
                      <a:pt x="2346767" y="518547"/>
                      <a:pt x="2381956" y="646331"/>
                    </a:cubicBezTo>
                    <a:cubicBezTo>
                      <a:pt x="2220549" y="661493"/>
                      <a:pt x="2025480" y="606658"/>
                      <a:pt x="1738828" y="646331"/>
                    </a:cubicBezTo>
                    <a:cubicBezTo>
                      <a:pt x="1452176" y="686004"/>
                      <a:pt x="1282742" y="580999"/>
                      <a:pt x="1095700" y="646331"/>
                    </a:cubicBezTo>
                    <a:cubicBezTo>
                      <a:pt x="908658" y="711663"/>
                      <a:pt x="335289" y="549763"/>
                      <a:pt x="0" y="646331"/>
                    </a:cubicBezTo>
                    <a:cubicBezTo>
                      <a:pt x="-33952" y="494166"/>
                      <a:pt x="19450" y="412375"/>
                      <a:pt x="0" y="329629"/>
                    </a:cubicBezTo>
                    <a:cubicBezTo>
                      <a:pt x="-19450" y="246883"/>
                      <a:pt x="11518" y="109323"/>
                      <a:pt x="0" y="0"/>
                    </a:cubicBezTo>
                    <a:close/>
                  </a:path>
                  <a:path w="2381956" h="646331" stroke="0" extrusionOk="0">
                    <a:moveTo>
                      <a:pt x="0" y="0"/>
                    </a:moveTo>
                    <a:cubicBezTo>
                      <a:pt x="188111" y="-15649"/>
                      <a:pt x="341805" y="37622"/>
                      <a:pt x="571669" y="0"/>
                    </a:cubicBezTo>
                    <a:cubicBezTo>
                      <a:pt x="801533" y="-37622"/>
                      <a:pt x="895520" y="19697"/>
                      <a:pt x="1095700" y="0"/>
                    </a:cubicBezTo>
                    <a:cubicBezTo>
                      <a:pt x="1295880" y="-19697"/>
                      <a:pt x="1544404" y="16335"/>
                      <a:pt x="1738828" y="0"/>
                    </a:cubicBezTo>
                    <a:cubicBezTo>
                      <a:pt x="1933252" y="-16335"/>
                      <a:pt x="2081318" y="39613"/>
                      <a:pt x="2381956" y="0"/>
                    </a:cubicBezTo>
                    <a:cubicBezTo>
                      <a:pt x="2390639" y="66160"/>
                      <a:pt x="2357244" y="249942"/>
                      <a:pt x="2381956" y="316702"/>
                    </a:cubicBezTo>
                    <a:cubicBezTo>
                      <a:pt x="2406668" y="383462"/>
                      <a:pt x="2360115" y="564609"/>
                      <a:pt x="2381956" y="646331"/>
                    </a:cubicBezTo>
                    <a:cubicBezTo>
                      <a:pt x="2201251" y="679304"/>
                      <a:pt x="1964702" y="640993"/>
                      <a:pt x="1786467" y="646331"/>
                    </a:cubicBezTo>
                    <a:cubicBezTo>
                      <a:pt x="1608232" y="651669"/>
                      <a:pt x="1419110" y="579491"/>
                      <a:pt x="1143339" y="646331"/>
                    </a:cubicBezTo>
                    <a:cubicBezTo>
                      <a:pt x="867568" y="713171"/>
                      <a:pt x="803983" y="619387"/>
                      <a:pt x="619309" y="646331"/>
                    </a:cubicBezTo>
                    <a:cubicBezTo>
                      <a:pt x="434635" y="673275"/>
                      <a:pt x="129976" y="611667"/>
                      <a:pt x="0" y="646331"/>
                    </a:cubicBezTo>
                    <a:cubicBezTo>
                      <a:pt x="-5824" y="570951"/>
                      <a:pt x="1433" y="401953"/>
                      <a:pt x="0" y="323166"/>
                    </a:cubicBezTo>
                    <a:cubicBezTo>
                      <a:pt x="-1433" y="244380"/>
                      <a:pt x="23279" y="115607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are learnable parameters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0FA1E-920C-3CAE-78C5-3475BB0B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289" y="2519474"/>
                <a:ext cx="2381956" cy="646331"/>
              </a:xfrm>
              <a:prstGeom prst="rect">
                <a:avLst/>
              </a:prstGeom>
              <a:blipFill>
                <a:blip r:embed="rId4"/>
                <a:stretch>
                  <a:fillRect l="-524" r="-524" b="-8772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381956"/>
                          <a:gd name="connsiteY0" fmla="*/ 0 h 646331"/>
                          <a:gd name="connsiteX1" fmla="*/ 571669 w 2381956"/>
                          <a:gd name="connsiteY1" fmla="*/ 0 h 646331"/>
                          <a:gd name="connsiteX2" fmla="*/ 1167158 w 2381956"/>
                          <a:gd name="connsiteY2" fmla="*/ 0 h 646331"/>
                          <a:gd name="connsiteX3" fmla="*/ 1786467 w 2381956"/>
                          <a:gd name="connsiteY3" fmla="*/ 0 h 646331"/>
                          <a:gd name="connsiteX4" fmla="*/ 2381956 w 2381956"/>
                          <a:gd name="connsiteY4" fmla="*/ 0 h 646331"/>
                          <a:gd name="connsiteX5" fmla="*/ 2381956 w 2381956"/>
                          <a:gd name="connsiteY5" fmla="*/ 329629 h 646331"/>
                          <a:gd name="connsiteX6" fmla="*/ 2381956 w 2381956"/>
                          <a:gd name="connsiteY6" fmla="*/ 646331 h 646331"/>
                          <a:gd name="connsiteX7" fmla="*/ 1738828 w 2381956"/>
                          <a:gd name="connsiteY7" fmla="*/ 646331 h 646331"/>
                          <a:gd name="connsiteX8" fmla="*/ 1095700 w 2381956"/>
                          <a:gd name="connsiteY8" fmla="*/ 646331 h 646331"/>
                          <a:gd name="connsiteX9" fmla="*/ 0 w 2381956"/>
                          <a:gd name="connsiteY9" fmla="*/ 646331 h 646331"/>
                          <a:gd name="connsiteX10" fmla="*/ 0 w 2381956"/>
                          <a:gd name="connsiteY10" fmla="*/ 329629 h 646331"/>
                          <a:gd name="connsiteX11" fmla="*/ 0 w 2381956"/>
                          <a:gd name="connsiteY11" fmla="*/ 0 h 6463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381956" h="646331" fill="none" extrusionOk="0">
                            <a:moveTo>
                              <a:pt x="0" y="0"/>
                            </a:moveTo>
                            <a:cubicBezTo>
                              <a:pt x="116164" y="-43334"/>
                              <a:pt x="394209" y="45950"/>
                              <a:pt x="571669" y="0"/>
                            </a:cubicBezTo>
                            <a:cubicBezTo>
                              <a:pt x="749129" y="-45950"/>
                              <a:pt x="879432" y="51883"/>
                              <a:pt x="1167158" y="0"/>
                            </a:cubicBezTo>
                            <a:cubicBezTo>
                              <a:pt x="1454884" y="-51883"/>
                              <a:pt x="1552489" y="3195"/>
                              <a:pt x="1786467" y="0"/>
                            </a:cubicBezTo>
                            <a:cubicBezTo>
                              <a:pt x="2020445" y="-3195"/>
                              <a:pt x="2175590" y="63000"/>
                              <a:pt x="2381956" y="0"/>
                            </a:cubicBezTo>
                            <a:cubicBezTo>
                              <a:pt x="2413395" y="138098"/>
                              <a:pt x="2366379" y="172318"/>
                              <a:pt x="2381956" y="329629"/>
                            </a:cubicBezTo>
                            <a:cubicBezTo>
                              <a:pt x="2397533" y="486940"/>
                              <a:pt x="2346767" y="518547"/>
                              <a:pt x="2381956" y="646331"/>
                            </a:cubicBezTo>
                            <a:cubicBezTo>
                              <a:pt x="2220549" y="661493"/>
                              <a:pt x="2025480" y="606658"/>
                              <a:pt x="1738828" y="646331"/>
                            </a:cubicBezTo>
                            <a:cubicBezTo>
                              <a:pt x="1452176" y="686004"/>
                              <a:pt x="1282742" y="580999"/>
                              <a:pt x="1095700" y="646331"/>
                            </a:cubicBezTo>
                            <a:cubicBezTo>
                              <a:pt x="908658" y="711663"/>
                              <a:pt x="335289" y="549763"/>
                              <a:pt x="0" y="646331"/>
                            </a:cubicBezTo>
                            <a:cubicBezTo>
                              <a:pt x="-33952" y="494166"/>
                              <a:pt x="19450" y="412375"/>
                              <a:pt x="0" y="329629"/>
                            </a:cubicBezTo>
                            <a:cubicBezTo>
                              <a:pt x="-19450" y="246883"/>
                              <a:pt x="11518" y="109323"/>
                              <a:pt x="0" y="0"/>
                            </a:cubicBezTo>
                            <a:close/>
                          </a:path>
                          <a:path w="2381956" h="646331" stroke="0" extrusionOk="0">
                            <a:moveTo>
                              <a:pt x="0" y="0"/>
                            </a:moveTo>
                            <a:cubicBezTo>
                              <a:pt x="188111" y="-15649"/>
                              <a:pt x="341805" y="37622"/>
                              <a:pt x="571669" y="0"/>
                            </a:cubicBezTo>
                            <a:cubicBezTo>
                              <a:pt x="801533" y="-37622"/>
                              <a:pt x="895520" y="19697"/>
                              <a:pt x="1095700" y="0"/>
                            </a:cubicBezTo>
                            <a:cubicBezTo>
                              <a:pt x="1295880" y="-19697"/>
                              <a:pt x="1544404" y="16335"/>
                              <a:pt x="1738828" y="0"/>
                            </a:cubicBezTo>
                            <a:cubicBezTo>
                              <a:pt x="1933252" y="-16335"/>
                              <a:pt x="2081318" y="39613"/>
                              <a:pt x="2381956" y="0"/>
                            </a:cubicBezTo>
                            <a:cubicBezTo>
                              <a:pt x="2390639" y="66160"/>
                              <a:pt x="2357244" y="249942"/>
                              <a:pt x="2381956" y="316702"/>
                            </a:cubicBezTo>
                            <a:cubicBezTo>
                              <a:pt x="2406668" y="383462"/>
                              <a:pt x="2360115" y="564609"/>
                              <a:pt x="2381956" y="646331"/>
                            </a:cubicBezTo>
                            <a:cubicBezTo>
                              <a:pt x="2201251" y="679304"/>
                              <a:pt x="1964702" y="640993"/>
                              <a:pt x="1786467" y="646331"/>
                            </a:cubicBezTo>
                            <a:cubicBezTo>
                              <a:pt x="1608232" y="651669"/>
                              <a:pt x="1419110" y="579491"/>
                              <a:pt x="1143339" y="646331"/>
                            </a:cubicBezTo>
                            <a:cubicBezTo>
                              <a:pt x="867568" y="713171"/>
                              <a:pt x="803983" y="619387"/>
                              <a:pt x="619309" y="646331"/>
                            </a:cubicBezTo>
                            <a:cubicBezTo>
                              <a:pt x="434635" y="673275"/>
                              <a:pt x="129976" y="611667"/>
                              <a:pt x="0" y="646331"/>
                            </a:cubicBezTo>
                            <a:cubicBezTo>
                              <a:pt x="-5824" y="570951"/>
                              <a:pt x="1433" y="401953"/>
                              <a:pt x="0" y="323166"/>
                            </a:cubicBezTo>
                            <a:cubicBezTo>
                              <a:pt x="-1433" y="244380"/>
                              <a:pt x="23279" y="11560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FED56D-1772-0347-15E6-BE36F6D7E0E8}"/>
                  </a:ext>
                </a:extLst>
              </p:cNvPr>
              <p:cNvSpPr txBox="1"/>
              <p:nvPr/>
            </p:nvSpPr>
            <p:spPr>
              <a:xfrm>
                <a:off x="7303912" y="5316793"/>
                <a:ext cx="2562578" cy="369332"/>
              </a:xfrm>
              <a:custGeom>
                <a:avLst/>
                <a:gdLst>
                  <a:gd name="connsiteX0" fmla="*/ 0 w 2562578"/>
                  <a:gd name="connsiteY0" fmla="*/ 0 h 369332"/>
                  <a:gd name="connsiteX1" fmla="*/ 486890 w 2562578"/>
                  <a:gd name="connsiteY1" fmla="*/ 0 h 369332"/>
                  <a:gd name="connsiteX2" fmla="*/ 999405 w 2562578"/>
                  <a:gd name="connsiteY2" fmla="*/ 0 h 369332"/>
                  <a:gd name="connsiteX3" fmla="*/ 1537547 w 2562578"/>
                  <a:gd name="connsiteY3" fmla="*/ 0 h 369332"/>
                  <a:gd name="connsiteX4" fmla="*/ 2075688 w 2562578"/>
                  <a:gd name="connsiteY4" fmla="*/ 0 h 369332"/>
                  <a:gd name="connsiteX5" fmla="*/ 2562578 w 2562578"/>
                  <a:gd name="connsiteY5" fmla="*/ 0 h 369332"/>
                  <a:gd name="connsiteX6" fmla="*/ 2562578 w 2562578"/>
                  <a:gd name="connsiteY6" fmla="*/ 369332 h 369332"/>
                  <a:gd name="connsiteX7" fmla="*/ 1998811 w 2562578"/>
                  <a:gd name="connsiteY7" fmla="*/ 369332 h 369332"/>
                  <a:gd name="connsiteX8" fmla="*/ 1435044 w 2562578"/>
                  <a:gd name="connsiteY8" fmla="*/ 369332 h 369332"/>
                  <a:gd name="connsiteX9" fmla="*/ 922528 w 2562578"/>
                  <a:gd name="connsiteY9" fmla="*/ 369332 h 369332"/>
                  <a:gd name="connsiteX10" fmla="*/ 0 w 2562578"/>
                  <a:gd name="connsiteY10" fmla="*/ 369332 h 369332"/>
                  <a:gd name="connsiteX11" fmla="*/ 0 w 2562578"/>
                  <a:gd name="connsiteY11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2578" h="369332" fill="none" extrusionOk="0">
                    <a:moveTo>
                      <a:pt x="0" y="0"/>
                    </a:moveTo>
                    <a:cubicBezTo>
                      <a:pt x="186089" y="-54574"/>
                      <a:pt x="283674" y="46574"/>
                      <a:pt x="486890" y="0"/>
                    </a:cubicBezTo>
                    <a:cubicBezTo>
                      <a:pt x="690106" y="-46574"/>
                      <a:pt x="802419" y="4057"/>
                      <a:pt x="999405" y="0"/>
                    </a:cubicBezTo>
                    <a:cubicBezTo>
                      <a:pt x="1196392" y="-4057"/>
                      <a:pt x="1334985" y="34483"/>
                      <a:pt x="1537547" y="0"/>
                    </a:cubicBezTo>
                    <a:cubicBezTo>
                      <a:pt x="1740109" y="-34483"/>
                      <a:pt x="1821539" y="9416"/>
                      <a:pt x="2075688" y="0"/>
                    </a:cubicBezTo>
                    <a:cubicBezTo>
                      <a:pt x="2329837" y="-9416"/>
                      <a:pt x="2322471" y="6706"/>
                      <a:pt x="2562578" y="0"/>
                    </a:cubicBezTo>
                    <a:cubicBezTo>
                      <a:pt x="2579412" y="102192"/>
                      <a:pt x="2525813" y="207137"/>
                      <a:pt x="2562578" y="369332"/>
                    </a:cubicBezTo>
                    <a:cubicBezTo>
                      <a:pt x="2370629" y="410469"/>
                      <a:pt x="2276836" y="354863"/>
                      <a:pt x="1998811" y="369332"/>
                    </a:cubicBezTo>
                    <a:cubicBezTo>
                      <a:pt x="1720786" y="383801"/>
                      <a:pt x="1706594" y="330944"/>
                      <a:pt x="1435044" y="369332"/>
                    </a:cubicBezTo>
                    <a:cubicBezTo>
                      <a:pt x="1163494" y="407720"/>
                      <a:pt x="1091711" y="317368"/>
                      <a:pt x="922528" y="369332"/>
                    </a:cubicBezTo>
                    <a:cubicBezTo>
                      <a:pt x="753345" y="421296"/>
                      <a:pt x="446217" y="289864"/>
                      <a:pt x="0" y="369332"/>
                    </a:cubicBezTo>
                    <a:cubicBezTo>
                      <a:pt x="-1275" y="191808"/>
                      <a:pt x="34267" y="163671"/>
                      <a:pt x="0" y="0"/>
                    </a:cubicBezTo>
                    <a:close/>
                  </a:path>
                  <a:path w="2562578" h="369332" stroke="0" extrusionOk="0">
                    <a:moveTo>
                      <a:pt x="0" y="0"/>
                    </a:moveTo>
                    <a:cubicBezTo>
                      <a:pt x="133167" y="-29975"/>
                      <a:pt x="302085" y="40648"/>
                      <a:pt x="486890" y="0"/>
                    </a:cubicBezTo>
                    <a:cubicBezTo>
                      <a:pt x="671695" y="-40648"/>
                      <a:pt x="780684" y="11079"/>
                      <a:pt x="922528" y="0"/>
                    </a:cubicBezTo>
                    <a:cubicBezTo>
                      <a:pt x="1064372" y="-11079"/>
                      <a:pt x="1283357" y="45750"/>
                      <a:pt x="1486295" y="0"/>
                    </a:cubicBezTo>
                    <a:cubicBezTo>
                      <a:pt x="1689233" y="-45750"/>
                      <a:pt x="1856437" y="56135"/>
                      <a:pt x="1973185" y="0"/>
                    </a:cubicBezTo>
                    <a:cubicBezTo>
                      <a:pt x="2089933" y="-56135"/>
                      <a:pt x="2339435" y="70308"/>
                      <a:pt x="2562578" y="0"/>
                    </a:cubicBezTo>
                    <a:cubicBezTo>
                      <a:pt x="2598738" y="81226"/>
                      <a:pt x="2541040" y="278722"/>
                      <a:pt x="2562578" y="369332"/>
                    </a:cubicBezTo>
                    <a:cubicBezTo>
                      <a:pt x="2440070" y="371248"/>
                      <a:pt x="2236993" y="336911"/>
                      <a:pt x="2050062" y="369332"/>
                    </a:cubicBezTo>
                    <a:cubicBezTo>
                      <a:pt x="1863131" y="401753"/>
                      <a:pt x="1611029" y="305749"/>
                      <a:pt x="1486295" y="369332"/>
                    </a:cubicBezTo>
                    <a:cubicBezTo>
                      <a:pt x="1361561" y="432915"/>
                      <a:pt x="1235764" y="357422"/>
                      <a:pt x="1050657" y="369332"/>
                    </a:cubicBezTo>
                    <a:cubicBezTo>
                      <a:pt x="865550" y="381242"/>
                      <a:pt x="723577" y="354873"/>
                      <a:pt x="538141" y="369332"/>
                    </a:cubicBezTo>
                    <a:cubicBezTo>
                      <a:pt x="352705" y="383791"/>
                      <a:pt x="186677" y="327813"/>
                      <a:pt x="0" y="369332"/>
                    </a:cubicBezTo>
                    <a:cubicBezTo>
                      <a:pt x="-36656" y="211973"/>
                      <a:pt x="14639" y="175527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a weighted matrix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FED56D-1772-0347-15E6-BE36F6D7E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12" y="5316793"/>
                <a:ext cx="2562578" cy="369332"/>
              </a:xfrm>
              <a:prstGeom prst="rect">
                <a:avLst/>
              </a:prstGeom>
              <a:blipFill>
                <a:blip r:embed="rId5"/>
                <a:stretch>
                  <a:fillRect r="-971" b="-11429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562578"/>
                          <a:gd name="connsiteY0" fmla="*/ 0 h 369332"/>
                          <a:gd name="connsiteX1" fmla="*/ 486890 w 2562578"/>
                          <a:gd name="connsiteY1" fmla="*/ 0 h 369332"/>
                          <a:gd name="connsiteX2" fmla="*/ 999405 w 2562578"/>
                          <a:gd name="connsiteY2" fmla="*/ 0 h 369332"/>
                          <a:gd name="connsiteX3" fmla="*/ 1537547 w 2562578"/>
                          <a:gd name="connsiteY3" fmla="*/ 0 h 369332"/>
                          <a:gd name="connsiteX4" fmla="*/ 2075688 w 2562578"/>
                          <a:gd name="connsiteY4" fmla="*/ 0 h 369332"/>
                          <a:gd name="connsiteX5" fmla="*/ 2562578 w 2562578"/>
                          <a:gd name="connsiteY5" fmla="*/ 0 h 369332"/>
                          <a:gd name="connsiteX6" fmla="*/ 2562578 w 2562578"/>
                          <a:gd name="connsiteY6" fmla="*/ 369332 h 369332"/>
                          <a:gd name="connsiteX7" fmla="*/ 1998811 w 2562578"/>
                          <a:gd name="connsiteY7" fmla="*/ 369332 h 369332"/>
                          <a:gd name="connsiteX8" fmla="*/ 1435044 w 2562578"/>
                          <a:gd name="connsiteY8" fmla="*/ 369332 h 369332"/>
                          <a:gd name="connsiteX9" fmla="*/ 922528 w 2562578"/>
                          <a:gd name="connsiteY9" fmla="*/ 369332 h 369332"/>
                          <a:gd name="connsiteX10" fmla="*/ 0 w 2562578"/>
                          <a:gd name="connsiteY10" fmla="*/ 369332 h 369332"/>
                          <a:gd name="connsiteX11" fmla="*/ 0 w 2562578"/>
                          <a:gd name="connsiteY11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562578" h="369332" fill="none" extrusionOk="0">
                            <a:moveTo>
                              <a:pt x="0" y="0"/>
                            </a:moveTo>
                            <a:cubicBezTo>
                              <a:pt x="186089" y="-54574"/>
                              <a:pt x="283674" y="46574"/>
                              <a:pt x="486890" y="0"/>
                            </a:cubicBezTo>
                            <a:cubicBezTo>
                              <a:pt x="690106" y="-46574"/>
                              <a:pt x="802419" y="4057"/>
                              <a:pt x="999405" y="0"/>
                            </a:cubicBezTo>
                            <a:cubicBezTo>
                              <a:pt x="1196392" y="-4057"/>
                              <a:pt x="1334985" y="34483"/>
                              <a:pt x="1537547" y="0"/>
                            </a:cubicBezTo>
                            <a:cubicBezTo>
                              <a:pt x="1740109" y="-34483"/>
                              <a:pt x="1821539" y="9416"/>
                              <a:pt x="2075688" y="0"/>
                            </a:cubicBezTo>
                            <a:cubicBezTo>
                              <a:pt x="2329837" y="-9416"/>
                              <a:pt x="2322471" y="6706"/>
                              <a:pt x="2562578" y="0"/>
                            </a:cubicBezTo>
                            <a:cubicBezTo>
                              <a:pt x="2579412" y="102192"/>
                              <a:pt x="2525813" y="207137"/>
                              <a:pt x="2562578" y="369332"/>
                            </a:cubicBezTo>
                            <a:cubicBezTo>
                              <a:pt x="2370629" y="410469"/>
                              <a:pt x="2276836" y="354863"/>
                              <a:pt x="1998811" y="369332"/>
                            </a:cubicBezTo>
                            <a:cubicBezTo>
                              <a:pt x="1720786" y="383801"/>
                              <a:pt x="1706594" y="330944"/>
                              <a:pt x="1435044" y="369332"/>
                            </a:cubicBezTo>
                            <a:cubicBezTo>
                              <a:pt x="1163494" y="407720"/>
                              <a:pt x="1091711" y="317368"/>
                              <a:pt x="922528" y="369332"/>
                            </a:cubicBezTo>
                            <a:cubicBezTo>
                              <a:pt x="753345" y="421296"/>
                              <a:pt x="446217" y="289864"/>
                              <a:pt x="0" y="369332"/>
                            </a:cubicBezTo>
                            <a:cubicBezTo>
                              <a:pt x="-1275" y="191808"/>
                              <a:pt x="34267" y="163671"/>
                              <a:pt x="0" y="0"/>
                            </a:cubicBezTo>
                            <a:close/>
                          </a:path>
                          <a:path w="2562578" h="369332" stroke="0" extrusionOk="0">
                            <a:moveTo>
                              <a:pt x="0" y="0"/>
                            </a:moveTo>
                            <a:cubicBezTo>
                              <a:pt x="133167" y="-29975"/>
                              <a:pt x="302085" y="40648"/>
                              <a:pt x="486890" y="0"/>
                            </a:cubicBezTo>
                            <a:cubicBezTo>
                              <a:pt x="671695" y="-40648"/>
                              <a:pt x="780684" y="11079"/>
                              <a:pt x="922528" y="0"/>
                            </a:cubicBezTo>
                            <a:cubicBezTo>
                              <a:pt x="1064372" y="-11079"/>
                              <a:pt x="1283357" y="45750"/>
                              <a:pt x="1486295" y="0"/>
                            </a:cubicBezTo>
                            <a:cubicBezTo>
                              <a:pt x="1689233" y="-45750"/>
                              <a:pt x="1856437" y="56135"/>
                              <a:pt x="1973185" y="0"/>
                            </a:cubicBezTo>
                            <a:cubicBezTo>
                              <a:pt x="2089933" y="-56135"/>
                              <a:pt x="2339435" y="70308"/>
                              <a:pt x="2562578" y="0"/>
                            </a:cubicBezTo>
                            <a:cubicBezTo>
                              <a:pt x="2598738" y="81226"/>
                              <a:pt x="2541040" y="278722"/>
                              <a:pt x="2562578" y="369332"/>
                            </a:cubicBezTo>
                            <a:cubicBezTo>
                              <a:pt x="2440070" y="371248"/>
                              <a:pt x="2236993" y="336911"/>
                              <a:pt x="2050062" y="369332"/>
                            </a:cubicBezTo>
                            <a:cubicBezTo>
                              <a:pt x="1863131" y="401753"/>
                              <a:pt x="1611029" y="305749"/>
                              <a:pt x="1486295" y="369332"/>
                            </a:cubicBezTo>
                            <a:cubicBezTo>
                              <a:pt x="1361561" y="432915"/>
                              <a:pt x="1235764" y="357422"/>
                              <a:pt x="1050657" y="369332"/>
                            </a:cubicBezTo>
                            <a:cubicBezTo>
                              <a:pt x="865550" y="381242"/>
                              <a:pt x="723577" y="354873"/>
                              <a:pt x="538141" y="369332"/>
                            </a:cubicBezTo>
                            <a:cubicBezTo>
                              <a:pt x="352705" y="383791"/>
                              <a:pt x="186677" y="327813"/>
                              <a:pt x="0" y="369332"/>
                            </a:cubicBezTo>
                            <a:cubicBezTo>
                              <a:pt x="-36656" y="211973"/>
                              <a:pt x="14639" y="17552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59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1085-67A5-4813-1AB5-350660D6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MAGNN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7FF61E-5CC9-540B-4DB5-C981B14DF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Semi-supervised: Optimize the model weight by minimizing cross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.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sz="500" dirty="0"/>
              </a:p>
              <a:p>
                <a:r>
                  <a:rPr lang="en-US" dirty="0"/>
                  <a:t>Unsupervised: Optimize the model weight by minimizing the following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. 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)∈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. 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set of observed node pairs (positive),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  <m:brk m:alnAt="7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m:rPr>
                            <m:brk m:alnAt="7"/>
                          </m:r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 is the complement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7FF61E-5CC9-540B-4DB5-C981B14DF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5152" b="-14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53B1-A5AE-BE20-9CDD-E9231382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F8444B-6748-6DEB-C11A-302E122610B6}"/>
                  </a:ext>
                </a:extLst>
              </p:cNvPr>
              <p:cNvSpPr txBox="1"/>
              <p:nvPr/>
            </p:nvSpPr>
            <p:spPr>
              <a:xfrm>
                <a:off x="8432800" y="2180808"/>
                <a:ext cx="2381956" cy="923330"/>
              </a:xfrm>
              <a:custGeom>
                <a:avLst/>
                <a:gdLst>
                  <a:gd name="connsiteX0" fmla="*/ 0 w 2381956"/>
                  <a:gd name="connsiteY0" fmla="*/ 0 h 923330"/>
                  <a:gd name="connsiteX1" fmla="*/ 571669 w 2381956"/>
                  <a:gd name="connsiteY1" fmla="*/ 0 h 923330"/>
                  <a:gd name="connsiteX2" fmla="*/ 1167158 w 2381956"/>
                  <a:gd name="connsiteY2" fmla="*/ 0 h 923330"/>
                  <a:gd name="connsiteX3" fmla="*/ 1786467 w 2381956"/>
                  <a:gd name="connsiteY3" fmla="*/ 0 h 923330"/>
                  <a:gd name="connsiteX4" fmla="*/ 2381956 w 2381956"/>
                  <a:gd name="connsiteY4" fmla="*/ 0 h 923330"/>
                  <a:gd name="connsiteX5" fmla="*/ 2381956 w 2381956"/>
                  <a:gd name="connsiteY5" fmla="*/ 470898 h 923330"/>
                  <a:gd name="connsiteX6" fmla="*/ 2381956 w 2381956"/>
                  <a:gd name="connsiteY6" fmla="*/ 923330 h 923330"/>
                  <a:gd name="connsiteX7" fmla="*/ 1738828 w 2381956"/>
                  <a:gd name="connsiteY7" fmla="*/ 923330 h 923330"/>
                  <a:gd name="connsiteX8" fmla="*/ 1095700 w 2381956"/>
                  <a:gd name="connsiteY8" fmla="*/ 923330 h 923330"/>
                  <a:gd name="connsiteX9" fmla="*/ 0 w 2381956"/>
                  <a:gd name="connsiteY9" fmla="*/ 923330 h 923330"/>
                  <a:gd name="connsiteX10" fmla="*/ 0 w 2381956"/>
                  <a:gd name="connsiteY10" fmla="*/ 470898 h 923330"/>
                  <a:gd name="connsiteX11" fmla="*/ 0 w 2381956"/>
                  <a:gd name="connsiteY11" fmla="*/ 0 h 92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956" h="923330" fill="none" extrusionOk="0">
                    <a:moveTo>
                      <a:pt x="0" y="0"/>
                    </a:moveTo>
                    <a:cubicBezTo>
                      <a:pt x="116164" y="-43334"/>
                      <a:pt x="394209" y="45950"/>
                      <a:pt x="571669" y="0"/>
                    </a:cubicBezTo>
                    <a:cubicBezTo>
                      <a:pt x="749129" y="-45950"/>
                      <a:pt x="879432" y="51883"/>
                      <a:pt x="1167158" y="0"/>
                    </a:cubicBezTo>
                    <a:cubicBezTo>
                      <a:pt x="1454884" y="-51883"/>
                      <a:pt x="1552489" y="3195"/>
                      <a:pt x="1786467" y="0"/>
                    </a:cubicBezTo>
                    <a:cubicBezTo>
                      <a:pt x="2020445" y="-3195"/>
                      <a:pt x="2175590" y="63000"/>
                      <a:pt x="2381956" y="0"/>
                    </a:cubicBezTo>
                    <a:cubicBezTo>
                      <a:pt x="2432564" y="213369"/>
                      <a:pt x="2341087" y="332569"/>
                      <a:pt x="2381956" y="470898"/>
                    </a:cubicBezTo>
                    <a:cubicBezTo>
                      <a:pt x="2422825" y="609227"/>
                      <a:pt x="2335791" y="756443"/>
                      <a:pt x="2381956" y="923330"/>
                    </a:cubicBezTo>
                    <a:cubicBezTo>
                      <a:pt x="2220549" y="938492"/>
                      <a:pt x="2025480" y="883657"/>
                      <a:pt x="1738828" y="923330"/>
                    </a:cubicBezTo>
                    <a:cubicBezTo>
                      <a:pt x="1452176" y="963003"/>
                      <a:pt x="1282742" y="857998"/>
                      <a:pt x="1095700" y="923330"/>
                    </a:cubicBezTo>
                    <a:cubicBezTo>
                      <a:pt x="908658" y="988662"/>
                      <a:pt x="335289" y="826762"/>
                      <a:pt x="0" y="923330"/>
                    </a:cubicBezTo>
                    <a:cubicBezTo>
                      <a:pt x="-37268" y="779590"/>
                      <a:pt x="11244" y="696303"/>
                      <a:pt x="0" y="470898"/>
                    </a:cubicBezTo>
                    <a:cubicBezTo>
                      <a:pt x="-11244" y="245493"/>
                      <a:pt x="55345" y="229772"/>
                      <a:pt x="0" y="0"/>
                    </a:cubicBezTo>
                    <a:close/>
                  </a:path>
                  <a:path w="2381956" h="923330" stroke="0" extrusionOk="0">
                    <a:moveTo>
                      <a:pt x="0" y="0"/>
                    </a:moveTo>
                    <a:cubicBezTo>
                      <a:pt x="188111" y="-15649"/>
                      <a:pt x="341805" y="37622"/>
                      <a:pt x="571669" y="0"/>
                    </a:cubicBezTo>
                    <a:cubicBezTo>
                      <a:pt x="801533" y="-37622"/>
                      <a:pt x="895520" y="19697"/>
                      <a:pt x="1095700" y="0"/>
                    </a:cubicBezTo>
                    <a:cubicBezTo>
                      <a:pt x="1295880" y="-19697"/>
                      <a:pt x="1544404" y="16335"/>
                      <a:pt x="1738828" y="0"/>
                    </a:cubicBezTo>
                    <a:cubicBezTo>
                      <a:pt x="1933252" y="-16335"/>
                      <a:pt x="2081318" y="39613"/>
                      <a:pt x="2381956" y="0"/>
                    </a:cubicBezTo>
                    <a:cubicBezTo>
                      <a:pt x="2421133" y="95241"/>
                      <a:pt x="2366855" y="279166"/>
                      <a:pt x="2381956" y="452432"/>
                    </a:cubicBezTo>
                    <a:cubicBezTo>
                      <a:pt x="2397057" y="625698"/>
                      <a:pt x="2363837" y="697229"/>
                      <a:pt x="2381956" y="923330"/>
                    </a:cubicBezTo>
                    <a:cubicBezTo>
                      <a:pt x="2201251" y="956303"/>
                      <a:pt x="1964702" y="917992"/>
                      <a:pt x="1786467" y="923330"/>
                    </a:cubicBezTo>
                    <a:cubicBezTo>
                      <a:pt x="1608232" y="928668"/>
                      <a:pt x="1419110" y="856490"/>
                      <a:pt x="1143339" y="923330"/>
                    </a:cubicBezTo>
                    <a:cubicBezTo>
                      <a:pt x="867568" y="990170"/>
                      <a:pt x="803983" y="896386"/>
                      <a:pt x="619309" y="923330"/>
                    </a:cubicBezTo>
                    <a:cubicBezTo>
                      <a:pt x="434635" y="950274"/>
                      <a:pt x="129976" y="888666"/>
                      <a:pt x="0" y="923330"/>
                    </a:cubicBezTo>
                    <a:cubicBezTo>
                      <a:pt x="-8327" y="708578"/>
                      <a:pt x="43168" y="577028"/>
                      <a:pt x="0" y="461665"/>
                    </a:cubicBezTo>
                    <a:cubicBezTo>
                      <a:pt x="-43168" y="346302"/>
                      <a:pt x="14639" y="135594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: Nodes with label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: Number of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: Label vector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F8444B-6748-6DEB-C11A-302E1226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0" y="2180808"/>
                <a:ext cx="2381956" cy="923330"/>
              </a:xfrm>
              <a:prstGeom prst="rect">
                <a:avLst/>
              </a:prstGeom>
              <a:blipFill>
                <a:blip r:embed="rId4"/>
                <a:stretch>
                  <a:fillRect r="-2073" b="-6410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381956"/>
                          <a:gd name="connsiteY0" fmla="*/ 0 h 923330"/>
                          <a:gd name="connsiteX1" fmla="*/ 571669 w 2381956"/>
                          <a:gd name="connsiteY1" fmla="*/ 0 h 923330"/>
                          <a:gd name="connsiteX2" fmla="*/ 1167158 w 2381956"/>
                          <a:gd name="connsiteY2" fmla="*/ 0 h 923330"/>
                          <a:gd name="connsiteX3" fmla="*/ 1786467 w 2381956"/>
                          <a:gd name="connsiteY3" fmla="*/ 0 h 923330"/>
                          <a:gd name="connsiteX4" fmla="*/ 2381956 w 2381956"/>
                          <a:gd name="connsiteY4" fmla="*/ 0 h 923330"/>
                          <a:gd name="connsiteX5" fmla="*/ 2381956 w 2381956"/>
                          <a:gd name="connsiteY5" fmla="*/ 470898 h 923330"/>
                          <a:gd name="connsiteX6" fmla="*/ 2381956 w 2381956"/>
                          <a:gd name="connsiteY6" fmla="*/ 923330 h 923330"/>
                          <a:gd name="connsiteX7" fmla="*/ 1738828 w 2381956"/>
                          <a:gd name="connsiteY7" fmla="*/ 923330 h 923330"/>
                          <a:gd name="connsiteX8" fmla="*/ 1095700 w 2381956"/>
                          <a:gd name="connsiteY8" fmla="*/ 923330 h 923330"/>
                          <a:gd name="connsiteX9" fmla="*/ 0 w 2381956"/>
                          <a:gd name="connsiteY9" fmla="*/ 923330 h 923330"/>
                          <a:gd name="connsiteX10" fmla="*/ 0 w 2381956"/>
                          <a:gd name="connsiteY10" fmla="*/ 470898 h 923330"/>
                          <a:gd name="connsiteX11" fmla="*/ 0 w 2381956"/>
                          <a:gd name="connsiteY11" fmla="*/ 0 h 9233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381956" h="923330" fill="none" extrusionOk="0">
                            <a:moveTo>
                              <a:pt x="0" y="0"/>
                            </a:moveTo>
                            <a:cubicBezTo>
                              <a:pt x="116164" y="-43334"/>
                              <a:pt x="394209" y="45950"/>
                              <a:pt x="571669" y="0"/>
                            </a:cubicBezTo>
                            <a:cubicBezTo>
                              <a:pt x="749129" y="-45950"/>
                              <a:pt x="879432" y="51883"/>
                              <a:pt x="1167158" y="0"/>
                            </a:cubicBezTo>
                            <a:cubicBezTo>
                              <a:pt x="1454884" y="-51883"/>
                              <a:pt x="1552489" y="3195"/>
                              <a:pt x="1786467" y="0"/>
                            </a:cubicBezTo>
                            <a:cubicBezTo>
                              <a:pt x="2020445" y="-3195"/>
                              <a:pt x="2175590" y="63000"/>
                              <a:pt x="2381956" y="0"/>
                            </a:cubicBezTo>
                            <a:cubicBezTo>
                              <a:pt x="2432564" y="213369"/>
                              <a:pt x="2341087" y="332569"/>
                              <a:pt x="2381956" y="470898"/>
                            </a:cubicBezTo>
                            <a:cubicBezTo>
                              <a:pt x="2422825" y="609227"/>
                              <a:pt x="2335791" y="756443"/>
                              <a:pt x="2381956" y="923330"/>
                            </a:cubicBezTo>
                            <a:cubicBezTo>
                              <a:pt x="2220549" y="938492"/>
                              <a:pt x="2025480" y="883657"/>
                              <a:pt x="1738828" y="923330"/>
                            </a:cubicBezTo>
                            <a:cubicBezTo>
                              <a:pt x="1452176" y="963003"/>
                              <a:pt x="1282742" y="857998"/>
                              <a:pt x="1095700" y="923330"/>
                            </a:cubicBezTo>
                            <a:cubicBezTo>
                              <a:pt x="908658" y="988662"/>
                              <a:pt x="335289" y="826762"/>
                              <a:pt x="0" y="923330"/>
                            </a:cubicBezTo>
                            <a:cubicBezTo>
                              <a:pt x="-37268" y="779590"/>
                              <a:pt x="11244" y="696303"/>
                              <a:pt x="0" y="470898"/>
                            </a:cubicBezTo>
                            <a:cubicBezTo>
                              <a:pt x="-11244" y="245493"/>
                              <a:pt x="55345" y="229772"/>
                              <a:pt x="0" y="0"/>
                            </a:cubicBezTo>
                            <a:close/>
                          </a:path>
                          <a:path w="2381956" h="923330" stroke="0" extrusionOk="0">
                            <a:moveTo>
                              <a:pt x="0" y="0"/>
                            </a:moveTo>
                            <a:cubicBezTo>
                              <a:pt x="188111" y="-15649"/>
                              <a:pt x="341805" y="37622"/>
                              <a:pt x="571669" y="0"/>
                            </a:cubicBezTo>
                            <a:cubicBezTo>
                              <a:pt x="801533" y="-37622"/>
                              <a:pt x="895520" y="19697"/>
                              <a:pt x="1095700" y="0"/>
                            </a:cubicBezTo>
                            <a:cubicBezTo>
                              <a:pt x="1295880" y="-19697"/>
                              <a:pt x="1544404" y="16335"/>
                              <a:pt x="1738828" y="0"/>
                            </a:cubicBezTo>
                            <a:cubicBezTo>
                              <a:pt x="1933252" y="-16335"/>
                              <a:pt x="2081318" y="39613"/>
                              <a:pt x="2381956" y="0"/>
                            </a:cubicBezTo>
                            <a:cubicBezTo>
                              <a:pt x="2421133" y="95241"/>
                              <a:pt x="2366855" y="279166"/>
                              <a:pt x="2381956" y="452432"/>
                            </a:cubicBezTo>
                            <a:cubicBezTo>
                              <a:pt x="2397057" y="625698"/>
                              <a:pt x="2363837" y="697229"/>
                              <a:pt x="2381956" y="923330"/>
                            </a:cubicBezTo>
                            <a:cubicBezTo>
                              <a:pt x="2201251" y="956303"/>
                              <a:pt x="1964702" y="917992"/>
                              <a:pt x="1786467" y="923330"/>
                            </a:cubicBezTo>
                            <a:cubicBezTo>
                              <a:pt x="1608232" y="928668"/>
                              <a:pt x="1419110" y="856490"/>
                              <a:pt x="1143339" y="923330"/>
                            </a:cubicBezTo>
                            <a:cubicBezTo>
                              <a:pt x="867568" y="990170"/>
                              <a:pt x="803983" y="896386"/>
                              <a:pt x="619309" y="923330"/>
                            </a:cubicBezTo>
                            <a:cubicBezTo>
                              <a:pt x="434635" y="950274"/>
                              <a:pt x="129976" y="888666"/>
                              <a:pt x="0" y="923330"/>
                            </a:cubicBezTo>
                            <a:cubicBezTo>
                              <a:pt x="-8327" y="708578"/>
                              <a:pt x="43168" y="577028"/>
                              <a:pt x="0" y="461665"/>
                            </a:cubicBezTo>
                            <a:cubicBezTo>
                              <a:pt x="-43168" y="346302"/>
                              <a:pt x="14639" y="1355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4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FE1B-3BF9-E8C0-E409-F502881F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Experiments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AE94-F535-6CF2-EF1C-00FCB061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689362" cy="4590472"/>
          </a:xfrm>
        </p:spPr>
        <p:txBody>
          <a:bodyPr>
            <a:normAutofit/>
          </a:bodyPr>
          <a:lstStyle/>
          <a:p>
            <a:r>
              <a:rPr lang="en-US" b="1" dirty="0"/>
              <a:t>IMDb</a:t>
            </a:r>
            <a:r>
              <a:rPr lang="en-US" dirty="0"/>
              <a:t>: Online dataset for movies and TV programs</a:t>
            </a:r>
          </a:p>
          <a:p>
            <a:r>
              <a:rPr lang="en-US" b="1" dirty="0"/>
              <a:t>DBLP</a:t>
            </a:r>
            <a:r>
              <a:rPr lang="en-US" dirty="0"/>
              <a:t>: </a:t>
            </a:r>
            <a:r>
              <a:rPr lang="en-CA" dirty="0"/>
              <a:t>Computer science bibliography website</a:t>
            </a:r>
          </a:p>
          <a:p>
            <a:r>
              <a:rPr lang="en-US" b="1" dirty="0" err="1"/>
              <a:t>Last.fm</a:t>
            </a:r>
            <a:r>
              <a:rPr lang="en-US" dirty="0"/>
              <a:t>: </a:t>
            </a:r>
            <a:r>
              <a:rPr lang="en-CA" dirty="0"/>
              <a:t>Music website that keeps track of users’ listening information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table with text and numbers&#10;&#10;Description automatically generated">
            <a:extLst>
              <a:ext uri="{FF2B5EF4-FFF2-40B4-BE49-F238E27FC236}">
                <a16:creationId xmlns:a16="http://schemas.microsoft.com/office/drawing/2014/main" id="{B2306102-8B78-AA24-A085-BD8BAAE85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04" y="1413164"/>
            <a:ext cx="5086396" cy="4590472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EF1B-790D-A202-D2D7-265261D8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FE1B-3BF9-E8C0-E409-F502881F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AE94-F535-6CF2-EF1C-00FCB061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models</a:t>
            </a:r>
          </a:p>
          <a:p>
            <a:pPr lvl="1"/>
            <a:r>
              <a:rPr lang="en-US" dirty="0"/>
              <a:t>Traditional homogeneous: LINE, node2vec </a:t>
            </a:r>
          </a:p>
          <a:p>
            <a:pPr lvl="1"/>
            <a:r>
              <a:rPr lang="en-US" dirty="0"/>
              <a:t>Traditional heterogeneous: </a:t>
            </a:r>
            <a:r>
              <a:rPr lang="en-US" dirty="0" err="1"/>
              <a:t>Esim</a:t>
            </a:r>
            <a:r>
              <a:rPr lang="en-US" dirty="0"/>
              <a:t>, metapath2vec, </a:t>
            </a:r>
            <a:r>
              <a:rPr lang="en-US" dirty="0" err="1"/>
              <a:t>HERec</a:t>
            </a:r>
            <a:endParaRPr lang="en-US" dirty="0"/>
          </a:p>
          <a:p>
            <a:pPr lvl="1"/>
            <a:r>
              <a:rPr lang="en-US" dirty="0"/>
              <a:t>Homogeneous GNN: GCN, GAT</a:t>
            </a:r>
          </a:p>
          <a:p>
            <a:pPr lvl="1"/>
            <a:r>
              <a:rPr lang="en-US" dirty="0"/>
              <a:t>Heterogeneous GNN: GATNE, HAN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Node Classification</a:t>
            </a:r>
          </a:p>
          <a:p>
            <a:pPr lvl="1"/>
            <a:r>
              <a:rPr lang="en-US" dirty="0"/>
              <a:t>Node Clustering</a:t>
            </a:r>
          </a:p>
          <a:p>
            <a:pPr lvl="1"/>
            <a:r>
              <a:rPr lang="en-US" dirty="0"/>
              <a:t>Link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EF1B-790D-A202-D2D7-265261D8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B1C0-13A8-B4F0-E397-44BA37E3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3428-38AD-E59C-08B8-D6E2C075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SVM (Report average Macro-F1 and Micro-F1 of 10 runs)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32922-D9CF-DCC3-3397-97538FE0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78C6D5D9-D1E0-D7BD-384A-04AE846AD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82" y="2089070"/>
            <a:ext cx="8717436" cy="3919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052C40-512D-F275-C896-CFF01A343B27}"/>
              </a:ext>
            </a:extLst>
          </p:cNvPr>
          <p:cNvSpPr/>
          <p:nvPr/>
        </p:nvSpPr>
        <p:spPr>
          <a:xfrm>
            <a:off x="4730044" y="2291644"/>
            <a:ext cx="722489" cy="37166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41AD-8052-B618-B63E-DBA2C021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979F-CD5A-9044-A44A-194A40F0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K-Means </a:t>
            </a:r>
          </a:p>
          <a:p>
            <a:r>
              <a:rPr lang="en-US" dirty="0"/>
              <a:t>Employ </a:t>
            </a:r>
            <a:r>
              <a:rPr lang="en-US" i="1" dirty="0"/>
              <a:t>normalized mutual information </a:t>
            </a:r>
            <a:r>
              <a:rPr lang="en-US" dirty="0"/>
              <a:t>and </a:t>
            </a:r>
            <a:r>
              <a:rPr lang="en-US" i="1" dirty="0"/>
              <a:t>adjusted Rand Index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B911B-7B83-A29D-8F38-DE25CA5C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C34F216-A481-F467-C564-CF2B80528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6" y="2989300"/>
            <a:ext cx="9953667" cy="18423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4061EE-84D4-1ACE-84EF-848E18485BF7}"/>
              </a:ext>
            </a:extLst>
          </p:cNvPr>
          <p:cNvSpPr/>
          <p:nvPr/>
        </p:nvSpPr>
        <p:spPr>
          <a:xfrm>
            <a:off x="3804356" y="3307644"/>
            <a:ext cx="948266" cy="152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A12F-7691-EDBD-2048-54FBD82D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7316-42EA-E239-36ED-D9911E34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real-world datasets are presented in a graph 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050" dirty="0"/>
          </a:p>
          <a:p>
            <a:pPr lvl="1"/>
            <a:r>
              <a:rPr lang="en-US" dirty="0"/>
              <a:t>Most real-world graphs are heterogenous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49CC6-8715-B9E4-1A50-A88052E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821469-0EE0-C479-E9FC-AC92691B07FF}"/>
              </a:ext>
            </a:extLst>
          </p:cNvPr>
          <p:cNvGrpSpPr/>
          <p:nvPr/>
        </p:nvGrpSpPr>
        <p:grpSpPr>
          <a:xfrm>
            <a:off x="3283734" y="3075251"/>
            <a:ext cx="2164692" cy="1609201"/>
            <a:chOff x="3231563" y="3050265"/>
            <a:chExt cx="2164692" cy="160920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BBE11A-C382-7D0B-1D35-58F7407B8438}"/>
                </a:ext>
              </a:extLst>
            </p:cNvPr>
            <p:cNvSpPr/>
            <p:nvPr/>
          </p:nvSpPr>
          <p:spPr>
            <a:xfrm>
              <a:off x="3231563" y="3712139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8198BC-0E3A-DAA4-2B8D-624654C3BD2F}"/>
                </a:ext>
              </a:extLst>
            </p:cNvPr>
            <p:cNvSpPr/>
            <p:nvPr/>
          </p:nvSpPr>
          <p:spPr>
            <a:xfrm>
              <a:off x="3692012" y="3287110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97B7AA-1C35-9C17-DD27-911730F56178}"/>
                </a:ext>
              </a:extLst>
            </p:cNvPr>
            <p:cNvSpPr/>
            <p:nvPr/>
          </p:nvSpPr>
          <p:spPr>
            <a:xfrm>
              <a:off x="3920611" y="4375687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0DDBFC-58C9-BBB0-5E68-D894DCD614CA}"/>
                </a:ext>
              </a:extLst>
            </p:cNvPr>
            <p:cNvSpPr/>
            <p:nvPr/>
          </p:nvSpPr>
          <p:spPr>
            <a:xfrm>
              <a:off x="4222306" y="3050265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C5DC59-7415-4AB7-DC1C-21074DBB0C50}"/>
                </a:ext>
              </a:extLst>
            </p:cNvPr>
            <p:cNvSpPr/>
            <p:nvPr/>
          </p:nvSpPr>
          <p:spPr>
            <a:xfrm>
              <a:off x="4709581" y="3624803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60698B-3FA8-9388-6E50-D161F3B93CB5}"/>
                </a:ext>
              </a:extLst>
            </p:cNvPr>
            <p:cNvSpPr/>
            <p:nvPr/>
          </p:nvSpPr>
          <p:spPr>
            <a:xfrm>
              <a:off x="5101966" y="4142134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0FE342-A66A-EEBF-75F4-791276C9C4E9}"/>
                </a:ext>
              </a:extLst>
            </p:cNvPr>
            <p:cNvCxnSpPr>
              <a:cxnSpLocks/>
              <a:stCxn id="9" idx="1"/>
              <a:endCxn id="7" idx="5"/>
            </p:cNvCxnSpPr>
            <p:nvPr/>
          </p:nvCxnSpPr>
          <p:spPr>
            <a:xfrm flipH="1" flipV="1">
              <a:off x="3482754" y="3954360"/>
              <a:ext cx="480955" cy="46288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C9E331-DB28-4682-50D0-8834272CEAAE}"/>
                </a:ext>
              </a:extLst>
            </p:cNvPr>
            <p:cNvCxnSpPr>
              <a:stCxn id="7" idx="7"/>
              <a:endCxn id="8" idx="3"/>
            </p:cNvCxnSpPr>
            <p:nvPr/>
          </p:nvCxnSpPr>
          <p:spPr>
            <a:xfrm flipV="1">
              <a:off x="3482754" y="3529331"/>
              <a:ext cx="252356" cy="22436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C71582-2DF9-BBCB-58A3-D866F632807D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 flipH="1">
              <a:off x="4067756" y="3334044"/>
              <a:ext cx="301695" cy="1041643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6C5C51-6441-5FE9-94D4-4E7C1403482E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4171802" y="3867024"/>
              <a:ext cx="580877" cy="5502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DA0455-E875-44E4-2C06-9B7D1E17AE10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>
            <a:xfrm>
              <a:off x="4960772" y="3867024"/>
              <a:ext cx="184292" cy="31666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00F55C-BABC-1587-90BF-99DCAC8D41D1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214900" y="4284024"/>
              <a:ext cx="887066" cy="233553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3E6F6F-B56D-9671-E33B-9E1E4BAB1E76}"/>
              </a:ext>
            </a:extLst>
          </p:cNvPr>
          <p:cNvCxnSpPr>
            <a:cxnSpLocks/>
          </p:cNvCxnSpPr>
          <p:nvPr/>
        </p:nvCxnSpPr>
        <p:spPr>
          <a:xfrm>
            <a:off x="6044746" y="2190306"/>
            <a:ext cx="0" cy="28818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8D3BC2-E2F9-6DB9-F8FC-75FC65E7A7AD}"/>
              </a:ext>
            </a:extLst>
          </p:cNvPr>
          <p:cNvSpPr txBox="1"/>
          <p:nvPr/>
        </p:nvSpPr>
        <p:spPr>
          <a:xfrm>
            <a:off x="3520058" y="2190306"/>
            <a:ext cx="167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03D9F2-4E8D-CC90-2398-E98745ECB3E7}"/>
              </a:ext>
            </a:extLst>
          </p:cNvPr>
          <p:cNvSpPr txBox="1"/>
          <p:nvPr/>
        </p:nvSpPr>
        <p:spPr>
          <a:xfrm>
            <a:off x="7415828" y="2192021"/>
            <a:ext cx="173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Heterogeneous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57AAC3-324D-4AD3-1202-88108A5A88A1}"/>
              </a:ext>
            </a:extLst>
          </p:cNvPr>
          <p:cNvGrpSpPr/>
          <p:nvPr/>
        </p:nvGrpSpPr>
        <p:grpSpPr>
          <a:xfrm>
            <a:off x="6837156" y="2793492"/>
            <a:ext cx="2725034" cy="2279040"/>
            <a:chOff x="6837156" y="2793492"/>
            <a:chExt cx="2725034" cy="22790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7B6CD9-6D67-55CE-58F2-D6BDCBE79FB3}"/>
                </a:ext>
              </a:extLst>
            </p:cNvPr>
            <p:cNvSpPr/>
            <p:nvPr/>
          </p:nvSpPr>
          <p:spPr>
            <a:xfrm>
              <a:off x="7041673" y="3030202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58CDD5-BCE7-8FC5-FF2E-E739B2776935}"/>
                </a:ext>
              </a:extLst>
            </p:cNvPr>
            <p:cNvSpPr/>
            <p:nvPr/>
          </p:nvSpPr>
          <p:spPr>
            <a:xfrm>
              <a:off x="8039284" y="2793492"/>
              <a:ext cx="294289" cy="283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C772B2-3831-D43E-5270-7C6DF87D2372}"/>
                </a:ext>
              </a:extLst>
            </p:cNvPr>
            <p:cNvSpPr/>
            <p:nvPr/>
          </p:nvSpPr>
          <p:spPr>
            <a:xfrm>
              <a:off x="8039284" y="3317560"/>
              <a:ext cx="294289" cy="283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9B7CE2-4D0F-DE15-6757-FBF4BB4CB64D}"/>
                </a:ext>
              </a:extLst>
            </p:cNvPr>
            <p:cNvSpPr/>
            <p:nvPr/>
          </p:nvSpPr>
          <p:spPr>
            <a:xfrm>
              <a:off x="9025501" y="3033781"/>
              <a:ext cx="294289" cy="283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472BAE-8E90-FFFF-1058-FB3A3BDB6E70}"/>
                </a:ext>
              </a:extLst>
            </p:cNvPr>
            <p:cNvSpPr/>
            <p:nvPr/>
          </p:nvSpPr>
          <p:spPr>
            <a:xfrm>
              <a:off x="7041673" y="3836033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59B7A9-B8C7-C378-988E-902C9CEEF64E}"/>
                </a:ext>
              </a:extLst>
            </p:cNvPr>
            <p:cNvSpPr/>
            <p:nvPr/>
          </p:nvSpPr>
          <p:spPr>
            <a:xfrm>
              <a:off x="8039284" y="3841629"/>
              <a:ext cx="294289" cy="283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6B99CE-79D8-CF9D-FD7F-D360B53D91BF}"/>
                </a:ext>
              </a:extLst>
            </p:cNvPr>
            <p:cNvSpPr/>
            <p:nvPr/>
          </p:nvSpPr>
          <p:spPr>
            <a:xfrm>
              <a:off x="8039284" y="4365698"/>
              <a:ext cx="294289" cy="283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BE73AD2-5E9F-0042-8E90-8F291E90DDDA}"/>
                </a:ext>
              </a:extLst>
            </p:cNvPr>
            <p:cNvSpPr/>
            <p:nvPr/>
          </p:nvSpPr>
          <p:spPr>
            <a:xfrm>
              <a:off x="9025501" y="4070726"/>
              <a:ext cx="294289" cy="283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66ADE18-84D3-86E2-B742-BBC3DAC471D9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7335962" y="2935382"/>
              <a:ext cx="703322" cy="23671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AF7650-5993-66DC-8FEC-F2D8045B7E90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7335962" y="3172092"/>
              <a:ext cx="703322" cy="2873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D887860-8711-3F64-9092-8380F191A63B}"/>
                </a:ext>
              </a:extLst>
            </p:cNvPr>
            <p:cNvCxnSpPr>
              <a:cxnSpLocks/>
              <a:stCxn id="23" idx="1"/>
              <a:endCxn id="21" idx="6"/>
            </p:cNvCxnSpPr>
            <p:nvPr/>
          </p:nvCxnSpPr>
          <p:spPr>
            <a:xfrm flipH="1" flipV="1">
              <a:off x="8333573" y="2935382"/>
              <a:ext cx="735026" cy="1399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5C064-6826-DAE5-D09B-D1D734642FD4}"/>
                </a:ext>
              </a:extLst>
            </p:cNvPr>
            <p:cNvCxnSpPr>
              <a:cxnSpLocks/>
              <a:stCxn id="27" idx="2"/>
              <a:endCxn id="22" idx="6"/>
            </p:cNvCxnSpPr>
            <p:nvPr/>
          </p:nvCxnSpPr>
          <p:spPr>
            <a:xfrm flipH="1" flipV="1">
              <a:off x="8333573" y="3459450"/>
              <a:ext cx="691928" cy="75316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2682DB-18E1-BA3E-FC4F-B793142D9B65}"/>
                </a:ext>
              </a:extLst>
            </p:cNvPr>
            <p:cNvCxnSpPr>
              <a:cxnSpLocks/>
              <a:stCxn id="27" idx="2"/>
              <a:endCxn id="25" idx="6"/>
            </p:cNvCxnSpPr>
            <p:nvPr/>
          </p:nvCxnSpPr>
          <p:spPr>
            <a:xfrm flipH="1" flipV="1">
              <a:off x="8333573" y="3983519"/>
              <a:ext cx="691928" cy="22909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2E528C-60CB-8DC8-447E-6244E88FE2BD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flipH="1">
              <a:off x="8333573" y="4212616"/>
              <a:ext cx="691928" cy="29497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3D8B4F-A7AD-116E-CEF1-73B9621EB5D3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7335962" y="3977923"/>
              <a:ext cx="703322" cy="559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2C090-B4E6-5419-7060-EB97B93979D1}"/>
                </a:ext>
              </a:extLst>
            </p:cNvPr>
            <p:cNvSpPr txBox="1"/>
            <p:nvPr/>
          </p:nvSpPr>
          <p:spPr>
            <a:xfrm>
              <a:off x="6837156" y="4795533"/>
              <a:ext cx="703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25E9A4-B0F8-74D9-8C34-2CB25568EBEB}"/>
                </a:ext>
              </a:extLst>
            </p:cNvPr>
            <p:cNvSpPr txBox="1"/>
            <p:nvPr/>
          </p:nvSpPr>
          <p:spPr>
            <a:xfrm>
              <a:off x="7834767" y="4795533"/>
              <a:ext cx="703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Review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F558AB-B0D8-1289-F5A0-97141EBA24A3}"/>
                </a:ext>
              </a:extLst>
            </p:cNvPr>
            <p:cNvSpPr txBox="1"/>
            <p:nvPr/>
          </p:nvSpPr>
          <p:spPr>
            <a:xfrm>
              <a:off x="8783100" y="4795533"/>
              <a:ext cx="779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Product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0BFDC28-6840-9200-910B-1C6207A882D4}"/>
                </a:ext>
              </a:extLst>
            </p:cNvPr>
            <p:cNvSpPr/>
            <p:nvPr/>
          </p:nvSpPr>
          <p:spPr>
            <a:xfrm>
              <a:off x="7040375" y="4354506"/>
              <a:ext cx="294289" cy="283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E90321-B411-0612-E5B7-BE708CB5A8AD}"/>
                </a:ext>
              </a:extLst>
            </p:cNvPr>
            <p:cNvCxnSpPr>
              <a:cxnSpLocks/>
            </p:cNvCxnSpPr>
            <p:nvPr/>
          </p:nvCxnSpPr>
          <p:spPr>
            <a:xfrm>
              <a:off x="7328967" y="4490298"/>
              <a:ext cx="703322" cy="559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06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41AD-8052-B618-B63E-DBA2C021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8979F-CD5A-9044-A44A-194A40F0E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Connected user-artist pair (positive), unconnected user-artist (negative)</a:t>
                </a:r>
              </a:p>
              <a:p>
                <a:r>
                  <a:rPr lang="en-US" dirty="0"/>
                  <a:t>Given user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and the artist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from trained model, probability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linked together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𝑢𝑎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500" dirty="0"/>
              </a:p>
              <a:p>
                <a:r>
                  <a:rPr lang="en-US" dirty="0"/>
                  <a:t>Models are evaluated by area under the ROC curve and average precision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8979F-CD5A-9044-A44A-194A40F0E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B911B-7B83-A29D-8F38-DE25CA5C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1CEE5-E85B-7B2E-7C92-F1BC3C2FC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7" y="4522730"/>
            <a:ext cx="10365765" cy="9221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081964-06E1-7E10-91E4-0F6178AE6AFC}"/>
              </a:ext>
            </a:extLst>
          </p:cNvPr>
          <p:cNvSpPr/>
          <p:nvPr/>
        </p:nvSpPr>
        <p:spPr>
          <a:xfrm>
            <a:off x="5151863" y="4522730"/>
            <a:ext cx="1304693" cy="92210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9054-4F1F-913F-C3A8-AD58A2A2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38B8-3B23-A0BB-4992-7F8E76987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>
            <a:normAutofit/>
          </a:bodyPr>
          <a:lstStyle/>
          <a:p>
            <a:r>
              <a:rPr lang="en-CA" dirty="0"/>
              <a:t>Randomly select 30 user-artist pairs from the positive samples</a:t>
            </a:r>
          </a:p>
          <a:p>
            <a:r>
              <a:rPr lang="en-CA" dirty="0"/>
              <a:t>Projects the embeddings into a 2-dimensional space using t-SNE.</a:t>
            </a:r>
          </a:p>
          <a:p>
            <a:pPr lvl="1"/>
            <a:r>
              <a:rPr lang="en-CA" sz="2400" dirty="0">
                <a:solidFill>
                  <a:schemeClr val="accent2"/>
                </a:solidFill>
              </a:rPr>
              <a:t>Red</a:t>
            </a:r>
            <a:r>
              <a:rPr lang="en-CA" sz="2400" dirty="0"/>
              <a:t> nodes: </a:t>
            </a:r>
            <a:r>
              <a:rPr lang="en-CA" sz="2400" dirty="0">
                <a:solidFill>
                  <a:srgbClr val="FF0000"/>
                </a:solidFill>
              </a:rPr>
              <a:t>Users</a:t>
            </a:r>
          </a:p>
          <a:p>
            <a:pPr lvl="1"/>
            <a:r>
              <a:rPr lang="en-CA" sz="2400" dirty="0"/>
              <a:t>Green nodes: </a:t>
            </a:r>
            <a:r>
              <a:rPr lang="en-CA" sz="2400" dirty="0">
                <a:solidFill>
                  <a:srgbClr val="00A14A"/>
                </a:solidFill>
              </a:rPr>
              <a:t>Artists</a:t>
            </a:r>
          </a:p>
          <a:p>
            <a:endParaRPr lang="en-US" dirty="0"/>
          </a:p>
        </p:txBody>
      </p:sp>
      <p:pic>
        <p:nvPicPr>
          <p:cNvPr id="7" name="Picture 6" descr="A group of graphs with lines and dots&#10;&#10;Description automatically generated">
            <a:extLst>
              <a:ext uri="{FF2B5EF4-FFF2-40B4-BE49-F238E27FC236}">
                <a16:creationId xmlns:a16="http://schemas.microsoft.com/office/drawing/2014/main" id="{7159D83A-1E25-1D24-F7B7-ECC734813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92" y="1565198"/>
            <a:ext cx="5658620" cy="4286404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9E6FF-CDBC-14FC-96CD-BD968D0C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8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CBAA-EAC7-9255-51BA-D0788CD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7E56-8B5C-25F3-9B42-8DADBE42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MAGNN</a:t>
            </a:r>
            <a:r>
              <a:rPr lang="en-US" sz="2000" baseline="-25000" dirty="0" err="1"/>
              <a:t>rot</a:t>
            </a:r>
            <a:r>
              <a:rPr lang="en-US" sz="2000" dirty="0"/>
              <a:t>: Proposed method using relational rotation encoder</a:t>
            </a:r>
          </a:p>
          <a:p>
            <a:pPr lvl="1"/>
            <a:r>
              <a:rPr lang="en-US" dirty="0" err="1"/>
              <a:t>MAGNN</a:t>
            </a:r>
            <a:r>
              <a:rPr lang="en-US" baseline="-25000" dirty="0" err="1"/>
              <a:t>feat</a:t>
            </a:r>
            <a:r>
              <a:rPr lang="en-US" dirty="0"/>
              <a:t>: Does not use node content features</a:t>
            </a:r>
          </a:p>
          <a:p>
            <a:pPr lvl="1"/>
            <a:r>
              <a:rPr lang="en-US" dirty="0" err="1"/>
              <a:t>MAGNN</a:t>
            </a:r>
            <a:r>
              <a:rPr lang="en-US" baseline="-25000" dirty="0" err="1"/>
              <a:t>nb</a:t>
            </a:r>
            <a:r>
              <a:rPr lang="en-US" dirty="0"/>
              <a:t>: Considers only the metapath-based neighbors</a:t>
            </a:r>
          </a:p>
          <a:p>
            <a:pPr lvl="1"/>
            <a:r>
              <a:rPr lang="en-US" dirty="0" err="1"/>
              <a:t>MAGNN</a:t>
            </a:r>
            <a:r>
              <a:rPr lang="en-US" baseline="-25000" dirty="0" err="1"/>
              <a:t>sm</a:t>
            </a:r>
            <a:r>
              <a:rPr lang="en-US" dirty="0"/>
              <a:t>: Considers the single best metapath</a:t>
            </a:r>
          </a:p>
          <a:p>
            <a:pPr lvl="1"/>
            <a:r>
              <a:rPr lang="en-US" dirty="0" err="1"/>
              <a:t>MAGNN</a:t>
            </a:r>
            <a:r>
              <a:rPr lang="en-US" baseline="-25000" dirty="0" err="1"/>
              <a:t>avg</a:t>
            </a:r>
            <a:r>
              <a:rPr lang="en-US" dirty="0"/>
              <a:t>, </a:t>
            </a:r>
            <a:r>
              <a:rPr lang="en-US" dirty="0" err="1"/>
              <a:t>MAGNN</a:t>
            </a:r>
            <a:r>
              <a:rPr lang="en-US" baseline="-25000" dirty="0" err="1"/>
              <a:t>linear</a:t>
            </a:r>
            <a:r>
              <a:rPr lang="en-US" dirty="0"/>
              <a:t>: Uses mean and linear encoder respectively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0353-3C85-3D50-5AC6-D274990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" name="Picture 8" descr="A table with numbers and a number&#10;&#10;Description automatically generated">
            <a:extLst>
              <a:ext uri="{FF2B5EF4-FFF2-40B4-BE49-F238E27FC236}">
                <a16:creationId xmlns:a16="http://schemas.microsoft.com/office/drawing/2014/main" id="{F80179EC-88E4-E43F-DB67-7479E37DF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82" y="3912137"/>
            <a:ext cx="9190235" cy="20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0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275799"/>
            <a:ext cx="10877550" cy="1597891"/>
          </a:xfrm>
        </p:spPr>
        <p:txBody>
          <a:bodyPr/>
          <a:lstStyle/>
          <a:p>
            <a:r>
              <a:rPr lang="en-US" sz="4000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EBAE-FEBA-2520-AB0D-40D72C38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676D-4A83-CFAE-C61D-7B327439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Obtaining </a:t>
            </a:r>
            <a:r>
              <a:rPr lang="en-US" dirty="0">
                <a:solidFill>
                  <a:srgbClr val="00B050"/>
                </a:solidFill>
              </a:rPr>
              <a:t>meaningful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low-dimensional</a:t>
            </a:r>
            <a:r>
              <a:rPr lang="en-US" dirty="0"/>
              <a:t> representations from the        heterogeneous 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BABDA-558E-63ED-0DF8-64125362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B33613-9680-28F0-8B6E-96660E6D5D27}"/>
              </a:ext>
            </a:extLst>
          </p:cNvPr>
          <p:cNvGrpSpPr/>
          <p:nvPr/>
        </p:nvGrpSpPr>
        <p:grpSpPr>
          <a:xfrm>
            <a:off x="2813198" y="2268090"/>
            <a:ext cx="5650318" cy="3791421"/>
            <a:chOff x="2813198" y="2268090"/>
            <a:chExt cx="5650318" cy="3791421"/>
          </a:xfrm>
        </p:grpSpPr>
        <p:pic>
          <p:nvPicPr>
            <p:cNvPr id="1026" name="Picture 2" descr="Graph Neural Networks Series | Part 3 | Node embedding | by Omar Hussein |  The Modern Scientist | Medium">
              <a:extLst>
                <a:ext uri="{FF2B5EF4-FFF2-40B4-BE49-F238E27FC236}">
                  <a16:creationId xmlns:a16="http://schemas.microsoft.com/office/drawing/2014/main" id="{4501DE35-2301-9E39-16A3-E4F9D276A1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" r="42975"/>
            <a:stretch/>
          </p:blipFill>
          <p:spPr bwMode="auto">
            <a:xfrm>
              <a:off x="2813198" y="2268090"/>
              <a:ext cx="5549604" cy="3791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6479AB-DE59-4658-6E87-A3B9B90049D7}"/>
                </a:ext>
              </a:extLst>
            </p:cNvPr>
            <p:cNvSpPr/>
            <p:nvPr/>
          </p:nvSpPr>
          <p:spPr>
            <a:xfrm>
              <a:off x="8225209" y="4351280"/>
              <a:ext cx="238307" cy="316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DC2E36-378B-6DC6-146C-AEE8D8CBE9A0}"/>
                </a:ext>
              </a:extLst>
            </p:cNvPr>
            <p:cNvSpPr/>
            <p:nvPr/>
          </p:nvSpPr>
          <p:spPr>
            <a:xfrm>
              <a:off x="3572539" y="3625703"/>
              <a:ext cx="382772" cy="3508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4B2C71-FA1A-35E2-8310-9EAF8EB3AE90}"/>
                </a:ext>
              </a:extLst>
            </p:cNvPr>
            <p:cNvSpPr/>
            <p:nvPr/>
          </p:nvSpPr>
          <p:spPr>
            <a:xfrm>
              <a:off x="5661974" y="2725479"/>
              <a:ext cx="382772" cy="35087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60F861-09EC-3C4B-17B4-AC326482BF84}"/>
                </a:ext>
              </a:extLst>
            </p:cNvPr>
            <p:cNvSpPr/>
            <p:nvPr/>
          </p:nvSpPr>
          <p:spPr>
            <a:xfrm>
              <a:off x="4931871" y="3397101"/>
              <a:ext cx="382772" cy="350874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60C757-F0D0-7C94-C13B-738097E4515A}"/>
                </a:ext>
              </a:extLst>
            </p:cNvPr>
            <p:cNvSpPr/>
            <p:nvPr/>
          </p:nvSpPr>
          <p:spPr>
            <a:xfrm>
              <a:off x="3738219" y="2326571"/>
              <a:ext cx="382772" cy="3508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FE30E-242F-BA72-1AF0-82730CE92B25}"/>
                </a:ext>
              </a:extLst>
            </p:cNvPr>
            <p:cNvSpPr/>
            <p:nvPr/>
          </p:nvSpPr>
          <p:spPr>
            <a:xfrm>
              <a:off x="2861557" y="4470990"/>
              <a:ext cx="382772" cy="3508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FA3A54-070C-F475-0E71-FB67C408E185}"/>
                </a:ext>
              </a:extLst>
            </p:cNvPr>
            <p:cNvSpPr/>
            <p:nvPr/>
          </p:nvSpPr>
          <p:spPr>
            <a:xfrm>
              <a:off x="3217224" y="5093963"/>
              <a:ext cx="382772" cy="35087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2BEEA3-870D-C6A6-FB45-942B6B4B0DE2}"/>
                </a:ext>
              </a:extLst>
            </p:cNvPr>
            <p:cNvSpPr/>
            <p:nvPr/>
          </p:nvSpPr>
          <p:spPr>
            <a:xfrm>
              <a:off x="4262759" y="5619868"/>
              <a:ext cx="382772" cy="3508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76696E-A853-1192-393C-5F5076C13CD0}"/>
                </a:ext>
              </a:extLst>
            </p:cNvPr>
            <p:cNvSpPr/>
            <p:nvPr/>
          </p:nvSpPr>
          <p:spPr>
            <a:xfrm>
              <a:off x="5680433" y="5093963"/>
              <a:ext cx="382772" cy="35087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3D2026-C097-3E27-DA58-B5190BB4C99F}"/>
                </a:ext>
              </a:extLst>
            </p:cNvPr>
            <p:cNvSpPr/>
            <p:nvPr/>
          </p:nvSpPr>
          <p:spPr>
            <a:xfrm>
              <a:off x="6052572" y="3790507"/>
              <a:ext cx="382772" cy="3508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758857-96C9-3473-B85B-D1224719F12C}"/>
                </a:ext>
              </a:extLst>
            </p:cNvPr>
            <p:cNvSpPr/>
            <p:nvPr/>
          </p:nvSpPr>
          <p:spPr>
            <a:xfrm>
              <a:off x="4493905" y="4307959"/>
              <a:ext cx="382772" cy="3508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9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C393-7363-4454-6607-7B4DDA6C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BDE9-E923-9C14-FD18-C5ED4791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Nature of the graphs is non-Euclidean </a:t>
            </a:r>
          </a:p>
          <a:p>
            <a:pPr lvl="1"/>
            <a:r>
              <a:rPr lang="en-US" dirty="0"/>
              <a:t>It is difficult to model them by traditional machine learning models</a:t>
            </a:r>
          </a:p>
          <a:p>
            <a:r>
              <a:rPr lang="en-US" dirty="0"/>
              <a:t>Graph embeddings convert graph information to meaningful low-dimensional vectors in the Euclidean space</a:t>
            </a:r>
          </a:p>
          <a:p>
            <a:pPr lvl="1"/>
            <a:r>
              <a:rPr lang="en-US" dirty="0"/>
              <a:t>Now, we can compare graphs with each other, find similarities among different graphs, and use them for many downstream tasks (node classification, etc.)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C9577-D98F-CFBC-875D-1FF4695F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C2424D-9EC8-B301-5E4E-542BE72B84BB}"/>
              </a:ext>
            </a:extLst>
          </p:cNvPr>
          <p:cNvGrpSpPr/>
          <p:nvPr/>
        </p:nvGrpSpPr>
        <p:grpSpPr>
          <a:xfrm>
            <a:off x="1916662" y="4241153"/>
            <a:ext cx="3153058" cy="2094156"/>
            <a:chOff x="913951" y="4232735"/>
            <a:chExt cx="3153058" cy="209415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CFAF7C-612E-2D80-5163-5026F9823FDA}"/>
                </a:ext>
              </a:extLst>
            </p:cNvPr>
            <p:cNvGrpSpPr/>
            <p:nvPr/>
          </p:nvGrpSpPr>
          <p:grpSpPr>
            <a:xfrm>
              <a:off x="913951" y="4232735"/>
              <a:ext cx="3107666" cy="2094156"/>
              <a:chOff x="2813199" y="2268089"/>
              <a:chExt cx="5650317" cy="3791421"/>
            </a:xfrm>
          </p:grpSpPr>
          <p:pic>
            <p:nvPicPr>
              <p:cNvPr id="28" name="Picture 2" descr="Graph Neural Networks Series | Part 3 | Node embedding | by Omar Hussein |  The Modern Scientist | Medium">
                <a:extLst>
                  <a:ext uri="{FF2B5EF4-FFF2-40B4-BE49-F238E27FC236}">
                    <a16:creationId xmlns:a16="http://schemas.microsoft.com/office/drawing/2014/main" id="{2ECB49A8-9F65-2D6B-3AA4-E67F42552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47" r="42975"/>
              <a:stretch/>
            </p:blipFill>
            <p:spPr bwMode="auto">
              <a:xfrm>
                <a:off x="2813199" y="2268089"/>
                <a:ext cx="5549602" cy="3791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0D29B50-AC31-5B05-A731-E36FFBDC6622}"/>
                  </a:ext>
                </a:extLst>
              </p:cNvPr>
              <p:cNvSpPr/>
              <p:nvPr/>
            </p:nvSpPr>
            <p:spPr>
              <a:xfrm>
                <a:off x="8225210" y="4351279"/>
                <a:ext cx="238306" cy="316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1AC33A-FEE1-92CE-59FC-54E719E195E9}"/>
                  </a:ext>
                </a:extLst>
              </p:cNvPr>
              <p:cNvSpPr/>
              <p:nvPr/>
            </p:nvSpPr>
            <p:spPr>
              <a:xfrm>
                <a:off x="3572539" y="3625702"/>
                <a:ext cx="382772" cy="3508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E748E56-6959-AB6F-B9C9-494AEEAF64D1}"/>
                  </a:ext>
                </a:extLst>
              </p:cNvPr>
              <p:cNvSpPr/>
              <p:nvPr/>
            </p:nvSpPr>
            <p:spPr>
              <a:xfrm>
                <a:off x="5661974" y="2725479"/>
                <a:ext cx="382772" cy="3508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A49DC8C-8BEF-0C5E-4BB3-BC28B8E7F58B}"/>
                  </a:ext>
                </a:extLst>
              </p:cNvPr>
              <p:cNvSpPr/>
              <p:nvPr/>
            </p:nvSpPr>
            <p:spPr>
              <a:xfrm>
                <a:off x="4931872" y="3397100"/>
                <a:ext cx="382772" cy="350874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EE2D97E-729B-4BF6-0C2B-4F7A79A48B17}"/>
                  </a:ext>
                </a:extLst>
              </p:cNvPr>
              <p:cNvSpPr/>
              <p:nvPr/>
            </p:nvSpPr>
            <p:spPr>
              <a:xfrm>
                <a:off x="3738219" y="2326569"/>
                <a:ext cx="382772" cy="3508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C0C4E9B-4FAA-91BB-23C1-F55F633F7C09}"/>
                  </a:ext>
                </a:extLst>
              </p:cNvPr>
              <p:cNvSpPr/>
              <p:nvPr/>
            </p:nvSpPr>
            <p:spPr>
              <a:xfrm>
                <a:off x="2861557" y="4470988"/>
                <a:ext cx="382772" cy="3508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5D6303C-691D-F598-F36F-3F26676FCA35}"/>
                  </a:ext>
                </a:extLst>
              </p:cNvPr>
              <p:cNvSpPr/>
              <p:nvPr/>
            </p:nvSpPr>
            <p:spPr>
              <a:xfrm>
                <a:off x="3217225" y="5093962"/>
                <a:ext cx="382772" cy="3508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51847C8-5DE2-CD9A-A8CE-79AF925278A9}"/>
                  </a:ext>
                </a:extLst>
              </p:cNvPr>
              <p:cNvSpPr/>
              <p:nvPr/>
            </p:nvSpPr>
            <p:spPr>
              <a:xfrm>
                <a:off x="4262759" y="5619866"/>
                <a:ext cx="382772" cy="3508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110429E-28CC-A2D9-B499-E235C36DAD59}"/>
                  </a:ext>
                </a:extLst>
              </p:cNvPr>
              <p:cNvSpPr/>
              <p:nvPr/>
            </p:nvSpPr>
            <p:spPr>
              <a:xfrm>
                <a:off x="5680434" y="5093962"/>
                <a:ext cx="382772" cy="3508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FEFD79D-D635-C660-E8EE-D57F206EBD95}"/>
                  </a:ext>
                </a:extLst>
              </p:cNvPr>
              <p:cNvSpPr/>
              <p:nvPr/>
            </p:nvSpPr>
            <p:spPr>
              <a:xfrm>
                <a:off x="6052573" y="3790508"/>
                <a:ext cx="382772" cy="3508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4EA0654-7324-0545-692D-92A8F61A749F}"/>
                  </a:ext>
                </a:extLst>
              </p:cNvPr>
              <p:cNvSpPr/>
              <p:nvPr/>
            </p:nvSpPr>
            <p:spPr>
              <a:xfrm>
                <a:off x="4493905" y="4307960"/>
                <a:ext cx="382772" cy="3508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2C0BC-AE5B-439C-2498-545259FEDE70}"/>
                </a:ext>
              </a:extLst>
            </p:cNvPr>
            <p:cNvSpPr/>
            <p:nvPr/>
          </p:nvSpPr>
          <p:spPr>
            <a:xfrm>
              <a:off x="3197048" y="4464104"/>
              <a:ext cx="869961" cy="37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781EFD1-8871-7252-D700-68B422AFCA89}"/>
                </a:ext>
              </a:extLst>
            </p:cNvPr>
            <p:cNvSpPr/>
            <p:nvPr/>
          </p:nvSpPr>
          <p:spPr>
            <a:xfrm>
              <a:off x="2104764" y="5301177"/>
              <a:ext cx="1271707" cy="234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4A53F9-FC6A-14B3-FDC0-695EDB13CB0D}"/>
                </a:ext>
              </a:extLst>
            </p:cNvPr>
            <p:cNvSpPr/>
            <p:nvPr/>
          </p:nvSpPr>
          <p:spPr>
            <a:xfrm>
              <a:off x="2065770" y="5403601"/>
              <a:ext cx="697439" cy="99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F089DE6E-7BFC-4D16-9E5C-466275E1F93F}"/>
                </a:ext>
              </a:extLst>
            </p:cNvPr>
            <p:cNvSpPr/>
            <p:nvPr/>
          </p:nvSpPr>
          <p:spPr>
            <a:xfrm>
              <a:off x="2070590" y="5347531"/>
              <a:ext cx="1478726" cy="212836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371EC460-EDFB-F50C-5CA7-7DC2DB822EF1}"/>
              </a:ext>
            </a:extLst>
          </p:cNvPr>
          <p:cNvSpPr/>
          <p:nvPr/>
        </p:nvSpPr>
        <p:spPr>
          <a:xfrm>
            <a:off x="5069720" y="5087919"/>
            <a:ext cx="1632532" cy="714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978842-5FB2-2FC4-EE4A-439506F02316}"/>
              </a:ext>
            </a:extLst>
          </p:cNvPr>
          <p:cNvGrpSpPr/>
          <p:nvPr/>
        </p:nvGrpSpPr>
        <p:grpSpPr>
          <a:xfrm>
            <a:off x="6532748" y="4262517"/>
            <a:ext cx="3467411" cy="2094156"/>
            <a:chOff x="6532748" y="4262517"/>
            <a:chExt cx="3467411" cy="2094156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4F5429A-35CB-0930-F574-1D5CFB6CF3DD}"/>
                </a:ext>
              </a:extLst>
            </p:cNvPr>
            <p:cNvGrpSpPr/>
            <p:nvPr/>
          </p:nvGrpSpPr>
          <p:grpSpPr>
            <a:xfrm>
              <a:off x="6532748" y="4262517"/>
              <a:ext cx="3467411" cy="2094156"/>
              <a:chOff x="7076388" y="4254099"/>
              <a:chExt cx="3467411" cy="20941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B07BC42-9CA7-51D6-2D63-E41194CFBE87}"/>
                  </a:ext>
                </a:extLst>
              </p:cNvPr>
              <p:cNvGrpSpPr/>
              <p:nvPr/>
            </p:nvGrpSpPr>
            <p:grpSpPr>
              <a:xfrm>
                <a:off x="8878655" y="4490301"/>
                <a:ext cx="1665144" cy="1327142"/>
                <a:chOff x="7719868" y="2793492"/>
                <a:chExt cx="1665144" cy="1327142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C0AC8E9-930C-A95E-CD0B-6793BCA6CC14}"/>
                    </a:ext>
                  </a:extLst>
                </p:cNvPr>
                <p:cNvSpPr/>
                <p:nvPr/>
              </p:nvSpPr>
              <p:spPr>
                <a:xfrm>
                  <a:off x="7719868" y="2962754"/>
                  <a:ext cx="215105" cy="2029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3F496C0-4616-1592-4BC1-1D9DD40C4226}"/>
                    </a:ext>
                  </a:extLst>
                </p:cNvPr>
                <p:cNvSpPr/>
                <p:nvPr/>
              </p:nvSpPr>
              <p:spPr>
                <a:xfrm>
                  <a:off x="8449051" y="2793492"/>
                  <a:ext cx="215105" cy="2029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3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72EE56E-0246-52AD-AD40-7DF4752BAAA9}"/>
                    </a:ext>
                  </a:extLst>
                </p:cNvPr>
                <p:cNvSpPr/>
                <p:nvPr/>
              </p:nvSpPr>
              <p:spPr>
                <a:xfrm>
                  <a:off x="8449051" y="3168232"/>
                  <a:ext cx="215105" cy="2029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3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93A7A45-F087-D1D3-24BE-A18DC90F3522}"/>
                    </a:ext>
                  </a:extLst>
                </p:cNvPr>
                <p:cNvSpPr/>
                <p:nvPr/>
              </p:nvSpPr>
              <p:spPr>
                <a:xfrm>
                  <a:off x="9169907" y="2965313"/>
                  <a:ext cx="215105" cy="2029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B08F-7F83-6D2E-8B55-B994B819D2D1}"/>
                    </a:ext>
                  </a:extLst>
                </p:cNvPr>
                <p:cNvSpPr/>
                <p:nvPr/>
              </p:nvSpPr>
              <p:spPr>
                <a:xfrm>
                  <a:off x="7719868" y="3538972"/>
                  <a:ext cx="215105" cy="2029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5AA925E-1C34-2AEE-857E-51C9CA254A99}"/>
                    </a:ext>
                  </a:extLst>
                </p:cNvPr>
                <p:cNvSpPr/>
                <p:nvPr/>
              </p:nvSpPr>
              <p:spPr>
                <a:xfrm>
                  <a:off x="8449051" y="3542974"/>
                  <a:ext cx="215105" cy="2029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3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6433812-484A-E313-415A-556467704DB8}"/>
                    </a:ext>
                  </a:extLst>
                </p:cNvPr>
                <p:cNvSpPr/>
                <p:nvPr/>
              </p:nvSpPr>
              <p:spPr>
                <a:xfrm>
                  <a:off x="8449051" y="3917715"/>
                  <a:ext cx="215105" cy="2029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3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E849761-62EF-92DC-6996-CFBF2085966D}"/>
                    </a:ext>
                  </a:extLst>
                </p:cNvPr>
                <p:cNvSpPr/>
                <p:nvPr/>
              </p:nvSpPr>
              <p:spPr>
                <a:xfrm>
                  <a:off x="9169907" y="3706792"/>
                  <a:ext cx="215105" cy="2029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C2738AA-303C-D690-133C-5D44DE6235E8}"/>
                    </a:ext>
                  </a:extLst>
                </p:cNvPr>
                <p:cNvCxnSpPr>
                  <a:cxnSpLocks/>
                  <a:stCxn id="7" idx="6"/>
                  <a:endCxn id="8" idx="2"/>
                </p:cNvCxnSpPr>
                <p:nvPr/>
              </p:nvCxnSpPr>
              <p:spPr>
                <a:xfrm flipV="1">
                  <a:off x="7934972" y="2894952"/>
                  <a:ext cx="514079" cy="169262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5F5EF0C9-27FB-184A-CA5A-9BCB4EBE338C}"/>
                    </a:ext>
                  </a:extLst>
                </p:cNvPr>
                <p:cNvCxnSpPr>
                  <a:cxnSpLocks/>
                  <a:stCxn id="7" idx="6"/>
                  <a:endCxn id="9" idx="2"/>
                </p:cNvCxnSpPr>
                <p:nvPr/>
              </p:nvCxnSpPr>
              <p:spPr>
                <a:xfrm>
                  <a:off x="7934972" y="3064214"/>
                  <a:ext cx="514079" cy="205478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19E8FE4-DBAA-F77F-15E7-D4B207393242}"/>
                    </a:ext>
                  </a:extLst>
                </p:cNvPr>
                <p:cNvCxnSpPr>
                  <a:cxnSpLocks/>
                  <a:stCxn id="10" idx="1"/>
                  <a:endCxn id="8" idx="6"/>
                </p:cNvCxnSpPr>
                <p:nvPr/>
              </p:nvCxnSpPr>
              <p:spPr>
                <a:xfrm flipH="1" flipV="1">
                  <a:off x="8664156" y="2894952"/>
                  <a:ext cx="537253" cy="100078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9B1305C-3AC1-D861-E788-B33231A64F15}"/>
                    </a:ext>
                  </a:extLst>
                </p:cNvPr>
                <p:cNvCxnSpPr>
                  <a:cxnSpLocks/>
                  <a:stCxn id="14" idx="2"/>
                  <a:endCxn id="9" idx="6"/>
                </p:cNvCxnSpPr>
                <p:nvPr/>
              </p:nvCxnSpPr>
              <p:spPr>
                <a:xfrm flipH="1" flipV="1">
                  <a:off x="8664156" y="3269692"/>
                  <a:ext cx="505751" cy="538559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65AC4C7-6B4A-2ED2-4113-E2D137D3E490}"/>
                    </a:ext>
                  </a:extLst>
                </p:cNvPr>
                <p:cNvCxnSpPr>
                  <a:cxnSpLocks/>
                  <a:stCxn id="14" idx="2"/>
                  <a:endCxn id="12" idx="6"/>
                </p:cNvCxnSpPr>
                <p:nvPr/>
              </p:nvCxnSpPr>
              <p:spPr>
                <a:xfrm flipH="1" flipV="1">
                  <a:off x="8664156" y="3644434"/>
                  <a:ext cx="505751" cy="163818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E06C0B1-9EAD-16D5-B1B1-248138F11808}"/>
                    </a:ext>
                  </a:extLst>
                </p:cNvPr>
                <p:cNvCxnSpPr>
                  <a:cxnSpLocks/>
                  <a:stCxn id="14" idx="2"/>
                  <a:endCxn id="13" idx="6"/>
                </p:cNvCxnSpPr>
                <p:nvPr/>
              </p:nvCxnSpPr>
              <p:spPr>
                <a:xfrm flipH="1">
                  <a:off x="8664156" y="3808252"/>
                  <a:ext cx="505751" cy="210923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B596228-E915-4E01-AF74-489564594727}"/>
                    </a:ext>
                  </a:extLst>
                </p:cNvPr>
                <p:cNvCxnSpPr>
                  <a:cxnSpLocks/>
                  <a:stCxn id="11" idx="6"/>
                  <a:endCxn id="12" idx="2"/>
                </p:cNvCxnSpPr>
                <p:nvPr/>
              </p:nvCxnSpPr>
              <p:spPr>
                <a:xfrm>
                  <a:off x="7934972" y="3640432"/>
                  <a:ext cx="514079" cy="4001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1" name="Picture 2" descr="Graph Neural Networks Series | Part 3 | Node embedding | by Omar Hussein |  The Modern Scientist | Medium">
                <a:extLst>
                  <a:ext uri="{FF2B5EF4-FFF2-40B4-BE49-F238E27FC236}">
                    <a16:creationId xmlns:a16="http://schemas.microsoft.com/office/drawing/2014/main" id="{5FF13069-B1C2-70AA-AC8D-187F6B5080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53" t="2447" r="42975"/>
              <a:stretch/>
            </p:blipFill>
            <p:spPr bwMode="auto">
              <a:xfrm>
                <a:off x="7245892" y="4254099"/>
                <a:ext cx="630071" cy="2094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4C3A6F4-6B83-DA8C-F484-1114147C7476}"/>
                  </a:ext>
                </a:extLst>
              </p:cNvPr>
              <p:cNvSpPr/>
              <p:nvPr/>
            </p:nvSpPr>
            <p:spPr>
              <a:xfrm>
                <a:off x="7076388" y="4488395"/>
                <a:ext cx="869961" cy="37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D9EA58-F6F7-7FC5-F0F2-4689B94D5714}"/>
                  </a:ext>
                </a:extLst>
              </p:cNvPr>
              <p:cNvSpPr/>
              <p:nvPr/>
            </p:nvSpPr>
            <p:spPr>
              <a:xfrm>
                <a:off x="7783775" y="5330329"/>
                <a:ext cx="180452" cy="37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C5CA893A-457E-9746-9DB8-E6E26383B312}"/>
                  </a:ext>
                </a:extLst>
              </p:cNvPr>
              <p:cNvSpPr/>
              <p:nvPr/>
            </p:nvSpPr>
            <p:spPr>
              <a:xfrm rot="10800000">
                <a:off x="7628926" y="5235780"/>
                <a:ext cx="1240325" cy="212836"/>
              </a:xfrm>
              <a:prstGeom prst="rightArrow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D29CAB-41E0-FACA-A25C-84B8109F03E1}"/>
                </a:ext>
              </a:extLst>
            </p:cNvPr>
            <p:cNvSpPr/>
            <p:nvPr/>
          </p:nvSpPr>
          <p:spPr>
            <a:xfrm>
              <a:off x="8343342" y="5651706"/>
              <a:ext cx="215105" cy="2029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F57235F-CEB8-CB47-CF99-FF3777BFEA41}"/>
                </a:ext>
              </a:extLst>
            </p:cNvPr>
            <p:cNvCxnSpPr>
              <a:cxnSpLocks/>
            </p:cNvCxnSpPr>
            <p:nvPr/>
          </p:nvCxnSpPr>
          <p:spPr>
            <a:xfrm>
              <a:off x="8550118" y="5738024"/>
              <a:ext cx="514079" cy="400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34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D531-811E-C031-3394-EC6F8F81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07619-DF2B-5503-6F56-668853C6B7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Heterogeneous Graph: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associated with:</a:t>
                </a:r>
              </a:p>
              <a:p>
                <a:pPr lvl="1"/>
                <a:r>
                  <a:rPr lang="en-US" dirty="0"/>
                  <a:t>Node mapping function: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 mapping function: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i="1" dirty="0">
                  <a:latin typeface="Helvetica" pitchFamily="2" charset="0"/>
                </a:endParaRPr>
              </a:p>
              <a:p>
                <a:r>
                  <a:rPr lang="en-US" b="1" dirty="0"/>
                  <a:t>Metapath:</a:t>
                </a:r>
                <a:r>
                  <a:rPr lang="en-US" dirty="0"/>
                  <a:t> a metapath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CA" b="0" i="1" smtClean="0">
                        <a:latin typeface="Cambria Math" panose="02040503050406030204" pitchFamily="18" charset="0"/>
                      </a:rPr>
                      <m:t>…</m:t>
                    </m:r>
                    <m:groupChr>
                      <m:groupChrPr>
                        <m:chr m:val="→"/>
                        <m:vertJc m:val="bot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describes a composite relation between node types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07619-DF2B-5503-6F56-668853C6B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1CB18-8F01-2296-C5BC-D12CFD4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0D478-6120-1AFF-8780-4C60176BD860}"/>
              </a:ext>
            </a:extLst>
          </p:cNvPr>
          <p:cNvSpPr txBox="1"/>
          <p:nvPr/>
        </p:nvSpPr>
        <p:spPr>
          <a:xfrm>
            <a:off x="8107588" y="1577897"/>
            <a:ext cx="2870200" cy="1200329"/>
          </a:xfrm>
          <a:custGeom>
            <a:avLst/>
            <a:gdLst>
              <a:gd name="connsiteX0" fmla="*/ 0 w 2870200"/>
              <a:gd name="connsiteY0" fmla="*/ 0 h 1200329"/>
              <a:gd name="connsiteX1" fmla="*/ 545338 w 2870200"/>
              <a:gd name="connsiteY1" fmla="*/ 0 h 1200329"/>
              <a:gd name="connsiteX2" fmla="*/ 1033272 w 2870200"/>
              <a:gd name="connsiteY2" fmla="*/ 0 h 1200329"/>
              <a:gd name="connsiteX3" fmla="*/ 1664716 w 2870200"/>
              <a:gd name="connsiteY3" fmla="*/ 0 h 1200329"/>
              <a:gd name="connsiteX4" fmla="*/ 2210054 w 2870200"/>
              <a:gd name="connsiteY4" fmla="*/ 0 h 1200329"/>
              <a:gd name="connsiteX5" fmla="*/ 2870200 w 2870200"/>
              <a:gd name="connsiteY5" fmla="*/ 0 h 1200329"/>
              <a:gd name="connsiteX6" fmla="*/ 2870200 w 2870200"/>
              <a:gd name="connsiteY6" fmla="*/ 424116 h 1200329"/>
              <a:gd name="connsiteX7" fmla="*/ 2870200 w 2870200"/>
              <a:gd name="connsiteY7" fmla="*/ 824226 h 1200329"/>
              <a:gd name="connsiteX8" fmla="*/ 2870200 w 2870200"/>
              <a:gd name="connsiteY8" fmla="*/ 1200329 h 1200329"/>
              <a:gd name="connsiteX9" fmla="*/ 2353564 w 2870200"/>
              <a:gd name="connsiteY9" fmla="*/ 1200329 h 1200329"/>
              <a:gd name="connsiteX10" fmla="*/ 1779524 w 2870200"/>
              <a:gd name="connsiteY10" fmla="*/ 1200329 h 1200329"/>
              <a:gd name="connsiteX11" fmla="*/ 1205484 w 2870200"/>
              <a:gd name="connsiteY11" fmla="*/ 1200329 h 1200329"/>
              <a:gd name="connsiteX12" fmla="*/ 660146 w 2870200"/>
              <a:gd name="connsiteY12" fmla="*/ 1200329 h 1200329"/>
              <a:gd name="connsiteX13" fmla="*/ 0 w 2870200"/>
              <a:gd name="connsiteY13" fmla="*/ 1200329 h 1200329"/>
              <a:gd name="connsiteX14" fmla="*/ 0 w 2870200"/>
              <a:gd name="connsiteY14" fmla="*/ 776213 h 1200329"/>
              <a:gd name="connsiteX15" fmla="*/ 0 w 2870200"/>
              <a:gd name="connsiteY15" fmla="*/ 352097 h 1200329"/>
              <a:gd name="connsiteX16" fmla="*/ 0 w 2870200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0200" h="1200329" extrusionOk="0">
                <a:moveTo>
                  <a:pt x="0" y="0"/>
                </a:moveTo>
                <a:cubicBezTo>
                  <a:pt x="225810" y="-22028"/>
                  <a:pt x="427343" y="39806"/>
                  <a:pt x="545338" y="0"/>
                </a:cubicBezTo>
                <a:cubicBezTo>
                  <a:pt x="663333" y="-39806"/>
                  <a:pt x="881529" y="8214"/>
                  <a:pt x="1033272" y="0"/>
                </a:cubicBezTo>
                <a:cubicBezTo>
                  <a:pt x="1185015" y="-8214"/>
                  <a:pt x="1436058" y="14384"/>
                  <a:pt x="1664716" y="0"/>
                </a:cubicBezTo>
                <a:cubicBezTo>
                  <a:pt x="1893374" y="-14384"/>
                  <a:pt x="2009326" y="23002"/>
                  <a:pt x="2210054" y="0"/>
                </a:cubicBezTo>
                <a:cubicBezTo>
                  <a:pt x="2410782" y="-23002"/>
                  <a:pt x="2600613" y="74079"/>
                  <a:pt x="2870200" y="0"/>
                </a:cubicBezTo>
                <a:cubicBezTo>
                  <a:pt x="2885969" y="122159"/>
                  <a:pt x="2841385" y="286271"/>
                  <a:pt x="2870200" y="424116"/>
                </a:cubicBezTo>
                <a:cubicBezTo>
                  <a:pt x="2899015" y="561961"/>
                  <a:pt x="2857867" y="650178"/>
                  <a:pt x="2870200" y="824226"/>
                </a:cubicBezTo>
                <a:cubicBezTo>
                  <a:pt x="2882533" y="998274"/>
                  <a:pt x="2842684" y="1018621"/>
                  <a:pt x="2870200" y="1200329"/>
                </a:cubicBezTo>
                <a:cubicBezTo>
                  <a:pt x="2695299" y="1229236"/>
                  <a:pt x="2513887" y="1146349"/>
                  <a:pt x="2353564" y="1200329"/>
                </a:cubicBezTo>
                <a:cubicBezTo>
                  <a:pt x="2193241" y="1254309"/>
                  <a:pt x="2034991" y="1166845"/>
                  <a:pt x="1779524" y="1200329"/>
                </a:cubicBezTo>
                <a:cubicBezTo>
                  <a:pt x="1524057" y="1233813"/>
                  <a:pt x="1464699" y="1184684"/>
                  <a:pt x="1205484" y="1200329"/>
                </a:cubicBezTo>
                <a:cubicBezTo>
                  <a:pt x="946269" y="1215974"/>
                  <a:pt x="910781" y="1141208"/>
                  <a:pt x="660146" y="1200329"/>
                </a:cubicBezTo>
                <a:cubicBezTo>
                  <a:pt x="409511" y="1259450"/>
                  <a:pt x="201115" y="1197240"/>
                  <a:pt x="0" y="1200329"/>
                </a:cubicBezTo>
                <a:cubicBezTo>
                  <a:pt x="-50310" y="1067409"/>
                  <a:pt x="23771" y="957076"/>
                  <a:pt x="0" y="776213"/>
                </a:cubicBezTo>
                <a:cubicBezTo>
                  <a:pt x="-23771" y="595350"/>
                  <a:pt x="24572" y="550718"/>
                  <a:pt x="0" y="352097"/>
                </a:cubicBezTo>
                <a:cubicBezTo>
                  <a:pt x="-24572" y="153476"/>
                  <a:pt x="2515" y="11012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9687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V: Set of vertices</a:t>
            </a:r>
          </a:p>
          <a:p>
            <a:pPr marL="39687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E: Set of edges</a:t>
            </a:r>
          </a:p>
          <a:p>
            <a:pPr marL="39687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A: Set of node types</a:t>
            </a:r>
          </a:p>
          <a:p>
            <a:pPr marL="39687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R: Set of edge types</a:t>
            </a:r>
          </a:p>
        </p:txBody>
      </p:sp>
      <p:pic>
        <p:nvPicPr>
          <p:cNvPr id="8" name="Picture 7" descr="A diagram of a group of circles&#10;&#10;Description automatically generated">
            <a:extLst>
              <a:ext uri="{FF2B5EF4-FFF2-40B4-BE49-F238E27FC236}">
                <a16:creationId xmlns:a16="http://schemas.microsoft.com/office/drawing/2014/main" id="{BDFFFC22-6B73-402E-FB2C-3A6B4118AD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" t="-1" r="67014" b="43869"/>
          <a:stretch/>
        </p:blipFill>
        <p:spPr>
          <a:xfrm>
            <a:off x="1838312" y="3966161"/>
            <a:ext cx="3097451" cy="2205634"/>
          </a:xfrm>
          <a:prstGeom prst="rect">
            <a:avLst/>
          </a:prstGeom>
        </p:spPr>
      </p:pic>
      <p:pic>
        <p:nvPicPr>
          <p:cNvPr id="9" name="Picture 8" descr="A diagram of a group of circles&#10;&#10;Description automatically generated">
            <a:extLst>
              <a:ext uri="{FF2B5EF4-FFF2-40B4-BE49-F238E27FC236}">
                <a16:creationId xmlns:a16="http://schemas.microsoft.com/office/drawing/2014/main" id="{CC3D1683-BDD7-BF07-C368-5FB72EBAB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57345" r="61875" b="93"/>
          <a:stretch/>
        </p:blipFill>
        <p:spPr>
          <a:xfrm>
            <a:off x="6044746" y="4350145"/>
            <a:ext cx="4125685" cy="16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D531-811E-C031-3394-EC6F8F81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Notations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7619-DF2B-5503-6F56-668853C6B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Metapath instance:</a:t>
            </a:r>
            <a:r>
              <a:rPr lang="en-US" dirty="0"/>
              <a:t> an </a:t>
            </a:r>
            <a:r>
              <a:rPr lang="en-CA" dirty="0"/>
              <a:t>instance p of P is a node sequence in the graph following the schema defined by P.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1CB18-8F01-2296-C5BC-D12CFD4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A diagram of different types of graphs&#10;&#10;Description automatically generated">
            <a:extLst>
              <a:ext uri="{FF2B5EF4-FFF2-40B4-BE49-F238E27FC236}">
                <a16:creationId xmlns:a16="http://schemas.microsoft.com/office/drawing/2014/main" id="{942CF1E4-6D30-C0D9-F080-637D7FB2E3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13"/>
          <a:stretch/>
        </p:blipFill>
        <p:spPr>
          <a:xfrm>
            <a:off x="1606309" y="2333352"/>
            <a:ext cx="4148079" cy="3758055"/>
          </a:xfrm>
          <a:prstGeom prst="rect">
            <a:avLst/>
          </a:prstGeom>
        </p:spPr>
      </p:pic>
      <p:pic>
        <p:nvPicPr>
          <p:cNvPr id="11" name="Picture 10" descr="A diagram of different types of graphs&#10;&#10;Description automatically generated">
            <a:extLst>
              <a:ext uri="{FF2B5EF4-FFF2-40B4-BE49-F238E27FC236}">
                <a16:creationId xmlns:a16="http://schemas.microsoft.com/office/drawing/2014/main" id="{5B82D853-F414-3D36-AA30-C0626B4BEB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7"/>
          <a:stretch/>
        </p:blipFill>
        <p:spPr>
          <a:xfrm>
            <a:off x="6604000" y="2333352"/>
            <a:ext cx="3981691" cy="37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D531-811E-C031-3394-EC6F8F81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Notations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07619-DF2B-5503-6F56-668853C6B7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Metapath-based Neighbor: </a:t>
                </a:r>
                <a:r>
                  <a:rPr lang="en-US" dirty="0"/>
                  <a:t>Given a metapath P, for node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the graph the metapath-based neighbor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dirty="0"/>
                  <a:t> contains the set of nodes that connect with node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through metapath instances of 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07619-DF2B-5503-6F56-668853C6B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1CB18-8F01-2296-C5BC-D12CFD4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A diagram of different types of graphs&#10;&#10;Description automatically generated">
            <a:extLst>
              <a:ext uri="{FF2B5EF4-FFF2-40B4-BE49-F238E27FC236}">
                <a16:creationId xmlns:a16="http://schemas.microsoft.com/office/drawing/2014/main" id="{3A46EAA8-3CF2-9962-89B5-5A65782981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 r="53462" b="52157"/>
          <a:stretch/>
        </p:blipFill>
        <p:spPr>
          <a:xfrm>
            <a:off x="1677777" y="2988750"/>
            <a:ext cx="3558252" cy="1925880"/>
          </a:xfrm>
          <a:prstGeom prst="rect">
            <a:avLst/>
          </a:prstGeom>
        </p:spPr>
      </p:pic>
      <p:pic>
        <p:nvPicPr>
          <p:cNvPr id="6" name="Picture 5" descr="A diagram of different types of graphs&#10;&#10;Description automatically generated">
            <a:extLst>
              <a:ext uri="{FF2B5EF4-FFF2-40B4-BE49-F238E27FC236}">
                <a16:creationId xmlns:a16="http://schemas.microsoft.com/office/drawing/2014/main" id="{18EF29B2-216F-EF9C-75D7-9DF1F8AD9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57" r="49313" b="9036"/>
          <a:stretch/>
        </p:blipFill>
        <p:spPr>
          <a:xfrm>
            <a:off x="1459064" y="5167195"/>
            <a:ext cx="3853166" cy="708887"/>
          </a:xfrm>
          <a:prstGeom prst="rect">
            <a:avLst/>
          </a:prstGeom>
        </p:spPr>
      </p:pic>
      <p:pic>
        <p:nvPicPr>
          <p:cNvPr id="7" name="Picture 6" descr="A diagram of different types of graphs&#10;&#10;Description automatically generated">
            <a:extLst>
              <a:ext uri="{FF2B5EF4-FFF2-40B4-BE49-F238E27FC236}">
                <a16:creationId xmlns:a16="http://schemas.microsoft.com/office/drawing/2014/main" id="{34FA35B2-47A8-C4C3-436D-26CC2F0E49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1" t="55172" r="489" b="26060"/>
          <a:stretch/>
        </p:blipFill>
        <p:spPr>
          <a:xfrm>
            <a:off x="5746186" y="3599038"/>
            <a:ext cx="3942113" cy="70530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B751715-C2CE-B335-303B-E0F80B023F83}"/>
              </a:ext>
            </a:extLst>
          </p:cNvPr>
          <p:cNvGrpSpPr/>
          <p:nvPr/>
        </p:nvGrpSpPr>
        <p:grpSpPr>
          <a:xfrm>
            <a:off x="5746186" y="4304341"/>
            <a:ext cx="3942113" cy="571557"/>
            <a:chOff x="5136586" y="4293456"/>
            <a:chExt cx="3942113" cy="571557"/>
          </a:xfrm>
        </p:grpSpPr>
        <p:pic>
          <p:nvPicPr>
            <p:cNvPr id="13" name="Picture 12" descr="A diagram of different types of graphs&#10;&#10;Description automatically generated">
              <a:extLst>
                <a:ext uri="{FF2B5EF4-FFF2-40B4-BE49-F238E27FC236}">
                  <a16:creationId xmlns:a16="http://schemas.microsoft.com/office/drawing/2014/main" id="{9393BCD3-CEB2-AAF2-39C7-CA25CA5D7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11" t="59593" r="519" b="25199"/>
            <a:stretch/>
          </p:blipFill>
          <p:spPr>
            <a:xfrm>
              <a:off x="5136586" y="4293456"/>
              <a:ext cx="3942113" cy="5715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2BDEC-685B-C01C-039B-B374D892AFE5}"/>
                </a:ext>
              </a:extLst>
            </p:cNvPr>
            <p:cNvSpPr txBox="1"/>
            <p:nvPr/>
          </p:nvSpPr>
          <p:spPr>
            <a:xfrm>
              <a:off x="8604250" y="4471513"/>
              <a:ext cx="371475" cy="215444"/>
            </a:xfrm>
            <a:prstGeom prst="rect">
              <a:avLst/>
            </a:prstGeom>
            <a:solidFill>
              <a:srgbClr val="E5F7E8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Bob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07BE594-60CE-1D61-93B7-D03B903D04E8}"/>
              </a:ext>
            </a:extLst>
          </p:cNvPr>
          <p:cNvSpPr/>
          <p:nvPr/>
        </p:nvSpPr>
        <p:spPr>
          <a:xfrm>
            <a:off x="6315559" y="3477030"/>
            <a:ext cx="2898291" cy="380053"/>
          </a:xfrm>
          <a:custGeom>
            <a:avLst/>
            <a:gdLst>
              <a:gd name="connsiteX0" fmla="*/ 0 w 3149600"/>
              <a:gd name="connsiteY0" fmla="*/ 638175 h 638175"/>
              <a:gd name="connsiteX1" fmla="*/ 1597025 w 3149600"/>
              <a:gd name="connsiteY1" fmla="*/ 0 h 638175"/>
              <a:gd name="connsiteX2" fmla="*/ 3149600 w 3149600"/>
              <a:gd name="connsiteY2" fmla="*/ 63500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0" h="638175">
                <a:moveTo>
                  <a:pt x="0" y="638175"/>
                </a:moveTo>
                <a:cubicBezTo>
                  <a:pt x="536046" y="319352"/>
                  <a:pt x="1072092" y="529"/>
                  <a:pt x="1597025" y="0"/>
                </a:cubicBezTo>
                <a:cubicBezTo>
                  <a:pt x="2121958" y="-529"/>
                  <a:pt x="2935288" y="594254"/>
                  <a:pt x="3149600" y="63500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30BAA59-D889-41F9-CB35-1577974F00EF}"/>
              </a:ext>
            </a:extLst>
          </p:cNvPr>
          <p:cNvSpPr/>
          <p:nvPr/>
        </p:nvSpPr>
        <p:spPr>
          <a:xfrm>
            <a:off x="6315559" y="3258961"/>
            <a:ext cx="3841236" cy="1158055"/>
          </a:xfrm>
          <a:custGeom>
            <a:avLst/>
            <a:gdLst>
              <a:gd name="connsiteX0" fmla="*/ 0 w 4034012"/>
              <a:gd name="connsiteY0" fmla="*/ 776846 h 1521313"/>
              <a:gd name="connsiteX1" fmla="*/ 1796432 w 4034012"/>
              <a:gd name="connsiteY1" fmla="*/ 10 h 1521313"/>
              <a:gd name="connsiteX2" fmla="*/ 3973190 w 4034012"/>
              <a:gd name="connsiteY2" fmla="*/ 760662 h 1521313"/>
              <a:gd name="connsiteX3" fmla="*/ 3439115 w 4034012"/>
              <a:gd name="connsiteY3" fmla="*/ 1521313 h 152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4012" h="1521313">
                <a:moveTo>
                  <a:pt x="0" y="776846"/>
                </a:moveTo>
                <a:cubicBezTo>
                  <a:pt x="567117" y="389776"/>
                  <a:pt x="1134234" y="2707"/>
                  <a:pt x="1796432" y="10"/>
                </a:cubicBezTo>
                <a:cubicBezTo>
                  <a:pt x="2458630" y="-2687"/>
                  <a:pt x="3699410" y="507111"/>
                  <a:pt x="3973190" y="760662"/>
                </a:cubicBezTo>
                <a:cubicBezTo>
                  <a:pt x="4246971" y="1014213"/>
                  <a:pt x="3511943" y="1399933"/>
                  <a:pt x="3439115" y="1521313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7B97-88A1-6745-0F4B-F811AF8D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Previous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0FE1-E8F2-AD24-108D-1B250851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graph embedding techniques</a:t>
            </a:r>
          </a:p>
          <a:p>
            <a:pPr lvl="1"/>
            <a:r>
              <a:rPr lang="en-US" dirty="0"/>
              <a:t>Classic methods (LINE, node2vec, </a:t>
            </a:r>
            <a:r>
              <a:rPr lang="en-US" dirty="0" err="1"/>
              <a:t>DeepWalk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Rapid development of Deep Learning -&gt; GNN-based methods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Spectral-based GNNs (</a:t>
            </a:r>
            <a:r>
              <a:rPr lang="en-CA" dirty="0" err="1"/>
              <a:t>ChebNet</a:t>
            </a:r>
            <a:r>
              <a:rPr lang="en-CA" dirty="0"/>
              <a:t>, GCN, etc.)</a:t>
            </a:r>
          </a:p>
          <a:p>
            <a:pPr lvl="3"/>
            <a:r>
              <a:rPr lang="en-CA" dirty="0"/>
              <a:t>Limitation: Suffers from poor scalability and generalization ability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Spatial-based GNNs (</a:t>
            </a:r>
            <a:r>
              <a:rPr lang="en-CA" dirty="0" err="1"/>
              <a:t>GraphSAGE</a:t>
            </a:r>
            <a:r>
              <a:rPr lang="en-CA" dirty="0"/>
              <a:t>, GAT, etc.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 these GNN-based models built for </a:t>
            </a:r>
            <a:r>
              <a:rPr lang="en-US" u="sng" dirty="0"/>
              <a:t>homogenous</a:t>
            </a:r>
            <a:r>
              <a:rPr lang="en-US" dirty="0"/>
              <a:t> graph structure -&gt; heterogenous graph 										      embedding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0F4C-5E47-F74B-EAAD-BC0609E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4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Math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DE2498"/>
      </a:accent1>
      <a:accent2>
        <a:srgbClr val="0C0C0C"/>
      </a:accent2>
      <a:accent3>
        <a:srgbClr val="FF62AA"/>
      </a:accent3>
      <a:accent4>
        <a:srgbClr val="FFBDEF"/>
      </a:accent4>
      <a:accent5>
        <a:srgbClr val="C50078"/>
      </a:accent5>
      <a:accent6>
        <a:srgbClr val="0073CE"/>
      </a:accent6>
      <a:hlink>
        <a:srgbClr val="C50078"/>
      </a:hlink>
      <a:folHlink>
        <a:srgbClr val="595959"/>
      </a:folHlink>
    </a:clrScheme>
    <a:fontScheme name="Custom 6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mathematics_powerpoint_template_16-9_widescreen" id="{3A67D3AE-E7B6-9047-BD69-C458749CDD0A}" vid="{732B3BD8-0955-F34A-A9C8-6A5C97B2E8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35D3CEC2F76A4CA1EC3507E2D03D36" ma:contentTypeVersion="7" ma:contentTypeDescription="Create a new document." ma:contentTypeScope="" ma:versionID="8a1b477463c65a66122656847b28febd">
  <xsd:schema xmlns:xsd="http://www.w3.org/2001/XMLSchema" xmlns:xs="http://www.w3.org/2001/XMLSchema" xmlns:p="http://schemas.microsoft.com/office/2006/metadata/properties" xmlns:ns2="9bed8fe0-fd4c-4f92-9936-a2497f3396f6" xmlns:ns3="5d8f0207-1964-4a5e-9049-2927796093eb" targetNamespace="http://schemas.microsoft.com/office/2006/metadata/properties" ma:root="true" ma:fieldsID="16357843fa31938a69a7e60c0b67276d" ns2:_="" ns3:_="">
    <xsd:import namespace="9bed8fe0-fd4c-4f92-9936-a2497f3396f6"/>
    <xsd:import namespace="5d8f0207-1964-4a5e-9049-2927796093e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d8fe0-fd4c-4f92-9936-a2497f3396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f0207-1964-4a5e-9049-2927796093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D0B1B2-E79E-4E4D-A85D-7AA5C5D6C4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ed8fe0-fd4c-4f92-9936-a2497f3396f6"/>
    <ds:schemaRef ds:uri="5d8f0207-1964-4a5e-9049-2927796093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D17CF7-0A39-432C-91E2-AB56868E98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FEDD0-754E-477E-8C18-F39BF38C372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UofWaterloo_WhiteBkgrd</Template>
  <TotalTime>10255</TotalTime>
  <Words>1407</Words>
  <Application>Microsoft Macintosh PowerPoint</Application>
  <PresentationFormat>Widescreen</PresentationFormat>
  <Paragraphs>257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Barlow Condensed</vt:lpstr>
      <vt:lpstr>Calibri</vt:lpstr>
      <vt:lpstr>Cambria Math</vt:lpstr>
      <vt:lpstr>Georgia</vt:lpstr>
      <vt:lpstr>Helvetica</vt:lpstr>
      <vt:lpstr>Verdana</vt:lpstr>
      <vt:lpstr>Wingdings</vt:lpstr>
      <vt:lpstr>UofWaterloo_WhiteBkgrd</vt:lpstr>
      <vt:lpstr>MAGNN: Metapath Aggregated Graph Neural Network for Heterogeneous Graph Embedding</vt:lpstr>
      <vt:lpstr>Outline</vt:lpstr>
      <vt:lpstr>Introduction</vt:lpstr>
      <vt:lpstr>What is the problem?</vt:lpstr>
      <vt:lpstr>Why is it important?</vt:lpstr>
      <vt:lpstr>Background: Notations</vt:lpstr>
      <vt:lpstr>Background: Notations (2)</vt:lpstr>
      <vt:lpstr>Background: Notations (3)</vt:lpstr>
      <vt:lpstr>Background: Previous methods</vt:lpstr>
      <vt:lpstr>Background: Previous methods (2)</vt:lpstr>
      <vt:lpstr>Proposed method: MAGNN</vt:lpstr>
      <vt:lpstr>MAGNN: Node Content Transformation </vt:lpstr>
      <vt:lpstr>MAGNN: Node Content Transformation (1) </vt:lpstr>
      <vt:lpstr>MAGNN: Node Content Transformation (2) </vt:lpstr>
      <vt:lpstr>MAGNN: Intra-metapath Aggregation</vt:lpstr>
      <vt:lpstr>MAGNN: Intra-metapath Aggregation (1)</vt:lpstr>
      <vt:lpstr>MAGNN: Intra-metapath Aggregation (2)</vt:lpstr>
      <vt:lpstr>MAGNN: Intra-metapath Aggregation (3)</vt:lpstr>
      <vt:lpstr>MAGNN: Intra-metapath Aggregation (4)</vt:lpstr>
      <vt:lpstr>MAGNN: Intra-metapath Aggregation (5)</vt:lpstr>
      <vt:lpstr>MAGNN: Intra-metapath Aggregation (6)</vt:lpstr>
      <vt:lpstr>MAGNN: Intra-metapath Aggregation Summary</vt:lpstr>
      <vt:lpstr>MAGNN: Inter-metapath Aggregation</vt:lpstr>
      <vt:lpstr>MAGNN: Inter-metapath Aggregation (1)</vt:lpstr>
      <vt:lpstr>MAGNN Training</vt:lpstr>
      <vt:lpstr>Experiments Dataset</vt:lpstr>
      <vt:lpstr>Experiments Overview</vt:lpstr>
      <vt:lpstr>Node Classification</vt:lpstr>
      <vt:lpstr>Node clustering</vt:lpstr>
      <vt:lpstr>Link Prediction</vt:lpstr>
      <vt:lpstr>Visualization</vt:lpstr>
      <vt:lpstr>Ablation Studies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SPACE HERE</dc:title>
  <dc:creator>Niousha Sadjadi</dc:creator>
  <cp:lastModifiedBy>Niousha Sadjadi</cp:lastModifiedBy>
  <cp:revision>13</cp:revision>
  <dcterms:created xsi:type="dcterms:W3CDTF">2024-02-20T17:38:01Z</dcterms:created>
  <dcterms:modified xsi:type="dcterms:W3CDTF">2024-02-28T21:09:01Z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0x0101009535D3CEC2F76A4CA1EC3507E2D03D36</vt:lpwstr>
  </property>
</Properties>
</file>