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9" r:id="rId3"/>
    <p:sldId id="256" r:id="rId4"/>
    <p:sldId id="263" r:id="rId5"/>
    <p:sldId id="270" r:id="rId6"/>
    <p:sldId id="271" r:id="rId7"/>
    <p:sldId id="272" r:id="rId8"/>
    <p:sldId id="264" r:id="rId9"/>
    <p:sldId id="265" r:id="rId10"/>
    <p:sldId id="268" r:id="rId11"/>
    <p:sldId id="257" r:id="rId12"/>
    <p:sldId id="258" r:id="rId13"/>
    <p:sldId id="273" r:id="rId14"/>
    <p:sldId id="274" r:id="rId15"/>
    <p:sldId id="275" r:id="rId16"/>
    <p:sldId id="260" r:id="rId17"/>
    <p:sldId id="259" r:id="rId18"/>
    <p:sldId id="276" r:id="rId19"/>
    <p:sldId id="277" r:id="rId20"/>
    <p:sldId id="278" r:id="rId21"/>
    <p:sldId id="261" r:id="rId22"/>
    <p:sldId id="262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4EE6-BB97-5790-700F-D31AB7B8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4C201-1655-2C85-65DE-67784B62B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47841-DEDE-B55C-D0C4-A0233E5F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A68-2CBF-42E7-89CE-AEFD7DD7FE0C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5DB40-E916-028C-F24C-B49A434A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F12F-2B71-FDD4-5089-240FE6C7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A704-1A41-4100-82FA-25EEDB986B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84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38A1-FF50-BF91-D3BE-EEF67F1A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98AE9-24E0-6ED2-4DA2-5D2118B1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D46CF-81F1-A057-3729-D7F759FF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A68-2CBF-42E7-89CE-AEFD7DD7FE0C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7379C-A1C6-DF57-0E82-C535B817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E1B54-F3A9-21BF-768F-368DD27E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A704-1A41-4100-82FA-25EEDB986B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95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BC303-B476-1B47-B858-19BF5DE71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E0835-CC45-AEDC-C20B-C9A9FB63D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58ED-D4F0-BB52-651D-941CB356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A68-2CBF-42E7-89CE-AEFD7DD7FE0C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48B2-D32C-5D00-EA61-2F0EA258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799A4-7313-123A-2D0C-6CE39885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A704-1A41-4100-82FA-25EEDB986B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35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6026-3CC1-6179-E2F5-96B8865E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04E5-885E-A7F3-F792-F9FB1FDF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D6946-DB86-7E17-A76D-CC59BA13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A68-2CBF-42E7-89CE-AEFD7DD7FE0C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EE369-02CC-A12C-3A26-2ACF2452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5EFF8-D283-DAD3-245E-0231BFC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A704-1A41-4100-82FA-25EEDB986B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61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0CCB-C054-0505-E9E5-6F52CD5A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3C97E-E382-ACDC-0BF0-57EE61B9B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B349-F701-3BFF-0E98-74465022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A68-2CBF-42E7-89CE-AEFD7DD7FE0C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C4DAD-B51F-0BC1-8487-8F0E348E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B3FD9-87A9-C011-579D-C59A4EB0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A704-1A41-4100-82FA-25EEDB986B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264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94CC-C579-E28D-386C-71946F1D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B1FC-A0BA-379E-7EA9-BF44458D6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BFB1E-E925-874E-873D-D0B953FCD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B35D4-B94F-25EF-30D1-8C47BF8D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A68-2CBF-42E7-89CE-AEFD7DD7FE0C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5813F-4C86-2C63-541F-EBF98315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15BA6-67E7-DB0E-23A1-73F490F1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A704-1A41-4100-82FA-25EEDB986B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35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A8DB-0FD2-3C8B-CF49-59A76BB4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97C50-2660-7490-F66F-8B576A5AB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51465-B84F-AFD4-F723-BF08A1151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33DB4-93C6-836F-F398-BBF5223A2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7EAE6-D9B7-CB3B-881F-630E22DF8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FD0AA-9102-F165-77C8-8E0302A8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A68-2CBF-42E7-89CE-AEFD7DD7FE0C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70110-D6CB-5052-B4EB-8F212D59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A333D-28FA-7EC2-3963-3374D813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A704-1A41-4100-82FA-25EEDB986B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67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B55C-839D-34EC-9CA4-47A1FDE9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7840E-7A87-5B05-FC93-52DD08F6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A68-2CBF-42E7-89CE-AEFD7DD7FE0C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4E4D6-4465-7797-4121-E8F86771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53ABC-7A95-3EC0-7FDC-3C88DDFB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A704-1A41-4100-82FA-25EEDB986B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37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3E521-0A43-D09D-A0F0-6C8969DE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A68-2CBF-42E7-89CE-AEFD7DD7FE0C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445E0-9861-5CD2-DB86-CF49186D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96D2-AD9E-6A0C-FD3F-9F3E29AB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A704-1A41-4100-82FA-25EEDB986B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512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412E-9F20-5EF5-903B-45CE71E6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A08F-3281-4309-8E38-79F9C5399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9260D-4037-3DD4-97A7-42C11D6D3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2FA70-E1A5-86C3-0BDF-C3348A37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A68-2CBF-42E7-89CE-AEFD7DD7FE0C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BD77-E029-29D1-90CA-A5B33374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DA797-7071-B476-CF92-58A6D772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A704-1A41-4100-82FA-25EEDB986B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51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87AE-9343-79D0-9DDF-9048E7B0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54D6C-6D33-0E8B-EC5D-5CF207820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68E21-ACD9-1D57-BC69-0E8EE3FD4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AFDB6-AA39-EF0D-EC33-31166103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5A68-2CBF-42E7-89CE-AEFD7DD7FE0C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97010-1463-DC93-E0E7-5488F8F2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F1659-E156-75C6-97F2-21E35DF7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A704-1A41-4100-82FA-25EEDB986B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715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DA0A2-F5B1-60A8-DD83-1F5EE5AC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7FBB8-751B-3DCF-1A43-E89D10EC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5EBC5-1287-CF6E-946F-1DD9FD5DB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65A68-2CBF-42E7-89CE-AEFD7DD7FE0C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BDDF8-870A-C126-A06D-07F075B61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A7B60-9B81-6A17-113F-7A067D2DB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CA704-1A41-4100-82FA-25EEDB986B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54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E0E99-F35C-1D0A-1919-83009D5C5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9EC929-6E90-3E3B-D25A-CBFEFE255AB1}"/>
              </a:ext>
            </a:extLst>
          </p:cNvPr>
          <p:cNvSpPr txBox="1"/>
          <p:nvPr/>
        </p:nvSpPr>
        <p:spPr>
          <a:xfrm>
            <a:off x="923544" y="2167128"/>
            <a:ext cx="10680192" cy="9541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chemeClr val="bg1"/>
                </a:solidFill>
              </a:rPr>
              <a:t> 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Deep Equilibrium Algorithmic Reasoning</a:t>
            </a:r>
          </a:p>
          <a:p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C5D00-1332-92A0-D30B-B1995E987455}"/>
              </a:ext>
            </a:extLst>
          </p:cNvPr>
          <p:cNvSpPr txBox="1"/>
          <p:nvPr/>
        </p:nvSpPr>
        <p:spPr>
          <a:xfrm>
            <a:off x="4553366" y="3444378"/>
            <a:ext cx="3085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Khushee Kapoor</a:t>
            </a:r>
          </a:p>
        </p:txBody>
      </p:sp>
    </p:spTree>
    <p:extLst>
      <p:ext uri="{BB962C8B-B14F-4D97-AF65-F5344CB8AC3E}">
        <p14:creationId xmlns:p14="http://schemas.microsoft.com/office/powerpoint/2010/main" val="160697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2E220-7233-338C-3A00-07779164F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9C266A-B543-F533-93DB-1160AE3E1B7B}"/>
              </a:ext>
            </a:extLst>
          </p:cNvPr>
          <p:cNvSpPr txBox="1"/>
          <p:nvPr/>
        </p:nvSpPr>
        <p:spPr>
          <a:xfrm>
            <a:off x="448056" y="320040"/>
            <a:ext cx="10259568" cy="9541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 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Equilibrium is a missed alignment</a:t>
            </a:r>
          </a:p>
          <a:p>
            <a:endParaRPr lang="en-CA" sz="1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05FB5-5CCE-6790-0F17-6C419B547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54" y="2498774"/>
            <a:ext cx="9422970" cy="1714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4744DE-F37B-B377-DB30-D635B5AC2CE9}"/>
              </a:ext>
            </a:extLst>
          </p:cNvPr>
          <p:cNvSpPr txBox="1"/>
          <p:nvPr/>
        </p:nvSpPr>
        <p:spPr>
          <a:xfrm>
            <a:off x="663455" y="1692204"/>
            <a:ext cx="1065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Denotational semantics assigns (strictly) compositional meanings to programs.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7A612-45AB-5EBF-3A7B-0B91845756DD}"/>
              </a:ext>
            </a:extLst>
          </p:cNvPr>
          <p:cNvSpPr txBox="1"/>
          <p:nvPr/>
        </p:nvSpPr>
        <p:spPr>
          <a:xfrm>
            <a:off x="581159" y="4557827"/>
            <a:ext cx="1065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Achieving this for loops requires finding the equilibrium (</a:t>
            </a:r>
            <a:r>
              <a:rPr lang="en-CA" sz="2400" dirty="0" err="1"/>
              <a:t>a.k.a</a:t>
            </a:r>
            <a:r>
              <a:rPr lang="en-CA" sz="2400" dirty="0"/>
              <a:t> the fixed point)</a:t>
            </a:r>
          </a:p>
        </p:txBody>
      </p:sp>
    </p:spTree>
    <p:extLst>
      <p:ext uri="{BB962C8B-B14F-4D97-AF65-F5344CB8AC3E}">
        <p14:creationId xmlns:p14="http://schemas.microsoft.com/office/powerpoint/2010/main" val="305971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D0762-95F2-04C4-9D26-EA6B422EA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22C441-1A01-B820-AFE7-ABBBC2805887}"/>
              </a:ext>
            </a:extLst>
          </p:cNvPr>
          <p:cNvSpPr txBox="1"/>
          <p:nvPr/>
        </p:nvSpPr>
        <p:spPr>
          <a:xfrm>
            <a:off x="448056" y="320040"/>
            <a:ext cx="10259568" cy="9541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 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Equilibrium is a missed alignment</a:t>
            </a:r>
          </a:p>
          <a:p>
            <a:endParaRPr lang="en-CA" sz="1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37955-1865-9F05-BD80-98AF597FA3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281"/>
          <a:stretch/>
        </p:blipFill>
        <p:spPr>
          <a:xfrm>
            <a:off x="839209" y="1472183"/>
            <a:ext cx="9793015" cy="4191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B830E3-29FF-1960-DF40-EE4CDD7435D1}"/>
              </a:ext>
            </a:extLst>
          </p:cNvPr>
          <p:cNvSpPr txBox="1"/>
          <p:nvPr/>
        </p:nvSpPr>
        <p:spPr>
          <a:xfrm>
            <a:off x="769620" y="5843796"/>
            <a:ext cx="1065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Algorithms possess equilibriums and so should neural algorithmic reasoners!</a:t>
            </a:r>
          </a:p>
        </p:txBody>
      </p:sp>
    </p:spTree>
    <p:extLst>
      <p:ext uri="{BB962C8B-B14F-4D97-AF65-F5344CB8AC3E}">
        <p14:creationId xmlns:p14="http://schemas.microsoft.com/office/powerpoint/2010/main" val="47964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4F02A-5182-B4CC-86CE-E5A86F304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9F69E2-CF1E-CA7E-AC22-DD7E2C885BEA}"/>
              </a:ext>
            </a:extLst>
          </p:cNvPr>
          <p:cNvSpPr txBox="1"/>
          <p:nvPr/>
        </p:nvSpPr>
        <p:spPr>
          <a:xfrm>
            <a:off x="448056" y="320040"/>
            <a:ext cx="10259568" cy="9541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 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How? DEQs [Bai et. al, 2019]</a:t>
            </a:r>
          </a:p>
          <a:p>
            <a:endParaRPr lang="en-CA" sz="1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DE2B5-9E85-8514-16BF-1DE2C443F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98" y="1566076"/>
            <a:ext cx="9296217" cy="48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887FE-0AA4-E8B3-5FDA-9E8035F6A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7CF89F-83D0-F4F8-933B-D3F9A93E7046}"/>
              </a:ext>
            </a:extLst>
          </p:cNvPr>
          <p:cNvSpPr txBox="1"/>
          <p:nvPr/>
        </p:nvSpPr>
        <p:spPr>
          <a:xfrm>
            <a:off x="448056" y="320040"/>
            <a:ext cx="10259568" cy="9541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 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Architecture</a:t>
            </a:r>
          </a:p>
          <a:p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4A472-0104-CD91-0F81-892EE527BECF}"/>
              </a:ext>
            </a:extLst>
          </p:cNvPr>
          <p:cNvSpPr txBox="1"/>
          <p:nvPr/>
        </p:nvSpPr>
        <p:spPr>
          <a:xfrm>
            <a:off x="868680" y="1609344"/>
            <a:ext cx="9189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Sparse graph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Node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85312A-B818-7DD8-F239-6DCD151670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210" r="9531"/>
          <a:stretch/>
        </p:blipFill>
        <p:spPr>
          <a:xfrm>
            <a:off x="4486161" y="2985743"/>
            <a:ext cx="2738752" cy="5625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7C5991-9169-A087-58B3-AEC857A4E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547" y="3678696"/>
            <a:ext cx="3491980" cy="4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1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F2280-2B2E-DB15-1484-92E8E1AD5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63FF44-78D1-BE75-6387-9CB05DA948A7}"/>
              </a:ext>
            </a:extLst>
          </p:cNvPr>
          <p:cNvSpPr txBox="1"/>
          <p:nvPr/>
        </p:nvSpPr>
        <p:spPr>
          <a:xfrm>
            <a:off x="448056" y="320040"/>
            <a:ext cx="10259568" cy="9541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 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Finding the fixed point</a:t>
            </a:r>
          </a:p>
          <a:p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AB074-03B9-E347-B28F-B7CAB206DDDB}"/>
              </a:ext>
            </a:extLst>
          </p:cNvPr>
          <p:cNvSpPr txBox="1"/>
          <p:nvPr/>
        </p:nvSpPr>
        <p:spPr>
          <a:xfrm>
            <a:off x="868680" y="1609344"/>
            <a:ext cx="9189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Anderson 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21996D-0009-4E5C-466C-AF6DDEB3D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138" y="2325623"/>
            <a:ext cx="2591961" cy="761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EC5E3B-16A8-682D-5552-E0D815777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694" y="3144870"/>
            <a:ext cx="5872066" cy="770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AB56B3-2BF7-3EB2-EAC6-D7C13D0E8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139" y="4057277"/>
            <a:ext cx="2591961" cy="4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33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47E51-F9D3-360E-67CC-163AD78B6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E2FDFF-D182-B84D-F70A-0A719E4E4B61}"/>
              </a:ext>
            </a:extLst>
          </p:cNvPr>
          <p:cNvSpPr txBox="1"/>
          <p:nvPr/>
        </p:nvSpPr>
        <p:spPr>
          <a:xfrm>
            <a:off x="448056" y="320040"/>
            <a:ext cx="10259568" cy="9541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 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Alignment</a:t>
            </a:r>
          </a:p>
          <a:p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FF48B-0777-64F3-D506-7E349E7C10D9}"/>
              </a:ext>
            </a:extLst>
          </p:cNvPr>
          <p:cNvSpPr txBox="1"/>
          <p:nvPr/>
        </p:nvSpPr>
        <p:spPr>
          <a:xfrm>
            <a:off x="868680" y="1609344"/>
            <a:ext cx="9189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48454-A161-E891-BBAC-DE2018BBA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72" y="2212270"/>
            <a:ext cx="10316855" cy="24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69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E9E50-3A8C-9794-A36D-ACB26AB72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80E4E1-D491-81E2-C468-2A2F747C899C}"/>
              </a:ext>
            </a:extLst>
          </p:cNvPr>
          <p:cNvSpPr txBox="1"/>
          <p:nvPr/>
        </p:nvSpPr>
        <p:spPr>
          <a:xfrm>
            <a:off x="448056" y="320040"/>
            <a:ext cx="10259568" cy="9541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 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Results</a:t>
            </a:r>
          </a:p>
          <a:p>
            <a:endParaRPr lang="en-CA" sz="1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13FA8-19C8-0168-90EE-E6021F9C9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90" y="1484286"/>
            <a:ext cx="9712750" cy="513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94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356B3-EAA8-EECF-6AAC-4401BF884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3F88FD-1088-6F37-F170-5F0A47FAF8FD}"/>
              </a:ext>
            </a:extLst>
          </p:cNvPr>
          <p:cNvSpPr txBox="1"/>
          <p:nvPr/>
        </p:nvSpPr>
        <p:spPr>
          <a:xfrm>
            <a:off x="448056" y="320040"/>
            <a:ext cx="10259568" cy="9541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 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Results</a:t>
            </a:r>
          </a:p>
          <a:p>
            <a:endParaRPr lang="en-CA" sz="1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3DF10-47C2-D574-67C0-AFAC005B5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65" y="1445128"/>
            <a:ext cx="10670326" cy="44312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6AD895-AA8B-5ED9-B1BF-A48C79D9A089}"/>
              </a:ext>
            </a:extLst>
          </p:cNvPr>
          <p:cNvSpPr txBox="1"/>
          <p:nvPr/>
        </p:nvSpPr>
        <p:spPr>
          <a:xfrm>
            <a:off x="1468771" y="5678008"/>
            <a:ext cx="925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Despite converging to slightly higher train loss our models remain stable during optimization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5658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32FDA-7CDF-9F82-B864-FD934916B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F1AF4A-6CD9-4FEE-2703-36CB4FCB9089}"/>
              </a:ext>
            </a:extLst>
          </p:cNvPr>
          <p:cNvSpPr txBox="1"/>
          <p:nvPr/>
        </p:nvSpPr>
        <p:spPr>
          <a:xfrm>
            <a:off x="448056" y="320040"/>
            <a:ext cx="10259568" cy="9541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 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Results</a:t>
            </a:r>
          </a:p>
          <a:p>
            <a:endParaRPr lang="en-CA" sz="1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BD901E-5875-A2DE-CE1D-F1B798A64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03" y="1755136"/>
            <a:ext cx="10350032" cy="3694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746B63-5022-F56E-68D7-8D730C00D61B}"/>
              </a:ext>
            </a:extLst>
          </p:cNvPr>
          <p:cNvSpPr txBox="1"/>
          <p:nvPr/>
        </p:nvSpPr>
        <p:spPr>
          <a:xfrm>
            <a:off x="3149600" y="5561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Cayely</a:t>
            </a:r>
            <a:r>
              <a:rPr lang="en-US" dirty="0"/>
              <a:t> graph propagation can help with convergence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382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4BCB3-4F51-F30E-D8CC-303A25E05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691A7A-5525-B4DE-1794-2174243F01ED}"/>
              </a:ext>
            </a:extLst>
          </p:cNvPr>
          <p:cNvSpPr txBox="1"/>
          <p:nvPr/>
        </p:nvSpPr>
        <p:spPr>
          <a:xfrm>
            <a:off x="448056" y="320040"/>
            <a:ext cx="10259568" cy="9541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 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Results</a:t>
            </a:r>
          </a:p>
          <a:p>
            <a:endParaRPr lang="en-CA" sz="1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A590D-8EEB-3C76-939C-F0DD9006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07" y="2084480"/>
            <a:ext cx="10938457" cy="3244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E5756B-58E0-F180-EAB2-AEB2D9A8FD52}"/>
              </a:ext>
            </a:extLst>
          </p:cNvPr>
          <p:cNvSpPr txBox="1"/>
          <p:nvPr/>
        </p:nvSpPr>
        <p:spPr>
          <a:xfrm>
            <a:off x="1747597" y="5555780"/>
            <a:ext cx="8960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Alignment (with GRANOLA and stochasticity; DEAR w/ GAS) gives better convergence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377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22441-A900-775C-56E4-6C739F340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39FAD5-F639-2019-2A2F-A3CBDBC19F16}"/>
              </a:ext>
            </a:extLst>
          </p:cNvPr>
          <p:cNvSpPr txBox="1"/>
          <p:nvPr/>
        </p:nvSpPr>
        <p:spPr>
          <a:xfrm>
            <a:off x="448056" y="320040"/>
            <a:ext cx="10259568" cy="9541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 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Motivation</a:t>
            </a:r>
          </a:p>
          <a:p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B7C023-5461-2EFD-9E5F-18509CEDEA09}"/>
              </a:ext>
            </a:extLst>
          </p:cNvPr>
          <p:cNvSpPr txBox="1"/>
          <p:nvPr/>
        </p:nvSpPr>
        <p:spPr>
          <a:xfrm>
            <a:off x="521208" y="1581912"/>
            <a:ext cx="10652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b="1" dirty="0"/>
              <a:t>Scalar bottleneck</a:t>
            </a:r>
            <a:r>
              <a:rPr lang="en-CA" sz="2400" dirty="0"/>
              <a:t>: Algorithms need simplified inputs, losing real-world complexity.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b="1" dirty="0"/>
              <a:t>NAR approach</a:t>
            </a:r>
            <a:r>
              <a:rPr lang="en-CA" sz="2400" dirty="0"/>
              <a:t>: Runs algorithms in vector spaces using neural networks.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b="1" dirty="0"/>
              <a:t>Automated mapping</a:t>
            </a:r>
            <a:r>
              <a:rPr lang="en-CA" sz="2400" dirty="0"/>
              <a:t>: Uses gradient-based optimization, not human intuition.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36267-FDE7-5C6B-17A7-D976C1ED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659" y="2229684"/>
            <a:ext cx="2135378" cy="760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37B37-79ED-554E-BB8F-544AB5341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0" y="2286561"/>
            <a:ext cx="2384175" cy="703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B305FA-2107-5969-2BC8-5B30347AB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911" y="3543746"/>
            <a:ext cx="2208437" cy="5997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F304EE-0114-91E6-B450-FCEC74A5F2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872" b="19082"/>
          <a:stretch/>
        </p:blipFill>
        <p:spPr>
          <a:xfrm>
            <a:off x="4789357" y="3637859"/>
            <a:ext cx="5641538" cy="411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AB8D39-EA8D-5E43-03BA-0377968DCD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3290" y="4998232"/>
            <a:ext cx="3231283" cy="5561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D8DBD2-D69F-3AC9-3BDA-A923743069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2347" y="4920335"/>
            <a:ext cx="1966507" cy="6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39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4BCC2-4FAD-93E4-760B-052137681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7D846-CF34-237D-8B4A-3AAA2AFF9F1C}"/>
              </a:ext>
            </a:extLst>
          </p:cNvPr>
          <p:cNvSpPr txBox="1"/>
          <p:nvPr/>
        </p:nvSpPr>
        <p:spPr>
          <a:xfrm>
            <a:off x="448056" y="320040"/>
            <a:ext cx="10259568" cy="9541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 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Results</a:t>
            </a:r>
          </a:p>
          <a:p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5683E-69FC-07C8-71F3-315E1161B636}"/>
              </a:ext>
            </a:extLst>
          </p:cNvPr>
          <p:cNvSpPr txBox="1"/>
          <p:nvPr/>
        </p:nvSpPr>
        <p:spPr>
          <a:xfrm>
            <a:off x="3284489" y="5396869"/>
            <a:ext cx="5623021" cy="37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Alignment (DEAR w/ GAS) leads to improvements OOD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FE9B48-B114-4ABE-6436-7142E054F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28" y="1917530"/>
            <a:ext cx="10191343" cy="302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33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D0F9A-3184-5064-22BB-AB3643DC9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8412C3-A074-2761-F36B-9FF527F0C5A4}"/>
              </a:ext>
            </a:extLst>
          </p:cNvPr>
          <p:cNvSpPr txBox="1"/>
          <p:nvPr/>
        </p:nvSpPr>
        <p:spPr>
          <a:xfrm>
            <a:off x="448056" y="320040"/>
            <a:ext cx="10259568" cy="9541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 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Results</a:t>
            </a:r>
          </a:p>
          <a:p>
            <a:endParaRPr lang="en-CA" sz="1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7931D-7DBD-C545-1C55-AA237E00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123" y="2246875"/>
            <a:ext cx="8699395" cy="2364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AAEBFE-270E-751D-1874-5CF249C721D2}"/>
              </a:ext>
            </a:extLst>
          </p:cNvPr>
          <p:cNvSpPr txBox="1"/>
          <p:nvPr/>
        </p:nvSpPr>
        <p:spPr>
          <a:xfrm>
            <a:off x="3657600" y="47244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 accuracy with and without alignment.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1344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DCEBE-9E8A-9300-E5C8-89FE89CE2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188DB5-14EC-EF2D-1355-DA889BCC15DE}"/>
              </a:ext>
            </a:extLst>
          </p:cNvPr>
          <p:cNvSpPr txBox="1"/>
          <p:nvPr/>
        </p:nvSpPr>
        <p:spPr>
          <a:xfrm>
            <a:off x="448056" y="320040"/>
            <a:ext cx="10259568" cy="9541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 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Results</a:t>
            </a:r>
          </a:p>
          <a:p>
            <a:endParaRPr lang="en-CA" sz="1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07D1B-603B-987D-5FFD-38D1C502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899" y="1711999"/>
            <a:ext cx="5258739" cy="4423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34C3E0-E57D-BE53-92AC-C5AE737A0006}"/>
              </a:ext>
            </a:extLst>
          </p:cNvPr>
          <p:cNvSpPr txBox="1"/>
          <p:nvPr/>
        </p:nvSpPr>
        <p:spPr>
          <a:xfrm>
            <a:off x="2897757" y="1525016"/>
            <a:ext cx="5623021" cy="37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Inference Times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4780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DE190-8612-8727-55FD-EB1DA1EC3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86B18C-80C3-E058-5AB4-809DF879EB38}"/>
              </a:ext>
            </a:extLst>
          </p:cNvPr>
          <p:cNvSpPr txBox="1"/>
          <p:nvPr/>
        </p:nvSpPr>
        <p:spPr>
          <a:xfrm>
            <a:off x="448056" y="320040"/>
            <a:ext cx="10259568" cy="9541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 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Conclusions</a:t>
            </a:r>
          </a:p>
          <a:p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08B09-446A-1D6F-9D31-2B4AC493CF4D}"/>
              </a:ext>
            </a:extLst>
          </p:cNvPr>
          <p:cNvSpPr txBox="1"/>
          <p:nvPr/>
        </p:nvSpPr>
        <p:spPr>
          <a:xfrm>
            <a:off x="621792" y="1673352"/>
            <a:ext cx="103235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Better algorithms for alignment can help close the gap even further for Prim’s algorithm and binary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Better model selection is needed in order to know which DEARs would perform well 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Graph rewiring techniques may be needed to prevent overfitting with CGP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Algorithmic-aligned criteria for fixed-point may boost OOD </a:t>
            </a:r>
            <a:r>
              <a:rPr lang="en-US" sz="2400" dirty="0" err="1"/>
              <a:t>generalisation</a:t>
            </a:r>
            <a:r>
              <a:rPr lang="en-US" sz="2400" dirty="0"/>
              <a:t> for sequential algorithms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4050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60BDA6-79C8-DAF4-7572-784155086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82" y="1647212"/>
            <a:ext cx="10634063" cy="4067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1807D1-9F9A-F072-356F-626C2B1107B1}"/>
              </a:ext>
            </a:extLst>
          </p:cNvPr>
          <p:cNvSpPr txBox="1"/>
          <p:nvPr/>
        </p:nvSpPr>
        <p:spPr>
          <a:xfrm>
            <a:off x="448056" y="320040"/>
            <a:ext cx="10259568" cy="9541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 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A Quick Primer on neural algorithmic reasoning (NAR)</a:t>
            </a:r>
          </a:p>
          <a:p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4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3FBE3-3AE8-AC05-CB2B-F6E9875E3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4254EA-970E-9DF7-9559-1B741BF70DD0}"/>
              </a:ext>
            </a:extLst>
          </p:cNvPr>
          <p:cNvSpPr txBox="1"/>
          <p:nvPr/>
        </p:nvSpPr>
        <p:spPr>
          <a:xfrm>
            <a:off x="448056" y="320040"/>
            <a:ext cx="10259568" cy="9541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 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Background</a:t>
            </a:r>
          </a:p>
          <a:p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2D425-7FA4-DE9D-7633-0E8F295E962C}"/>
              </a:ext>
            </a:extLst>
          </p:cNvPr>
          <p:cNvSpPr txBox="1"/>
          <p:nvPr/>
        </p:nvSpPr>
        <p:spPr>
          <a:xfrm>
            <a:off x="521208" y="1581912"/>
            <a:ext cx="106527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 dirty="0"/>
              <a:t>N</a:t>
            </a:r>
            <a:r>
              <a:rPr lang="en-CA" sz="2800" dirty="0"/>
              <a:t>eural </a:t>
            </a:r>
            <a:r>
              <a:rPr lang="en-CA" sz="2800" b="1" dirty="0"/>
              <a:t>A</a:t>
            </a:r>
            <a:r>
              <a:rPr lang="en-CA" sz="2800" dirty="0"/>
              <a:t>lgorithmic </a:t>
            </a:r>
            <a:r>
              <a:rPr lang="en-CA" sz="2800" b="1" dirty="0"/>
              <a:t>R</a:t>
            </a:r>
            <a:r>
              <a:rPr lang="en-CA" sz="2800" dirty="0"/>
              <a:t>easoners learn to simulate algorithms. </a:t>
            </a:r>
            <a:r>
              <a:rPr lang="en-CA" sz="2000" dirty="0"/>
              <a:t>(sub-modules correspond to sub-parts of the algorithm)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NAR iterations match algorithm iterations.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Termination signal is provided at train, and often at test </a:t>
            </a:r>
            <a:r>
              <a:rPr lang="en-CA" sz="2800"/>
              <a:t>time.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41058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1E2A9-9F63-3D4E-A25E-825C1A208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6FE552-6047-BCA3-FD5F-336D424FA3A1}"/>
              </a:ext>
            </a:extLst>
          </p:cNvPr>
          <p:cNvSpPr txBox="1"/>
          <p:nvPr/>
        </p:nvSpPr>
        <p:spPr>
          <a:xfrm>
            <a:off x="448056" y="320040"/>
            <a:ext cx="10259568" cy="9541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 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Background</a:t>
            </a:r>
          </a:p>
          <a:p>
            <a:endParaRPr lang="en-CA" sz="1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6F456-7861-B3B9-D7E3-841880E66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06" y="2711078"/>
            <a:ext cx="9675585" cy="1306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E74D48-B23D-9BED-12FC-6075732D9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172" y="4192552"/>
            <a:ext cx="5177655" cy="8607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ED4C0C-AAB5-ED13-2361-87875525744E}"/>
              </a:ext>
            </a:extLst>
          </p:cNvPr>
          <p:cNvSpPr txBox="1"/>
          <p:nvPr/>
        </p:nvSpPr>
        <p:spPr>
          <a:xfrm>
            <a:off x="3730752" y="1550142"/>
            <a:ext cx="4152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Algorithmic Reasoning</a:t>
            </a:r>
          </a:p>
        </p:txBody>
      </p:sp>
    </p:spTree>
    <p:extLst>
      <p:ext uri="{BB962C8B-B14F-4D97-AF65-F5344CB8AC3E}">
        <p14:creationId xmlns:p14="http://schemas.microsoft.com/office/powerpoint/2010/main" val="87581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F3A6B-CFB9-4B54-3B5F-5AE274BC8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FB9D85-1F27-DA66-36C2-0A920BB7477E}"/>
              </a:ext>
            </a:extLst>
          </p:cNvPr>
          <p:cNvSpPr txBox="1"/>
          <p:nvPr/>
        </p:nvSpPr>
        <p:spPr>
          <a:xfrm>
            <a:off x="448056" y="320040"/>
            <a:ext cx="10259568" cy="9541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 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Background</a:t>
            </a:r>
          </a:p>
          <a:p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09B57-9766-2C4D-FB9E-81AC3441D9CD}"/>
              </a:ext>
            </a:extLst>
          </p:cNvPr>
          <p:cNvSpPr txBox="1"/>
          <p:nvPr/>
        </p:nvSpPr>
        <p:spPr>
          <a:xfrm>
            <a:off x="3493008" y="1577574"/>
            <a:ext cx="4636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Deep Equilibrium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F5DB2A-C963-8AC6-E2B4-6D180FB92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84" y="2156343"/>
            <a:ext cx="2651760" cy="735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9B4FA6-CEAD-2EAE-0932-8F7A93895A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540"/>
          <a:stretch/>
        </p:blipFill>
        <p:spPr>
          <a:xfrm>
            <a:off x="4564571" y="3520733"/>
            <a:ext cx="3167589" cy="44556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055A6A-F3D9-D65D-F015-EDE3B838B95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98464" y="2891706"/>
            <a:ext cx="0" cy="578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5C36CD-C125-319C-7DE2-7FACE58E7568}"/>
              </a:ext>
            </a:extLst>
          </p:cNvPr>
          <p:cNvSpPr txBox="1"/>
          <p:nvPr/>
        </p:nvSpPr>
        <p:spPr>
          <a:xfrm>
            <a:off x="557411" y="4595322"/>
            <a:ext cx="95743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It eliminates the need for step-by-step unrolling.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Memory usage is constant — we don’t have to store all intermediate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It models "settling" behavior — which is perfect for simulating algorithms that stop when a solution is found</a:t>
            </a:r>
          </a:p>
        </p:txBody>
      </p:sp>
    </p:spTree>
    <p:extLst>
      <p:ext uri="{BB962C8B-B14F-4D97-AF65-F5344CB8AC3E}">
        <p14:creationId xmlns:p14="http://schemas.microsoft.com/office/powerpoint/2010/main" val="278263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83EF8-BB0E-43FA-C03E-1AC8300EF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9A4CED-CB5B-B744-2A1F-9A25FF888002}"/>
              </a:ext>
            </a:extLst>
          </p:cNvPr>
          <p:cNvSpPr txBox="1"/>
          <p:nvPr/>
        </p:nvSpPr>
        <p:spPr>
          <a:xfrm>
            <a:off x="448056" y="320040"/>
            <a:ext cx="10259568" cy="9541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 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Background</a:t>
            </a:r>
          </a:p>
          <a:p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9C5035-BFB5-7320-32BB-B234ABA92B14}"/>
              </a:ext>
            </a:extLst>
          </p:cNvPr>
          <p:cNvSpPr txBox="1"/>
          <p:nvPr/>
        </p:nvSpPr>
        <p:spPr>
          <a:xfrm>
            <a:off x="4215384" y="1274147"/>
            <a:ext cx="3226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Expander Graphs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86303-F42E-2F70-9686-195679849248}"/>
              </a:ext>
            </a:extLst>
          </p:cNvPr>
          <p:cNvSpPr txBox="1"/>
          <p:nvPr/>
        </p:nvSpPr>
        <p:spPr>
          <a:xfrm>
            <a:off x="348519" y="1858922"/>
            <a:ext cx="114949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b="1" dirty="0" err="1"/>
              <a:t>Oversquashing</a:t>
            </a:r>
            <a:r>
              <a:rPr lang="en-CA" sz="2200" b="1" dirty="0"/>
              <a:t> in GNNs</a:t>
            </a:r>
            <a:r>
              <a:rPr lang="en-CA" sz="2200" dirty="0"/>
              <a:t>: Too much info compressed into fixed-size vectors during message passing.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b="1" dirty="0"/>
              <a:t>Solution</a:t>
            </a:r>
            <a:r>
              <a:rPr lang="en-CA" sz="2200" dirty="0"/>
              <a:t>: Use expander graphs — sparse, highly connected graphs with low diameter.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b="1" dirty="0"/>
              <a:t>Why Expanders Help</a:t>
            </a:r>
            <a:r>
              <a:rPr lang="en-CA" sz="2200" dirty="0"/>
              <a:t>: Enable efficient long-range communication; reduce bottlenecks.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b="1" dirty="0"/>
              <a:t>Metric</a:t>
            </a:r>
            <a:r>
              <a:rPr lang="en-CA" sz="2200" dirty="0"/>
              <a:t>: High </a:t>
            </a:r>
            <a:r>
              <a:rPr lang="en-CA" sz="2200" dirty="0" err="1"/>
              <a:t>Cheeger</a:t>
            </a:r>
            <a:r>
              <a:rPr lang="en-CA" sz="2200" dirty="0"/>
              <a:t> constant ⇒ better connectivity, less </a:t>
            </a:r>
            <a:r>
              <a:rPr lang="en-CA" sz="2200" dirty="0" err="1"/>
              <a:t>oversquashing</a:t>
            </a:r>
            <a:r>
              <a:rPr lang="en-CA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b="1" dirty="0"/>
              <a:t>Construction</a:t>
            </a:r>
            <a:r>
              <a:rPr lang="en-CA" sz="2200" dirty="0"/>
              <a:t>: Use Cayley graphs via deterministic algebraic methods [12].</a:t>
            </a:r>
          </a:p>
        </p:txBody>
      </p:sp>
    </p:spTree>
    <p:extLst>
      <p:ext uri="{BB962C8B-B14F-4D97-AF65-F5344CB8AC3E}">
        <p14:creationId xmlns:p14="http://schemas.microsoft.com/office/powerpoint/2010/main" val="99040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05E2B-103E-39CE-D4B8-7389019A4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C06BBD-430F-74B6-06CE-91102CB9ECA7}"/>
              </a:ext>
            </a:extLst>
          </p:cNvPr>
          <p:cNvSpPr txBox="1"/>
          <p:nvPr/>
        </p:nvSpPr>
        <p:spPr>
          <a:xfrm>
            <a:off x="448056" y="320040"/>
            <a:ext cx="10259568" cy="9541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 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Key Contribution</a:t>
            </a:r>
          </a:p>
          <a:p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C6B39D-E066-6191-5163-50515A3E4508}"/>
              </a:ext>
            </a:extLst>
          </p:cNvPr>
          <p:cNvSpPr txBox="1"/>
          <p:nvPr/>
        </p:nvSpPr>
        <p:spPr>
          <a:xfrm>
            <a:off x="521208" y="1581912"/>
            <a:ext cx="106527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Deep Equilibrium Algorithmic Reasoning (</a:t>
            </a:r>
            <a:r>
              <a:rPr lang="en-CA" sz="3200" b="1" dirty="0"/>
              <a:t>DEAR</a:t>
            </a:r>
            <a:r>
              <a:rPr lang="en-CA" sz="3200" dirty="0"/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Requires no termination supervision.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Competitive performance to more computationally expensive models.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Substantially faster inference times.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07235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C44B5-D3AA-481E-895E-D631D4B31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20A24E-9C93-751E-3FB7-A6D015115A6D}"/>
              </a:ext>
            </a:extLst>
          </p:cNvPr>
          <p:cNvSpPr txBox="1"/>
          <p:nvPr/>
        </p:nvSpPr>
        <p:spPr>
          <a:xfrm>
            <a:off x="448056" y="320040"/>
            <a:ext cx="10259568" cy="9541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 </a:t>
            </a:r>
            <a:br>
              <a:rPr lang="en-CA" sz="3200" dirty="0">
                <a:solidFill>
                  <a:schemeClr val="bg1"/>
                </a:solidFill>
              </a:rPr>
            </a:br>
            <a:r>
              <a:rPr lang="en-CA" sz="3200" dirty="0">
                <a:solidFill>
                  <a:schemeClr val="bg1"/>
                </a:solidFill>
              </a:rPr>
              <a:t>Equilibrium is a missed alignment</a:t>
            </a:r>
          </a:p>
          <a:p>
            <a:endParaRPr lang="en-CA" sz="1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FCF88-7A38-6530-7BF5-32944DB7C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54" y="2498774"/>
            <a:ext cx="9422970" cy="1714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71D945-62C6-05BB-2777-0BB50DF6A466}"/>
              </a:ext>
            </a:extLst>
          </p:cNvPr>
          <p:cNvSpPr txBox="1"/>
          <p:nvPr/>
        </p:nvSpPr>
        <p:spPr>
          <a:xfrm>
            <a:off x="663455" y="1692204"/>
            <a:ext cx="1065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Denotational semantics assigns (strictly) compositional meanings to programs.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A60FC-F136-0326-2514-6359F3FA5A94}"/>
              </a:ext>
            </a:extLst>
          </p:cNvPr>
          <p:cNvSpPr txBox="1"/>
          <p:nvPr/>
        </p:nvSpPr>
        <p:spPr>
          <a:xfrm>
            <a:off x="581159" y="4557827"/>
            <a:ext cx="1065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Achieving this for loops requires finding the equilibrium (</a:t>
            </a:r>
            <a:r>
              <a:rPr lang="en-CA" sz="2400" dirty="0" err="1"/>
              <a:t>a.k.a</a:t>
            </a:r>
            <a:r>
              <a:rPr lang="en-CA" sz="2400" dirty="0"/>
              <a:t> the fixed point)</a:t>
            </a:r>
          </a:p>
        </p:txBody>
      </p:sp>
    </p:spTree>
    <p:extLst>
      <p:ext uri="{BB962C8B-B14F-4D97-AF65-F5344CB8AC3E}">
        <p14:creationId xmlns:p14="http://schemas.microsoft.com/office/powerpoint/2010/main" val="404151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504</Words>
  <Application>Microsoft Office PowerPoint</Application>
  <PresentationFormat>Widescreen</PresentationFormat>
  <Paragraphs>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Khushee Kapoor</dc:creator>
  <cp:lastModifiedBy>Khushee Kapoor</cp:lastModifiedBy>
  <cp:revision>59</cp:revision>
  <dcterms:created xsi:type="dcterms:W3CDTF">2025-03-25T01:37:27Z</dcterms:created>
  <dcterms:modified xsi:type="dcterms:W3CDTF">2025-03-27T16:15:22Z</dcterms:modified>
</cp:coreProperties>
</file>