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65" r:id="rId12"/>
    <p:sldId id="273" r:id="rId13"/>
    <p:sldId id="274" r:id="rId14"/>
    <p:sldId id="275" r:id="rId15"/>
    <p:sldId id="276" r:id="rId16"/>
    <p:sldId id="272" r:id="rId17"/>
    <p:sldId id="270" r:id="rId18"/>
    <p:sldId id="264" r:id="rId19"/>
    <p:sldId id="278" r:id="rId20"/>
    <p:sldId id="277" r:id="rId21"/>
    <p:sldId id="279" r:id="rId22"/>
    <p:sldId id="266" r:id="rId23"/>
    <p:sldId id="267" r:id="rId24"/>
    <p:sldId id="269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64683-FA19-4FD9-8D1F-6B775728F613}" type="datetimeFigureOut">
              <a:rPr lang="en-CA" smtClean="0"/>
              <a:t>2025-03-10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2C9D4-999F-44A2-8568-23E2FFDA4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849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2C9D4-999F-44A2-8568-23E2FFDA493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77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98660-E2ED-B18D-D8F4-B4E2D5E78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CAC30E-EE0F-7425-3C35-8A480E3E27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718A7-3BC3-0DFE-3412-A71E6A0C7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1A7C7-5EC0-A53A-EC5A-CB2DA8ACE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2C9D4-999F-44A2-8568-23E2FFDA493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072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8B2F0-10F0-90CF-B7F4-5D01D8A8B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BFA98C-5076-6BF8-81D1-CDC3B50F49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73AE56-3F59-F0A4-EA82-ACDDC6125E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97423-4241-600D-9322-2EE3ED6A90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2C9D4-999F-44A2-8568-23E2FFDA493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19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46EED-CDC3-B32C-0E19-ADF923A8F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164125-287A-EC69-7E1E-6F5AEEF23E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2CC7EE-9EA9-1747-028A-EB052C5EB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36F13-7E2E-FC82-AD6E-45A5AD526D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2C9D4-999F-44A2-8568-23E2FFDA493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310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2C9D4-999F-44A2-8568-23E2FFDA493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344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511F0-BE97-03EB-EA40-258AC3BB5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E13674-6072-7D73-AE0B-61E4A832B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2A6D64-0D0C-AD30-98D6-5D495D4E3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EE52B-1B39-E56C-FC54-C748E6DB1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2C9D4-999F-44A2-8568-23E2FFDA493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C4631-DBC7-3247-735C-B54B90934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7B47E-4B9E-7C19-EB65-6FF4B275A4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48532A-6961-5113-B752-C337D5528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97B14-8873-4128-22A0-D72FAA38A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2C9D4-999F-44A2-8568-23E2FFDA493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639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C0BEB-CF90-66F2-92E5-AEA840DEF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AD18CD-B8E8-10A3-DF13-5AFC6B9707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2C0E26-D13F-4D33-C601-109B54DAF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68930-6FC5-EDDD-C5E3-96A96C75D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2C9D4-999F-44A2-8568-23E2FFDA493B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09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26D7-EE80-4F98-BB84-58A0A8753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E081F-55B9-79E2-87DB-1A8BD1C9F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90B30-D2BC-559C-5A88-C5C80282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68E0-B810-4941-BF95-7A4EBD6EB6FB}" type="datetime1">
              <a:rPr lang="en-CA" smtClean="0"/>
              <a:t>2025-03-10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A0E50-1FBE-B95B-B91C-036D4717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E72A1-8FFF-3D9B-8AB5-70FE6B73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69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CDFE-991F-5A86-9DDB-69DAC475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EB2E4-3DF6-23A8-A7EE-07792868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3AE37-E703-4C34-3999-5D534DB6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BDA2-CCD8-4493-98B0-6D27919F3A72}" type="datetime1">
              <a:rPr lang="en-CA" smtClean="0"/>
              <a:t>2025-03-10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43F8F-EB3C-DA4C-DC56-A90AC0BE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9F75F-3349-5421-64C2-0812B1F4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757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303BA-17A1-F488-964B-BCD7B4DCB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01548-2164-4DBD-2C5F-A44BA3F6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DA58E-5221-44F9-E4EB-C432EA0D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BA7D-16AF-4B3D-8AE0-C82997286057}" type="datetime1">
              <a:rPr lang="en-CA" smtClean="0"/>
              <a:t>2025-03-10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33053-877B-8A5D-E995-2A29CA97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ECF5-4F11-83CE-6E9B-F4704EC6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29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25F5-E9DC-63A8-7310-9001FFE8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F5AC-840F-2ADC-AFF3-DC1B93D6A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B976E-BDA6-D9D1-72C7-F5F70AEC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BB3F-33CE-4C66-A447-0E4EB83A6FC6}" type="datetime1">
              <a:rPr lang="en-CA" smtClean="0"/>
              <a:t>2025-03-10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A139B-BACC-11C5-6775-46460623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965E6-D108-513C-1DA7-5B736110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41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9E39-25C9-7362-F51B-E28FA677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E5048-BA8C-2E62-89A4-6F8FBA9AD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A73B6-9379-E261-C66C-5EA1ADBA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9562-1881-42A3-842A-9F3565322327}" type="datetime1">
              <a:rPr lang="en-CA" smtClean="0"/>
              <a:t>2025-03-10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4EA65-B074-3F74-5C54-B3C4CA9D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05F75-AC9B-93BC-0FCB-E142F7C5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74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B208-F0D7-1C8E-DAB1-E2AA0C96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C523-F4A4-9D81-569B-8B1267465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61DBB-8350-A217-769A-DDCB18259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48687-3040-6191-0948-255090DE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E6A1-7B65-4A5A-BB0E-AE1D94AE306C}" type="datetime1">
              <a:rPr lang="en-CA" smtClean="0"/>
              <a:t>2025-03-10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240D2-6CAA-836D-1B05-78AA3A26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A151F-7CF5-434F-D809-A5631ED6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248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1D6E-F363-40FE-7239-C3F0FFAE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D3EAB-CBD7-3930-34A9-956492431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28193-FC44-14AB-DE3F-878DBA70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407B7-B8AB-69FA-8467-2C6CAB50D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CB0EC-F4C1-95DB-0A46-5018BAD29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E4412-9359-26E2-6283-AA6721D5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8020-F251-4A79-BEE6-D4487596CDB4}" type="datetime1">
              <a:rPr lang="en-CA" smtClean="0"/>
              <a:t>2025-03-10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8E734-EC53-6969-1E5E-B903C3D0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316E6-F97F-F0D5-6DD9-31EFDF49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92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07CF-395B-C6FA-BD9D-F0A5B59C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B5D7C-A2A5-87D0-6C46-28FF24D1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CE48-15EC-4AB6-984D-DEB49DDCA7DF}" type="datetime1">
              <a:rPr lang="en-CA" smtClean="0"/>
              <a:t>2025-03-10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2B24A-2ED8-A0EA-D470-2137C237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0BBCB-0333-C26A-FB48-EC5377FF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7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C3AD2-07D2-3ADD-16C3-9712039A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83B4-8024-402F-9B53-9200FA936588}" type="datetime1">
              <a:rPr lang="en-CA" smtClean="0"/>
              <a:t>2025-03-10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196C9-E06A-E4A6-CECF-6F558120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51AFE-B230-35B3-3505-0686598D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79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EAA1-7375-0157-806E-83C0661F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D580D-37C8-92C0-0D95-052EF228D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E2FA1-6229-59F3-10F0-7DE7E445E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006F4-62DC-FE8E-BF83-2EFE2E48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8D18-1224-4D11-AD0B-AEEA6825DEB8}" type="datetime1">
              <a:rPr lang="en-CA" smtClean="0"/>
              <a:t>2025-03-10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CD37-CA90-24A6-2BDC-9613B166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30E1C-1EAF-A9AB-70AE-3DE134F0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73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A97B-9919-DF69-9921-271CAC5B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4B891-90B8-ED3B-06F0-6C4EDCA68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E22E5-2E4A-67F4-D83A-62B467188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C8760-9748-C8F6-DAB0-D5E99A15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2CED-D45A-4B3C-B5CD-CA0FE211AB6D}" type="datetime1">
              <a:rPr lang="en-CA" smtClean="0"/>
              <a:t>2025-03-10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D9F23-DA95-CAEB-38E8-8AA06A75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4F1E5-11BA-A3EB-CAB9-2105C31F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34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1687A-E1A8-3CCB-3477-760BD64A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E010A-D21C-161F-97CE-2332B9D4C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406B7-FA9D-9146-4810-0984C69F4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AF3C-EF31-462D-9316-2DDCD8D81BAA}" type="datetime1">
              <a:rPr lang="en-CA" smtClean="0"/>
              <a:t>2025-03-10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3684C-04A6-564E-F204-CB835CB0E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CCD35-2E5E-7A0F-21A5-BD5CB3059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3CE415-B5FC-455D-A737-437F166B9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073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A3B3AF-22A4-DF4D-6747-E39D391C88DD}"/>
              </a:ext>
            </a:extLst>
          </p:cNvPr>
          <p:cNvSpPr txBox="1"/>
          <p:nvPr/>
        </p:nvSpPr>
        <p:spPr>
          <a:xfrm>
            <a:off x="1621166" y="2376612"/>
            <a:ext cx="8949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</a:rPr>
              <a:t>Link Prediction Based on Graph Neural Networks</a:t>
            </a:r>
            <a:endParaRPr lang="en-CA" sz="4800" b="1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DF7FC3-6423-937D-8E1D-9B33A26D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8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2C7EF-EC02-EAA3-8483-40E176E4F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0F6D03-8243-C66C-907B-0207DE09AB82}"/>
              </a:ext>
            </a:extLst>
          </p:cNvPr>
          <p:cNvSpPr txBox="1"/>
          <p:nvPr/>
        </p:nvSpPr>
        <p:spPr>
          <a:xfrm>
            <a:off x="481584" y="334821"/>
            <a:ext cx="5081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C00000"/>
                </a:solidFill>
              </a:rPr>
              <a:t>Latent and Explicit Features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96B2C-C2BC-714B-DB84-4EB578DB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10</a:t>
            </a:fld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4FA6FD-C10B-6229-A4E3-812BF96B01D9}"/>
              </a:ext>
            </a:extLst>
          </p:cNvPr>
          <p:cNvSpPr txBox="1"/>
          <p:nvPr/>
        </p:nvSpPr>
        <p:spPr>
          <a:xfrm>
            <a:off x="573024" y="1124712"/>
            <a:ext cx="110215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C00000"/>
                </a:solidFill>
              </a:rPr>
              <a:t>Latent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Obtained by factorizing matrix representations of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Provide low-dimensional embeddings for each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Examples: Matrix Factorization, Stochastic Block Model, </a:t>
            </a:r>
            <a:r>
              <a:rPr lang="en-CA" sz="2400" dirty="0" err="1"/>
              <a:t>DeepWalk</a:t>
            </a:r>
            <a:r>
              <a:rPr lang="en-CA" sz="2400" dirty="0"/>
              <a:t>, LINE, node2vec.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Capture hidden patterns in the network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r>
              <a:rPr lang="en-CA" sz="2400" b="1" dirty="0">
                <a:solidFill>
                  <a:srgbClr val="C00000"/>
                </a:solidFill>
              </a:rPr>
              <a:t>Explicit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Node attributes that provide additional side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Examples: User profiles in social networks, document metadata in citation networks.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Help enhance prediction accuracy when combined with latent and graph structure features.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7503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C0C51-6C75-9A5A-E59E-1187501CB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6A656B-1F39-C07F-9114-37807D5D39AD}"/>
                  </a:ext>
                </a:extLst>
              </p:cNvPr>
              <p:cNvSpPr txBox="1"/>
              <p:nvPr/>
            </p:nvSpPr>
            <p:spPr>
              <a:xfrm>
                <a:off x="573024" y="279957"/>
                <a:ext cx="5779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>
                    <a:solidFill>
                      <a:srgbClr val="C0000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CA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CA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CA" sz="3200" dirty="0">
                    <a:solidFill>
                      <a:srgbClr val="C00000"/>
                    </a:solidFill>
                  </a:rPr>
                  <a:t>decaying Heuristic Theory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6A656B-1F39-C07F-9114-37807D5D3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" y="279957"/>
                <a:ext cx="5779724" cy="584775"/>
              </a:xfrm>
              <a:prstGeom prst="rect">
                <a:avLst/>
              </a:prstGeom>
              <a:blipFill>
                <a:blip r:embed="rId2"/>
                <a:stretch>
                  <a:fillRect l="-2637" t="-12500" r="-1688" b="-34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8DDBB-E04E-004A-0D03-76628295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11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4FC4C5-FA1D-D14A-C6F8-03F086A9D6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114"/>
          <a:stretch/>
        </p:blipFill>
        <p:spPr>
          <a:xfrm>
            <a:off x="423800" y="1581912"/>
            <a:ext cx="11344399" cy="10600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4EEDED-791A-2DD8-A0BB-3D342D783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4" y="3353866"/>
            <a:ext cx="10760226" cy="53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B24F5-9F2E-55DE-0D2B-1905FB1B2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657BD-BACE-D6C0-B064-D3F5F55ABD92}"/>
                  </a:ext>
                </a:extLst>
              </p:cNvPr>
              <p:cNvSpPr txBox="1"/>
              <p:nvPr/>
            </p:nvSpPr>
            <p:spPr>
              <a:xfrm>
                <a:off x="573024" y="279957"/>
                <a:ext cx="5779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>
                    <a:solidFill>
                      <a:srgbClr val="C0000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CA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CA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CA" sz="3200" dirty="0">
                    <a:solidFill>
                      <a:srgbClr val="C00000"/>
                    </a:solidFill>
                  </a:rPr>
                  <a:t>decaying Heuristic Theory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657BD-BACE-D6C0-B064-D3F5F55AB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" y="279957"/>
                <a:ext cx="5779724" cy="584775"/>
              </a:xfrm>
              <a:prstGeom prst="rect">
                <a:avLst/>
              </a:prstGeom>
              <a:blipFill>
                <a:blip r:embed="rId3"/>
                <a:stretch>
                  <a:fillRect l="-2637" t="-12500" r="-1688" b="-34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9EE4B-E03E-8D68-1259-405FCD91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12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06FD75-F9BB-9265-FF77-54F662C8D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3" y="1180315"/>
            <a:ext cx="10788993" cy="1215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21B5D3-D89B-7F17-7581-4ACA9C230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48" y="2469683"/>
            <a:ext cx="11122303" cy="680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2287BC-AB41-5407-4571-B3F3554EC0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533" y="3707712"/>
            <a:ext cx="10704933" cy="23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3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A503A-46E9-AAC4-66E2-4C0B38F39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AEA259-A58A-5E33-4E55-5B73137600BE}"/>
                  </a:ext>
                </a:extLst>
              </p:cNvPr>
              <p:cNvSpPr txBox="1"/>
              <p:nvPr/>
            </p:nvSpPr>
            <p:spPr>
              <a:xfrm>
                <a:off x="573024" y="279957"/>
                <a:ext cx="79331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>
                    <a:solidFill>
                      <a:srgbClr val="C0000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CA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CA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CA" sz="3200" dirty="0">
                    <a:solidFill>
                      <a:srgbClr val="C00000"/>
                    </a:solidFill>
                  </a:rPr>
                  <a:t>decaying Heuristic Theory – Katz Index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AEA259-A58A-5E33-4E55-5B7313760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" y="279957"/>
                <a:ext cx="7933134" cy="584775"/>
              </a:xfrm>
              <a:prstGeom prst="rect">
                <a:avLst/>
              </a:prstGeom>
              <a:blipFill>
                <a:blip r:embed="rId3"/>
                <a:stretch>
                  <a:fillRect l="-1922" t="-12500" b="-34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A434B-D978-AB39-B7CD-F42487C1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13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B1D78-F617-56EB-7D06-F45538A9F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535" y="1266811"/>
            <a:ext cx="7227775" cy="1271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8CC062-191D-390F-C4E5-25E792335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907" y="2975712"/>
            <a:ext cx="8443637" cy="13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87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B95B3-8179-2701-FA41-EC84260DD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1A574-1A20-AF40-F6E7-1FDDE6DC944B}"/>
                  </a:ext>
                </a:extLst>
              </p:cNvPr>
              <p:cNvSpPr txBox="1"/>
              <p:nvPr/>
            </p:nvSpPr>
            <p:spPr>
              <a:xfrm>
                <a:off x="573024" y="279957"/>
                <a:ext cx="78347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>
                    <a:solidFill>
                      <a:srgbClr val="C0000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CA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CA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CA" sz="3200" dirty="0">
                    <a:solidFill>
                      <a:srgbClr val="C00000"/>
                    </a:solidFill>
                  </a:rPr>
                  <a:t>decaying Heuristic Theory - PageRank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E1A574-1A20-AF40-F6E7-1FDDE6DC9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" y="279957"/>
                <a:ext cx="7834774" cy="584775"/>
              </a:xfrm>
              <a:prstGeom prst="rect">
                <a:avLst/>
              </a:prstGeom>
              <a:blipFill>
                <a:blip r:embed="rId3"/>
                <a:stretch>
                  <a:fillRect l="-1946" t="-12500" r="-233" b="-34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3F5A3-82CC-DCC7-EE9D-0F8C06A9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14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765926-D29D-BE2B-2323-6D1EF64DE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4" y="2007597"/>
            <a:ext cx="4162217" cy="584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FB630E-E13E-E018-8B85-12ECD591E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748" y="1876118"/>
            <a:ext cx="4884566" cy="847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86E0F6-C6DA-5E33-860C-705A70D4F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6003" y="3059460"/>
            <a:ext cx="6309028" cy="161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0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48260-F25F-6494-CA36-AA3ED5C51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E75901-6B0B-72FB-5F90-B93FA2B232D7}"/>
                  </a:ext>
                </a:extLst>
              </p:cNvPr>
              <p:cNvSpPr txBox="1"/>
              <p:nvPr/>
            </p:nvSpPr>
            <p:spPr>
              <a:xfrm>
                <a:off x="573024" y="279957"/>
                <a:ext cx="7660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>
                    <a:solidFill>
                      <a:srgbClr val="C0000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CA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CA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CA" sz="3200" dirty="0">
                    <a:solidFill>
                      <a:srgbClr val="C00000"/>
                    </a:solidFill>
                  </a:rPr>
                  <a:t>decaying Heuristic Theory - </a:t>
                </a:r>
                <a:r>
                  <a:rPr lang="en-CA" sz="3200" dirty="0" err="1">
                    <a:solidFill>
                      <a:srgbClr val="C00000"/>
                    </a:solidFill>
                  </a:rPr>
                  <a:t>SimRank</a:t>
                </a:r>
                <a:r>
                  <a:rPr lang="en-CA" sz="32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E75901-6B0B-72FB-5F90-B93FA2B23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" y="279957"/>
                <a:ext cx="7660880" cy="584775"/>
              </a:xfrm>
              <a:prstGeom prst="rect">
                <a:avLst/>
              </a:prstGeom>
              <a:blipFill>
                <a:blip r:embed="rId3"/>
                <a:stretch>
                  <a:fillRect l="-1989" t="-12500" r="-159" b="-34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8DC24-3EDA-DA4E-EAC0-6B7A1CC3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15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492C3-2214-1BF2-1D77-D84593C64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129" y="1321993"/>
            <a:ext cx="5516962" cy="10180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4EEA98-5248-23C8-5423-275BA2B83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519" y="4833285"/>
            <a:ext cx="5352182" cy="1523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488DD2-F74A-B783-6750-244367D2B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6061" y="3080680"/>
            <a:ext cx="5679878" cy="121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64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EFCCA-648C-E27E-ABA3-067CB6857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A560EE-3F93-5C77-FE51-7868D5DABA81}"/>
                  </a:ext>
                </a:extLst>
              </p:cNvPr>
              <p:cNvSpPr txBox="1"/>
              <p:nvPr/>
            </p:nvSpPr>
            <p:spPr>
              <a:xfrm>
                <a:off x="573024" y="279957"/>
                <a:ext cx="5779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>
                    <a:solidFill>
                      <a:srgbClr val="C0000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CA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CA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CA" sz="3200" dirty="0">
                    <a:solidFill>
                      <a:srgbClr val="C00000"/>
                    </a:solidFill>
                  </a:rPr>
                  <a:t>decaying Heuristic Theory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A560EE-3F93-5C77-FE51-7868D5DAB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" y="279957"/>
                <a:ext cx="5779724" cy="584775"/>
              </a:xfrm>
              <a:prstGeom prst="rect">
                <a:avLst/>
              </a:prstGeom>
              <a:blipFill>
                <a:blip r:embed="rId2"/>
                <a:stretch>
                  <a:fillRect l="-2637" t="-12500" r="-1688" b="-34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BA588-CE27-7016-17D0-120AC350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16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49177-1DE4-F6F4-949E-D7BD73FEEE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283"/>
          <a:stretch/>
        </p:blipFill>
        <p:spPr>
          <a:xfrm>
            <a:off x="376858" y="1399032"/>
            <a:ext cx="11438283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6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3AA57-EB32-CC98-1E5A-5786BC7ED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E2C190-B6B1-D577-BFFD-58791FBBB7BF}"/>
              </a:ext>
            </a:extLst>
          </p:cNvPr>
          <p:cNvSpPr txBox="1"/>
          <p:nvPr/>
        </p:nvSpPr>
        <p:spPr>
          <a:xfrm>
            <a:off x="573024" y="279957"/>
            <a:ext cx="6965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C00000"/>
                </a:solidFill>
              </a:rPr>
              <a:t>Supervised Heuristic Learning - WLNM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C6897-0B3F-9E27-A669-1738E8A7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17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8753F-F949-9464-2059-6A1F7E540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70" y="1013252"/>
            <a:ext cx="7987586" cy="36837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AAC86C-1F81-135B-71B2-B77388F19DE5}"/>
              </a:ext>
            </a:extLst>
          </p:cNvPr>
          <p:cNvSpPr txBox="1"/>
          <p:nvPr/>
        </p:nvSpPr>
        <p:spPr>
          <a:xfrm>
            <a:off x="573024" y="5180575"/>
            <a:ext cx="107807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Uses fully connected networks</a:t>
            </a:r>
            <a:r>
              <a:rPr lang="en-CA" sz="2000" dirty="0"/>
              <a:t>, </a:t>
            </a:r>
            <a:r>
              <a:rPr lang="en-US" sz="2000" dirty="0"/>
              <a:t>requires fixed-size subgraphs, leading to information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Cannot learn from latent or explicit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Theoretical justifications missing, depend on graph structure and predefined heuristics.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A2A68-ABAA-0637-5688-19648072C8D2}"/>
              </a:ext>
            </a:extLst>
          </p:cNvPr>
          <p:cNvSpPr txBox="1"/>
          <p:nvPr/>
        </p:nvSpPr>
        <p:spPr>
          <a:xfrm>
            <a:off x="10777728" y="5180575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rgbClr val="C00000"/>
                </a:solidFill>
              </a:rPr>
              <a:t>GNNs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06680-6772-1C3A-B7FB-22568F6FC881}"/>
              </a:ext>
            </a:extLst>
          </p:cNvPr>
          <p:cNvSpPr txBox="1"/>
          <p:nvPr/>
        </p:nvSpPr>
        <p:spPr>
          <a:xfrm>
            <a:off x="5826863" y="5488351"/>
            <a:ext cx="633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rgbClr val="C00000"/>
                </a:solidFill>
              </a:rPr>
              <a:t>Subgraph features + latent and explicit node features</a:t>
            </a:r>
          </a:p>
        </p:txBody>
      </p:sp>
    </p:spTree>
    <p:extLst>
      <p:ext uri="{BB962C8B-B14F-4D97-AF65-F5344CB8AC3E}">
        <p14:creationId xmlns:p14="http://schemas.microsoft.com/office/powerpoint/2010/main" val="325973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66FF1-E2C7-B0B7-BB2C-546BA02D4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9B8456-29AE-BFE7-E147-1B420E1E94FF}"/>
              </a:ext>
            </a:extLst>
          </p:cNvPr>
          <p:cNvSpPr txBox="1"/>
          <p:nvPr/>
        </p:nvSpPr>
        <p:spPr>
          <a:xfrm>
            <a:off x="573024" y="279957"/>
            <a:ext cx="4930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C00000"/>
                </a:solidFill>
              </a:rPr>
              <a:t>Proposed SEAL Framework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70B09-3611-9EB1-30BA-DB6BC503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18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6186F-9FE5-28F2-1CFE-9DD88D9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827"/>
          <a:stretch/>
        </p:blipFill>
        <p:spPr>
          <a:xfrm>
            <a:off x="728472" y="1088256"/>
            <a:ext cx="10207752" cy="4645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96A07F-0B57-15F2-755F-93E9145D02A7}"/>
              </a:ext>
            </a:extLst>
          </p:cNvPr>
          <p:cNvSpPr txBox="1"/>
          <p:nvPr/>
        </p:nvSpPr>
        <p:spPr>
          <a:xfrm>
            <a:off x="5922264" y="1655064"/>
            <a:ext cx="2983992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000" dirty="0"/>
              <a:t>Node Information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Node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Node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Node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5D7622-DDAD-1CA8-7F57-58074FAB1D22}"/>
              </a:ext>
            </a:extLst>
          </p:cNvPr>
          <p:cNvSpPr txBox="1"/>
          <p:nvPr/>
        </p:nvSpPr>
        <p:spPr>
          <a:xfrm>
            <a:off x="6333744" y="1124712"/>
            <a:ext cx="21610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rgbClr val="C00000"/>
                </a:solidFill>
              </a:rPr>
              <a:t>GNN Learning</a:t>
            </a:r>
          </a:p>
        </p:txBody>
      </p:sp>
    </p:spTree>
    <p:extLst>
      <p:ext uri="{BB962C8B-B14F-4D97-AF65-F5344CB8AC3E}">
        <p14:creationId xmlns:p14="http://schemas.microsoft.com/office/powerpoint/2010/main" val="3549967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B54DD-BED2-863C-2202-886852E9E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AC0722-4D27-ED7D-B18C-C471EFC95E35}"/>
              </a:ext>
            </a:extLst>
          </p:cNvPr>
          <p:cNvSpPr txBox="1"/>
          <p:nvPr/>
        </p:nvSpPr>
        <p:spPr>
          <a:xfrm>
            <a:off x="573024" y="279957"/>
            <a:ext cx="2927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C00000"/>
                </a:solidFill>
              </a:rPr>
              <a:t>Node Labelling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9369-CE79-E663-B6E9-37A04FD1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19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81E85-6BBB-60FB-9687-24D119AA182E}"/>
              </a:ext>
            </a:extLst>
          </p:cNvPr>
          <p:cNvSpPr txBox="1"/>
          <p:nvPr/>
        </p:nvSpPr>
        <p:spPr>
          <a:xfrm>
            <a:off x="496362" y="1143185"/>
            <a:ext cx="21610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CA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719556-59D1-7F1F-7BCA-8503BCABE495}"/>
                  </a:ext>
                </a:extLst>
              </p:cNvPr>
              <p:cNvSpPr txBox="1"/>
              <p:nvPr/>
            </p:nvSpPr>
            <p:spPr>
              <a:xfrm>
                <a:off x="578410" y="1115816"/>
                <a:ext cx="1101322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Marking node’s different roles in an enclosing subgraph:</a:t>
                </a:r>
              </a:p>
              <a:p>
                <a:pPr marL="457200" indent="-457200">
                  <a:buAutoNum type="arabicPeriod"/>
                </a:pPr>
                <a:r>
                  <a:rPr lang="en-CA" sz="2400" dirty="0"/>
                  <a:t>The centre nodes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2400" dirty="0"/>
                  <a:t> and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2400" dirty="0"/>
                  <a:t> are the target nodes between which the link is located.</a:t>
                </a:r>
              </a:p>
              <a:p>
                <a:pPr marL="457200" indent="-457200">
                  <a:buAutoNum type="arabicPeriod"/>
                </a:pPr>
                <a:r>
                  <a:rPr lang="en-CA" sz="2400" dirty="0"/>
                  <a:t>Nodes with different relative positions to the center have different structural importance to the link.</a:t>
                </a:r>
              </a:p>
              <a:p>
                <a:pPr marL="457200" indent="-457200">
                  <a:buAutoNum type="arabicPeriod"/>
                </a:pPr>
                <a:endParaRPr lang="en-CA" sz="2400" dirty="0"/>
              </a:p>
              <a:p>
                <a:endParaRPr lang="en-CA" sz="2400" dirty="0"/>
              </a:p>
              <a:p>
                <a:r>
                  <a:rPr lang="en-CA" sz="2400" dirty="0"/>
                  <a:t>Labelling method:</a:t>
                </a:r>
              </a:p>
              <a:p>
                <a:pPr marL="457200" indent="-457200">
                  <a:buAutoNum type="arabicPeriod"/>
                </a:pPr>
                <a:r>
                  <a:rPr lang="en-CA" sz="2400" dirty="0"/>
                  <a:t>The two target nodes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2400" dirty="0"/>
                  <a:t> and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2400" dirty="0"/>
                  <a:t> always have the distinct label “1”.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CA" sz="2400" dirty="0"/>
                  <a:t>Nodes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sz="2400" dirty="0"/>
                  <a:t> and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CA" sz="2400" dirty="0"/>
                  <a:t> have the same label if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2400" dirty="0"/>
                  <a:t> and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/>
                  <a:t> </a:t>
                </a:r>
                <a:r>
                  <a:rPr lang="en-CA" sz="2400" dirty="0">
                    <a:solidFill>
                      <a:srgbClr val="C00000"/>
                    </a:solidFill>
                  </a:rPr>
                  <a:t>(nodes on the same orbit have the same label).</a:t>
                </a:r>
              </a:p>
              <a:p>
                <a:pPr marL="457200" indent="-457200">
                  <a:buAutoNum type="arabicPeriod"/>
                </a:pPr>
                <a:endParaRPr lang="en-CA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719556-59D1-7F1F-7BCA-8503BCABE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0" y="1115816"/>
                <a:ext cx="11013226" cy="4524315"/>
              </a:xfrm>
              <a:prstGeom prst="rect">
                <a:avLst/>
              </a:prstGeom>
              <a:blipFill>
                <a:blip r:embed="rId2"/>
                <a:stretch>
                  <a:fillRect l="-885" t="-10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20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5F5EF-8747-9A0E-9DBE-D41B44435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69ADF5-BF75-2255-5455-D90EB3A6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1" y="993743"/>
            <a:ext cx="9939833" cy="5291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298F51-87D0-61F5-93D7-1161054D0A9C}"/>
              </a:ext>
            </a:extLst>
          </p:cNvPr>
          <p:cNvSpPr txBox="1"/>
          <p:nvPr/>
        </p:nvSpPr>
        <p:spPr>
          <a:xfrm>
            <a:off x="573024" y="279957"/>
            <a:ext cx="5150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C00000"/>
                </a:solidFill>
              </a:rPr>
              <a:t>Link Prediction (LP) Problem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951C83-CC35-44F2-9237-AD85F21F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145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BCF1C-24F3-6F8D-BA94-AAEE82735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A3F20D-A130-8FF3-6730-FFE5948CF735}"/>
              </a:ext>
            </a:extLst>
          </p:cNvPr>
          <p:cNvSpPr txBox="1"/>
          <p:nvPr/>
        </p:nvSpPr>
        <p:spPr>
          <a:xfrm>
            <a:off x="573024" y="279957"/>
            <a:ext cx="5528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C00000"/>
                </a:solidFill>
              </a:rPr>
              <a:t>Double Radius Node Labelling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B8C7C-AFEC-667D-445C-FB690C6A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20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FDB08-9DB1-95BE-F90D-ACA688CEEB42}"/>
              </a:ext>
            </a:extLst>
          </p:cNvPr>
          <p:cNvSpPr txBox="1"/>
          <p:nvPr/>
        </p:nvSpPr>
        <p:spPr>
          <a:xfrm>
            <a:off x="496362" y="1143185"/>
            <a:ext cx="21610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CA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90C8BB-B1D4-20D5-07E1-4D36034A4FB8}"/>
                  </a:ext>
                </a:extLst>
              </p:cNvPr>
              <p:cNvSpPr txBox="1"/>
              <p:nvPr/>
            </p:nvSpPr>
            <p:spPr>
              <a:xfrm>
                <a:off x="578410" y="1115816"/>
                <a:ext cx="1101322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1. Assign label “1” to both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2400" dirty="0"/>
                  <a:t> and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CA" sz="2400" dirty="0"/>
              </a:p>
              <a:p>
                <a:endParaRPr lang="en-CA" sz="2400" dirty="0"/>
              </a:p>
              <a:p>
                <a:r>
                  <a:rPr lang="en-CA" sz="2400" dirty="0"/>
                  <a:t>2. For any node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sz="2400" dirty="0"/>
                  <a:t> with </a:t>
                </a:r>
                <a14:m>
                  <m:oMath xmlns:m="http://schemas.openxmlformats.org/officeDocument/2006/math"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CA" sz="2400" dirty="0"/>
                  <a:t> assign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CA" sz="2400" dirty="0"/>
                  <a:t>. Iteratively assign larger labels to nodes with a larger radius w.r.t both center nodes where</a:t>
                </a:r>
              </a:p>
              <a:p>
                <a:endParaRPr lang="en-CA" sz="2400" dirty="0"/>
              </a:p>
              <a:p>
                <a:endParaRPr lang="en-CA" sz="2400" dirty="0"/>
              </a:p>
              <a:p>
                <a:endParaRPr lang="en-CA" sz="2400" dirty="0"/>
              </a:p>
              <a:p>
                <a:endParaRPr lang="en-CA" sz="2400" dirty="0"/>
              </a:p>
              <a:p>
                <a:r>
                  <a:rPr lang="en-CA" sz="2400" dirty="0"/>
                  <a:t>3. It has a perfect hashing function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90C8BB-B1D4-20D5-07E1-4D36034A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0" y="1115816"/>
                <a:ext cx="11013226" cy="3416320"/>
              </a:xfrm>
              <a:prstGeom prst="rect">
                <a:avLst/>
              </a:prstGeom>
              <a:blipFill>
                <a:blip r:embed="rId2"/>
                <a:stretch>
                  <a:fillRect l="-885" t="-1429" b="-32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B993D5F-7E88-003B-834B-18623DC46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89" y="2936560"/>
            <a:ext cx="11584204" cy="8770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F04D93-1A53-C251-36C4-81CF7C5DE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144" y="4559505"/>
            <a:ext cx="7364163" cy="5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09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B60B7-CA23-C695-996D-556833BE3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02526B-3A4D-E599-61A1-06A26CC52B3C}"/>
              </a:ext>
            </a:extLst>
          </p:cNvPr>
          <p:cNvSpPr txBox="1"/>
          <p:nvPr/>
        </p:nvSpPr>
        <p:spPr>
          <a:xfrm>
            <a:off x="573024" y="279957"/>
            <a:ext cx="7529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C00000"/>
                </a:solidFill>
              </a:rPr>
              <a:t>Incorporating Latent and Explicit Features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60AB5-111C-96D4-3267-AC54037E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21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C085B-9DBB-2E6A-11E7-8DBEB11D34E0}"/>
              </a:ext>
            </a:extLst>
          </p:cNvPr>
          <p:cNvSpPr txBox="1"/>
          <p:nvPr/>
        </p:nvSpPr>
        <p:spPr>
          <a:xfrm>
            <a:off x="496362" y="1143185"/>
            <a:ext cx="21610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4860CF-5128-815A-AE08-BCD93091DD92}"/>
              </a:ext>
            </a:extLst>
          </p:cNvPr>
          <p:cNvSpPr txBox="1"/>
          <p:nvPr/>
        </p:nvSpPr>
        <p:spPr>
          <a:xfrm>
            <a:off x="578410" y="1115816"/>
            <a:ext cx="11013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Concatenating node’s embedding/ attribute vector to its corresponding row in 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Negative Injection: </a:t>
            </a:r>
          </a:p>
          <a:p>
            <a:pPr lvl="1"/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F32A0-7E22-15B6-1E43-50D7DD1C6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30" y="2436892"/>
            <a:ext cx="8157585" cy="361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87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ED29F-E4BA-3E16-740E-3AA507A78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396AE1-AD11-3491-0C55-2E27C552ED4C}"/>
              </a:ext>
            </a:extLst>
          </p:cNvPr>
          <p:cNvSpPr txBox="1"/>
          <p:nvPr/>
        </p:nvSpPr>
        <p:spPr>
          <a:xfrm>
            <a:off x="573024" y="279957"/>
            <a:ext cx="6550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C00000"/>
                </a:solidFill>
              </a:rPr>
              <a:t>Comparison with Heuristic Methods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D659F-24CB-E1B4-6915-98880964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22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BCCFE-34ED-266D-68BA-DFBABFB436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41" r="47897" b="9896"/>
          <a:stretch/>
        </p:blipFill>
        <p:spPr>
          <a:xfrm>
            <a:off x="1603248" y="1160467"/>
            <a:ext cx="8378952" cy="247105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85A38EB-6947-BC7C-D882-44B81800A28A}"/>
              </a:ext>
            </a:extLst>
          </p:cNvPr>
          <p:cNvGrpSpPr/>
          <p:nvPr/>
        </p:nvGrpSpPr>
        <p:grpSpPr>
          <a:xfrm>
            <a:off x="1676400" y="3758408"/>
            <a:ext cx="8520641" cy="2471057"/>
            <a:chOff x="1603248" y="3784558"/>
            <a:chExt cx="8520641" cy="24710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76E37B-22C9-212A-818D-222E94F6A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1787" t="10092" b="12682"/>
            <a:stretch/>
          </p:blipFill>
          <p:spPr>
            <a:xfrm>
              <a:off x="2466528" y="3873433"/>
              <a:ext cx="7657361" cy="232988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9D521A-35E9-8A47-3E77-5D11AB296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7303" r="93751" b="10933"/>
            <a:stretch/>
          </p:blipFill>
          <p:spPr>
            <a:xfrm>
              <a:off x="1603248" y="3784558"/>
              <a:ext cx="1004969" cy="24710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9223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A8BFD-045F-78D1-E0C5-3ADA67A75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ED1B7B-2D53-E407-4C94-D06A37619BD7}"/>
              </a:ext>
            </a:extLst>
          </p:cNvPr>
          <p:cNvSpPr txBox="1"/>
          <p:nvPr/>
        </p:nvSpPr>
        <p:spPr>
          <a:xfrm>
            <a:off x="573024" y="279957"/>
            <a:ext cx="7503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C00000"/>
                </a:solidFill>
              </a:rPr>
              <a:t>Comparison with Latent Feature Methods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36DED-0B0F-7D49-CE81-7DA3ED0E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23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E92D8F-A216-1625-6BD8-3E614CE4E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8" y="1707098"/>
            <a:ext cx="11293883" cy="304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79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37C64-D17D-5DC9-AE92-E5175C271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8FC344-3F4D-07E8-96E4-2DD10948710A}"/>
              </a:ext>
            </a:extLst>
          </p:cNvPr>
          <p:cNvSpPr txBox="1"/>
          <p:nvPr/>
        </p:nvSpPr>
        <p:spPr>
          <a:xfrm>
            <a:off x="573024" y="279957"/>
            <a:ext cx="8274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C00000"/>
                </a:solidFill>
              </a:rPr>
              <a:t>Comparison with Network Embedding Models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B0694-650B-FDCB-898B-F72341B9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24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5C8231-D52A-AB07-25A1-68B90D6A7D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1" t="1914" r="-271" b="-1914"/>
          <a:stretch/>
        </p:blipFill>
        <p:spPr>
          <a:xfrm>
            <a:off x="946876" y="2139525"/>
            <a:ext cx="10126351" cy="19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5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E085D-E278-58B4-E4A6-D33BBEBCE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ACDD91-D87F-68ED-3EE9-0D86BEACC765}"/>
              </a:ext>
            </a:extLst>
          </p:cNvPr>
          <p:cNvSpPr txBox="1"/>
          <p:nvPr/>
        </p:nvSpPr>
        <p:spPr>
          <a:xfrm>
            <a:off x="573024" y="279957"/>
            <a:ext cx="4226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C00000"/>
                </a:solidFill>
              </a:rPr>
              <a:t>Inference Time of SEAL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0D724-EA56-99A6-74E5-708535DC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25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6DC79-BB8F-C985-57F4-E2225A989E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304" r="36273"/>
          <a:stretch/>
        </p:blipFill>
        <p:spPr>
          <a:xfrm>
            <a:off x="650675" y="1652099"/>
            <a:ext cx="10011475" cy="176839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C34252-BB9A-5FF9-60B7-E328EC687CAC}"/>
              </a:ext>
            </a:extLst>
          </p:cNvPr>
          <p:cNvGrpSpPr/>
          <p:nvPr/>
        </p:nvGrpSpPr>
        <p:grpSpPr>
          <a:xfrm>
            <a:off x="650675" y="3438145"/>
            <a:ext cx="10468429" cy="1691641"/>
            <a:chOff x="1589313" y="4303869"/>
            <a:chExt cx="8066314" cy="12826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774F44-5C9B-3625-10F7-04EAD0258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3682" t="6304" b="7981"/>
            <a:stretch/>
          </p:blipFill>
          <p:spPr>
            <a:xfrm>
              <a:off x="5268684" y="4303869"/>
              <a:ext cx="4386943" cy="124389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CFEE041-366E-8D42-D3BA-3AB79BAFC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-34" t="9305" r="69573" b="4980"/>
            <a:stretch/>
          </p:blipFill>
          <p:spPr>
            <a:xfrm>
              <a:off x="1589313" y="4342656"/>
              <a:ext cx="3679371" cy="12438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013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BE827-DF7F-DA5F-CB05-F750F83F1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C41B52-32D3-EC9A-C964-C3E2B6067ACF}"/>
              </a:ext>
            </a:extLst>
          </p:cNvPr>
          <p:cNvSpPr txBox="1"/>
          <p:nvPr/>
        </p:nvSpPr>
        <p:spPr>
          <a:xfrm>
            <a:off x="573024" y="279957"/>
            <a:ext cx="4527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C00000"/>
                </a:solidFill>
              </a:rPr>
              <a:t>Heuristic Methods for 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B01A9A-43CC-A228-4610-F877FE1A26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406"/>
          <a:stretch/>
        </p:blipFill>
        <p:spPr>
          <a:xfrm>
            <a:off x="7196328" y="782365"/>
            <a:ext cx="3137883" cy="557398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AF2F3-177E-9967-E8C3-53EFB463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3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95186A-B209-4997-DE7B-284F844730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74"/>
          <a:stretch/>
        </p:blipFill>
        <p:spPr>
          <a:xfrm>
            <a:off x="819912" y="1874520"/>
            <a:ext cx="596243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356DEC-DC3E-2F57-A24E-628BA6DC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08" t="1478" r="37773" b="91725"/>
          <a:stretch/>
        </p:blipFill>
        <p:spPr>
          <a:xfrm>
            <a:off x="950975" y="1325880"/>
            <a:ext cx="5568697" cy="37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0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F365C-9A75-E93B-0CD8-3EBD63C74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758A24-4D23-6F7E-1AD1-AC2441EFDE43}"/>
              </a:ext>
            </a:extLst>
          </p:cNvPr>
          <p:cNvSpPr txBox="1"/>
          <p:nvPr/>
        </p:nvSpPr>
        <p:spPr>
          <a:xfrm>
            <a:off x="573024" y="279957"/>
            <a:ext cx="3951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C00000"/>
                </a:solidFill>
              </a:rPr>
              <a:t>First Order Heuristics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ACE89-143A-7AD3-3C70-D311BB09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36" y="1036846"/>
            <a:ext cx="10703928" cy="518107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D73FC-5786-FB59-D61F-71B1906B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38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70A64-36CC-3CBA-3AC2-9EB846013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ACA3CF-EF3B-223B-D781-9B634E781F19}"/>
              </a:ext>
            </a:extLst>
          </p:cNvPr>
          <p:cNvSpPr txBox="1"/>
          <p:nvPr/>
        </p:nvSpPr>
        <p:spPr>
          <a:xfrm>
            <a:off x="573024" y="279957"/>
            <a:ext cx="3951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C00000"/>
                </a:solidFill>
              </a:rPr>
              <a:t>First Order Heuristics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EA779B-5CA3-2728-2857-D1C1FE644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" y="1174510"/>
            <a:ext cx="11125355" cy="521714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800D1-AB7A-F0E7-CFF7-4F660793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4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3623E-0EE6-166A-8274-25960865A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93C42D-2F55-B7F0-5B7E-068B4F932990}"/>
              </a:ext>
            </a:extLst>
          </p:cNvPr>
          <p:cNvSpPr txBox="1"/>
          <p:nvPr/>
        </p:nvSpPr>
        <p:spPr>
          <a:xfrm>
            <a:off x="573024" y="279957"/>
            <a:ext cx="452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C00000"/>
                </a:solidFill>
              </a:rPr>
              <a:t>Second Order Heuristics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14155-1D6A-52AA-8A11-0F7BCF85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" y="864732"/>
            <a:ext cx="11240170" cy="525363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F6EBB-B320-1407-E903-F1CCD7D8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92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7FF5F-6A9E-6782-A74D-4A1B6EFCD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DFF901-37E7-6A81-7691-053DDB218C1C}"/>
              </a:ext>
            </a:extLst>
          </p:cNvPr>
          <p:cNvSpPr txBox="1"/>
          <p:nvPr/>
        </p:nvSpPr>
        <p:spPr>
          <a:xfrm>
            <a:off x="573024" y="279957"/>
            <a:ext cx="3994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C00000"/>
                </a:solidFill>
              </a:rPr>
              <a:t>High Order Heuristics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76CEE7-9AC4-C63C-B214-75E41364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92" y="1098183"/>
            <a:ext cx="10740204" cy="484541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7DED5-EA61-BDB2-9477-4AED18C0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00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1845E-8039-CE02-F85A-910942ADC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E960E1-7812-4A7D-0F95-A013853A1540}"/>
              </a:ext>
            </a:extLst>
          </p:cNvPr>
          <p:cNvSpPr txBox="1"/>
          <p:nvPr/>
        </p:nvSpPr>
        <p:spPr>
          <a:xfrm>
            <a:off x="573024" y="279957"/>
            <a:ext cx="3994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C00000"/>
                </a:solidFill>
              </a:rPr>
              <a:t>High Order Heuristics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19981-35A1-D4BF-8EA3-6D78EE0C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8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C0550-B03D-DEAF-DAAF-DAB17A05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3" y="1101605"/>
            <a:ext cx="11234265" cy="49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0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62BEF-1BD3-B238-51E5-EB8C99FD8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A32A9F-6DB8-5258-38FB-25E55E69F3D5}"/>
              </a:ext>
            </a:extLst>
          </p:cNvPr>
          <p:cNvSpPr txBox="1"/>
          <p:nvPr/>
        </p:nvSpPr>
        <p:spPr>
          <a:xfrm>
            <a:off x="573024" y="279957"/>
            <a:ext cx="5931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C00000"/>
                </a:solidFill>
              </a:rPr>
              <a:t>Drawbacks of Heuristic Methods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6F792-1244-398A-EC54-A35AB105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415-B5FC-455D-A737-437F166B965A}" type="slidenum">
              <a:rPr lang="en-CA" smtClean="0"/>
              <a:t>9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84BDE2-02A4-6A7A-990A-AB42E882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83" y="1102380"/>
            <a:ext cx="11050817" cy="495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3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463</Words>
  <Application>Microsoft Office PowerPoint</Application>
  <PresentationFormat>Widescreen</PresentationFormat>
  <Paragraphs>100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Khushee Kapoor</dc:creator>
  <cp:lastModifiedBy>Khushee Kapoor</cp:lastModifiedBy>
  <cp:revision>53</cp:revision>
  <dcterms:created xsi:type="dcterms:W3CDTF">2025-03-10T22:38:59Z</dcterms:created>
  <dcterms:modified xsi:type="dcterms:W3CDTF">2025-03-11T17:49:43Z</dcterms:modified>
</cp:coreProperties>
</file>