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8"/>
  </p:notesMasterIdLst>
  <p:sldIdLst>
    <p:sldId id="325" r:id="rId2"/>
    <p:sldId id="350" r:id="rId3"/>
    <p:sldId id="374" r:id="rId4"/>
    <p:sldId id="375" r:id="rId5"/>
    <p:sldId id="390" r:id="rId6"/>
    <p:sldId id="356" r:id="rId7"/>
    <p:sldId id="376" r:id="rId8"/>
    <p:sldId id="377" r:id="rId9"/>
    <p:sldId id="379" r:id="rId10"/>
    <p:sldId id="391" r:id="rId11"/>
    <p:sldId id="378" r:id="rId12"/>
    <p:sldId id="392" r:id="rId13"/>
    <p:sldId id="393" r:id="rId14"/>
    <p:sldId id="395" r:id="rId15"/>
    <p:sldId id="394" r:id="rId16"/>
    <p:sldId id="381" r:id="rId17"/>
    <p:sldId id="382" r:id="rId18"/>
    <p:sldId id="397" r:id="rId19"/>
    <p:sldId id="396" r:id="rId20"/>
    <p:sldId id="398" r:id="rId21"/>
    <p:sldId id="384" r:id="rId22"/>
    <p:sldId id="386" r:id="rId23"/>
    <p:sldId id="388" r:id="rId24"/>
    <p:sldId id="389" r:id="rId25"/>
    <p:sldId id="385" r:id="rId26"/>
    <p:sldId id="3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4725" userDrawn="1">
          <p15:clr>
            <a:srgbClr val="A4A3A4"/>
          </p15:clr>
        </p15:guide>
        <p15:guide id="3" pos="1073" userDrawn="1">
          <p15:clr>
            <a:srgbClr val="A4A3A4"/>
          </p15:clr>
        </p15:guide>
        <p15:guide id="4" orient="horz" pos="16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73A8"/>
    <a:srgbClr val="AEC4EB"/>
    <a:srgbClr val="35A833"/>
    <a:srgbClr val="006B31"/>
    <a:srgbClr val="C0FAB6"/>
    <a:srgbClr val="EDBFCA"/>
    <a:srgbClr val="F9C7D1"/>
    <a:srgbClr val="C49EA7"/>
    <a:srgbClr val="F96EF8"/>
    <a:srgbClr val="F9E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 autoAdjust="0"/>
    <p:restoredTop sz="87590"/>
  </p:normalViewPr>
  <p:slideViewPr>
    <p:cSldViewPr snapToGrid="0">
      <p:cViewPr>
        <p:scale>
          <a:sx n="110" d="100"/>
          <a:sy n="110" d="100"/>
        </p:scale>
        <p:origin x="672" y="136"/>
      </p:cViewPr>
      <p:guideLst>
        <p:guide orient="horz" pos="3521"/>
        <p:guide pos="4725"/>
        <p:guide pos="1073"/>
        <p:guide orient="horz" pos="16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E97C-1779-4CEE-80D0-5BBB1AC4023D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F7D1-689C-4BC1-B59B-4A4CE078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66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05ADD-3769-4CD3-7C9E-72117ADD7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0E1AB7-75CA-9C40-CBAA-F20B393EF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DADDD2-32E0-A15A-C373-C8DA11F463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EE6-9482-1D2E-7DE0-9A26E4EB8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53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815D6-1769-2BED-E72A-77B0CCEB3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176840-DF40-261B-C5A1-4178542F27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2EF058-6947-7997-EFAD-E259BCA43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6DFB7-A68D-4985-97E8-FDD79730A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50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4DE6B-DFBD-FAA8-3CCF-1268BB641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418E8E-B32B-CD62-D182-04A868CB6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B8BDE1-B19E-2CC0-4B77-25CABACB1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9B938-903B-4129-3A93-333DB210D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1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B3D0E-7544-95C5-9349-2020136DA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4E09D4-D54A-BBF4-8EE1-70C10BD39F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170F67-9B03-7870-0038-23813AB31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A91AE-48A5-0BA4-BF08-7100DDFE1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0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E456B-91B0-6CFE-F60D-6996892B2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CEDF64-C5A6-05AF-98C3-B23BFD870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0B3E8D-1EF1-4E4E-1C87-459ED76EA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B0EEC-B10E-191F-AC1E-0FF922FF0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75C00-2B26-4620-4E0B-C1086A941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3193C6-CAD9-384C-7D31-71ECF70EFB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22868F-060E-CA66-6EDB-9865494D6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56296-5015-E4E4-C87D-67E177DE22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82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D94DE-9F8B-6065-C463-B8AA05DCE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61E0B-0CF3-7708-65A0-01023F1EA8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423D1-E5BC-5921-2B0E-E808BD506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BE6F6-5155-4ABA-E963-3E5AF2D73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54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8FDA6-6577-C271-2DE2-A7B4627D3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C474BC-3E34-B06F-C5B1-31A5784CC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15F3DF-18D3-F801-6068-CF6E35B08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98AEC-C104-97EE-6C8A-AF285FF93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77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FD0A3-2FDB-E103-0333-45F4FE7A4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D1071-1357-7FC5-9220-15A24FF3BF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F34E84-A683-B7EB-FA5B-DCAA04867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ADEE6-4280-C04F-3D3F-B68E195B2F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8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84F70-873D-D3D0-6E67-A72BF01F1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A53319-0251-D84F-E387-31B4EC789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3C3714-96FF-B238-5817-96957896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C4B5-3511-DE65-FE2E-00EE8DD59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1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19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D63FD-B481-7116-8689-247350217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881BB-E22B-B834-1D2A-AA6BC2128F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08E20E-3F81-0371-02DF-2EE91A13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04D4B-9348-D7F1-0345-44D15628E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95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AB5E0-ACBD-150F-1BFB-842F03EC6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F4F7F8-2AD3-E75D-E2E3-CAAF2F026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C1D508-6FF1-08B5-0A84-05C1E5ADA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1" dirty="0">
                <a:effectLst/>
                <a:latin typeface="Helvetica" pitchFamily="2" charset="0"/>
              </a:rPr>
              <a:t>local order-3 </a:t>
            </a:r>
            <a:r>
              <a:rPr lang="en-CA" i="1" dirty="0" err="1">
                <a:effectLst/>
                <a:latin typeface="Helvetica" pitchFamily="2" charset="0"/>
              </a:rPr>
              <a:t>Weisfeiler</a:t>
            </a:r>
            <a:r>
              <a:rPr lang="en-CA" i="1" dirty="0">
                <a:effectLst/>
                <a:latin typeface="Helvetica" pitchFamily="2" charset="0"/>
              </a:rPr>
              <a:t>-Lehman</a:t>
            </a:r>
            <a:r>
              <a:rPr lang="en-CA" i="0" dirty="0">
                <a:effectLst/>
                <a:latin typeface="Helvetica" pitchFamily="2" charset="0"/>
              </a:rPr>
              <a:t> </a:t>
            </a:r>
            <a:r>
              <a:rPr lang="en-CA" i="1" dirty="0">
                <a:effectLst/>
                <a:latin typeface="Helvetica" pitchFamily="2" charset="0"/>
              </a:rPr>
              <a:t>networks need to store all triplets of nodes, both PPGN and SMP only store information for pairs</a:t>
            </a:r>
            <a:r>
              <a:rPr lang="en-CA" i="0" dirty="0">
                <a:effectLst/>
                <a:latin typeface="Helvetica" pitchFamily="2" charset="0"/>
              </a:rPr>
              <a:t> </a:t>
            </a:r>
            <a:r>
              <a:rPr lang="en-CA" i="1" dirty="0">
                <a:effectLst/>
                <a:latin typeface="Helvetica" pitchFamily="2" charset="0"/>
              </a:rPr>
              <a:t>of nodes. </a:t>
            </a:r>
          </a:p>
          <a:p>
            <a:endParaRPr lang="en-CA" i="1" dirty="0">
              <a:effectLst/>
              <a:latin typeface="Helvetica" pitchFamily="2" charset="0"/>
            </a:endParaRPr>
          </a:p>
          <a:p>
            <a:r>
              <a:rPr lang="en-CA" i="1" dirty="0">
                <a:effectLst/>
                <a:latin typeface="Helvetica" pitchFamily="2" charset="0"/>
              </a:rPr>
              <a:t>However, message-passing architectures (such as SMP) can leverage the sparsity of the</a:t>
            </a:r>
            <a:r>
              <a:rPr lang="en-CA" i="0" dirty="0">
                <a:effectLst/>
                <a:latin typeface="Helvetica" pitchFamily="2" charset="0"/>
              </a:rPr>
              <a:t> </a:t>
            </a:r>
            <a:r>
              <a:rPr lang="en-CA" i="1" dirty="0">
                <a:effectLst/>
                <a:latin typeface="Helvetica" pitchFamily="2" charset="0"/>
              </a:rPr>
              <a:t>adjacency matrix and hence benefit from a more favorable time complexity than architectures which</a:t>
            </a:r>
            <a:endParaRPr lang="en-CA" dirty="0">
              <a:effectLst/>
              <a:latin typeface="Helvetica" pitchFamily="2" charset="0"/>
            </a:endParaRPr>
          </a:p>
          <a:p>
            <a:r>
              <a:rPr lang="en-CA" i="1" dirty="0">
                <a:effectLst/>
                <a:latin typeface="Helvetica" pitchFamily="2" charset="0"/>
              </a:rPr>
              <a:t>perform global updates (as PPGN).</a:t>
            </a:r>
          </a:p>
          <a:p>
            <a:endParaRPr lang="en-CA" dirty="0">
              <a:effectLst/>
              <a:latin typeface="Helvetica" pitchFamily="2" charset="0"/>
            </a:endParaRPr>
          </a:p>
          <a:p>
            <a:r>
              <a:rPr lang="en-CA" i="1" dirty="0">
                <a:effectLst/>
                <a:latin typeface="Helvetica" pitchFamily="2" charset="0"/>
              </a:rPr>
              <a:t>An apparent drawback of SMP is</a:t>
            </a:r>
            <a:r>
              <a:rPr lang="en-CA" i="0" dirty="0">
                <a:effectLst/>
                <a:latin typeface="Helvetica" pitchFamily="2" charset="0"/>
              </a:rPr>
              <a:t> </a:t>
            </a:r>
            <a:r>
              <a:rPr lang="en-CA" i="1" dirty="0">
                <a:effectLst/>
                <a:latin typeface="Helvetica" pitchFamily="2" charset="0"/>
              </a:rPr>
              <a:t>the need for more memory than MPNN.</a:t>
            </a:r>
            <a:endParaRPr lang="en-CA" i="1" dirty="0">
              <a:solidFill>
                <a:schemeClr val="accent6">
                  <a:lumMod val="75000"/>
                </a:schemeClr>
              </a:solidFill>
              <a:effectLst/>
              <a:latin typeface="Helvetica" pitchFamily="2" charset="0"/>
            </a:endParaRPr>
          </a:p>
          <a:p>
            <a:endParaRPr lang="en-CA" i="1" dirty="0">
              <a:solidFill>
                <a:schemeClr val="accent6">
                  <a:lumMod val="75000"/>
                </a:schemeClr>
              </a:solidFill>
              <a:effectLst/>
              <a:latin typeface="Helvetica" pitchFamily="2" charset="0"/>
            </a:endParaRPr>
          </a:p>
          <a:p>
            <a:r>
              <a:rPr lang="en-CA" i="1" dirty="0">
                <a:effectLst/>
                <a:latin typeface="Helvetica" pitchFamily="2" charset="0"/>
              </a:rPr>
              <a:t>It implies that nodes which are far apart can use the same identifier</a:t>
            </a:r>
            <a:r>
              <a:rPr lang="en-CA" i="0" dirty="0">
                <a:effectLst/>
                <a:latin typeface="Helvetica" pitchFamily="2" charset="0"/>
              </a:rPr>
              <a:t> </a:t>
            </a:r>
            <a:r>
              <a:rPr lang="en-CA" i="1" dirty="0">
                <a:effectLst/>
                <a:latin typeface="Helvetica" pitchFamily="2" charset="0"/>
              </a:rPr>
              <a:t>without conflict. </a:t>
            </a:r>
          </a:p>
          <a:p>
            <a:r>
              <a:rPr lang="en-CA" i="1" dirty="0">
                <a:effectLst/>
                <a:latin typeface="Helvetica" pitchFamily="2" charset="0"/>
              </a:rPr>
              <a:t>We propose in Appendix E a procedure (Fast SMP with coloring) based on greedy</a:t>
            </a:r>
            <a:r>
              <a:rPr lang="en-CA" i="0" dirty="0">
                <a:effectLst/>
                <a:latin typeface="Helvetica" pitchFamily="2" charset="0"/>
              </a:rPr>
              <a:t> </a:t>
            </a:r>
            <a:r>
              <a:rPr lang="en-CA" i="1" dirty="0">
                <a:effectLst/>
                <a:latin typeface="Helvetica" pitchFamily="2" charset="0"/>
              </a:rPr>
              <a:t>coloring which can replace the initial one-hot encoding, so that each node can manipulate smaller</a:t>
            </a:r>
            <a:endParaRPr lang="en-CA" dirty="0">
              <a:effectLst/>
              <a:latin typeface="Helvetica" pitchFamily="2" charset="0"/>
            </a:endParaRPr>
          </a:p>
          <a:p>
            <a:r>
              <a:rPr lang="en-CA" i="1" dirty="0">
                <a:effectLst/>
                <a:latin typeface="Helvetica" pitchFamily="2" charset="0"/>
              </a:rPr>
              <a:t>matrices Ui. </a:t>
            </a:r>
          </a:p>
          <a:p>
            <a:r>
              <a:rPr lang="en-CA" i="1" dirty="0">
                <a:effectLst/>
                <a:latin typeface="Helvetica" pitchFamily="2" charset="0"/>
              </a:rPr>
              <a:t>This method allows to theoretically improve both the time and space complexity of SMP,</a:t>
            </a:r>
            <a:r>
              <a:rPr lang="en-CA" i="0" dirty="0">
                <a:effectLst/>
                <a:latin typeface="Helvetica" pitchFamily="2" charset="0"/>
              </a:rPr>
              <a:t> </a:t>
            </a:r>
            <a:r>
              <a:rPr lang="en-CA" i="1" dirty="0">
                <a:effectLst/>
                <a:latin typeface="Helvetica" pitchFamily="2" charset="0"/>
              </a:rPr>
              <a:t>although the number of colors needed usually grows fast with the number of layers in the network.</a:t>
            </a:r>
            <a:endParaRPr lang="en-CA" dirty="0">
              <a:effectLst/>
              <a:latin typeface="Helvetica" pitchFamily="2" charset="0"/>
            </a:endParaRPr>
          </a:p>
          <a:p>
            <a:endParaRPr lang="en-CA" dirty="0">
              <a:effectLst/>
              <a:latin typeface="Helvetica" pitchFamily="2" charset="0"/>
            </a:endParaRPr>
          </a:p>
          <a:p>
            <a:endParaRPr lang="en-CA" dirty="0">
              <a:effectLst/>
              <a:latin typeface="Helveti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C25D-B7B4-5E8E-4FB8-89B056B43C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8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146D9-053E-DEA1-A28C-77AD23EC0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A3E93B-18FB-BFD0-FCA1-AC08E756B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B6951F-09F9-B861-086C-F3BDE9FCC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D0ABF-8994-8A5B-3896-31CE89408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90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AA215-CBF8-0D3D-98A6-935253E8F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424FE1-F697-085A-1BA4-9B0FF9716F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7F7F9E-44A6-FB6E-8538-170BEF270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BDFA6-18D8-772B-0AA8-617A2D44FA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9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D7271-3928-679E-9E44-4BFB4A972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FF6930-8AA8-F836-B8DF-C80143ADC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3EBC7-60E0-843A-B743-EA582DF58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AE776-0274-1CA2-4A1E-81EA538D3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84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07FF0-9785-11B6-F551-B8DE51168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038466-7CE3-4B78-FB99-0E51EF45C9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438A9A-3E8A-A797-A72E-1635AD9A1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A294-1A98-20FD-EF87-DC99288E3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86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3E96C-497B-6173-04C5-34E334377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6997D8-C43D-4307-1A5B-2C38AE0BB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4C6AE1-D4BA-3C11-14EF-8218FA389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26477-0106-A689-ED1D-CC6D3F064A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7BF6B-6BE3-D099-96AF-BC13D8D34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7B784F-14F3-CD53-2105-891EEBF104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AE820F-C90C-FF03-4BCD-E3F3D8425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713FB-0E26-7F87-DDCD-D5D6A154D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7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5D815-D201-DE14-695C-55434FECC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29039-633D-2A15-1679-F17223F684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DAE8E0-5AB5-B76D-CBC6-B7D8D10A1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79D2B-C064-E05C-0449-18D24CB69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1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CADEC-81BD-BDB8-010A-07B609989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463188-2D08-DF25-1DD1-CA1C0DD4C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4C998F-F911-A29B-99C3-5875B6B2F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D2529-C3A7-26B5-2356-2945330B1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8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A3024-3C5F-3C11-DF56-18CEFA617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80CA1A-093B-9F51-5279-1CCA6FF28A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FC7F76-1A5F-B4F3-14D8-F541BD114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B85E8-E2A8-96E1-2FDA-4976A8B4C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93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B6886-AAD6-F5A5-FA02-44B590B06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AC2391-1756-126C-AEE1-BAA1140F10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BB2B2-1DE8-894B-A3A5-2CB681F79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B5A8A-D3CD-7BEB-38BD-5B25D0D3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3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83363-C9DC-8253-A1F3-E0E12FA08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CA952-0F98-C453-68FB-ADD772D5B5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CB74-E02A-4875-17FD-A00C9EA64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AEA9A-8DAF-D9A4-5331-BF65A5844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1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86A5E-863C-8F5A-E2FF-61526040E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DD393-692B-DA6E-B6C2-1ABFE643DF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EC544-C75F-D5E3-A48E-C378ECD89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A43EA-CD39-15F1-5C56-FA2FD2837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268" y="5670949"/>
            <a:ext cx="2831372" cy="724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719960" cy="1474115"/>
          </a:xfrm>
        </p:spPr>
        <p:txBody>
          <a:bodyPr lIns="0" anchor="b"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55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1" y="1396192"/>
            <a:ext cx="5542713" cy="670270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881" y="2184400"/>
            <a:ext cx="5542713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6154" y="1396192"/>
            <a:ext cx="5593458" cy="67027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6154" y="2184400"/>
            <a:ext cx="5593458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32B-3FBE-4889-963D-BF97BFBB7D3F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C04-1E76-41EE-A8AC-75AD85313D09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4A9E-84AC-4661-9381-CC35B09E47F7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1E55829F-8847-4C2A-8DD0-690EAD78E53F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7F9787-DD3A-4646-BB48-620C816C001A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E774CE-34EE-2A47-A6A9-4B48522F6F9B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E01E9A-F832-2C47-AF13-96DA2A545D41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7FCA5-98BF-7C4F-A6A8-ABE67A0572DD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2F3CFE-9373-F940-8224-EC432E30E4E7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1B21-0880-4F42-9446-62738D693F11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76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0071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93007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93007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60400" y="2420360"/>
            <a:ext cx="108712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393007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1A6E2A-9139-B54F-B1FF-E0B2EAF2E0A2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4BC15-3F11-B846-AE64-D1C8A8E867F5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B6EE1D-AED7-924E-8D18-B9F1399A910E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1E2A49-C1E0-024C-876B-A61D2B440E03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64F300-FB37-FE41-9129-DD2824002FB5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CAF651-5F7E-0248-8C8E-3A4B3D0F11BA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1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50285" y="845819"/>
            <a:ext cx="5440648" cy="540720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4362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3887245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587999" y="6335309"/>
            <a:ext cx="1016000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4943" y="2409026"/>
            <a:ext cx="4950694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5436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5436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5436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E96372-A208-F546-B7FD-C0747128C2DF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30D062-4D3C-FB49-BC12-289C4E63859A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951BF5-3B10-4647-AE43-6C4FB2FD5AC6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7D11F8-300C-DC45-9476-8111932FAB3B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48535B-B3BB-5C4C-B115-599D8CDF7D82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EF38F5-382A-BF49-BD63-C36DDD7A004C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2CD653-AD35-5141-A8C6-BF79EBE4AA02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8B38EE-3C4F-0B4A-9115-527C95121823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646519-2BAF-9047-B121-BF7E7F710823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4D2608-732A-4741-BC48-7812A87E4D8D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F9B098-4EE4-474A-8979-CFAB574D8621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D87E91-D511-9145-BCBD-28DFC726F67E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7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0DDFC3-6F0D-5E4C-8D30-C78126C00C6D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CF758B-0EB2-F34B-BE1F-5B7DBD0D91DF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2C1F90-E5C7-6D46-8B27-E98D1AD0BD1D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A86E65-C9CD-3C43-9237-76ACBCE5AEA5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0010F3-1A9C-9049-8C1B-2C5FACE57950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0527D8-16AA-B94D-A437-8734019F07E3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8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2/5/25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40DD73-AC1C-0641-8C33-791A62EF34B7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B8DB0B-D7AD-E443-A9FA-6978FE21FA00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FEB15A-A8CF-CA4A-BCB9-2DEEC6268E6B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2309BB-A9D7-E64D-8EF7-0E490151B952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B22BAE-45F8-9D49-A3CD-17513F341915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567BB1-0BFA-DE41-9739-5EC1F580B29E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0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title="University of Waterlo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65" y="1204402"/>
            <a:ext cx="6400271" cy="4157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7225" y="4581236"/>
            <a:ext cx="10877550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i="0" cap="none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75D660D7-90CE-4513-A3CE-C070B9421917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6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268" y="5670949"/>
            <a:ext cx="2831372" cy="72475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title="University of Waterloo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3985" r="13985" b="13985"/>
          <a:stretch/>
        </p:blipFill>
        <p:spPr bwMode="gray">
          <a:xfrm>
            <a:off x="3781997" y="1779967"/>
            <a:ext cx="4628005" cy="3005998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3425" y="4682836"/>
            <a:ext cx="10725150" cy="1559782"/>
          </a:xfrm>
          <a:noFill/>
        </p:spPr>
        <p:txBody>
          <a:bodyPr wrap="square" rtlCol="0" anchor="ctr" anchorCtr="1">
            <a:noAutofit/>
          </a:bodyPr>
          <a:lstStyle>
            <a:lvl1pPr marL="0" algn="ctr">
              <a:lnSpc>
                <a:spcPct val="75000"/>
              </a:lnSpc>
              <a:defRPr lang="en-US" sz="1800" b="0" i="0" cap="none" baseline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2/5/25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F1FAFC-408D-0840-BF87-C10DEF00AE57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1609E3-BEF5-DF4C-8E07-DA3B468D1EFE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6397E2-7B07-A34D-BAD4-108B31B92077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086606-36A8-EA42-A473-1353FDBE6400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ED482C-BC79-A14A-91C5-BEDF9D7DDF40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FBB297-7D6E-4447-9C11-F3CE63C4A406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0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8F653FE-3A86-E844-A53F-0361E59D7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3660" y="4585014"/>
            <a:ext cx="1884680" cy="533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ADE716-1136-A547-A8CE-EAC2B309AA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48" y="5270227"/>
            <a:ext cx="3854704" cy="25247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75D660D7-90CE-4513-A3CE-C070B9421917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 title="University of Waterloo">
            <a:extLst>
              <a:ext uri="{FF2B5EF4-FFF2-40B4-BE49-F238E27FC236}">
                <a16:creationId xmlns:a16="http://schemas.microsoft.com/office/drawing/2014/main" id="{3A3088FF-BF54-E04E-8115-1F3BD77ADC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31" y="883196"/>
            <a:ext cx="5758536" cy="373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5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2/5/25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F1FAFC-408D-0840-BF87-C10DEF00AE57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1609E3-BEF5-DF4C-8E07-DA3B468D1EFE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6397E2-7B07-A34D-BAD4-108B31B92077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086606-36A8-EA42-A473-1353FDBE6400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ED482C-BC79-A14A-91C5-BEDF9D7DDF40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FBB297-7D6E-4447-9C11-F3CE63C4A406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1B2F895-74F6-5245-9741-0020E25D8A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660" y="4592032"/>
            <a:ext cx="1884680" cy="533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D46E8A0-B6BB-1D40-8410-044E5B2039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48" y="5277245"/>
            <a:ext cx="3854704" cy="252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747904-A0FC-F14A-9236-E3A1ADBB8DEF}"/>
              </a:ext>
            </a:extLst>
          </p:cNvPr>
          <p:cNvSpPr txBox="1"/>
          <p:nvPr userDrawn="1"/>
        </p:nvSpPr>
        <p:spPr>
          <a:xfrm>
            <a:off x="4851400" y="7247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4" name="Picture 23" title="University of Waterloo">
            <a:extLst>
              <a:ext uri="{FF2B5EF4-FFF2-40B4-BE49-F238E27FC236}">
                <a16:creationId xmlns:a16="http://schemas.microsoft.com/office/drawing/2014/main" id="{20257D9E-F7C4-F945-A5BF-B227315677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3985" r="13985" b="13985"/>
          <a:stretch/>
        </p:blipFill>
        <p:spPr bwMode="gray">
          <a:xfrm>
            <a:off x="4015977" y="1407095"/>
            <a:ext cx="4160045" cy="27020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42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267" y="5680659"/>
            <a:ext cx="2770751" cy="71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516760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5" name="Rectangle 4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9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267" y="5680659"/>
            <a:ext cx="2770751" cy="717639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1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B0C9-B47E-4B33-A656-C78D1805DA95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07696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908224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408752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C228CE-C572-4AF5-9728-AA6E475873DD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883" y="434108"/>
            <a:ext cx="7046081" cy="895927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2" y="1709738"/>
            <a:ext cx="9399507" cy="2852737"/>
          </a:xfrm>
        </p:spPr>
        <p:txBody>
          <a:bodyPr anchor="b">
            <a:normAutofit/>
          </a:bodyPr>
          <a:lstStyle>
            <a:lvl1pPr algn="l"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4589463"/>
            <a:ext cx="9399507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43AC-4B94-471D-A170-0D88FCD1FB54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0521" y="3227413"/>
            <a:ext cx="8770620" cy="1212056"/>
          </a:xfrm>
        </p:spPr>
        <p:txBody>
          <a:bodyPr anchor="b">
            <a:noAutofit/>
          </a:bodyPr>
          <a:lstStyle>
            <a:lvl1pPr algn="l">
              <a:defRPr sz="40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60521" y="4447299"/>
            <a:ext cx="8770620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72EFF9E2-52BD-4C8D-9C57-79F661DB94A1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7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92" y="1413164"/>
            <a:ext cx="5658620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81F3-AB4F-4026-8B03-DBF7475676B1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FDFC970-B950-4395-A833-47227D4A68CA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7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4" r:id="rId2"/>
    <p:sldLayoutId id="2147483715" r:id="rId3"/>
    <p:sldLayoutId id="2147483716" r:id="rId4"/>
    <p:sldLayoutId id="2147483670" r:id="rId5"/>
    <p:sldLayoutId id="2147483693" r:id="rId6"/>
    <p:sldLayoutId id="2147483671" r:id="rId7"/>
    <p:sldLayoutId id="2147483690" r:id="rId8"/>
    <p:sldLayoutId id="2147483672" r:id="rId9"/>
    <p:sldLayoutId id="2147483673" r:id="rId10"/>
    <p:sldLayoutId id="2147483674" r:id="rId11"/>
    <p:sldLayoutId id="2147483675" r:id="rId12"/>
    <p:sldLayoutId id="2147483710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12" r:id="rId19"/>
    <p:sldLayoutId id="2147483713" r:id="rId20"/>
    <p:sldLayoutId id="2147483723" r:id="rId21"/>
    <p:sldLayoutId id="2147483722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0048" y="2528888"/>
            <a:ext cx="12964903" cy="1046019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 </a:t>
            </a:r>
            <a:br>
              <a:rPr lang="en-US" sz="4000" dirty="0"/>
            </a:br>
            <a:r>
              <a:rPr lang="en-US" sz="2400" b="0" dirty="0"/>
              <a:t>[</a:t>
            </a:r>
            <a:r>
              <a:rPr lang="en-US" sz="2400" b="0" dirty="0" err="1"/>
              <a:t>Vignac</a:t>
            </a:r>
            <a:r>
              <a:rPr lang="en-US" sz="2400" b="0" dirty="0"/>
              <a:t> et al., Neurips’20]  </a:t>
            </a:r>
            <a:r>
              <a:rPr lang="en-US" sz="3200" dirty="0"/>
              <a:t>Building powerful and Equivalent </a:t>
            </a:r>
            <a:br>
              <a:rPr lang="en-US" sz="3200" dirty="0"/>
            </a:br>
            <a:r>
              <a:rPr lang="en-US" sz="3200" dirty="0"/>
              <a:t>graph neural networks with structural message-passing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00628-F892-CF0D-0C5A-B10EBE727B36}"/>
              </a:ext>
            </a:extLst>
          </p:cNvPr>
          <p:cNvSpPr txBox="1"/>
          <p:nvPr/>
        </p:nvSpPr>
        <p:spPr>
          <a:xfrm>
            <a:off x="1857171" y="4365383"/>
            <a:ext cx="613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Presenter: </a:t>
            </a:r>
            <a:r>
              <a:rPr lang="en-US" sz="2000" b="1" dirty="0"/>
              <a:t>John Lu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73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0E3B8-D2E9-6472-FD48-C7344DD66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5410-C2CA-AC8A-38A2-3E0E8BE8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Analysis: Equivariance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2E6545-9F59-D20C-CCA1-47246F4F28EF}"/>
                  </a:ext>
                </a:extLst>
              </p:cNvPr>
              <p:cNvSpPr txBox="1"/>
              <p:nvPr/>
            </p:nvSpPr>
            <p:spPr>
              <a:xfrm>
                <a:off x="427853" y="3122086"/>
                <a:ext cx="1142194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Theorem 1 (Permutation equivariance). </a:t>
                </a:r>
                <a:r>
                  <a:rPr lang="en-US" sz="2800" dirty="0"/>
                  <a:t>Let functions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b="1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800" b="1" dirty="0"/>
                  <a:t>,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be permutation equivariant. Then, SMP is permutation equivalent. </a:t>
                </a:r>
                <a:r>
                  <a:rPr lang="en-US" sz="2800" b="1" dirty="0"/>
                  <a:t> 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2E6545-9F59-D20C-CCA1-47246F4F2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53" y="3122086"/>
                <a:ext cx="11421941" cy="954107"/>
              </a:xfrm>
              <a:prstGeom prst="rect">
                <a:avLst/>
              </a:prstGeom>
              <a:blipFill>
                <a:blip r:embed="rId3"/>
                <a:stretch>
                  <a:fillRect l="-1110" t="-6494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00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BE46-2A28-F89A-A134-581A2AB8C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9B19-028F-4E6D-3C1A-A3DC5648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Analysis: Representation and Expressive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E0D5EB-A791-C7AC-93D7-2C8AF5E76048}"/>
                  </a:ext>
                </a:extLst>
              </p:cNvPr>
              <p:cNvSpPr txBox="1"/>
              <p:nvPr/>
            </p:nvSpPr>
            <p:spPr>
              <a:xfrm>
                <a:off x="578182" y="2020311"/>
                <a:ext cx="11035635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 2 (Representation power - informal)</a:t>
                </a:r>
              </a:p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Consider the class </a:t>
                </a:r>
                <a:r>
                  <a:rPr lang="en-US" sz="2400" i="1" dirty="0"/>
                  <a:t>S</a:t>
                </a:r>
                <a:r>
                  <a:rPr lang="en-US" sz="2400" dirty="0"/>
                  <a:t> of simple graphs with </a:t>
                </a:r>
                <a:r>
                  <a:rPr lang="en-US" sz="2400" i="1" dirty="0"/>
                  <a:t>n</a:t>
                </a:r>
                <a:r>
                  <a:rPr lang="en-US" sz="2400" dirty="0"/>
                  <a:t> nodes, diameter at most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/>
                  <a:t> and degree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/>
                  <a:t>. Assume the graphs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/>
                  <a:t> node attributes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/>
                  <a:t> edge attributes.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Then, there exists an SMP network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of depth at most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and width at most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/>
                  <a:t> such that</a:t>
                </a:r>
              </a:p>
              <a:p>
                <a:endParaRPr lang="en-US" sz="2400" dirty="0"/>
              </a:p>
              <a:p>
                <a:r>
                  <a:rPr lang="en-US" sz="2400" i="1" dirty="0"/>
                  <a:t>the full structure of any graph in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i="1" dirty="0"/>
                  <a:t> (with the attributes) can be recovered from the output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i="1" dirty="0"/>
                  <a:t> at any node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E0D5EB-A791-C7AC-93D7-2C8AF5E76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82" y="2020311"/>
                <a:ext cx="11035635" cy="3785652"/>
              </a:xfrm>
              <a:prstGeom prst="rect">
                <a:avLst/>
              </a:prstGeom>
              <a:blipFill>
                <a:blip r:embed="rId3"/>
                <a:stretch>
                  <a:fillRect l="-920" t="-1003" r="-690" b="-3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8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E5594-D138-5E0F-4B1D-12A43ACDA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28C5-6B73-B26C-0EFF-6C97B84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Analysis: Representation and Expressive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F47859-5056-520D-7C52-8CC8F68B9EBE}"/>
                  </a:ext>
                </a:extLst>
              </p:cNvPr>
              <p:cNvSpPr txBox="1"/>
              <p:nvPr/>
            </p:nvSpPr>
            <p:spPr>
              <a:xfrm>
                <a:off x="547111" y="1777423"/>
                <a:ext cx="11035635" cy="2706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Corollary 1 (Expressive power)</a:t>
                </a:r>
              </a:p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be a simple graph of diameter at most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/>
                  <a:t> and degree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Consider an SMP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of depth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n-CA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/>
                  <a:t> and width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/>
                  <a:t> satisfying the properties of Theorem 2.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Then, any equivariant function can be computed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is a universal function of sets applied simultaneously to each node.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F47859-5056-520D-7C52-8CC8F68B9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11" y="1777423"/>
                <a:ext cx="11035635" cy="2706190"/>
              </a:xfrm>
              <a:prstGeom prst="rect">
                <a:avLst/>
              </a:prstGeom>
              <a:blipFill>
                <a:blip r:embed="rId3"/>
                <a:stretch>
                  <a:fillRect l="-920" t="-2336" r="-575" b="-4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42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3F78F-3FA6-9CA5-A3A0-D33BE3F0C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47BD-0AD7-2A8E-BFEB-D4436A8B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Analysis: Representation and Expressive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8D6DFE-ED3B-EE6B-9050-73B9ABC8B708}"/>
                  </a:ext>
                </a:extLst>
              </p:cNvPr>
              <p:cNvSpPr txBox="1"/>
              <p:nvPr/>
            </p:nvSpPr>
            <p:spPr>
              <a:xfrm>
                <a:off x="456853" y="3252730"/>
                <a:ext cx="110356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Implications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 build a universal approximator of functions on graphs, one need: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An algorithm that breaks symmetry during message passing (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Powerful layers to parametrize the message, aggregation, and update functions (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8D6DFE-ED3B-EE6B-9050-73B9ABC8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53" y="3252730"/>
                <a:ext cx="11035635" cy="2677656"/>
              </a:xfrm>
              <a:prstGeom prst="rect">
                <a:avLst/>
              </a:prstGeom>
              <a:blipFill>
                <a:blip r:embed="rId3"/>
                <a:stretch>
                  <a:fillRect l="-921" t="-1887" b="-4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A932D4-A456-E5B5-2333-C0F7637918CC}"/>
                  </a:ext>
                </a:extLst>
              </p:cNvPr>
              <p:cNvSpPr txBox="1"/>
              <p:nvPr/>
            </p:nvSpPr>
            <p:spPr>
              <a:xfrm>
                <a:off x="456853" y="1813819"/>
                <a:ext cx="11035635" cy="85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Corollary 1 (Expressive power)</a:t>
                </a:r>
              </a:p>
              <a:p>
                <a:r>
                  <a:rPr lang="en-US" sz="2400" dirty="0"/>
                  <a:t>…, then, any equivariant function can be computed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A932D4-A456-E5B5-2333-C0F763791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53" y="1813819"/>
                <a:ext cx="11035635" cy="859531"/>
              </a:xfrm>
              <a:prstGeom prst="rect">
                <a:avLst/>
              </a:prstGeom>
              <a:blipFill>
                <a:blip r:embed="rId4"/>
                <a:stretch>
                  <a:fillRect l="-921" t="-7353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4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3B52-79ED-ED60-4A37-455153CE8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2A5C-45BD-7C46-A34B-3424E47A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Analysis: Representation and Expressive Power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E80C6-572E-B481-C200-1D655EF9A517}"/>
              </a:ext>
            </a:extLst>
          </p:cNvPr>
          <p:cNvSpPr txBox="1"/>
          <p:nvPr/>
        </p:nvSpPr>
        <p:spPr>
          <a:xfrm>
            <a:off x="1156365" y="2459504"/>
            <a:ext cx="110356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Proposition 1. Expressiveness SMP </a:t>
            </a:r>
            <a:r>
              <a:rPr lang="en-US" sz="2400" b="1" dirty="0" err="1"/>
              <a:t>v.s</a:t>
            </a:r>
            <a:r>
              <a:rPr lang="en-US" sz="2400" b="1" dirty="0"/>
              <a:t>. MPNN</a:t>
            </a:r>
          </a:p>
          <a:p>
            <a:endParaRPr lang="en-US" sz="2400" b="1" dirty="0"/>
          </a:p>
          <a:p>
            <a:r>
              <a:rPr lang="en-CA" sz="2400" dirty="0"/>
              <a:t>SMP is strictly more powerful than MPNN: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SMP can simulate any MPNN with the same number of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MPNN cannot simulate SMPs</a:t>
            </a:r>
          </a:p>
        </p:txBody>
      </p:sp>
    </p:spTree>
    <p:extLst>
      <p:ext uri="{BB962C8B-B14F-4D97-AF65-F5344CB8AC3E}">
        <p14:creationId xmlns:p14="http://schemas.microsoft.com/office/powerpoint/2010/main" val="4235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2553F-E786-9E09-E5A7-393937A83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16BB-9A3F-2D40-51C0-3081F78F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79B6C-EC08-064A-72FE-76B5EC51738C}"/>
              </a:ext>
            </a:extLst>
          </p:cNvPr>
          <p:cNvSpPr txBox="1"/>
          <p:nvPr/>
        </p:nvSpPr>
        <p:spPr>
          <a:xfrm>
            <a:off x="499368" y="2050524"/>
            <a:ext cx="106768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1</a:t>
            </a:r>
            <a:r>
              <a:rPr lang="en-US" sz="2400" dirty="0"/>
              <a:t>: the local context of each node is updated using a neural network for sets: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ADE6B-2710-B5FF-6835-95A7F3E65EB3}"/>
              </a:ext>
            </a:extLst>
          </p:cNvPr>
          <p:cNvSpPr txBox="1"/>
          <p:nvPr/>
        </p:nvSpPr>
        <p:spPr>
          <a:xfrm>
            <a:off x="499368" y="3914925"/>
            <a:ext cx="106768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2</a:t>
            </a:r>
            <a:r>
              <a:rPr lang="en-US" sz="2400" dirty="0"/>
              <a:t>: a message passing network is applied separately on each row of the local contexts</a:t>
            </a:r>
          </a:p>
        </p:txBody>
      </p:sp>
    </p:spTree>
    <p:extLst>
      <p:ext uri="{BB962C8B-B14F-4D97-AF65-F5344CB8AC3E}">
        <p14:creationId xmlns:p14="http://schemas.microsoft.com/office/powerpoint/2010/main" val="338361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E2C16-3C17-EFD7-C782-B92131242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B7DD-81E2-5D0E-1A01-879FCEC9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26E6D-EE3F-DEA6-A5F2-9ED0BBF2FEBD}"/>
              </a:ext>
            </a:extLst>
          </p:cNvPr>
          <p:cNvSpPr txBox="1"/>
          <p:nvPr/>
        </p:nvSpPr>
        <p:spPr>
          <a:xfrm>
            <a:off x="342206" y="1536174"/>
            <a:ext cx="106768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1</a:t>
            </a:r>
            <a:r>
              <a:rPr lang="en-US" sz="2400" dirty="0"/>
              <a:t>: the local context of each node is updated using a neural network for sets: 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83FE74-5E2E-0C6D-752B-137C88520E90}"/>
              </a:ext>
            </a:extLst>
          </p:cNvPr>
          <p:cNvGrpSpPr/>
          <p:nvPr/>
        </p:nvGrpSpPr>
        <p:grpSpPr>
          <a:xfrm>
            <a:off x="342206" y="2846438"/>
            <a:ext cx="11378535" cy="2125612"/>
            <a:chOff x="280065" y="2432101"/>
            <a:chExt cx="11507588" cy="16638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BDE32E-7BC7-420E-41AB-92DF0CCD8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065" y="2432101"/>
              <a:ext cx="11507588" cy="136820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7DB023-3E25-D86E-60E1-07C82A10FC46}"/>
                </a:ext>
              </a:extLst>
            </p:cNvPr>
            <p:cNvSpPr/>
            <p:nvPr/>
          </p:nvSpPr>
          <p:spPr>
            <a:xfrm>
              <a:off x="3336400" y="3504623"/>
              <a:ext cx="8336488" cy="591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5E676A-F248-5B4D-79CD-E3D6B4B28AF3}"/>
              </a:ext>
            </a:extLst>
          </p:cNvPr>
          <p:cNvSpPr txBox="1"/>
          <p:nvPr/>
        </p:nvSpPr>
        <p:spPr>
          <a:xfrm>
            <a:off x="10440735" y="3838105"/>
            <a:ext cx="129730" cy="369332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1348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94F76-4B9D-627F-F004-6C160F47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3303-CFC9-76AE-F693-4814D1C3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97263-4584-6425-A3DF-42C13B7D5CAA}"/>
              </a:ext>
            </a:extLst>
          </p:cNvPr>
          <p:cNvSpPr txBox="1"/>
          <p:nvPr/>
        </p:nvSpPr>
        <p:spPr>
          <a:xfrm>
            <a:off x="280065" y="1638709"/>
            <a:ext cx="106768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2</a:t>
            </a:r>
            <a:r>
              <a:rPr lang="en-US" sz="2400" dirty="0"/>
              <a:t>: a message passing network is applied separately on each row of the local contexts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87E74C-C196-BAF1-7639-292387A6A264}"/>
              </a:ext>
            </a:extLst>
          </p:cNvPr>
          <p:cNvSpPr txBox="1"/>
          <p:nvPr/>
        </p:nvSpPr>
        <p:spPr>
          <a:xfrm>
            <a:off x="757553" y="2673350"/>
            <a:ext cx="106768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Method 1</a:t>
            </a:r>
            <a:r>
              <a:rPr lang="en-US" sz="2400" dirty="0"/>
              <a:t>: </a:t>
            </a:r>
            <a:r>
              <a:rPr lang="en-US" sz="2400" b="1" dirty="0"/>
              <a:t>Default SMP</a:t>
            </a:r>
          </a:p>
          <a:p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FB22A9-FE97-7451-A53D-04004AA8C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57" y="3707991"/>
            <a:ext cx="9980544" cy="15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6E2D3-8E1E-DDF1-414D-330FA4DCA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D83E-00A0-E8DA-AD51-5ABFB6D0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12A86-56A0-2F52-28C7-763E3E1962DF}"/>
              </a:ext>
            </a:extLst>
          </p:cNvPr>
          <p:cNvSpPr txBox="1"/>
          <p:nvPr/>
        </p:nvSpPr>
        <p:spPr>
          <a:xfrm>
            <a:off x="280065" y="1638709"/>
            <a:ext cx="106768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2</a:t>
            </a:r>
            <a:r>
              <a:rPr lang="en-US" sz="2400" dirty="0"/>
              <a:t>: a message passing network is applied separately on each row of the local contexts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2ADAB-0DCB-45C0-D718-55B21F0420D5}"/>
              </a:ext>
            </a:extLst>
          </p:cNvPr>
          <p:cNvSpPr txBox="1"/>
          <p:nvPr/>
        </p:nvSpPr>
        <p:spPr>
          <a:xfrm>
            <a:off x="757553" y="2827236"/>
            <a:ext cx="10676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Method 2</a:t>
            </a:r>
            <a:r>
              <a:rPr lang="en-US" sz="2400" dirty="0"/>
              <a:t>: </a:t>
            </a:r>
            <a:r>
              <a:rPr lang="en-US" sz="2400" b="1" dirty="0"/>
              <a:t>Fast SMP </a:t>
            </a:r>
            <a:r>
              <a:rPr lang="en-US" sz="2400" dirty="0"/>
              <a:t>(without edge features)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7A0C4-6F70-C757-9DE4-B8B0CB7AC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589" y="3569100"/>
            <a:ext cx="7304822" cy="596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2597F7-4F7B-668C-E020-BC66FB5D106C}"/>
                  </a:ext>
                </a:extLst>
              </p:cNvPr>
              <p:cNvSpPr txBox="1"/>
              <p:nvPr/>
            </p:nvSpPr>
            <p:spPr>
              <a:xfrm>
                <a:off x="2443589" y="4210631"/>
                <a:ext cx="4687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are learnable matrices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2597F7-4F7B-668C-E020-BC66FB5D1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589" y="4210631"/>
                <a:ext cx="4687747" cy="369332"/>
              </a:xfrm>
              <a:prstGeom prst="rect">
                <a:avLst/>
              </a:prstGeom>
              <a:blipFill>
                <a:blip r:embed="rId4"/>
                <a:stretch>
                  <a:fillRect l="-108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26BE6AF-EF99-49F9-0578-EFD6BF5EF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89" y="4994514"/>
            <a:ext cx="6741317" cy="7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7D1D8-C1A7-994C-4328-5FEDA33C1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B8EB-F140-5655-7812-72520E19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Related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67793-543F-A05B-BAEC-1F3654B4A141}"/>
              </a:ext>
            </a:extLst>
          </p:cNvPr>
          <p:cNvSpPr txBox="1"/>
          <p:nvPr/>
        </p:nvSpPr>
        <p:spPr>
          <a:xfrm>
            <a:off x="280065" y="1638709"/>
            <a:ext cx="106768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Standard MPNNs [1] without special node attributes have limited expressive power, even with infinite depth and width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are as good as WL test in isomorphism testing [20, 13]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Corresponding to more powerful k-WL, there is theoretically more powerful k-WL networks. These higher-order networks are global by iteratively updating the state of a k-tuple of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k-WL networks are very costly in both time and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Incorporating hand-crafted topological features [29], which requires domain expert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Equivariant functions on high-order tensors [31,30], at least as powerful as k-WL test; high memory requirements.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expressive Provably powerful graph networks (PPGN) </a:t>
            </a:r>
          </a:p>
        </p:txBody>
      </p:sp>
    </p:spTree>
    <p:extLst>
      <p:ext uri="{BB962C8B-B14F-4D97-AF65-F5344CB8AC3E}">
        <p14:creationId xmlns:p14="http://schemas.microsoft.com/office/powerpoint/2010/main" val="153096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256432-A7F0-AADC-E184-ACDC720C55ED}"/>
              </a:ext>
            </a:extLst>
          </p:cNvPr>
          <p:cNvSpPr txBox="1"/>
          <p:nvPr/>
        </p:nvSpPr>
        <p:spPr>
          <a:xfrm>
            <a:off x="393700" y="1663700"/>
            <a:ext cx="101727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MPNNs have been successful due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Inductive bias</a:t>
            </a:r>
            <a:r>
              <a:rPr lang="en-US" sz="2000" dirty="0"/>
              <a:t>: learn relationships between nearby nodes; exploit sparsity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Permutation equivariance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7C8D9-DAA2-1E7E-26FF-3E5042CD2817}"/>
              </a:ext>
            </a:extLst>
          </p:cNvPr>
          <p:cNvSpPr txBox="1"/>
          <p:nvPr/>
        </p:nvSpPr>
        <p:spPr>
          <a:xfrm>
            <a:off x="393700" y="3200400"/>
            <a:ext cx="1017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However, MPNNs are limited in expressiveness, e.g., cannot learn </a:t>
            </a:r>
            <a:r>
              <a:rPr lang="en-US" sz="2000" i="1" dirty="0"/>
              <a:t>connected graph/not</a:t>
            </a:r>
            <a:r>
              <a:rPr lang="en-US" sz="2000" dirty="0"/>
              <a:t>, </a:t>
            </a:r>
            <a:r>
              <a:rPr lang="en-US" sz="2000" i="1" dirty="0"/>
              <a:t>local clustering coefficient</a:t>
            </a:r>
            <a:r>
              <a:rPr lang="en-US" sz="2000" dirty="0"/>
              <a:t>, </a:t>
            </a:r>
            <a:r>
              <a:rPr lang="en-US" sz="2000" i="1" dirty="0"/>
              <a:t>a cycle present/not</a:t>
            </a:r>
            <a:r>
              <a:rPr lang="en-US" sz="2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2E3F4-0C1E-F420-47E5-6972E23DB464}"/>
              </a:ext>
            </a:extLst>
          </p:cNvPr>
          <p:cNvSpPr txBox="1"/>
          <p:nvPr/>
        </p:nvSpPr>
        <p:spPr>
          <a:xfrm>
            <a:off x="393700" y="4352379"/>
            <a:ext cx="120015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For tasks where graph structure is important, such as predicting </a:t>
            </a:r>
            <a:r>
              <a:rPr lang="en-US" sz="2000" i="1" dirty="0"/>
              <a:t>molecule chemical properties</a:t>
            </a:r>
            <a:r>
              <a:rPr lang="en-US" sz="2000" dirty="0"/>
              <a:t>, </a:t>
            </a:r>
          </a:p>
          <a:p>
            <a:pPr>
              <a:spcAft>
                <a:spcPts val="600"/>
              </a:spcAft>
            </a:pPr>
            <a:r>
              <a:rPr lang="en-US" sz="2000" i="1" dirty="0"/>
              <a:t>solving combinatorial problems</a:t>
            </a:r>
            <a:r>
              <a:rPr lang="en-US" sz="2000" dirty="0"/>
              <a:t>: 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b="1" dirty="0"/>
              <a:t>Structural message-passing (SMP)</a:t>
            </a:r>
            <a:r>
              <a:rPr lang="en-US" sz="2000" dirty="0"/>
              <a:t>: strictly more expressive while keeping the good properties </a:t>
            </a:r>
          </a:p>
        </p:txBody>
      </p:sp>
    </p:spTree>
    <p:extLst>
      <p:ext uri="{BB962C8B-B14F-4D97-AF65-F5344CB8AC3E}">
        <p14:creationId xmlns:p14="http://schemas.microsoft.com/office/powerpoint/2010/main" val="104127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65A96-6A83-6A85-0E53-E55BE96A0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A97E-3A99-4C24-D90F-7FD16D2C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Related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BB152-A355-79AB-4E1F-25B0A07E71BC}"/>
              </a:ext>
            </a:extLst>
          </p:cNvPr>
          <p:cNvSpPr txBox="1"/>
          <p:nvPr/>
        </p:nvSpPr>
        <p:spPr>
          <a:xfrm>
            <a:off x="280065" y="1638709"/>
            <a:ext cx="106768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Equivariant functions on high-order tensors [31,30], at least as powerful as k-WL test; high memory requirements.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expressive Provably powerful graph networks (PPGN) [32] </a:t>
            </a:r>
            <a:r>
              <a:rPr lang="en-US" sz="2400" dirty="0" err="1"/>
              <a:t>w.r.t.</a:t>
            </a:r>
            <a:r>
              <a:rPr lang="en-US" sz="2400" dirty="0"/>
              <a:t> same tensor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Ring-GNN [22] similar principle as PPGN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Difference between SMP and PPGN/Ring-GNN: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SMP has lower time complexity due to exploitation of adjacency-matrix sparsity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SMP retains the message-passing inductive bias, showing better empirical performance in tasks requiring topological substructure info</a:t>
            </a:r>
          </a:p>
        </p:txBody>
      </p:sp>
    </p:spTree>
    <p:extLst>
      <p:ext uri="{BB962C8B-B14F-4D97-AF65-F5344CB8AC3E}">
        <p14:creationId xmlns:p14="http://schemas.microsoft.com/office/powerpoint/2010/main" val="38720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B7D6E-D879-991E-2361-0A9C14034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71E6-FFF4-A3F3-04A3-466C7A77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Complexity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00FEC-F21E-B2D1-68AE-4C8B51BC0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65" y="1612687"/>
            <a:ext cx="11381512" cy="39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8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71209-06A3-CA09-2E4B-FC5ED8021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B6DA-8759-BC2B-AA7D-9D41B47C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Experiment: Cycle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53EA5-EF3F-2264-0221-515FC224E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64" y="1974365"/>
            <a:ext cx="11660123" cy="4469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BA4441-220D-BF5C-CCC5-AA0BA8AA1101}"/>
              </a:ext>
            </a:extLst>
          </p:cNvPr>
          <p:cNvSpPr txBox="1"/>
          <p:nvPr/>
        </p:nvSpPr>
        <p:spPr>
          <a:xfrm>
            <a:off x="280065" y="1436158"/>
            <a:ext cx="521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In-Distribution Experiment</a:t>
            </a:r>
          </a:p>
        </p:txBody>
      </p:sp>
    </p:spTree>
    <p:extLst>
      <p:ext uri="{BB962C8B-B14F-4D97-AF65-F5344CB8AC3E}">
        <p14:creationId xmlns:p14="http://schemas.microsoft.com/office/powerpoint/2010/main" val="9425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B0F0D-2195-8B26-8434-DEF39607E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67A3-D14D-D23C-E1C6-051B26C5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Experiment: Cycle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2970C-C2E2-498B-2525-29296B9BA8D6}"/>
              </a:ext>
            </a:extLst>
          </p:cNvPr>
          <p:cNvSpPr txBox="1"/>
          <p:nvPr/>
        </p:nvSpPr>
        <p:spPr>
          <a:xfrm>
            <a:off x="280064" y="1436158"/>
            <a:ext cx="623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Out-Of-Distribution Experiment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00301-EB92-DE2F-620A-B8FC6278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63" y="2076449"/>
            <a:ext cx="11742059" cy="38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9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C207E-785B-2F52-BC8B-FCD80F9E8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A3E2-6912-5039-4577-04D7CD06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Experiment: Cycle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C522C-BBB9-AACD-5628-243B5FF3A70E}"/>
              </a:ext>
            </a:extLst>
          </p:cNvPr>
          <p:cNvSpPr txBox="1"/>
          <p:nvPr/>
        </p:nvSpPr>
        <p:spPr>
          <a:xfrm>
            <a:off x="280064" y="1436158"/>
            <a:ext cx="623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Small Training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A8AEE-7537-59A3-351A-5934FC26F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2286648"/>
            <a:ext cx="11917864" cy="212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0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13CAF-8562-2174-F020-9BFAF63D5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AE49-16E8-9117-807C-95C2F818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Experiment: Multi-task detection of graph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6581A-B754-3F51-39B2-3E117EB6D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65" y="3261255"/>
            <a:ext cx="11025120" cy="34215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EFC2B5-6C82-AE9A-D7B8-9B36C40B2E13}"/>
              </a:ext>
            </a:extLst>
          </p:cNvPr>
          <p:cNvSpPr txBox="1"/>
          <p:nvPr/>
        </p:nvSpPr>
        <p:spPr>
          <a:xfrm>
            <a:off x="1171575" y="1536174"/>
            <a:ext cx="44577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i="1" dirty="0"/>
              <a:t>Three Node-Defined Targets</a:t>
            </a:r>
          </a:p>
          <a:p>
            <a:r>
              <a:rPr lang="en-US" sz="2000" dirty="0"/>
              <a:t>Dist. </a:t>
            </a:r>
            <a:r>
              <a:rPr lang="en-CA" sz="2000" dirty="0">
                <a:solidFill>
                  <a:srgbClr val="0E0E0E"/>
                </a:solidFill>
                <a:effectLst/>
              </a:rPr>
              <a:t>—</a:t>
            </a:r>
            <a:r>
              <a:rPr lang="en-CA" sz="2000" dirty="0">
                <a:solidFill>
                  <a:srgbClr val="0E0E0E"/>
                </a:solidFill>
              </a:rPr>
              <a:t> geodesic distance</a:t>
            </a:r>
          </a:p>
          <a:p>
            <a:r>
              <a:rPr lang="en-CA" sz="2000" dirty="0" err="1">
                <a:solidFill>
                  <a:srgbClr val="0E0E0E"/>
                </a:solidFill>
              </a:rPr>
              <a:t>Ecc</a:t>
            </a:r>
            <a:r>
              <a:rPr lang="en-CA" sz="2000" dirty="0">
                <a:solidFill>
                  <a:srgbClr val="0E0E0E"/>
                </a:solidFill>
              </a:rPr>
              <a:t>. </a:t>
            </a:r>
            <a:r>
              <a:rPr lang="en-CA" sz="2000" dirty="0">
                <a:solidFill>
                  <a:srgbClr val="0E0E0E"/>
                </a:solidFill>
                <a:effectLst/>
              </a:rPr>
              <a:t>— eccentricity</a:t>
            </a:r>
          </a:p>
          <a:p>
            <a:r>
              <a:rPr lang="en-CA" sz="2000" dirty="0">
                <a:solidFill>
                  <a:srgbClr val="0E0E0E"/>
                </a:solidFill>
              </a:rPr>
              <a:t>Lap. </a:t>
            </a:r>
            <a:r>
              <a:rPr lang="en-CA" sz="2000" dirty="0">
                <a:solidFill>
                  <a:srgbClr val="0E0E0E"/>
                </a:solidFill>
                <a:effectLst/>
              </a:rPr>
              <a:t>— Laplacian features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95F73-462E-9A9D-8B5D-53834EE1F10F}"/>
              </a:ext>
            </a:extLst>
          </p:cNvPr>
          <p:cNvSpPr txBox="1"/>
          <p:nvPr/>
        </p:nvSpPr>
        <p:spPr>
          <a:xfrm>
            <a:off x="6562727" y="1536173"/>
            <a:ext cx="44577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i="1" dirty="0"/>
              <a:t>Three Graph-Defined Targets</a:t>
            </a:r>
          </a:p>
          <a:p>
            <a:r>
              <a:rPr lang="en-US" sz="2000" dirty="0"/>
              <a:t>Conn. </a:t>
            </a:r>
            <a:r>
              <a:rPr lang="en-CA" sz="2000" dirty="0">
                <a:solidFill>
                  <a:srgbClr val="0E0E0E"/>
                </a:solidFill>
                <a:effectLst/>
              </a:rPr>
              <a:t>—</a:t>
            </a:r>
            <a:r>
              <a:rPr lang="en-CA" sz="2000" dirty="0">
                <a:solidFill>
                  <a:srgbClr val="0E0E0E"/>
                </a:solidFill>
              </a:rPr>
              <a:t> connectivity</a:t>
            </a:r>
          </a:p>
          <a:p>
            <a:r>
              <a:rPr lang="en-CA" sz="2000" dirty="0">
                <a:solidFill>
                  <a:srgbClr val="0E0E0E"/>
                </a:solidFill>
              </a:rPr>
              <a:t>Diam. </a:t>
            </a:r>
            <a:r>
              <a:rPr lang="en-CA" sz="2000" dirty="0">
                <a:solidFill>
                  <a:srgbClr val="0E0E0E"/>
                </a:solidFill>
                <a:effectLst/>
              </a:rPr>
              <a:t>— graph diameter</a:t>
            </a:r>
          </a:p>
          <a:p>
            <a:r>
              <a:rPr lang="en-CA" sz="2000" dirty="0">
                <a:solidFill>
                  <a:srgbClr val="0E0E0E"/>
                </a:solidFill>
              </a:rPr>
              <a:t>Rad. </a:t>
            </a:r>
            <a:r>
              <a:rPr lang="en-CA" sz="2000" dirty="0">
                <a:solidFill>
                  <a:srgbClr val="0E0E0E"/>
                </a:solidFill>
                <a:effectLst/>
              </a:rPr>
              <a:t>— spectral radius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24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F38A6-F8E5-688B-C112-2648FAB83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0D15-39C3-B6CF-4A26-486CFBA2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Experiment: Constrained solubility regression on ZINC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93330-7333-B009-7124-AC15B5BEA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63" y="1762125"/>
            <a:ext cx="10563412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6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15142-0839-FAEC-5113-45A9C1486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6009-C08F-A9D9-B377-189719918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Main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7DE4E-DF93-018C-C2AF-5FCDD8A08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536174"/>
            <a:ext cx="4089400" cy="3274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C8AB84-8658-92F9-56D8-0ACD02104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1536173"/>
            <a:ext cx="4089400" cy="32741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F24BF8-CD1C-C1AC-501F-C0DE5596394F}"/>
              </a:ext>
            </a:extLst>
          </p:cNvPr>
          <p:cNvSpPr/>
          <p:nvPr/>
        </p:nvSpPr>
        <p:spPr>
          <a:xfrm>
            <a:off x="2185416" y="1536172"/>
            <a:ext cx="3154680" cy="1591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6ADE06-153C-F6EF-10AE-31E4370C822C}"/>
              </a:ext>
            </a:extLst>
          </p:cNvPr>
          <p:cNvCxnSpPr>
            <a:stCxn id="8" idx="0"/>
            <a:endCxn id="8" idx="0"/>
          </p:cNvCxnSpPr>
          <p:nvPr/>
        </p:nvCxnSpPr>
        <p:spPr>
          <a:xfrm>
            <a:off x="2820924" y="27249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19AF01-4371-B539-81C3-1B3D498A147D}"/>
              </a:ext>
            </a:extLst>
          </p:cNvPr>
          <p:cNvGrpSpPr/>
          <p:nvPr/>
        </p:nvGrpSpPr>
        <p:grpSpPr>
          <a:xfrm>
            <a:off x="2587752" y="2198517"/>
            <a:ext cx="466344" cy="727563"/>
            <a:chOff x="2587752" y="2198517"/>
            <a:chExt cx="466344" cy="7275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642D10-941A-088B-EF05-E4E8511E1637}"/>
                </a:ext>
              </a:extLst>
            </p:cNvPr>
            <p:cNvSpPr/>
            <p:nvPr/>
          </p:nvSpPr>
          <p:spPr>
            <a:xfrm>
              <a:off x="2587752" y="2724912"/>
              <a:ext cx="466344" cy="201168"/>
            </a:xfrm>
            <a:prstGeom prst="rect">
              <a:avLst/>
            </a:prstGeom>
            <a:solidFill>
              <a:srgbClr val="35A83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2184540-CC16-0BD7-AA84-A0845BF166F7}"/>
                </a:ext>
              </a:extLst>
            </p:cNvPr>
            <p:cNvCxnSpPr>
              <a:cxnSpLocks/>
            </p:cNvCxnSpPr>
            <p:nvPr/>
          </p:nvCxnSpPr>
          <p:spPr>
            <a:xfrm>
              <a:off x="2833624" y="2724912"/>
              <a:ext cx="0" cy="201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DD5A6CE-8049-40CE-53A0-962EB62C06E7}"/>
                    </a:ext>
                  </a:extLst>
                </p:cNvPr>
                <p:cNvSpPr txBox="1"/>
                <p:nvPr/>
              </p:nvSpPr>
              <p:spPr>
                <a:xfrm>
                  <a:off x="2617373" y="2198517"/>
                  <a:ext cx="436723" cy="3584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DD5A6CE-8049-40CE-53A0-962EB62C0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373" y="2198517"/>
                  <a:ext cx="436723" cy="358431"/>
                </a:xfrm>
                <a:prstGeom prst="rect">
                  <a:avLst/>
                </a:prstGeom>
                <a:blipFill>
                  <a:blip r:embed="rId4"/>
                  <a:stretch>
                    <a:fillRect l="-11111" t="-6897" r="-11111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738C01-ED6E-4A6C-BC45-2015835D860A}"/>
              </a:ext>
            </a:extLst>
          </p:cNvPr>
          <p:cNvGrpSpPr/>
          <p:nvPr/>
        </p:nvGrpSpPr>
        <p:grpSpPr>
          <a:xfrm>
            <a:off x="3628487" y="2193166"/>
            <a:ext cx="466344" cy="727563"/>
            <a:chOff x="2587752" y="2198517"/>
            <a:chExt cx="466344" cy="7275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F0C827-A1E8-6CF0-B93F-E5D5D64DD58F}"/>
                </a:ext>
              </a:extLst>
            </p:cNvPr>
            <p:cNvSpPr/>
            <p:nvPr/>
          </p:nvSpPr>
          <p:spPr>
            <a:xfrm>
              <a:off x="2587752" y="2724912"/>
              <a:ext cx="466344" cy="201168"/>
            </a:xfrm>
            <a:prstGeom prst="rect">
              <a:avLst/>
            </a:prstGeom>
            <a:solidFill>
              <a:srgbClr val="AEC4E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32FCD9-06D6-E0E8-98AC-7AC0BC6D7E66}"/>
                </a:ext>
              </a:extLst>
            </p:cNvPr>
            <p:cNvCxnSpPr>
              <a:cxnSpLocks/>
            </p:cNvCxnSpPr>
            <p:nvPr/>
          </p:nvCxnSpPr>
          <p:spPr>
            <a:xfrm>
              <a:off x="2833624" y="2724912"/>
              <a:ext cx="0" cy="201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86D1150-5BEB-9321-8773-5E6D11006953}"/>
                    </a:ext>
                  </a:extLst>
                </p:cNvPr>
                <p:cNvSpPr txBox="1"/>
                <p:nvPr/>
              </p:nvSpPr>
              <p:spPr>
                <a:xfrm>
                  <a:off x="2617373" y="2198517"/>
                  <a:ext cx="436723" cy="3584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86D1150-5BEB-9321-8773-5E6D11006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373" y="2198517"/>
                  <a:ext cx="436723" cy="358431"/>
                </a:xfrm>
                <a:prstGeom prst="rect">
                  <a:avLst/>
                </a:prstGeom>
                <a:blipFill>
                  <a:blip r:embed="rId5"/>
                  <a:stretch>
                    <a:fillRect l="-14286" t="-3333" r="-857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8BA7F8-CEC2-EA78-F03B-21012CEA499A}"/>
              </a:ext>
            </a:extLst>
          </p:cNvPr>
          <p:cNvGrpSpPr/>
          <p:nvPr/>
        </p:nvGrpSpPr>
        <p:grpSpPr>
          <a:xfrm>
            <a:off x="4615543" y="2193166"/>
            <a:ext cx="466344" cy="727563"/>
            <a:chOff x="2587752" y="2198517"/>
            <a:chExt cx="466344" cy="7275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4BABEF-ACC9-2002-8A29-7F43C66613FA}"/>
                </a:ext>
              </a:extLst>
            </p:cNvPr>
            <p:cNvSpPr/>
            <p:nvPr/>
          </p:nvSpPr>
          <p:spPr>
            <a:xfrm>
              <a:off x="2587752" y="2724912"/>
              <a:ext cx="466344" cy="201168"/>
            </a:xfrm>
            <a:prstGeom prst="rect">
              <a:avLst/>
            </a:prstGeom>
            <a:solidFill>
              <a:srgbClr val="AE73A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B1C633F-1C5C-0A18-68C1-CCA12162D738}"/>
                </a:ext>
              </a:extLst>
            </p:cNvPr>
            <p:cNvCxnSpPr>
              <a:cxnSpLocks/>
            </p:cNvCxnSpPr>
            <p:nvPr/>
          </p:nvCxnSpPr>
          <p:spPr>
            <a:xfrm>
              <a:off x="2833624" y="2724912"/>
              <a:ext cx="0" cy="201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16768A6-370D-FA0B-DA5D-EA1C4AC0A749}"/>
                    </a:ext>
                  </a:extLst>
                </p:cNvPr>
                <p:cNvSpPr txBox="1"/>
                <p:nvPr/>
              </p:nvSpPr>
              <p:spPr>
                <a:xfrm>
                  <a:off x="2617373" y="2198517"/>
                  <a:ext cx="436723" cy="3584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16768A6-370D-FA0B-DA5D-EA1C4AC0A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373" y="2198517"/>
                  <a:ext cx="436723" cy="358431"/>
                </a:xfrm>
                <a:prstGeom prst="rect">
                  <a:avLst/>
                </a:prstGeom>
                <a:blipFill>
                  <a:blip r:embed="rId6"/>
                  <a:stretch>
                    <a:fillRect l="-11111" t="-3333" r="-83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DF71775-C9D2-2BA2-71EA-E6C352EE7615}"/>
              </a:ext>
            </a:extLst>
          </p:cNvPr>
          <p:cNvSpPr txBox="1"/>
          <p:nvPr/>
        </p:nvSpPr>
        <p:spPr>
          <a:xfrm>
            <a:off x="1395622" y="4906327"/>
            <a:ext cx="4734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Traditional Message-Passing:</a:t>
            </a:r>
          </a:p>
          <a:p>
            <a:pPr algn="ctr"/>
            <a:r>
              <a:rPr lang="en-US" sz="2400" dirty="0"/>
              <a:t>A feature vector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AD0144-4318-01DD-1FF5-A0E1B58EEC66}"/>
              </a:ext>
            </a:extLst>
          </p:cNvPr>
          <p:cNvSpPr txBox="1"/>
          <p:nvPr/>
        </p:nvSpPr>
        <p:spPr>
          <a:xfrm>
            <a:off x="342205" y="1462853"/>
            <a:ext cx="6166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node is represented by a hidden states expressed as: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89CCF1-9495-A397-BC1D-64472A773C90}"/>
              </a:ext>
            </a:extLst>
          </p:cNvPr>
          <p:cNvSpPr txBox="1"/>
          <p:nvPr/>
        </p:nvSpPr>
        <p:spPr>
          <a:xfrm>
            <a:off x="6445454" y="4910454"/>
            <a:ext cx="4734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SMP:</a:t>
            </a:r>
          </a:p>
          <a:p>
            <a:pPr algn="ctr"/>
            <a:r>
              <a:rPr lang="en-US" sz="2400" b="1" dirty="0"/>
              <a:t>A “local context” matrix</a:t>
            </a:r>
          </a:p>
        </p:txBody>
      </p:sp>
    </p:spTree>
    <p:extLst>
      <p:ext uri="{BB962C8B-B14F-4D97-AF65-F5344CB8AC3E}">
        <p14:creationId xmlns:p14="http://schemas.microsoft.com/office/powerpoint/2010/main" val="13876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29BA8-9DD5-B096-2270-79513101A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37A8-D9CC-CCEE-23E4-CEFD350D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Main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C5508-C141-6C72-8BB7-0624FB24E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46" y="1693490"/>
            <a:ext cx="4089400" cy="327419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CF6CE7-F7A7-15DE-A00B-5C8C6B3069E4}"/>
              </a:ext>
            </a:extLst>
          </p:cNvPr>
          <p:cNvSpPr txBox="1"/>
          <p:nvPr/>
        </p:nvSpPr>
        <p:spPr>
          <a:xfrm>
            <a:off x="1703388" y="5164510"/>
            <a:ext cx="427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SMP:</a:t>
            </a:r>
          </a:p>
          <a:p>
            <a:pPr algn="ctr"/>
            <a:r>
              <a:rPr lang="en-US" sz="2400" dirty="0"/>
              <a:t>A “local context”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10DEEE-8D53-7DE1-7D21-97DB70BC751A}"/>
              </a:ext>
            </a:extLst>
          </p:cNvPr>
          <p:cNvSpPr txBox="1"/>
          <p:nvPr/>
        </p:nvSpPr>
        <p:spPr>
          <a:xfrm>
            <a:off x="6319291" y="906096"/>
            <a:ext cx="4775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Local context matrix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Initialized with </a:t>
            </a:r>
            <a:r>
              <a:rPr lang="en-US" sz="2000" i="1" dirty="0"/>
              <a:t>one hot encoding </a:t>
            </a:r>
            <a:r>
              <a:rPr lang="en-US" sz="2000" dirty="0"/>
              <a:t>of nodes and node features (leveraging node identifiers)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Later propagation is </a:t>
            </a:r>
            <a:r>
              <a:rPr lang="en-US" sz="2000" i="1" dirty="0"/>
              <a:t>permutation equivalent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78000A-4BEF-EB0C-98C6-729C2AC30CDC}"/>
              </a:ext>
            </a:extLst>
          </p:cNvPr>
          <p:cNvSpPr txBox="1"/>
          <p:nvPr/>
        </p:nvSpPr>
        <p:spPr>
          <a:xfrm>
            <a:off x="6319291" y="3086100"/>
            <a:ext cx="47752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Analysis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Computationally universal over the space of equivalent functions</a:t>
            </a:r>
            <a:endParaRPr lang="en-US" sz="20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2C037-EC92-1900-00C0-85996CB941B7}"/>
              </a:ext>
            </a:extLst>
          </p:cNvPr>
          <p:cNvSpPr txBox="1"/>
          <p:nvPr/>
        </p:nvSpPr>
        <p:spPr>
          <a:xfrm>
            <a:off x="6319291" y="4342775"/>
            <a:ext cx="4775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Experiments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on tasks such as cycle detection, connectivity testing, diameter and shortest path distance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SOTA on ZINC (chemistry dataset)</a:t>
            </a:r>
          </a:p>
        </p:txBody>
      </p:sp>
    </p:spTree>
    <p:extLst>
      <p:ext uri="{BB962C8B-B14F-4D97-AF65-F5344CB8AC3E}">
        <p14:creationId xmlns:p14="http://schemas.microsoft.com/office/powerpoint/2010/main" val="263534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DF3A9-3088-4CE5-A5D2-8DE5C9801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8455-D829-AFBB-2DEC-AEA7B352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Structural message-passing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8BF68-A5D3-A0A2-26AB-654BD76C6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5" y="2274120"/>
            <a:ext cx="4089400" cy="3274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E94AA-FFFB-DD68-CD55-CF170F792BD9}"/>
              </a:ext>
            </a:extLst>
          </p:cNvPr>
          <p:cNvSpPr txBox="1"/>
          <p:nvPr/>
        </p:nvSpPr>
        <p:spPr>
          <a:xfrm>
            <a:off x="4795174" y="2574925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node maintains a </a:t>
            </a:r>
            <a:r>
              <a:rPr lang="en-US" sz="2000" i="1" dirty="0"/>
              <a:t>local context</a:t>
            </a:r>
            <a:r>
              <a:rPr lang="en-US" sz="2000" dirty="0"/>
              <a:t>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E8EB50-1ACD-8AEC-ACA3-2F4C10DFD6C8}"/>
                  </a:ext>
                </a:extLst>
              </p:cNvPr>
              <p:cNvSpPr txBox="1"/>
              <p:nvPr/>
            </p:nvSpPr>
            <p:spPr>
              <a:xfrm>
                <a:off x="6714461" y="3143953"/>
                <a:ext cx="18697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E8EB50-1ACD-8AEC-ACA3-2F4C10DFD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61" y="3143953"/>
                <a:ext cx="1869743" cy="492443"/>
              </a:xfrm>
              <a:prstGeom prst="rect">
                <a:avLst/>
              </a:prstGeom>
              <a:blipFill>
                <a:blip r:embed="rId4"/>
                <a:stretch>
                  <a:fillRect l="-405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D690E-BFA0-4736-F428-BABE3B85C2FD}"/>
                  </a:ext>
                </a:extLst>
              </p:cNvPr>
              <p:cNvSpPr txBox="1"/>
              <p:nvPr/>
            </p:nvSpPr>
            <p:spPr>
              <a:xfrm>
                <a:off x="4795174" y="3805314"/>
                <a:ext cx="6096000" cy="73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where, the </a:t>
                </a:r>
                <a:r>
                  <a:rPr lang="en-US" sz="2000" dirty="0" err="1"/>
                  <a:t>j’th</a:t>
                </a:r>
                <a:r>
                  <a:rPr lang="en-US" sz="2000" dirty="0"/>
                  <a:t> row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contains the c-dimensional representation that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has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D690E-BFA0-4736-F428-BABE3B85C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174" y="3805314"/>
                <a:ext cx="6096000" cy="732573"/>
              </a:xfrm>
              <a:prstGeom prst="rect">
                <a:avLst/>
              </a:prstGeom>
              <a:blipFill>
                <a:blip r:embed="rId5"/>
                <a:stretch>
                  <a:fillRect l="-1040" t="-3390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59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EA887-F7A5-193B-9ED1-03FA0CE0F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4398-49A7-6C62-36A4-591610348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99" y="651121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Structural message-passing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3CE89-E55D-6360-4790-91B773F0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4695"/>
            <a:ext cx="4834693" cy="3870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3E3355-EC09-0E31-2FD3-B97C1D4FB52C}"/>
              </a:ext>
            </a:extLst>
          </p:cNvPr>
          <p:cNvSpPr txBox="1"/>
          <p:nvPr/>
        </p:nvSpPr>
        <p:spPr>
          <a:xfrm>
            <a:off x="5493758" y="2265546"/>
            <a:ext cx="713739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2200" b="1" dirty="0"/>
              <a:t>Initialization (layer 0)</a:t>
            </a:r>
          </a:p>
          <a:p>
            <a:r>
              <a:rPr lang="en-CA" sz="2000" dirty="0"/>
              <a:t>One-hot encoding (a unique identifier) + node features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16D01E-A91C-86DC-8815-F787AB54F39B}"/>
                  </a:ext>
                </a:extLst>
              </p:cNvPr>
              <p:cNvSpPr txBox="1"/>
              <p:nvPr/>
            </p:nvSpPr>
            <p:spPr>
              <a:xfrm>
                <a:off x="5837321" y="3423492"/>
                <a:ext cx="3561809" cy="463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3,: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=[1,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16D01E-A91C-86DC-8815-F787AB54F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321" y="3423492"/>
                <a:ext cx="3561809" cy="463525"/>
              </a:xfrm>
              <a:prstGeom prst="rect">
                <a:avLst/>
              </a:prstGeom>
              <a:blipFill>
                <a:blip r:embed="rId4"/>
                <a:stretch>
                  <a:fillRect l="-2837" t="-5263" b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462CC3-9021-2126-D279-5CDEB8A9028A}"/>
                  </a:ext>
                </a:extLst>
              </p:cNvPr>
              <p:cNvSpPr txBox="1"/>
              <p:nvPr/>
            </p:nvSpPr>
            <p:spPr>
              <a:xfrm>
                <a:off x="5493758" y="4145805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the node feature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462CC3-9021-2126-D279-5CDEB8A90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758" y="4145805"/>
                <a:ext cx="6096000" cy="400110"/>
              </a:xfrm>
              <a:prstGeom prst="rect">
                <a:avLst/>
              </a:prstGeom>
              <a:blipFill>
                <a:blip r:embed="rId5"/>
                <a:stretch>
                  <a:fillRect l="-1040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F0F3D2-1DB6-BA59-FA35-815D352EDD2E}"/>
                  </a:ext>
                </a:extLst>
              </p:cNvPr>
              <p:cNvSpPr txBox="1"/>
              <p:nvPr/>
            </p:nvSpPr>
            <p:spPr>
              <a:xfrm>
                <a:off x="1394699" y="1929578"/>
                <a:ext cx="625171" cy="463525"/>
              </a:xfrm>
              <a:prstGeom prst="rect">
                <a:avLst/>
              </a:prstGeom>
              <a:solidFill>
                <a:schemeClr val="bg1">
                  <a:tint val="95000"/>
                  <a:satMod val="17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F0F3D2-1DB6-BA59-FA35-815D352E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99" y="1929578"/>
                <a:ext cx="625171" cy="463525"/>
              </a:xfrm>
              <a:prstGeom prst="rect">
                <a:avLst/>
              </a:prstGeom>
              <a:blipFill>
                <a:blip r:embed="rId6"/>
                <a:stretch>
                  <a:fillRect l="-10000" t="-5405" r="-10000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07B8EE-7AB0-FE38-B774-344722C6DE31}"/>
                  </a:ext>
                </a:extLst>
              </p:cNvPr>
              <p:cNvSpPr txBox="1"/>
              <p:nvPr/>
            </p:nvSpPr>
            <p:spPr>
              <a:xfrm>
                <a:off x="2644210" y="1923217"/>
                <a:ext cx="625171" cy="478016"/>
              </a:xfrm>
              <a:prstGeom prst="rect">
                <a:avLst/>
              </a:prstGeom>
              <a:solidFill>
                <a:schemeClr val="bg1">
                  <a:tint val="95000"/>
                  <a:satMod val="17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07B8EE-7AB0-FE38-B774-344722C6D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10" y="1923217"/>
                <a:ext cx="625171" cy="478016"/>
              </a:xfrm>
              <a:prstGeom prst="rect">
                <a:avLst/>
              </a:prstGeom>
              <a:blipFill>
                <a:blip r:embed="rId7"/>
                <a:stretch>
                  <a:fillRect l="-10000" t="-2564" r="-10000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34013-C07A-DFE6-C9EF-3334BCF3282C}"/>
                  </a:ext>
                </a:extLst>
              </p:cNvPr>
              <p:cNvSpPr txBox="1"/>
              <p:nvPr/>
            </p:nvSpPr>
            <p:spPr>
              <a:xfrm>
                <a:off x="3915989" y="1929578"/>
                <a:ext cx="625171" cy="478016"/>
              </a:xfrm>
              <a:prstGeom prst="rect">
                <a:avLst/>
              </a:prstGeom>
              <a:solidFill>
                <a:schemeClr val="bg1">
                  <a:tint val="95000"/>
                  <a:satMod val="17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34013-C07A-DFE6-C9EF-3334BCF32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989" y="1929578"/>
                <a:ext cx="625171" cy="478016"/>
              </a:xfrm>
              <a:prstGeom prst="rect">
                <a:avLst/>
              </a:prstGeom>
              <a:blipFill>
                <a:blip r:embed="rId8"/>
                <a:stretch>
                  <a:fillRect l="-10000" t="-5263" r="-8000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9B5C739-000A-8799-5738-CC73B7BA5BD6}"/>
              </a:ext>
            </a:extLst>
          </p:cNvPr>
          <p:cNvSpPr/>
          <p:nvPr/>
        </p:nvSpPr>
        <p:spPr>
          <a:xfrm>
            <a:off x="1473200" y="2441208"/>
            <a:ext cx="440267" cy="463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D6CBBF-D499-82D4-1453-537E6212DEC6}"/>
              </a:ext>
            </a:extLst>
          </p:cNvPr>
          <p:cNvSpPr/>
          <p:nvPr/>
        </p:nvSpPr>
        <p:spPr>
          <a:xfrm>
            <a:off x="1473199" y="3152405"/>
            <a:ext cx="440267" cy="463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241F29-E746-AF25-A83D-71589461F494}"/>
              </a:ext>
            </a:extLst>
          </p:cNvPr>
          <p:cNvSpPr/>
          <p:nvPr/>
        </p:nvSpPr>
        <p:spPr>
          <a:xfrm>
            <a:off x="2718466" y="2441586"/>
            <a:ext cx="440266" cy="710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628F8-F2EB-1C4C-6FC4-F9885AB674F1}"/>
              </a:ext>
            </a:extLst>
          </p:cNvPr>
          <p:cNvSpPr/>
          <p:nvPr/>
        </p:nvSpPr>
        <p:spPr>
          <a:xfrm>
            <a:off x="2723015" y="3402988"/>
            <a:ext cx="422070" cy="212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835CC-6982-A475-8154-D8F6391C0DCC}"/>
              </a:ext>
            </a:extLst>
          </p:cNvPr>
          <p:cNvSpPr/>
          <p:nvPr/>
        </p:nvSpPr>
        <p:spPr>
          <a:xfrm>
            <a:off x="3278859" y="2511100"/>
            <a:ext cx="396082" cy="670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A7EE66-C196-9230-8207-DBC32D0EBC94}"/>
              </a:ext>
            </a:extLst>
          </p:cNvPr>
          <p:cNvSpPr/>
          <p:nvPr/>
        </p:nvSpPr>
        <p:spPr>
          <a:xfrm>
            <a:off x="3947024" y="2441586"/>
            <a:ext cx="440266" cy="929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1AFBFF-EF78-1337-E465-2A7A4262A298}"/>
              </a:ext>
            </a:extLst>
          </p:cNvPr>
          <p:cNvSpPr txBox="1"/>
          <p:nvPr/>
        </p:nvSpPr>
        <p:spPr>
          <a:xfrm rot="16200000">
            <a:off x="541591" y="281925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…0…1…0…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B223DE-8347-4112-1E37-1BA54E12C811}"/>
              </a:ext>
            </a:extLst>
          </p:cNvPr>
          <p:cNvSpPr txBox="1"/>
          <p:nvPr/>
        </p:nvSpPr>
        <p:spPr>
          <a:xfrm rot="16200000">
            <a:off x="1892488" y="289894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1  …0…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21DB15-D1B9-A7E4-42FB-94BD45BCF0D5}"/>
              </a:ext>
            </a:extLst>
          </p:cNvPr>
          <p:cNvSpPr txBox="1"/>
          <p:nvPr/>
        </p:nvSpPr>
        <p:spPr>
          <a:xfrm rot="16200000">
            <a:off x="3165406" y="293181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…0…</a:t>
            </a:r>
          </a:p>
        </p:txBody>
      </p:sp>
    </p:spTree>
    <p:extLst>
      <p:ext uri="{BB962C8B-B14F-4D97-AF65-F5344CB8AC3E}">
        <p14:creationId xmlns:p14="http://schemas.microsoft.com/office/powerpoint/2010/main" val="16067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BC90A-8689-6B6F-3BBC-24E505A48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6E0B-530B-54F7-F8B4-88C54BEC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Structural message-passing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19E83E-901C-8B33-0C1A-1EF75E5AF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71" y="1780038"/>
            <a:ext cx="3878949" cy="31056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701EB5-900C-CDE5-0F82-436C3CAFA5FE}"/>
              </a:ext>
            </a:extLst>
          </p:cNvPr>
          <p:cNvSpPr txBox="1"/>
          <p:nvPr/>
        </p:nvSpPr>
        <p:spPr>
          <a:xfrm>
            <a:off x="280065" y="1430337"/>
            <a:ext cx="71373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2200" b="1" dirty="0"/>
              <a:t>Passing through Layers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B8863C-9C7C-2986-1D31-CE6D282053DD}"/>
                  </a:ext>
                </a:extLst>
              </p:cNvPr>
              <p:cNvSpPr txBox="1"/>
              <p:nvPr/>
            </p:nvSpPr>
            <p:spPr>
              <a:xfrm>
                <a:off x="2365684" y="4920390"/>
                <a:ext cx="7460632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 with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({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B8863C-9C7C-2986-1D31-CE6D28205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684" y="4920390"/>
                <a:ext cx="7460632" cy="414537"/>
              </a:xfrm>
              <a:prstGeom prst="rect">
                <a:avLst/>
              </a:prstGeom>
              <a:blipFill>
                <a:blip r:embed="rId4"/>
                <a:stretch>
                  <a:fillRect l="-1020" r="-510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9F5F42-9A68-89B0-5750-A67D358D5A5B}"/>
                  </a:ext>
                </a:extLst>
              </p:cNvPr>
              <p:cNvSpPr txBox="1"/>
              <p:nvPr/>
            </p:nvSpPr>
            <p:spPr>
              <a:xfrm>
                <a:off x="2332656" y="5472044"/>
                <a:ext cx="6096000" cy="1110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where,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CA" sz="1600" dirty="0"/>
                  <a:t> — update function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d>
                          <m:d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CA" sz="1600" dirty="0"/>
                  <a:t> — message function</a:t>
                </a:r>
              </a:p>
              <a:p>
                <a14:m>
                  <m:oMath xmlns:m="http://schemas.openxmlformats.org/officeDocument/2006/math">
                    <m:r>
                      <a:rPr lang="en-CA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CA" sz="1600" dirty="0"/>
                  <a:t> — aggregation function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9F5F42-9A68-89B0-5750-A67D358D5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56" y="5472044"/>
                <a:ext cx="6096000" cy="1110560"/>
              </a:xfrm>
              <a:prstGeom prst="rect">
                <a:avLst/>
              </a:prstGeom>
              <a:blipFill>
                <a:blip r:embed="rId5"/>
                <a:stretch>
                  <a:fillRect l="-624" t="-2273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2A05032-D959-CD11-B226-42C29A25F962}"/>
              </a:ext>
            </a:extLst>
          </p:cNvPr>
          <p:cNvGrpSpPr/>
          <p:nvPr/>
        </p:nvGrpSpPr>
        <p:grpSpPr>
          <a:xfrm>
            <a:off x="1130710" y="1876152"/>
            <a:ext cx="4037561" cy="3105695"/>
            <a:chOff x="0" y="1814695"/>
            <a:chExt cx="4834693" cy="38709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87961B-275A-515F-1698-677EDEC53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14695"/>
              <a:ext cx="4834693" cy="387091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22F037F-9609-4878-9729-5CC92CA47450}"/>
                    </a:ext>
                  </a:extLst>
                </p:cNvPr>
                <p:cNvSpPr txBox="1"/>
                <p:nvPr/>
              </p:nvSpPr>
              <p:spPr>
                <a:xfrm>
                  <a:off x="1394700" y="1929577"/>
                  <a:ext cx="564789" cy="433241"/>
                </a:xfrm>
                <a:prstGeom prst="rect">
                  <a:avLst/>
                </a:prstGeom>
                <a:solidFill>
                  <a:schemeClr val="bg1">
                    <a:tint val="95000"/>
                    <a:satMod val="17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22F037F-9609-4878-9729-5CC92CA47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700" y="1929577"/>
                  <a:ext cx="564789" cy="433241"/>
                </a:xfrm>
                <a:prstGeom prst="rect">
                  <a:avLst/>
                </a:prstGeom>
                <a:blipFill>
                  <a:blip r:embed="rId6"/>
                  <a:stretch>
                    <a:fillRect l="-10526" t="-3571" r="-10526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39FF0DF-D9B0-72A1-4529-DA9646645C12}"/>
                    </a:ext>
                  </a:extLst>
                </p:cNvPr>
                <p:cNvSpPr txBox="1"/>
                <p:nvPr/>
              </p:nvSpPr>
              <p:spPr>
                <a:xfrm>
                  <a:off x="2644210" y="1923217"/>
                  <a:ext cx="564789" cy="430762"/>
                </a:xfrm>
                <a:prstGeom prst="rect">
                  <a:avLst/>
                </a:prstGeom>
                <a:solidFill>
                  <a:schemeClr val="bg1">
                    <a:tint val="95000"/>
                    <a:satMod val="17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39FF0DF-D9B0-72A1-4529-DA9646645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210" y="1923217"/>
                  <a:ext cx="564789" cy="430762"/>
                </a:xfrm>
                <a:prstGeom prst="rect">
                  <a:avLst/>
                </a:prstGeom>
                <a:blipFill>
                  <a:blip r:embed="rId7"/>
                  <a:stretch>
                    <a:fillRect l="-10811" t="-3571" r="-10811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788068C-3D41-4FEC-45EC-56E5DA9BAA7C}"/>
                    </a:ext>
                  </a:extLst>
                </p:cNvPr>
                <p:cNvSpPr txBox="1"/>
                <p:nvPr/>
              </p:nvSpPr>
              <p:spPr>
                <a:xfrm>
                  <a:off x="3915989" y="1929577"/>
                  <a:ext cx="564789" cy="436118"/>
                </a:xfrm>
                <a:prstGeom prst="rect">
                  <a:avLst/>
                </a:prstGeom>
                <a:solidFill>
                  <a:schemeClr val="bg1">
                    <a:tint val="95000"/>
                    <a:satMod val="17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788068C-3D41-4FEC-45EC-56E5DA9BA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989" y="1929577"/>
                  <a:ext cx="564789" cy="436118"/>
                </a:xfrm>
                <a:prstGeom prst="rect">
                  <a:avLst/>
                </a:prstGeom>
                <a:blipFill>
                  <a:blip r:embed="rId8"/>
                  <a:stretch>
                    <a:fillRect l="-10526" t="-3571" r="-10526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33AC46-A42A-DF24-6F1B-F974B806B79B}"/>
                </a:ext>
              </a:extLst>
            </p:cNvPr>
            <p:cNvSpPr/>
            <p:nvPr/>
          </p:nvSpPr>
          <p:spPr>
            <a:xfrm>
              <a:off x="1473200" y="2441208"/>
              <a:ext cx="440267" cy="463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84DF9C-E80A-F384-D897-C1D0AB7C7A0E}"/>
                </a:ext>
              </a:extLst>
            </p:cNvPr>
            <p:cNvSpPr/>
            <p:nvPr/>
          </p:nvSpPr>
          <p:spPr>
            <a:xfrm>
              <a:off x="1473199" y="3152405"/>
              <a:ext cx="440267" cy="4635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64180C-BF9E-F076-5256-FE7D096CBA23}"/>
                </a:ext>
              </a:extLst>
            </p:cNvPr>
            <p:cNvSpPr/>
            <p:nvPr/>
          </p:nvSpPr>
          <p:spPr>
            <a:xfrm>
              <a:off x="2718466" y="2441586"/>
              <a:ext cx="440266" cy="710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180ECA-2F3D-2B26-55BF-E7ACA05D1A24}"/>
                </a:ext>
              </a:extLst>
            </p:cNvPr>
            <p:cNvSpPr/>
            <p:nvPr/>
          </p:nvSpPr>
          <p:spPr>
            <a:xfrm>
              <a:off x="2723015" y="3402988"/>
              <a:ext cx="422070" cy="212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60DF2A-69BC-3A64-15FD-68E762367741}"/>
                </a:ext>
              </a:extLst>
            </p:cNvPr>
            <p:cNvSpPr/>
            <p:nvPr/>
          </p:nvSpPr>
          <p:spPr>
            <a:xfrm>
              <a:off x="3278859" y="2511100"/>
              <a:ext cx="396082" cy="67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CA27A0-5A31-1EFB-AD68-197D58CEA135}"/>
                </a:ext>
              </a:extLst>
            </p:cNvPr>
            <p:cNvSpPr/>
            <p:nvPr/>
          </p:nvSpPr>
          <p:spPr>
            <a:xfrm>
              <a:off x="3947024" y="2441586"/>
              <a:ext cx="440266" cy="929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E9B682-411C-351C-AE87-EEDC9557D56D}"/>
                </a:ext>
              </a:extLst>
            </p:cNvPr>
            <p:cNvSpPr txBox="1"/>
            <p:nvPr/>
          </p:nvSpPr>
          <p:spPr>
            <a:xfrm rot="16200000">
              <a:off x="457129" y="2801227"/>
              <a:ext cx="1478898" cy="405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…0…1…0…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866166-C099-0BCE-8F67-645F270802E7}"/>
                </a:ext>
              </a:extLst>
            </p:cNvPr>
            <p:cNvSpPr txBox="1"/>
            <p:nvPr/>
          </p:nvSpPr>
          <p:spPr>
            <a:xfrm rot="16200000">
              <a:off x="1816205" y="2819640"/>
              <a:ext cx="1315065" cy="405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  1  …0…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30556A-0F45-3772-BC15-7E616A8600AC}"/>
                </a:ext>
              </a:extLst>
            </p:cNvPr>
            <p:cNvSpPr txBox="1"/>
            <p:nvPr/>
          </p:nvSpPr>
          <p:spPr>
            <a:xfrm rot="16200000">
              <a:off x="3156531" y="2877024"/>
              <a:ext cx="1095289" cy="405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…0…</a:t>
              </a:r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40469A8-A4A4-2B12-457F-EFF26F85EF0C}"/>
              </a:ext>
            </a:extLst>
          </p:cNvPr>
          <p:cNvSpPr/>
          <p:nvPr/>
        </p:nvSpPr>
        <p:spPr>
          <a:xfrm>
            <a:off x="5535561" y="3235887"/>
            <a:ext cx="845574" cy="3922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36CB8A-F364-709C-894F-CB808A5526FE}"/>
              </a:ext>
            </a:extLst>
          </p:cNvPr>
          <p:cNvSpPr txBox="1"/>
          <p:nvPr/>
        </p:nvSpPr>
        <p:spPr>
          <a:xfrm>
            <a:off x="5109277" y="2928110"/>
            <a:ext cx="188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Layer 0 to Layer 1</a:t>
            </a:r>
          </a:p>
        </p:txBody>
      </p:sp>
    </p:spTree>
    <p:extLst>
      <p:ext uri="{BB962C8B-B14F-4D97-AF65-F5344CB8AC3E}">
        <p14:creationId xmlns:p14="http://schemas.microsoft.com/office/powerpoint/2010/main" val="26508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F5614-731F-1B0C-44AE-D2F272908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78E6-B858-2C3F-1C9E-7E9C6F41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Structural message-passing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8E161E-8D46-0858-46AA-5DCF0701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5" y="2274120"/>
            <a:ext cx="4089400" cy="32741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5B59C5-1BF8-5187-632C-81581B3D0DE6}"/>
                  </a:ext>
                </a:extLst>
              </p:cNvPr>
              <p:cNvSpPr txBox="1"/>
              <p:nvPr/>
            </p:nvSpPr>
            <p:spPr>
              <a:xfrm>
                <a:off x="4464537" y="3064830"/>
                <a:ext cx="7137398" cy="1859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CA" sz="2200" b="1" dirty="0"/>
                  <a:t>Pooling</a:t>
                </a:r>
              </a:p>
              <a:p>
                <a:pPr>
                  <a:spcAft>
                    <a:spcPts val="600"/>
                  </a:spcAft>
                </a:pPr>
                <a:r>
                  <a:rPr lang="en-CA" sz="2000" dirty="0"/>
                  <a:t>After all </a:t>
                </a:r>
                <a:r>
                  <a:rPr lang="en-CA" sz="2000" i="1" dirty="0"/>
                  <a:t>L</a:t>
                </a:r>
                <a:r>
                  <a:rPr lang="en-CA" sz="2000" dirty="0"/>
                  <a:t> message-passing layers have been applied,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CA" sz="2000" dirty="0"/>
                  <a:t> can be pooled to a vector or a matrix, e.g., for graph or node classification, respectively.</a:t>
                </a:r>
              </a:p>
              <a:p>
                <a:pPr>
                  <a:spcAft>
                    <a:spcPts val="600"/>
                  </a:spcAft>
                </a:pPr>
                <a:endParaRPr lang="en-CA" sz="2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5B59C5-1BF8-5187-632C-81581B3D0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37" y="3064830"/>
                <a:ext cx="7137398" cy="1859483"/>
              </a:xfrm>
              <a:prstGeom prst="rect">
                <a:avLst/>
              </a:prstGeom>
              <a:blipFill>
                <a:blip r:embed="rId4"/>
                <a:stretch>
                  <a:fillRect l="-1066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52C1CA-C502-7178-B0C9-E9AAA9762E5B}"/>
              </a:ext>
            </a:extLst>
          </p:cNvPr>
          <p:cNvSpPr txBox="1"/>
          <p:nvPr/>
        </p:nvSpPr>
        <p:spPr>
          <a:xfrm>
            <a:off x="4452938" y="171184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Denote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398F7E-575D-4D31-263A-43CB651660D5}"/>
                  </a:ext>
                </a:extLst>
              </p:cNvPr>
              <p:cNvSpPr txBox="1"/>
              <p:nvPr/>
            </p:nvSpPr>
            <p:spPr>
              <a:xfrm>
                <a:off x="4464537" y="2214564"/>
                <a:ext cx="7633115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/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398F7E-575D-4D31-263A-43CB65166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37" y="2214564"/>
                <a:ext cx="7633115" cy="552715"/>
              </a:xfrm>
              <a:prstGeom prst="rect">
                <a:avLst/>
              </a:prstGeom>
              <a:blipFill>
                <a:blip r:embed="rId5"/>
                <a:stretch>
                  <a:fillRect l="-498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2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53E99-A299-9B4A-11A1-B5D1469AA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A5C8-1839-590D-CC82-FC08EB89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Analysis: Equivariance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79E3C6-F885-8C0B-2DBC-9369B93A9397}"/>
                  </a:ext>
                </a:extLst>
              </p:cNvPr>
              <p:cNvSpPr txBox="1"/>
              <p:nvPr/>
            </p:nvSpPr>
            <p:spPr>
              <a:xfrm>
                <a:off x="580253" y="1420936"/>
                <a:ext cx="10797662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Equivariance (Definition): </a:t>
                </a:r>
                <a:r>
                  <a:rPr lang="en-CA" sz="2000" dirty="0"/>
                  <a:t>A change in the ordering of </a:t>
                </a:r>
                <a:r>
                  <a:rPr lang="en-CA" sz="2000" i="1" dirty="0"/>
                  <a:t>n</a:t>
                </a:r>
                <a:r>
                  <a:rPr lang="en-CA" sz="2000" dirty="0"/>
                  <a:t> nodes can be described by a permutation </a:t>
                </a:r>
                <a14:m>
                  <m:oMath xmlns:m="http://schemas.openxmlformats.org/officeDocument/2006/math">
                    <m:r>
                      <a:rPr lang="en-CA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of the symmetric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𝔖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.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CA" dirty="0"/>
                  <a:t> acts on a tensor by permuting the axes indexing nodes</a:t>
                </a:r>
              </a:p>
              <a:p>
                <a:r>
                  <a:rPr lang="en-CA" dirty="0"/>
                  <a:t>(but not the other axes):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79E3C6-F885-8C0B-2DBC-9369B93A9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53" y="1420936"/>
                <a:ext cx="10797662" cy="984885"/>
              </a:xfrm>
              <a:prstGeom prst="rect">
                <a:avLst/>
              </a:prstGeom>
              <a:blipFill>
                <a:blip r:embed="rId3"/>
                <a:stretch>
                  <a:fillRect l="-588" t="-253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5B489E5-6447-6E39-FB6F-85103C0A7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560" y="2560252"/>
            <a:ext cx="8060526" cy="582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7A7948-BE3A-88D0-78CB-76CD991DA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101" y="3297677"/>
            <a:ext cx="9427798" cy="321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2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ofWaterloo_WhiteBkgrd">
  <a:themeElements>
    <a:clrScheme name="Waterloo2016">
      <a:dk1>
        <a:sysClr val="windowText" lastClr="000000"/>
      </a:dk1>
      <a:lt1>
        <a:sysClr val="window" lastClr="FFFFFF"/>
      </a:lt1>
      <a:dk2>
        <a:srgbClr val="757575"/>
      </a:dk2>
      <a:lt2>
        <a:srgbClr val="D6D6D6"/>
      </a:lt2>
      <a:accent1>
        <a:srgbClr val="FFD54F"/>
      </a:accent1>
      <a:accent2>
        <a:srgbClr val="0C0C0C"/>
      </a:accent2>
      <a:accent3>
        <a:srgbClr val="AEAEAE"/>
      </a:accent3>
      <a:accent4>
        <a:srgbClr val="B71233"/>
      </a:accent4>
      <a:accent5>
        <a:srgbClr val="7F7F7F"/>
      </a:accent5>
      <a:accent6>
        <a:srgbClr val="0073CE"/>
      </a:accent6>
      <a:hlink>
        <a:srgbClr val="353535"/>
      </a:hlink>
      <a:folHlink>
        <a:srgbClr val="595959"/>
      </a:folHlink>
    </a:clrScheme>
    <a:fontScheme name="Custom 1">
      <a:majorFont>
        <a:latin typeface="Barlow Condensed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terloo_powerpoint_template_16-9_widescreen" id="{4809F9E8-56BF-8C4D-85E0-7353F442B736}" vid="{D553A0E6-7EAA-F242-A75B-21BFDE7A7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UofWaterloo_WhiteBkgrd</Template>
  <TotalTime>15308</TotalTime>
  <Words>1329</Words>
  <Application>Microsoft Macintosh PowerPoint</Application>
  <PresentationFormat>Widescreen</PresentationFormat>
  <Paragraphs>181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Barlow Condensed</vt:lpstr>
      <vt:lpstr>Calibri</vt:lpstr>
      <vt:lpstr>Cambria Math</vt:lpstr>
      <vt:lpstr>Georgia</vt:lpstr>
      <vt:lpstr>Helvetica</vt:lpstr>
      <vt:lpstr>Verdana</vt:lpstr>
      <vt:lpstr>Wingdings</vt:lpstr>
      <vt:lpstr>UofWaterloo_WhiteBkgrd</vt:lpstr>
      <vt:lpstr>  [Vignac et al., Neurips’20]  Building powerful and Equivalent  graph neural networks with structural message-passing</vt:lpstr>
      <vt:lpstr>Motivation</vt:lpstr>
      <vt:lpstr>Main Idea</vt:lpstr>
      <vt:lpstr>Main Idea</vt:lpstr>
      <vt:lpstr>Structural message-passing</vt:lpstr>
      <vt:lpstr>Structural message-passing</vt:lpstr>
      <vt:lpstr>Structural message-passing</vt:lpstr>
      <vt:lpstr>Structural message-passing</vt:lpstr>
      <vt:lpstr>Analysis: Equivariance</vt:lpstr>
      <vt:lpstr>Analysis: Equivariance</vt:lpstr>
      <vt:lpstr>Analysis: Representation and Expressive Power</vt:lpstr>
      <vt:lpstr>Analysis: Representation and Expressive Power</vt:lpstr>
      <vt:lpstr>Analysis: Representation and Expressive Power</vt:lpstr>
      <vt:lpstr>Analysis: Representation and Expressive Power</vt:lpstr>
      <vt:lpstr>Implementation</vt:lpstr>
      <vt:lpstr>Implementation</vt:lpstr>
      <vt:lpstr>Implementation</vt:lpstr>
      <vt:lpstr>Implementation</vt:lpstr>
      <vt:lpstr>Related Work</vt:lpstr>
      <vt:lpstr>Related Work</vt:lpstr>
      <vt:lpstr>Complexity</vt:lpstr>
      <vt:lpstr>Experiment: Cycle detection</vt:lpstr>
      <vt:lpstr>Experiment: Cycle detection</vt:lpstr>
      <vt:lpstr>Experiment: Cycle detection</vt:lpstr>
      <vt:lpstr>Experiment: Multi-task detection of graph properties</vt:lpstr>
      <vt:lpstr>Experiment: Constrained solubility regression on ZINC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AlphaSMT: A Reinforcement Learning Guided SMT Solver</dc:title>
  <dc:creator>John Lu</dc:creator>
  <cp:lastModifiedBy>Zhengyang Lu</cp:lastModifiedBy>
  <cp:revision>51</cp:revision>
  <dcterms:created xsi:type="dcterms:W3CDTF">2023-05-13T14:47:00Z</dcterms:created>
  <dcterms:modified xsi:type="dcterms:W3CDTF">2025-02-06T18:08:47Z</dcterms:modified>
</cp:coreProperties>
</file>