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5"/>
  </p:notesMasterIdLst>
  <p:sldIdLst>
    <p:sldId id="325" r:id="rId2"/>
    <p:sldId id="351" r:id="rId3"/>
    <p:sldId id="352" r:id="rId4"/>
    <p:sldId id="350" r:id="rId5"/>
    <p:sldId id="354" r:id="rId6"/>
    <p:sldId id="356" r:id="rId7"/>
    <p:sldId id="353" r:id="rId8"/>
    <p:sldId id="359" r:id="rId9"/>
    <p:sldId id="357" r:id="rId10"/>
    <p:sldId id="360" r:id="rId11"/>
    <p:sldId id="361" r:id="rId12"/>
    <p:sldId id="362" r:id="rId13"/>
    <p:sldId id="363" r:id="rId14"/>
    <p:sldId id="371" r:id="rId15"/>
    <p:sldId id="364" r:id="rId16"/>
    <p:sldId id="365" r:id="rId17"/>
    <p:sldId id="366" r:id="rId18"/>
    <p:sldId id="367" r:id="rId19"/>
    <p:sldId id="368" r:id="rId20"/>
    <p:sldId id="372" r:id="rId21"/>
    <p:sldId id="369" r:id="rId22"/>
    <p:sldId id="370" r:id="rId23"/>
    <p:sldId id="3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21" userDrawn="1">
          <p15:clr>
            <a:srgbClr val="A4A3A4"/>
          </p15:clr>
        </p15:guide>
        <p15:guide id="2" pos="4725" userDrawn="1">
          <p15:clr>
            <a:srgbClr val="A4A3A4"/>
          </p15:clr>
        </p15:guide>
        <p15:guide id="3" pos="1118" userDrawn="1">
          <p15:clr>
            <a:srgbClr val="A4A3A4"/>
          </p15:clr>
        </p15:guide>
        <p15:guide id="4" orient="horz" pos="16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31"/>
    <a:srgbClr val="AE73A8"/>
    <a:srgbClr val="AEC4EB"/>
    <a:srgbClr val="35A833"/>
    <a:srgbClr val="C0FAB6"/>
    <a:srgbClr val="EDBFCA"/>
    <a:srgbClr val="F9C7D1"/>
    <a:srgbClr val="C49EA7"/>
    <a:srgbClr val="F96EF8"/>
    <a:srgbClr val="F9E0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30" autoAdjust="0"/>
    <p:restoredTop sz="87650"/>
  </p:normalViewPr>
  <p:slideViewPr>
    <p:cSldViewPr snapToGrid="0">
      <p:cViewPr varScale="1">
        <p:scale>
          <a:sx n="114" d="100"/>
          <a:sy n="114" d="100"/>
        </p:scale>
        <p:origin x="408" y="168"/>
      </p:cViewPr>
      <p:guideLst>
        <p:guide orient="horz" pos="3521"/>
        <p:guide pos="4725"/>
        <p:guide pos="1118"/>
        <p:guide orient="horz" pos="16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E97C-1779-4CEE-80D0-5BBB1AC4023D}" type="datetimeFigureOut">
              <a:rPr lang="en-US" smtClean="0"/>
              <a:t>3/4/25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EF7D1-689C-4BC1-B59B-4A4CE078E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4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66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B235D-62A3-1DA9-BC32-E5642761B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233224-388E-5550-01C1-AA72C32F8C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5DEE03-8BC6-A04C-0AE9-F48019E4EB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DB83-BCF7-E877-9271-1DD23B512E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42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802A3-C4C8-B97C-DE47-1137B9078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9965E3-20A2-F169-6716-4E4D48FF4E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85AEE7-5AB6-3245-1D45-98C6D7D71B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09BC5-DB15-2FA0-710C-C26BBE7AA9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94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11F0A-8C03-0DF4-95B0-25E7ED3F7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F3D069-9F07-E17B-6535-C6155712EB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5B2980-611F-CF32-3BFC-C9119E9D85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1B475-F986-CD3E-5F1F-0D8652A184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9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365F2-9650-9954-D47D-B04A73256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3A8686-E9A7-CD22-B496-885724F5F0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288A41-D2EE-0166-C1E1-ABAE9AD9F8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18283-93F7-F5B9-11BF-78E702DAE8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3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48CAF-EBF2-6AC8-D47D-39A563863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3413B8-5366-480D-BFCC-8CFFBD66C3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B2BE3D-AAF5-E8E2-72BB-11F5F2335E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51757-F407-0F6B-BA22-38FFC63160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740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0049D-1FBF-6530-F034-8B8E9CF73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B41E16-F832-A25E-1B32-8319654488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FDF201-AFC4-9F86-C742-6DC3E2F4BF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23C72-0B02-BBB9-0578-61F021AFB8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59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DA7CE-978D-9417-C085-F32F07D8B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2E481B-94CB-8F4E-079D-2D3CE2E9A6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6768E4-4A09-B3B7-780A-69F66D43A4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EEBB0-2539-7EE7-AF1C-BF5B0227F3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25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DD0BB-9B3C-CA28-4378-237B54416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06C5E0-B7E1-120E-B9A4-A24619F28D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AA3D5A-D54D-8294-B1AC-527568D4DA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27854-F656-E765-6D34-CECC516FAE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4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931B2-B9E8-2B38-AAF7-C558FC8E0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D78037-17E1-1F89-696A-8312FB63EC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CCD335-8F3E-4A0B-72CA-CDE00D9CB0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6FBF5-7792-3C04-5A14-6C022EB45A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348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960C3-3553-4410-8696-8962A27FE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784865-46A5-615A-A67E-BDEA5607A7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0FA8C7-AF2C-597B-6886-44206CBCF7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D73BE-6B42-8E7A-FF69-45EDA1F05D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92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9906B-53A0-5175-7F93-FF434F134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F20634-64DB-99F6-C153-84EB7A1DFB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4C28-196E-CD49-D360-645175059E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4FF8F-4934-A353-2ABB-BC90009C2E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58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1B5D6-84C4-84EE-5D07-AAEA58C3A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05528B-7EB1-929C-A909-0916F98CB0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B1859E-A09E-1A22-D17C-10AD8D5EC0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ED166-02C2-3DA8-1569-2DCC00982F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741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F748E-D44B-A130-CD14-2E6C163C3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E34B9D-E8A0-C541-D8A9-7448C188F6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8E7FF9-6761-F952-2EA9-6DCAA14196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DB902-2C13-FB74-8597-73B1156201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932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AA6F9-FE49-41F5-631D-C780E0AE5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01B656-1D04-4D1E-FE8B-AF0E635F25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97660A-BD30-A7BE-1CCA-ACCE4F56E5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DD528-DDF0-09A8-AC4B-7DC94D8055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205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3BED6-8AD2-AA15-CD4D-017C247F4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F0C894-B42F-87AA-36D9-4F00DD21B7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7CA959-60B4-6229-DA13-775C1E1B2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EC565-AFB0-3415-7A2D-ACA53F2B84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6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52956-25B4-7999-6585-F7D4F22D3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03FDAA-8073-0B98-A230-177817EA8F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0CABB0-C0C0-4431-010D-328DDFCA07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8BC7E-9998-6B9A-5BE6-012D7E8D7E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69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19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4A64E-80B3-08BA-5B27-EAD90694E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CEEE9F-49AE-109B-1D33-47071D0542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538B1C-6C9A-5110-7EB6-7AAA83137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AD503-8FAD-C755-13CE-0C48C17A6A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15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96F12-E18D-BBB2-3022-188AB07BE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A96134-15E5-193F-BB14-EE8098D535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C5E336-D1C5-F5F3-FBAB-0755D989CF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64D0A-4073-34C6-A7C5-FC719FF700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7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B9FB7-4D60-8C9A-6939-88E1E1C5D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46D604-ACD7-3794-8F23-89EFA83FD9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E9A68E-54B4-7159-C05D-EA0C1E4242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1660D-B5E0-7E53-57C3-EE3B7BF0A9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4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F324D-055C-8D10-FAA6-5C2D0D18B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DFDE83-1CF4-DAF7-0081-A18D1D466F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AEFB64-1025-4F07-CAAA-7B7539E5B4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7EA7B-6F0E-5364-A692-C45338710A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16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18D2C-F885-7BE3-CB96-5E9768125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440B82-BE06-96AD-4EC9-F831597CAD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F3BCC5-0CDE-64D5-68FB-0D40C2DDC7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1750" indent="-141750">
              <a:buFont typeface="Arial" panose="020B0604020202020204" pitchFamily="34" charset="0"/>
              <a:buChar char="•"/>
            </a:pPr>
            <a:endParaRPr lang="en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85084-B8D1-D3E0-3E53-DF6C314F8C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EF7D1-689C-4BC1-B59B-4A4CE078EC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47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4268" y="5670949"/>
            <a:ext cx="2831372" cy="7247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028940"/>
            <a:ext cx="9719960" cy="1474115"/>
          </a:xfrm>
        </p:spPr>
        <p:txBody>
          <a:bodyPr lIns="0" anchor="b">
            <a:noAutofit/>
          </a:bodyPr>
          <a:lstStyle>
            <a:lvl1pPr algn="l">
              <a:defRPr sz="54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2740" y="2642329"/>
            <a:ext cx="1182916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t>3/4/25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623674" y="6377231"/>
            <a:ext cx="4293708" cy="2503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48416" y="6377231"/>
            <a:ext cx="553900" cy="250337"/>
          </a:xfrm>
        </p:spPr>
        <p:txBody>
          <a:bodyPr/>
          <a:lstStyle>
            <a:lvl1pPr algn="ctr">
              <a:defRPr/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559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81" y="1396192"/>
            <a:ext cx="5542713" cy="670270"/>
          </a:xfrm>
        </p:spPr>
        <p:txBody>
          <a:bodyPr anchor="b">
            <a:noAutofit/>
          </a:bodyPr>
          <a:lstStyle>
            <a:lvl1pPr marL="0" indent="0">
              <a:buNone/>
              <a:defRPr sz="2800" b="1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881" y="2184400"/>
            <a:ext cx="5542713" cy="3846945"/>
          </a:xfrm>
        </p:spPr>
        <p:txBody>
          <a:bodyPr>
            <a:normAutofit/>
          </a:bodyPr>
          <a:lstStyle>
            <a:lvl1pPr marL="288925" indent="-288925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2000"/>
            </a:lvl1pPr>
            <a:lvl2pPr marL="6858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800"/>
            </a:lvl2pPr>
            <a:lvl3pPr marL="11430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600"/>
            </a:lvl3pPr>
            <a:lvl4pPr marL="16002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4pPr>
            <a:lvl5pPr marL="20574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6154" y="1396192"/>
            <a:ext cx="5593458" cy="670270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6154" y="2184400"/>
            <a:ext cx="5593458" cy="3846945"/>
          </a:xfrm>
        </p:spPr>
        <p:txBody>
          <a:bodyPr>
            <a:normAutofit/>
          </a:bodyPr>
          <a:lstStyle>
            <a:lvl1pPr marL="288925" indent="-288925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2000"/>
            </a:lvl1pPr>
            <a:lvl2pPr marL="6858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800"/>
            </a:lvl2pPr>
            <a:lvl3pPr marL="11430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600"/>
            </a:lvl3pPr>
            <a:lvl4pPr marL="16002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4pPr>
            <a:lvl5pPr marL="20574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59883" y="434108"/>
            <a:ext cx="11569729" cy="8959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432B-3FBE-4889-963D-BF97BFBB7D3F}" type="datetime1">
              <a:rPr lang="en-US" smtClean="0"/>
              <a:t>3/4/25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9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CC04-1E76-41EE-A8AC-75AD85313D09}" type="datetime1">
              <a:rPr lang="en-US" smtClean="0"/>
              <a:t>3/4/25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8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74A9E-84AC-4661-9381-CC35B09E47F7}" type="datetime1">
              <a:rPr lang="en-US" smtClean="0"/>
              <a:t>3/4/25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6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_NoBkg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1E55829F-8847-4C2A-8DD0-690EAD78E53F}" type="datetime1">
              <a:rPr lang="en-US" smtClean="0"/>
              <a:t>3/4/25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7F9787-DD3A-4646-BB48-620C816C001A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EE774CE-34EE-2A47-A6A9-4B48522F6F9B}"/>
                </a:ext>
              </a:extLst>
            </p:cNvPr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9E01E9A-F832-2C47-AF13-96DA2A545D41}"/>
                </a:ext>
              </a:extLst>
            </p:cNvPr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87FCA5-98BF-7C4F-A6A8-ABE67A0572DD}"/>
                </a:ext>
              </a:extLst>
            </p:cNvPr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2F3CFE-9373-F940-8224-EC432E30E4E7}"/>
                </a:ext>
              </a:extLst>
            </p:cNvPr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A861B21-0880-4F42-9446-62738D693F11}"/>
                </a:ext>
              </a:extLst>
            </p:cNvPr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767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xt o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0071" y="1237675"/>
            <a:ext cx="4331855" cy="910202"/>
          </a:xfrm>
        </p:spPr>
        <p:txBody>
          <a:bodyPr anchor="b">
            <a:normAutofit/>
          </a:bodyPr>
          <a:lstStyle>
            <a:lvl1pPr algn="ctr">
              <a:defRPr sz="2800" cap="all" baseline="0"/>
            </a:lvl1pPr>
          </a:lstStyle>
          <a:p>
            <a:r>
              <a:rPr lang="en-US" dirty="0"/>
              <a:t>CONTEXT or THEME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5FDFC970-B950-4395-A833-47227D4A68CA}" type="datetime1">
              <a:rPr lang="en-US" smtClean="0"/>
              <a:t>3/4/25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930073" y="2244437"/>
            <a:ext cx="4331855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3930073" y="4668983"/>
            <a:ext cx="4331855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60400" y="2420360"/>
            <a:ext cx="10871200" cy="21145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3930072" y="4784725"/>
            <a:ext cx="4331855" cy="276225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200" b="1" cap="all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31A6E2A-9139-B54F-B1FF-E0B2EAF2E0A2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94BC15-3F11-B846-AE64-D1C8A8E867F5}"/>
                </a:ext>
              </a:extLst>
            </p:cNvPr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EB6EE1D-AED7-924E-8D18-B9F1399A910E}"/>
                </a:ext>
              </a:extLst>
            </p:cNvPr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81E2A49-C1E0-024C-876B-A61D2B440E03}"/>
                </a:ext>
              </a:extLst>
            </p:cNvPr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64F300-FB37-FE41-9129-DD2824002FB5}"/>
                </a:ext>
              </a:extLst>
            </p:cNvPr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FCAF651-5F7E-0248-8C8E-3A4B3D0F11BA}"/>
                </a:ext>
              </a:extLst>
            </p:cNvPr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419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xt or Quot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350285" y="845819"/>
            <a:ext cx="5440648" cy="540720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4362" y="1237675"/>
            <a:ext cx="4331855" cy="910202"/>
          </a:xfrm>
        </p:spPr>
        <p:txBody>
          <a:bodyPr anchor="b">
            <a:normAutofit/>
          </a:bodyPr>
          <a:lstStyle>
            <a:lvl1pPr algn="ctr">
              <a:defRPr sz="2800" cap="all" baseline="0"/>
            </a:lvl1pPr>
          </a:lstStyle>
          <a:p>
            <a:r>
              <a:rPr lang="en-US" dirty="0"/>
              <a:t>CONTEXT or THEME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5FDFC970-B950-4395-A833-47227D4A68CA}" type="datetime1">
              <a:rPr lang="en-US" smtClean="0"/>
              <a:t>3/4/25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882" y="6335309"/>
            <a:ext cx="3887245" cy="250337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587999" y="6335309"/>
            <a:ext cx="1016000" cy="250337"/>
          </a:xfrm>
        </p:spPr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544943" y="2409026"/>
            <a:ext cx="4950694" cy="21145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2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854362" y="4784725"/>
            <a:ext cx="4331855" cy="276225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200" b="1" cap="all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54363" y="2244437"/>
            <a:ext cx="4331855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854363" y="4668983"/>
            <a:ext cx="4331855" cy="0"/>
          </a:xfrm>
          <a:prstGeom prst="line">
            <a:avLst/>
          </a:prstGeom>
          <a:ln w="158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E96372-A208-F546-B7FD-C0747128C2DF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30D062-4D3C-FB49-BC12-289C4E63859A}"/>
                </a:ext>
              </a:extLst>
            </p:cNvPr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951BF5-3B10-4647-AE43-6C4FB2FD5AC6}"/>
                </a:ext>
              </a:extLst>
            </p:cNvPr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7D11F8-300C-DC45-9476-8111932FAB3B}"/>
                </a:ext>
              </a:extLst>
            </p:cNvPr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A48535B-B3BB-5C4C-B115-599D8CDF7D82}"/>
                </a:ext>
              </a:extLst>
            </p:cNvPr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EF38F5-382A-BF49-BD63-C36DDD7A004C}"/>
                </a:ext>
              </a:extLst>
            </p:cNvPr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31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50988" y="3461559"/>
            <a:ext cx="9070975" cy="598488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591" y="2382981"/>
            <a:ext cx="11569729" cy="1046019"/>
          </a:xfrm>
        </p:spPr>
        <p:txBody>
          <a:bodyPr anchor="b">
            <a:normAutofit/>
          </a:bodyPr>
          <a:lstStyle>
            <a:lvl1pPr algn="ctr">
              <a:defRPr sz="6000" cap="all" baseline="0"/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5FDFC970-B950-4395-A833-47227D4A68CA}" type="datetime1">
              <a:rPr lang="en-US" smtClean="0"/>
              <a:t>3/4/25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2CD653-AD35-5141-A8C6-BF79EBE4AA02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8B38EE-3C4F-0B4A-9115-527C95121823}"/>
                </a:ext>
              </a:extLst>
            </p:cNvPr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646519-2BAF-9047-B121-BF7E7F710823}"/>
                </a:ext>
              </a:extLst>
            </p:cNvPr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A4D2608-732A-4741-BC48-7812A87E4D8D}"/>
                </a:ext>
              </a:extLst>
            </p:cNvPr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F9B098-4EE4-474A-8979-CFAB574D8621}"/>
                </a:ext>
              </a:extLst>
            </p:cNvPr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8D87E91-D511-9145-BCBD-28DFC726F67E}"/>
                </a:ext>
              </a:extLst>
            </p:cNvPr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772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50988" y="3461559"/>
            <a:ext cx="9070975" cy="598488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591" y="2382981"/>
            <a:ext cx="11569729" cy="1046019"/>
          </a:xfrm>
        </p:spPr>
        <p:txBody>
          <a:bodyPr anchor="b">
            <a:normAutofit/>
          </a:bodyPr>
          <a:lstStyle>
            <a:lvl1pPr algn="ctr">
              <a:defRPr sz="6000" cap="all" baseline="0"/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5FDFC970-B950-4395-A833-47227D4A68CA}" type="datetime1">
              <a:rPr lang="en-US" smtClean="0"/>
              <a:t>3/4/25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20DDFC3-6F0D-5E4C-8D30-C78126C00C6D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6CF758B-0EB2-F34B-BE1F-5B7DBD0D91DF}"/>
                </a:ext>
              </a:extLst>
            </p:cNvPr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22C1F90-E5C7-6D46-8B27-E98D1AD0BD1D}"/>
                </a:ext>
              </a:extLst>
            </p:cNvPr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4A86E65-C9CD-3C43-9237-76ACBCE5AEA5}"/>
                </a:ext>
              </a:extLst>
            </p:cNvPr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B0010F3-1A9C-9049-8C1B-2C5FACE57950}"/>
                </a:ext>
              </a:extLst>
            </p:cNvPr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E0527D8-16AA-B94D-A437-8734019F07E3}"/>
                </a:ext>
              </a:extLst>
            </p:cNvPr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682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550988" y="3461559"/>
            <a:ext cx="9070975" cy="598488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err="1"/>
              <a:t>Subheader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7591" y="2382981"/>
            <a:ext cx="11569729" cy="1046019"/>
          </a:xfrm>
        </p:spPr>
        <p:txBody>
          <a:bodyPr anchor="b">
            <a:normAutofit/>
          </a:bodyPr>
          <a:lstStyle>
            <a:lvl1pPr algn="ctr"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DFC970-B950-4395-A833-47227D4A68CA}" type="datetime1">
              <a:rPr lang="en-US" smtClean="0"/>
              <a:pPr/>
              <a:t>3/4/25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740DD73-AC1C-0641-8C33-791A62EF34B7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0B8DB0B-D7AD-E443-A9FA-6978FE21FA00}"/>
                </a:ext>
              </a:extLst>
            </p:cNvPr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FFEB15A-A8CF-CA4A-BCB9-2DEEC6268E6B}"/>
                </a:ext>
              </a:extLst>
            </p:cNvPr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02309BB-A9D7-E64D-8EF7-0E490151B952}"/>
                </a:ext>
              </a:extLst>
            </p:cNvPr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CB22BAE-45F8-9D49-A3CD-17513F341915}"/>
                </a:ext>
              </a:extLst>
            </p:cNvPr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4567BB1-0BFA-DE41-9739-5EC1F580B29E}"/>
                </a:ext>
              </a:extLst>
            </p:cNvPr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502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title="University of Waterlo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865" y="1204402"/>
            <a:ext cx="6400271" cy="4157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7225" y="4581236"/>
            <a:ext cx="10877550" cy="1597891"/>
          </a:xfrm>
          <a:noFill/>
        </p:spPr>
        <p:txBody>
          <a:bodyPr wrap="square" rtlCol="0" anchor="ctr" anchorCtr="1">
            <a:noAutofit/>
          </a:bodyPr>
          <a:lstStyle>
            <a:lvl1pPr algn="ctr">
              <a:defRPr lang="en-US" sz="1800" b="0" i="0" cap="none" baseline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 dirty="0"/>
              <a:t>Click to edit master closing slide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75D660D7-90CE-4513-A3CE-C070B9421917}" type="datetime1">
              <a:rPr lang="en-US" smtClean="0"/>
              <a:t>3/4/25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8" name="Rectangle 7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967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4124" y="397164"/>
            <a:ext cx="6097876" cy="646083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028940"/>
            <a:ext cx="5486243" cy="1474115"/>
          </a:xfrm>
        </p:spPr>
        <p:txBody>
          <a:bodyPr lIns="0" anchor="b">
            <a:noAutofit/>
          </a:bodyPr>
          <a:lstStyle>
            <a:lvl1pPr algn="l">
              <a:defRPr sz="54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2740" y="2642329"/>
            <a:ext cx="1182916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t>3/4/25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623674" y="6377231"/>
            <a:ext cx="4293708" cy="2503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48416" y="6377231"/>
            <a:ext cx="553900" cy="250337"/>
          </a:xfrm>
        </p:spPr>
        <p:txBody>
          <a:bodyPr/>
          <a:lstStyle>
            <a:lvl1pPr algn="ctr">
              <a:defRPr/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4268" y="5670949"/>
            <a:ext cx="2831372" cy="724754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18" name="Rectangle 17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183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_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title="University of Waterloo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5" t="13985" r="13985" b="13985"/>
          <a:stretch/>
        </p:blipFill>
        <p:spPr bwMode="gray">
          <a:xfrm>
            <a:off x="3781997" y="1779967"/>
            <a:ext cx="4628005" cy="3005998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3425" y="4682836"/>
            <a:ext cx="10725150" cy="1559782"/>
          </a:xfrm>
          <a:noFill/>
        </p:spPr>
        <p:txBody>
          <a:bodyPr wrap="square" rtlCol="0" anchor="ctr" anchorCtr="1">
            <a:noAutofit/>
          </a:bodyPr>
          <a:lstStyle>
            <a:lvl1pPr marL="0" algn="ctr">
              <a:lnSpc>
                <a:spcPct val="75000"/>
              </a:lnSpc>
              <a:defRPr lang="en-US" sz="1800" b="0" i="0" cap="none" baseline="0">
                <a:solidFill>
                  <a:schemeClr val="bg1">
                    <a:alpha val="81000"/>
                  </a:scheme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lvl="0" algn="ctr">
              <a:lnSpc>
                <a:spcPct val="75000"/>
              </a:lnSpc>
            </a:pPr>
            <a:r>
              <a:rPr lang="en-US" dirty="0"/>
              <a:t>Click to edit master closing slide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368D4B-3D0A-49AB-8EA2-2DC8CB4594DB}" type="datetime1">
              <a:rPr lang="en-US" smtClean="0"/>
              <a:pPr/>
              <a:t>3/4/25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F1FAFC-408D-0840-BF87-C10DEF00AE57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1609E3-BEF5-DF4C-8E07-DA3B468D1EFE}"/>
                </a:ext>
              </a:extLst>
            </p:cNvPr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36397E2-7B07-A34D-BAD4-108B31B92077}"/>
                </a:ext>
              </a:extLst>
            </p:cNvPr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086606-36A8-EA42-A473-1353FDBE6400}"/>
                </a:ext>
              </a:extLst>
            </p:cNvPr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ED482C-BC79-A14A-91C5-BEDF9D7DDF40}"/>
                </a:ext>
              </a:extLst>
            </p:cNvPr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FBB297-7D6E-4447-9C11-F3CE63C4A406}"/>
                </a:ext>
              </a:extLst>
            </p:cNvPr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208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_Y+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28F653FE-3A86-E844-A53F-0361E59D70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53660" y="4585014"/>
            <a:ext cx="1884680" cy="533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8ADE716-1136-A547-A8CE-EAC2B309AA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8648" y="5270227"/>
            <a:ext cx="3854704" cy="252476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75D660D7-90CE-4513-A3CE-C070B9421917}" type="datetime1">
              <a:rPr lang="en-US" smtClean="0"/>
              <a:t>3/4/25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8" name="Rectangle 7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 title="University of Waterloo">
            <a:extLst>
              <a:ext uri="{FF2B5EF4-FFF2-40B4-BE49-F238E27FC236}">
                <a16:creationId xmlns:a16="http://schemas.microsoft.com/office/drawing/2014/main" id="{3A3088FF-BF54-E04E-8115-1F3BD77ADC9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731" y="883196"/>
            <a:ext cx="5758536" cy="373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5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_Y+W_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368D4B-3D0A-49AB-8EA2-2DC8CB4594DB}" type="datetime1">
              <a:rPr lang="en-US" smtClean="0"/>
              <a:pPr/>
              <a:t>3/4/25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F1FAFC-408D-0840-BF87-C10DEF00AE57}"/>
              </a:ext>
            </a:extLst>
          </p:cNvPr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1609E3-BEF5-DF4C-8E07-DA3B468D1EFE}"/>
                </a:ext>
              </a:extLst>
            </p:cNvPr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36397E2-7B07-A34D-BAD4-108B31B92077}"/>
                </a:ext>
              </a:extLst>
            </p:cNvPr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086606-36A8-EA42-A473-1353FDBE6400}"/>
                </a:ext>
              </a:extLst>
            </p:cNvPr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ED482C-BC79-A14A-91C5-BEDF9D7DDF40}"/>
                </a:ext>
              </a:extLst>
            </p:cNvPr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FBB297-7D6E-4447-9C11-F3CE63C4A406}"/>
                </a:ext>
              </a:extLst>
            </p:cNvPr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61B2F895-74F6-5245-9741-0020E25D8A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660" y="4592032"/>
            <a:ext cx="1884680" cy="533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D46E8A0-B6BB-1D40-8410-044E5B20399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8648" y="5277245"/>
            <a:ext cx="3854704" cy="2524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747904-A0FC-F14A-9236-E3A1ADBB8DEF}"/>
              </a:ext>
            </a:extLst>
          </p:cNvPr>
          <p:cNvSpPr txBox="1"/>
          <p:nvPr userDrawn="1"/>
        </p:nvSpPr>
        <p:spPr>
          <a:xfrm>
            <a:off x="4851400" y="72474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4" name="Picture 23" title="University of Waterloo">
            <a:extLst>
              <a:ext uri="{FF2B5EF4-FFF2-40B4-BE49-F238E27FC236}">
                <a16:creationId xmlns:a16="http://schemas.microsoft.com/office/drawing/2014/main" id="{20257D9E-F7C4-F945-A5BF-B227315677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5" t="13985" r="13985" b="13985"/>
          <a:stretch/>
        </p:blipFill>
        <p:spPr bwMode="gray">
          <a:xfrm>
            <a:off x="4015977" y="1407095"/>
            <a:ext cx="4160045" cy="270204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1425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4267" y="5680659"/>
            <a:ext cx="2770751" cy="71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028940"/>
            <a:ext cx="9516760" cy="1474115"/>
          </a:xfrm>
        </p:spPr>
        <p:txBody>
          <a:bodyPr lIns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2740" y="2642329"/>
            <a:ext cx="1182916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t>3/4/25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623674" y="6377231"/>
            <a:ext cx="4293708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48416" y="6377231"/>
            <a:ext cx="553900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5" name="Rectangle 4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895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ack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4124" y="397164"/>
            <a:ext cx="6097876" cy="646083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2740" y="1028940"/>
            <a:ext cx="5486243" cy="1474115"/>
          </a:xfrm>
        </p:spPr>
        <p:txBody>
          <a:bodyPr lIns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740" y="4266821"/>
            <a:ext cx="5486243" cy="666549"/>
          </a:xfrm>
        </p:spPr>
        <p:txBody>
          <a:bodyPr lIns="0" anchor="t">
            <a:normAutofit/>
          </a:bodyPr>
          <a:lstStyle>
            <a:lvl1pPr marL="0" indent="0" algn="l">
              <a:buNone/>
              <a:defRPr sz="1500" b="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2740" y="2642329"/>
            <a:ext cx="1182916" cy="377962"/>
          </a:xfrm>
          <a:solidFill>
            <a:schemeClr val="accent1"/>
          </a:solidFill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318C6E2-4AA5-436E-9815-715E9B2235FA}" type="datetime1">
              <a:rPr lang="en-US" smtClean="0"/>
              <a:t>3/4/25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623674" y="6377231"/>
            <a:ext cx="4293708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48416" y="6377231"/>
            <a:ext cx="553900" cy="250337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4267" y="5680659"/>
            <a:ext cx="2770751" cy="717639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20" name="Rectangle 19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10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B0C9-B47E-4B33-A656-C78D1805DA95}" type="datetime1">
              <a:rPr lang="en-US" smtClean="0"/>
              <a:t>3/4/25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2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407696" y="685060"/>
            <a:ext cx="1420859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1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908224" y="685060"/>
            <a:ext cx="1420859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2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0408752" y="685060"/>
            <a:ext cx="1420859" cy="286052"/>
          </a:xfrm>
        </p:spPr>
        <p:txBody>
          <a:bodyPr anchor="ctr">
            <a:noAutofit/>
          </a:bodyPr>
          <a:lstStyle>
            <a:lvl1pPr marL="0" indent="0" algn="ctr">
              <a:buNone/>
              <a:defRPr sz="1100" b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MENU ITEM 3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8C228CE-C572-4AF5-9728-AA6E475873DD}" type="datetime1">
              <a:rPr lang="en-US" smtClean="0"/>
              <a:t>3/4/25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883" y="434108"/>
            <a:ext cx="7046081" cy="895927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03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882" y="1709738"/>
            <a:ext cx="9399507" cy="2852737"/>
          </a:xfrm>
        </p:spPr>
        <p:txBody>
          <a:bodyPr anchor="b">
            <a:normAutofit/>
          </a:bodyPr>
          <a:lstStyle>
            <a:lvl1pPr algn="l"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SECTION 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82" y="4589463"/>
            <a:ext cx="9399507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D43AC-4B94-471D-A170-0D88FCD1FB54}" type="datetime1">
              <a:rPr lang="en-US" smtClean="0"/>
              <a:t>3/4/25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2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_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60521" y="3227413"/>
            <a:ext cx="8770620" cy="1212056"/>
          </a:xfrm>
        </p:spPr>
        <p:txBody>
          <a:bodyPr anchor="b">
            <a:noAutofit/>
          </a:bodyPr>
          <a:lstStyle>
            <a:lvl1pPr algn="l">
              <a:defRPr sz="400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SECTION TITLE SLIDE OPTION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60521" y="4447299"/>
            <a:ext cx="8770620" cy="666549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51004" y="6335309"/>
            <a:ext cx="1181114" cy="250337"/>
          </a:xfrm>
        </p:spPr>
        <p:txBody>
          <a:bodyPr/>
          <a:lstStyle/>
          <a:p>
            <a:fld id="{72EFF9E2-52BD-4C8D-9C57-79F661DB94A1}" type="datetime1">
              <a:rPr lang="en-US" smtClean="0"/>
              <a:t>3/4/25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17" name="Rectangle 16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274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883" y="434108"/>
            <a:ext cx="11569729" cy="8959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882" y="1413164"/>
            <a:ext cx="5586855" cy="4590472"/>
          </a:xfrm>
        </p:spPr>
        <p:txBody>
          <a:bodyPr/>
          <a:lstStyle>
            <a:lvl1pPr marL="288925" indent="-288925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1pPr>
            <a:lvl2pPr marL="6858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2pPr>
            <a:lvl3pPr marL="11430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3pPr>
            <a:lvl4pPr marL="16002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4pPr>
            <a:lvl5pPr marL="20574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992" y="1413164"/>
            <a:ext cx="5658620" cy="4590472"/>
          </a:xfrm>
        </p:spPr>
        <p:txBody>
          <a:bodyPr/>
          <a:lstStyle>
            <a:lvl1pPr marL="288925" indent="-288925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1pPr>
            <a:lvl2pPr marL="6858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2pPr>
            <a:lvl3pPr marL="11430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3pPr>
            <a:lvl4pPr marL="16002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4pPr>
            <a:lvl5pPr marL="2057400" indent="-228600">
              <a:spcBef>
                <a:spcPts val="800"/>
              </a:spcBef>
              <a:spcAft>
                <a:spcPts val="800"/>
              </a:spcAft>
              <a:buFont typeface="Wingdings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881F3-AB4F-4026-8B03-DBF7475676B1}" type="datetime1">
              <a:rPr lang="en-US" smtClean="0"/>
              <a:t>3/4/25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1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883" y="434108"/>
            <a:ext cx="11569729" cy="895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82" y="1413163"/>
            <a:ext cx="11569729" cy="4595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8014" y="6335309"/>
            <a:ext cx="1181114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5FDFC970-B950-4395-A833-47227D4A68CA}" type="datetime1">
              <a:rPr lang="en-US" smtClean="0"/>
              <a:t>3/4/25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882" y="6335309"/>
            <a:ext cx="5226517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8000" y="6335309"/>
            <a:ext cx="1016000" cy="250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PAGE  </a:t>
            </a:r>
            <a:fld id="{93005692-73BE-493E-93AB-ECD6027A765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0"/>
            <a:ext cx="12192000" cy="397164"/>
            <a:chOff x="421830" y="1342659"/>
            <a:chExt cx="10018760" cy="290558"/>
          </a:xfrm>
        </p:grpSpPr>
        <p:sp>
          <p:nvSpPr>
            <p:cNvPr id="16" name="Rectangle 15"/>
            <p:cNvSpPr/>
            <p:nvPr userDrawn="1"/>
          </p:nvSpPr>
          <p:spPr>
            <a:xfrm>
              <a:off x="421831" y="1487938"/>
              <a:ext cx="2532791" cy="145279"/>
            </a:xfrm>
            <a:prstGeom prst="rect">
              <a:avLst/>
            </a:prstGeom>
            <a:solidFill>
              <a:srgbClr val="FFF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2928836" y="1487938"/>
              <a:ext cx="2503918" cy="145279"/>
            </a:xfrm>
            <a:prstGeom prst="rect">
              <a:avLst/>
            </a:prstGeom>
            <a:solidFill>
              <a:srgbClr val="FFE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5432754" y="1487938"/>
              <a:ext cx="2503918" cy="145279"/>
            </a:xfrm>
            <a:prstGeom prst="rect">
              <a:avLst/>
            </a:prstGeom>
            <a:solidFill>
              <a:srgbClr val="FFD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936672" y="1487938"/>
              <a:ext cx="2503918" cy="145279"/>
            </a:xfrm>
            <a:prstGeom prst="rect">
              <a:avLst/>
            </a:prstGeom>
            <a:solidFill>
              <a:srgbClr val="E4B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421830" y="1342659"/>
              <a:ext cx="10018759" cy="145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70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714" r:id="rId2"/>
    <p:sldLayoutId id="2147483715" r:id="rId3"/>
    <p:sldLayoutId id="2147483716" r:id="rId4"/>
    <p:sldLayoutId id="2147483670" r:id="rId5"/>
    <p:sldLayoutId id="2147483693" r:id="rId6"/>
    <p:sldLayoutId id="2147483671" r:id="rId7"/>
    <p:sldLayoutId id="2147483690" r:id="rId8"/>
    <p:sldLayoutId id="2147483672" r:id="rId9"/>
    <p:sldLayoutId id="2147483673" r:id="rId10"/>
    <p:sldLayoutId id="2147483674" r:id="rId11"/>
    <p:sldLayoutId id="2147483675" r:id="rId12"/>
    <p:sldLayoutId id="2147483710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12" r:id="rId19"/>
    <p:sldLayoutId id="2147483713" r:id="rId20"/>
    <p:sldLayoutId id="2147483723" r:id="rId21"/>
    <p:sldLayoutId id="2147483722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spc="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>
          <a:schemeClr val="tx1"/>
        </a:buClr>
        <a:buSzPct val="85000"/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386452" y="2492617"/>
            <a:ext cx="12964903" cy="1046019"/>
          </a:xfrm>
        </p:spPr>
        <p:txBody>
          <a:bodyPr>
            <a:noAutofit/>
          </a:bodyPr>
          <a:lstStyle/>
          <a:p>
            <a:r>
              <a:rPr lang="en-US" sz="4000" dirty="0"/>
              <a:t> </a:t>
            </a:r>
            <a:br>
              <a:rPr lang="en-US" sz="4000" dirty="0"/>
            </a:br>
            <a:r>
              <a:rPr lang="en-US" sz="2400" b="0" dirty="0"/>
              <a:t>[</a:t>
            </a:r>
            <a:r>
              <a:rPr lang="en-US" sz="2400" b="0" dirty="0" err="1"/>
              <a:t>chen</a:t>
            </a:r>
            <a:r>
              <a:rPr lang="en-US" sz="2400" b="0" dirty="0"/>
              <a:t> et al., ICML’20]  </a:t>
            </a:r>
            <a:r>
              <a:rPr lang="en-US" sz="3200" dirty="0"/>
              <a:t>SIMPLE and Deep Graph convolutional networks</a:t>
            </a:r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700628-F892-CF0D-0C5A-B10EBE727B36}"/>
              </a:ext>
            </a:extLst>
          </p:cNvPr>
          <p:cNvSpPr txBox="1"/>
          <p:nvPr/>
        </p:nvSpPr>
        <p:spPr>
          <a:xfrm>
            <a:off x="1857171" y="4365383"/>
            <a:ext cx="6135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Presenter: </a:t>
            </a:r>
            <a:r>
              <a:rPr lang="en-US" sz="2000" b="1" dirty="0"/>
              <a:t>John Lu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731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48FCC-2F93-AD18-3D90-C4CA536D9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35002-DB21-352E-14F6-02EB9A21D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65" y="640247"/>
            <a:ext cx="11569729" cy="895927"/>
          </a:xfrm>
        </p:spPr>
        <p:txBody>
          <a:bodyPr>
            <a:noAutofit/>
          </a:bodyPr>
          <a:lstStyle/>
          <a:p>
            <a:r>
              <a:rPr lang="en-US" sz="3600" dirty="0"/>
              <a:t>GCNII Model: Identity Mapping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7906BA-A7A2-C931-65A0-E42F3BEA8D1A}"/>
                  </a:ext>
                </a:extLst>
              </p:cNvPr>
              <p:cNvSpPr txBox="1"/>
              <p:nvPr/>
            </p:nvSpPr>
            <p:spPr>
              <a:xfrm>
                <a:off x="404191" y="1660670"/>
                <a:ext cx="11383618" cy="63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rgbClr val="006B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000" b="1" i="1" smtClean="0">
                              <a:solidFill>
                                <a:srgbClr val="006B3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CA" sz="2000" b="0" i="1" smtClean="0">
                              <a:solidFill>
                                <a:srgbClr val="006B3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b="0" i="1" smtClean="0">
                              <a:solidFill>
                                <a:srgbClr val="006B3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CA" sz="2000" b="0" i="1" smtClean="0">
                              <a:solidFill>
                                <a:srgbClr val="006B31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CA" sz="2000" b="0" i="1" smtClean="0">
                          <a:solidFill>
                            <a:srgbClr val="006B3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000" b="0" i="1" smtClean="0">
                          <a:solidFill>
                            <a:srgbClr val="006B3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CA" sz="2000" b="0" i="1" smtClean="0">
                              <a:solidFill>
                                <a:srgbClr val="006B3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CA" sz="2000" i="1" smtClean="0">
                                  <a:solidFill>
                                    <a:srgbClr val="006B3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CA" sz="2000" i="1" smtClean="0">
                                      <a:solidFill>
                                        <a:srgbClr val="006B3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000" i="1">
                                      <a:solidFill>
                                        <a:srgbClr val="006B3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CA" sz="2000" i="1">
                                          <a:solidFill>
                                            <a:srgbClr val="006B3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000" i="1">
                                          <a:solidFill>
                                            <a:srgbClr val="006B3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CA" sz="2000" i="1">
                                          <a:solidFill>
                                            <a:srgbClr val="006B3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  <m:acc>
                                <m:accPr>
                                  <m:chr m:val="̃"/>
                                  <m:ctrlPr>
                                    <a:rPr lang="en-CA" sz="2000" b="1" i="1">
                                      <a:solidFill>
                                        <a:srgbClr val="006B3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000" b="1" i="1">
                                      <a:solidFill>
                                        <a:srgbClr val="006B3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</m:acc>
                              <m:sSup>
                                <m:sSupPr>
                                  <m:ctrlPr>
                                    <a:rPr lang="en-CA" sz="2000" i="1">
                                      <a:solidFill>
                                        <a:srgbClr val="006B3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000" b="1" i="1">
                                      <a:solidFill>
                                        <a:srgbClr val="006B3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CA" sz="2000" i="1">
                                          <a:solidFill>
                                            <a:srgbClr val="006B3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000" i="1">
                                          <a:solidFill>
                                            <a:srgbClr val="006B3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CA" sz="2000" i="1">
                                  <a:solidFill>
                                    <a:srgbClr val="006B3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CA" sz="2000" i="1" smtClean="0">
                                      <a:solidFill>
                                        <a:srgbClr val="006B3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i="1">
                                      <a:solidFill>
                                        <a:srgbClr val="006B3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CA" sz="2000" i="1">
                                      <a:solidFill>
                                        <a:srgbClr val="006B3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CA" sz="2000" i="1">
                                      <a:solidFill>
                                        <a:srgbClr val="006B3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000" b="1" i="1">
                                      <a:solidFill>
                                        <a:srgbClr val="006B3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CA" sz="2000" i="1">
                                          <a:solidFill>
                                            <a:srgbClr val="006B3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000" i="1">
                                          <a:solidFill>
                                            <a:srgbClr val="006B3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CA" sz="2000" i="1" smtClean="0">
                                  <a:solidFill>
                                    <a:srgbClr val="006B3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CA" sz="20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CA" sz="20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00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CA" sz="20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CA" sz="20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CA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CA" sz="2000" b="0" i="1" smtClean="0">
                                  <a:solidFill>
                                    <a:srgbClr val="006B3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CA" sz="20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CA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CA" sz="2000" i="1" smtClean="0">
                                      <a:solidFill>
                                        <a:srgbClr val="006B3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000" b="1" i="1" smtClean="0">
                                      <a:solidFill>
                                        <a:srgbClr val="006B3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CA" sz="2000" b="0" i="1" smtClean="0">
                                      <a:solidFill>
                                        <a:srgbClr val="006B3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CA" sz="2000" b="0" i="1" smtClean="0">
                                      <a:solidFill>
                                        <a:srgbClr val="006B3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CA" sz="2000" b="0" i="1" smtClean="0">
                                      <a:solidFill>
                                        <a:srgbClr val="006B3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006B3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7906BA-A7A2-C931-65A0-E42F3BEA8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91" y="1660670"/>
                <a:ext cx="11383618" cy="6365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34C6E9-C087-F712-1D18-CC72A4075954}"/>
                  </a:ext>
                </a:extLst>
              </p:cNvPr>
              <p:cNvSpPr txBox="1"/>
              <p:nvPr/>
            </p:nvSpPr>
            <p:spPr>
              <a:xfrm>
                <a:off x="2494953" y="2673350"/>
                <a:ext cx="8743661" cy="2262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CA" dirty="0"/>
                  <a:t>Similar to the motivation of </a:t>
                </a:r>
                <a:r>
                  <a:rPr lang="en-CA" dirty="0" err="1"/>
                  <a:t>ResNet</a:t>
                </a:r>
                <a:r>
                  <a:rPr lang="en-CA" dirty="0"/>
                  <a:t>, identity mapping ensures that a deep GCNII achieves at least the same performance as its shallow version: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It has been observed (</a:t>
                </a:r>
                <a:r>
                  <a:rPr lang="en-US" dirty="0" err="1"/>
                  <a:t>Klicpera</a:t>
                </a:r>
                <a:r>
                  <a:rPr lang="en-US" dirty="0"/>
                  <a:t> et al., 2019) frequent interaction between dimensions of feature matrix degrades performance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Identity mapping in </a:t>
                </a:r>
                <a:r>
                  <a:rPr lang="en-US" dirty="0" err="1"/>
                  <a:t>ResNet</a:t>
                </a:r>
                <a:r>
                  <a:rPr lang="en-US" dirty="0"/>
                  <a:t> is shown in Hardt &amp; Ma (2017) to be particularly useful in semi-supervised tasks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34C6E9-C087-F712-1D18-CC72A4075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953" y="2673350"/>
                <a:ext cx="8743661" cy="2262158"/>
              </a:xfrm>
              <a:prstGeom prst="rect">
                <a:avLst/>
              </a:prstGeom>
              <a:blipFill>
                <a:blip r:embed="rId4"/>
                <a:stretch>
                  <a:fillRect l="-435" t="-1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05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925E7-1ADD-8369-91DB-843F96BE5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C282-226E-EA1A-A2D6-B0B15319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65" y="640247"/>
            <a:ext cx="11569729" cy="895927"/>
          </a:xfrm>
        </p:spPr>
        <p:txBody>
          <a:bodyPr>
            <a:noAutofit/>
          </a:bodyPr>
          <a:lstStyle/>
          <a:p>
            <a:r>
              <a:rPr lang="en-US" sz="3600" dirty="0"/>
              <a:t>GCNII Model: Identity Mapping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6D1F7A-07B1-AD4B-6D17-BD5B73A24228}"/>
                  </a:ext>
                </a:extLst>
              </p:cNvPr>
              <p:cNvSpPr txBox="1"/>
              <p:nvPr/>
            </p:nvSpPr>
            <p:spPr>
              <a:xfrm>
                <a:off x="1275908" y="2577657"/>
                <a:ext cx="10760148" cy="785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dirty="0"/>
                  <a:t>Principle of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CA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: ensure the decay of the weight matrix adaptively increases as stacking more layers In practice: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+1)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a hyperparameter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6D1F7A-07B1-AD4B-6D17-BD5B73A24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908" y="2577657"/>
                <a:ext cx="10760148" cy="785536"/>
              </a:xfrm>
              <a:prstGeom prst="rect">
                <a:avLst/>
              </a:prstGeom>
              <a:blipFill>
                <a:blip r:embed="rId3"/>
                <a:stretch>
                  <a:fillRect l="-472" t="-4839" r="-825"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2A2CC6-F026-DB9D-F6A9-05C74560D793}"/>
                  </a:ext>
                </a:extLst>
              </p:cNvPr>
              <p:cNvSpPr txBox="1"/>
              <p:nvPr/>
            </p:nvSpPr>
            <p:spPr>
              <a:xfrm>
                <a:off x="404191" y="1660670"/>
                <a:ext cx="11383618" cy="63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rgbClr val="006B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000" b="1" i="1" smtClean="0">
                              <a:solidFill>
                                <a:srgbClr val="006B3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CA" sz="2000" b="0" i="1" smtClean="0">
                              <a:solidFill>
                                <a:srgbClr val="006B3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b="0" i="1" smtClean="0">
                              <a:solidFill>
                                <a:srgbClr val="006B3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CA" sz="2000" b="0" i="1" smtClean="0">
                              <a:solidFill>
                                <a:srgbClr val="006B31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CA" sz="2000" b="0" i="1" smtClean="0">
                          <a:solidFill>
                            <a:srgbClr val="006B3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000" b="0" i="1" smtClean="0">
                          <a:solidFill>
                            <a:srgbClr val="006B3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CA" sz="2000" b="0" i="1" smtClean="0">
                              <a:solidFill>
                                <a:srgbClr val="006B3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CA" sz="2000" i="1" smtClean="0">
                                  <a:solidFill>
                                    <a:srgbClr val="006B3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CA" sz="2000" i="1" smtClean="0">
                                      <a:solidFill>
                                        <a:srgbClr val="006B3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000" i="1">
                                      <a:solidFill>
                                        <a:srgbClr val="006B3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CA" sz="2000" i="1">
                                          <a:solidFill>
                                            <a:srgbClr val="006B3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000" i="1">
                                          <a:solidFill>
                                            <a:srgbClr val="006B3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CA" sz="2000" i="1">
                                          <a:solidFill>
                                            <a:srgbClr val="006B3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  <m:acc>
                                <m:accPr>
                                  <m:chr m:val="̃"/>
                                  <m:ctrlPr>
                                    <a:rPr lang="en-CA" sz="2000" b="1" i="1">
                                      <a:solidFill>
                                        <a:srgbClr val="006B3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000" b="1" i="1">
                                      <a:solidFill>
                                        <a:srgbClr val="006B3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</m:acc>
                              <m:sSup>
                                <m:sSupPr>
                                  <m:ctrlPr>
                                    <a:rPr lang="en-CA" sz="2000" i="1">
                                      <a:solidFill>
                                        <a:srgbClr val="006B3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000" b="1" i="1">
                                      <a:solidFill>
                                        <a:srgbClr val="006B3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CA" sz="2000" i="1">
                                          <a:solidFill>
                                            <a:srgbClr val="006B3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000" i="1">
                                          <a:solidFill>
                                            <a:srgbClr val="006B3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CA" sz="2000" i="1">
                                  <a:solidFill>
                                    <a:srgbClr val="006B3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CA" sz="2000" i="1" smtClean="0">
                                      <a:solidFill>
                                        <a:srgbClr val="006B3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i="1">
                                      <a:solidFill>
                                        <a:srgbClr val="006B3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CA" sz="2000" i="1">
                                      <a:solidFill>
                                        <a:srgbClr val="006B3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CA" sz="2000" i="1">
                                      <a:solidFill>
                                        <a:srgbClr val="006B3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000" b="1" i="1">
                                      <a:solidFill>
                                        <a:srgbClr val="006B3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CA" sz="2000" i="1">
                                          <a:solidFill>
                                            <a:srgbClr val="006B3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000" i="1">
                                          <a:solidFill>
                                            <a:srgbClr val="006B3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CA" sz="2000" i="1" smtClean="0">
                                  <a:solidFill>
                                    <a:srgbClr val="006B3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CA" sz="20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CA" sz="20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00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CA" sz="20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CA" sz="20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CA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CA" sz="2000" b="0" i="1" smtClean="0">
                                  <a:solidFill>
                                    <a:srgbClr val="006B3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CA" sz="20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CA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CA" sz="2000" i="1" smtClean="0">
                                      <a:solidFill>
                                        <a:srgbClr val="006B3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000" b="1" i="1" smtClean="0">
                                      <a:solidFill>
                                        <a:srgbClr val="006B3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CA" sz="2000" b="0" i="1" smtClean="0">
                                      <a:solidFill>
                                        <a:srgbClr val="006B3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CA" sz="2000" b="0" i="1" smtClean="0">
                                      <a:solidFill>
                                        <a:srgbClr val="006B3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CA" sz="2000" b="0" i="1" smtClean="0">
                                      <a:solidFill>
                                        <a:srgbClr val="006B3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006B3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2A2CC6-F026-DB9D-F6A9-05C74560D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91" y="1660670"/>
                <a:ext cx="11383618" cy="6365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88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4E6A9-02A2-BB6F-2933-1CB402A24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C3EA7-300E-049B-33D2-EA083D49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65" y="363761"/>
            <a:ext cx="11569729" cy="895927"/>
          </a:xfrm>
        </p:spPr>
        <p:txBody>
          <a:bodyPr>
            <a:noAutofit/>
          </a:bodyPr>
          <a:lstStyle/>
          <a:p>
            <a:r>
              <a:rPr lang="en-US" sz="3600" dirty="0"/>
              <a:t>Spectral Analysis: GCN with Residual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4EDEC4-3703-B14D-08EF-ABCD140F3CA1}"/>
                  </a:ext>
                </a:extLst>
              </p:cNvPr>
              <p:cNvSpPr txBox="1"/>
              <p:nvPr/>
            </p:nvSpPr>
            <p:spPr>
              <a:xfrm>
                <a:off x="280065" y="1132097"/>
                <a:ext cx="11118037" cy="552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GCN with residual connection</a:t>
                </a:r>
                <a:r>
                  <a:rPr lang="en-US" sz="20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CA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CA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CA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CA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acc>
                            <m:r>
                              <a:rPr lang="en-CA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CA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CA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CA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CA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d>
                              <m:dPr>
                                <m:ctrlPr>
                                  <a:rPr lang="en-CA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CA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  <m:r>
                          <a:rPr lang="en-CA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CA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𝑫</m:t>
                            </m:r>
                          </m:e>
                        </m:acc>
                      </m:e>
                      <m:sup>
                        <m:r>
                          <a:rPr lang="en-CA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CA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CA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CA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</m:acc>
                    <m:sSup>
                      <m:sSupPr>
                        <m:ctrlPr>
                          <a:rPr lang="en-CA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̃"/>
                            <m:ctrlPr>
                              <a:rPr lang="en-CA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𝑫</m:t>
                            </m:r>
                          </m:e>
                        </m:acc>
                      </m:e>
                      <m:sup>
                        <m:r>
                          <a:rPr lang="en-CA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CA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4EDEC4-3703-B14D-08EF-ABCD140F3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65" y="1132097"/>
                <a:ext cx="11118037" cy="552972"/>
              </a:xfrm>
              <a:prstGeom prst="rect">
                <a:avLst/>
              </a:prstGeom>
              <a:blipFill>
                <a:blip r:embed="rId3"/>
                <a:stretch>
                  <a:fillRect l="-685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C88416-637F-4B46-E912-AEF6B25BD550}"/>
                  </a:ext>
                </a:extLst>
              </p:cNvPr>
              <p:cNvSpPr txBox="1"/>
              <p:nvPr/>
            </p:nvSpPr>
            <p:spPr>
              <a:xfrm>
                <a:off x="1104013" y="1700826"/>
                <a:ext cx="9983973" cy="5011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Theorem 1.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Assume the self-looped graph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en-US" sz="2000" dirty="0"/>
                  <a:t> is connected.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CA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CA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CA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CA" sz="2000" b="1" i="1" smtClean="0">
                                            <a:latin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CA" sz="2000" b="0" i="1" smtClean="0">
                                        <a:latin typeface="Cambria Math" panose="02040503050406030204" pitchFamily="18" charset="0"/>
                                      </a:rPr>
                                      <m:t>−1/2</m:t>
                                    </m:r>
                                  </m:sup>
                                </m:sSup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CA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2000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acc>
                                <m:r>
                                  <a:rPr lang="en-CA" sz="20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CA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CA" sz="2000" b="1" i="1">
                                            <a:latin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CA" sz="2000" i="1">
                                        <a:latin typeface="Cambria Math" panose="02040503050406030204" pitchFamily="18" charset="0"/>
                                      </a:rPr>
                                      <m:t>−1/2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CA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denote the representation by apply GCN with residual to a graph signal </a:t>
                </a:r>
                <a14:m>
                  <m:oMath xmlns:m="http://schemas.openxmlformats.org/officeDocument/2006/math">
                    <m:r>
                      <a:rPr lang="en-CA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 (Wang et al., 2019: GCN with residual simulates a lazy random walk)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2000" dirty="0"/>
                  <a:t> denote the spectral gap of the self-looped graph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en-US" sz="2000" dirty="0"/>
                  <a:t>, i.e., the least nonzero eigenvalue of the normalized Laplacian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Then, we have:</a:t>
                </a:r>
              </a:p>
              <a:p>
                <a:pPr marL="457200" indent="-457200">
                  <a:buAutoNum type="arabicParenBoth"/>
                </a:pPr>
                <a:r>
                  <a:rPr lang="en-US" sz="2000" dirty="0"/>
                  <a:t>As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/>
                  <a:t> goes to infinity,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dirty="0"/>
                  <a:t> converges to</a:t>
                </a:r>
              </a:p>
              <a:p>
                <a:pPr algn="ctr"/>
                <a:r>
                  <a:rPr lang="en-US" sz="2000" dirty="0"/>
                  <a:t>	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CA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000" b="1" i="1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  <m:r>
                            <a:rPr lang="en-CA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CA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</m:num>
                        <m:den>
                          <m: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CA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∙</m:t>
                      </m:r>
                      <m:sSup>
                        <m:sSup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CA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000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</m:acc>
                        </m:e>
                        <m:sup>
                          <m:r>
                            <a:rPr lang="en-CA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dirty="0"/>
              </a:p>
              <a:p>
                <a:pPr algn="ctr"/>
                <a:endParaRPr lang="en-US" sz="2000" b="1" dirty="0"/>
              </a:p>
              <a:p>
                <a:pPr algn="ctr"/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denotes all-one vector, </a:t>
                </a:r>
                <a14:m>
                  <m:oMath xmlns:m="http://schemas.openxmlformats.org/officeDocument/2006/math">
                    <m:r>
                      <a:rPr lang="en-CA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are number of edges and nodes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C88416-637F-4B46-E912-AEF6B25BD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013" y="1700826"/>
                <a:ext cx="9983973" cy="5011949"/>
              </a:xfrm>
              <a:prstGeom prst="rect">
                <a:avLst/>
              </a:prstGeom>
              <a:blipFill>
                <a:blip r:embed="rId4"/>
                <a:stretch>
                  <a:fillRect l="-508" t="-505" b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C5B00B8-C480-5B08-DA2D-BC8C6087170E}"/>
                  </a:ext>
                </a:extLst>
              </p:cNvPr>
              <p:cNvSpPr txBox="1"/>
              <p:nvPr/>
            </p:nvSpPr>
            <p:spPr>
              <a:xfrm>
                <a:off x="8202686" y="5157557"/>
                <a:ext cx="249865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Over-smoothing:</a:t>
                </a:r>
              </a:p>
              <a:p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isolated from </a:t>
                </a:r>
                <a14:m>
                  <m:oMath xmlns:m="http://schemas.openxmlformats.org/officeDocument/2006/math">
                    <m:r>
                      <a:rPr lang="en-CA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, gradient vanishment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C5B00B8-C480-5B08-DA2D-BC8C60871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686" y="5157557"/>
                <a:ext cx="2498651" cy="923330"/>
              </a:xfrm>
              <a:prstGeom prst="rect">
                <a:avLst/>
              </a:prstGeom>
              <a:blipFill>
                <a:blip r:embed="rId5"/>
                <a:stretch>
                  <a:fillRect l="-2538" t="-2703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42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54031-B1DE-00B9-FAB0-70264EF37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4F8F9-4800-1081-C9D6-306A1FB6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65" y="363761"/>
            <a:ext cx="11569729" cy="895927"/>
          </a:xfrm>
        </p:spPr>
        <p:txBody>
          <a:bodyPr>
            <a:noAutofit/>
          </a:bodyPr>
          <a:lstStyle/>
          <a:p>
            <a:r>
              <a:rPr lang="en-US" sz="3600" dirty="0"/>
              <a:t>Spectral Analysis: GCN with Residual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1177D0-8ED3-A31F-D8EA-1592A1E0B336}"/>
              </a:ext>
            </a:extLst>
          </p:cNvPr>
          <p:cNvSpPr txBox="1"/>
          <p:nvPr/>
        </p:nvSpPr>
        <p:spPr>
          <a:xfrm>
            <a:off x="1703388" y="1259688"/>
            <a:ext cx="5597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(2) Convergence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5BC1BB-EC2E-57DE-6D2A-BE957EF89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945" y="3058331"/>
            <a:ext cx="6182110" cy="152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4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262AA-B9B2-F4F9-354D-45EDFD222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ECB0-1187-1FB7-A456-324E3DC8B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65" y="363761"/>
            <a:ext cx="11569729" cy="895927"/>
          </a:xfrm>
        </p:spPr>
        <p:txBody>
          <a:bodyPr>
            <a:noAutofit/>
          </a:bodyPr>
          <a:lstStyle/>
          <a:p>
            <a:r>
              <a:rPr lang="en-US" sz="3600" dirty="0"/>
              <a:t>Spectral Analysis: GCN with Residual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D2E50C-A38D-9862-1798-F25BE17FF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7676"/>
          <a:stretch/>
        </p:blipFill>
        <p:spPr>
          <a:xfrm>
            <a:off x="2075578" y="3181350"/>
            <a:ext cx="7978701" cy="18133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0F750A-5A52-661B-E90F-E5745E49C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696" y="1259688"/>
            <a:ext cx="5602607" cy="13855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DD3F10-75C2-A349-4946-049B0BF64998}"/>
              </a:ext>
            </a:extLst>
          </p:cNvPr>
          <p:cNvSpPr txBox="1"/>
          <p:nvPr/>
        </p:nvSpPr>
        <p:spPr>
          <a:xfrm>
            <a:off x="849946" y="2719685"/>
            <a:ext cx="488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Node-wise relative converge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2DFA9-E2E9-E7B3-E26D-7CE93F2508DB}"/>
              </a:ext>
            </a:extLst>
          </p:cNvPr>
          <p:cNvSpPr txBox="1"/>
          <p:nvPr/>
        </p:nvSpPr>
        <p:spPr>
          <a:xfrm>
            <a:off x="849946" y="5115228"/>
            <a:ext cx="93586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Conjecture 1</a:t>
            </a:r>
            <a:r>
              <a:rPr lang="en-US" sz="2400" dirty="0"/>
              <a:t>. </a:t>
            </a:r>
            <a:r>
              <a:rPr lang="en-US" sz="2400" i="1" dirty="0"/>
              <a:t>Nodes with higher degrees are more likely to suffer</a:t>
            </a:r>
          </a:p>
          <a:p>
            <a:r>
              <a:rPr lang="en-US" sz="2400" i="1" dirty="0"/>
              <a:t>from over-smoothing.</a:t>
            </a:r>
          </a:p>
        </p:txBody>
      </p:sp>
    </p:spTree>
    <p:extLst>
      <p:ext uri="{BB962C8B-B14F-4D97-AF65-F5344CB8AC3E}">
        <p14:creationId xmlns:p14="http://schemas.microsoft.com/office/powerpoint/2010/main" val="161511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A2773-FC75-D6FE-1158-147FB444F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FA6E-18A7-0C52-DAAE-29509B3AD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65" y="363761"/>
            <a:ext cx="11569729" cy="895927"/>
          </a:xfrm>
        </p:spPr>
        <p:txBody>
          <a:bodyPr>
            <a:noAutofit/>
          </a:bodyPr>
          <a:lstStyle/>
          <a:p>
            <a:r>
              <a:rPr lang="en-US" sz="3600" dirty="0"/>
              <a:t>Spectral Analysis: GCNII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75FEA-E9AC-AE1F-4A68-33B7E6A6F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713" y="1675219"/>
            <a:ext cx="9426573" cy="17537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2B6939-95C1-AF2C-0759-D1A222AE0A68}"/>
                  </a:ext>
                </a:extLst>
              </p:cNvPr>
              <p:cNvSpPr txBox="1"/>
              <p:nvPr/>
            </p:nvSpPr>
            <p:spPr>
              <a:xfrm>
                <a:off x="1577163" y="3732028"/>
                <a:ext cx="90376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7030A0"/>
                    </a:solidFill>
                  </a:rPr>
                  <a:t>Proof Intuition: the parameter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in identity mapping allows GCNII to simulate the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CA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of the polynomial filter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2B6939-95C1-AF2C-0759-D1A222AE0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163" y="3732028"/>
                <a:ext cx="9037674" cy="707886"/>
              </a:xfrm>
              <a:prstGeom prst="rect">
                <a:avLst/>
              </a:prstGeom>
              <a:blipFill>
                <a:blip r:embed="rId4"/>
                <a:stretch>
                  <a:fillRect l="-702" t="-3509" r="-702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844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2E7D2-362F-5D5B-FCF3-CB64CFF24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9E187-0EB9-F00A-3BB2-D7A1E7F42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65" y="363761"/>
            <a:ext cx="11569729" cy="895927"/>
          </a:xfrm>
        </p:spPr>
        <p:txBody>
          <a:bodyPr>
            <a:noAutofit/>
          </a:bodyPr>
          <a:lstStyle/>
          <a:p>
            <a:r>
              <a:rPr lang="en-US" sz="3600" dirty="0"/>
              <a:t>Spectral Analysis: GCNII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95C666-4A45-6F19-7E35-953E3BE56F7C}"/>
                  </a:ext>
                </a:extLst>
              </p:cNvPr>
              <p:cNvSpPr txBox="1"/>
              <p:nvPr/>
            </p:nvSpPr>
            <p:spPr>
              <a:xfrm>
                <a:off x="997744" y="2029638"/>
                <a:ext cx="10196512" cy="3295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CA" sz="2400" b="1" dirty="0">
                    <a:solidFill>
                      <a:schemeClr val="tx1"/>
                    </a:solidFill>
                  </a:rPr>
                  <a:t>Expressiveness and Over-smoothing: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Theorem 1 shows K-layer vanilla GCN converges to a distribution isolated from the input feature </a:t>
                </a:r>
                <a14:m>
                  <m:oMath xmlns:m="http://schemas.openxmlformats.org/officeDocument/2006/math">
                    <m:r>
                      <a:rPr lang="en-CA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simulating a K-order polynomial of Laplacians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CA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  <m:sup>
                                <m:r>
                                  <a:rPr lang="en-CA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with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Since shown in Theorem 2, a K-layer GCNII can express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CA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  <m:sup>
                                <m:r>
                                  <a:rPr lang="en-CA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en-CA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with arbitrary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with proper choice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it can carry information from both the input feature and the graph structure even K goes infinity. </a:t>
                </a:r>
                <a:r>
                  <a:rPr lang="en-US" sz="2400" dirty="0"/>
                  <a:t>No over-smoothing.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95C666-4A45-6F19-7E35-953E3BE56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44" y="2029638"/>
                <a:ext cx="10196512" cy="3295902"/>
              </a:xfrm>
              <a:prstGeom prst="rect">
                <a:avLst/>
              </a:prstGeom>
              <a:blipFill>
                <a:blip r:embed="rId3"/>
                <a:stretch>
                  <a:fillRect l="-871" t="-1149"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749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B1987-99CB-FD7F-596D-C014BBAAC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A451-1313-7CD4-4258-74F4B3DC2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65" y="363761"/>
            <a:ext cx="11569729" cy="895927"/>
          </a:xfrm>
        </p:spPr>
        <p:txBody>
          <a:bodyPr>
            <a:noAutofit/>
          </a:bodyPr>
          <a:lstStyle/>
          <a:p>
            <a:r>
              <a:rPr lang="en-US" sz="3600" dirty="0"/>
              <a:t>Other Related 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F57CF9-F552-8BA4-D7BA-FF29CE2B28D8}"/>
              </a:ext>
            </a:extLst>
          </p:cNvPr>
          <p:cNvSpPr txBox="1"/>
          <p:nvPr/>
        </p:nvSpPr>
        <p:spPr>
          <a:xfrm>
            <a:off x="795860" y="1308601"/>
            <a:ext cx="903767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sz="2000" b="1" dirty="0">
                <a:solidFill>
                  <a:schemeClr val="tx1"/>
                </a:solidFill>
              </a:rPr>
              <a:t>APPNP</a:t>
            </a:r>
          </a:p>
          <a:p>
            <a:pPr>
              <a:spcAft>
                <a:spcPts val="600"/>
              </a:spcAft>
            </a:pPr>
            <a:r>
              <a:rPr lang="en-CA" sz="2000" dirty="0" err="1"/>
              <a:t>Klicpera</a:t>
            </a:r>
            <a:r>
              <a:rPr lang="en-CA" sz="2000" dirty="0"/>
              <a:t> et al. (2019) uses Personalized PageRank to derive a fixed filter of order K.</a:t>
            </a:r>
            <a:endParaRPr lang="en-CA" sz="20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D3C39D-95A3-3259-CD71-694D698D8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423" y="2401208"/>
            <a:ext cx="4083153" cy="5007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D5D5E3-BCCA-705F-97AE-6B42747A9085}"/>
                  </a:ext>
                </a:extLst>
              </p:cNvPr>
              <p:cNvSpPr txBox="1"/>
              <p:nvPr/>
            </p:nvSpPr>
            <p:spPr>
              <a:xfrm>
                <a:off x="3135022" y="2979540"/>
                <a:ext cx="66985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denote the output of a two-layer MLP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D5D5E3-BCCA-705F-97AE-6B42747A9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022" y="2979540"/>
                <a:ext cx="6698512" cy="369332"/>
              </a:xfrm>
              <a:prstGeom prst="rect">
                <a:avLst/>
              </a:prstGeom>
              <a:blipFill>
                <a:blip r:embed="rId4"/>
                <a:stretch>
                  <a:fillRect l="-756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13A40EC-C52E-ECEA-10E9-111D118EF618}"/>
              </a:ext>
            </a:extLst>
          </p:cNvPr>
          <p:cNvSpPr txBox="1"/>
          <p:nvPr/>
        </p:nvSpPr>
        <p:spPr>
          <a:xfrm>
            <a:off x="2541181" y="3927204"/>
            <a:ext cx="7198242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Personalized PageRank preserves node locality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Similar to GCNII’s initial residual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2000" dirty="0"/>
              <a:t>Applies linear combinations between layers; still shallow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1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DDF39-A06C-86A6-8594-74DB0A7AA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E243F-A6F3-08F8-95D7-7B690FD7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65" y="363761"/>
            <a:ext cx="11569729" cy="895927"/>
          </a:xfrm>
        </p:spPr>
        <p:txBody>
          <a:bodyPr>
            <a:noAutofit/>
          </a:bodyPr>
          <a:lstStyle/>
          <a:p>
            <a:r>
              <a:rPr lang="en-US" sz="3600" dirty="0"/>
              <a:t>Other Related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DF1E13-6F6D-D399-AC7E-D0B70B45BB4A}"/>
                  </a:ext>
                </a:extLst>
              </p:cNvPr>
              <p:cNvSpPr txBox="1"/>
              <p:nvPr/>
            </p:nvSpPr>
            <p:spPr>
              <a:xfrm>
                <a:off x="795859" y="1308601"/>
                <a:ext cx="10580977" cy="1132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CA" sz="2000" b="1" dirty="0">
                    <a:solidFill>
                      <a:schemeClr val="tx1"/>
                    </a:solidFill>
                  </a:rPr>
                  <a:t>JKNet </a:t>
                </a:r>
                <a:r>
                  <a:rPr lang="en-CA" sz="2000" dirty="0">
                    <a:solidFill>
                      <a:schemeClr val="tx1"/>
                    </a:solidFill>
                  </a:rPr>
                  <a:t>(Xu et al., 2018)</a:t>
                </a:r>
              </a:p>
              <a:p>
                <a:pPr>
                  <a:spcAft>
                    <a:spcPts val="600"/>
                  </a:spcAft>
                </a:pPr>
                <a:r>
                  <a:rPr lang="en-CA" sz="2000" dirty="0"/>
                  <a:t>At the last layer, </a:t>
                </a:r>
                <a:r>
                  <a:rPr lang="en-CA" sz="2000" dirty="0" err="1"/>
                  <a:t>JKNet</a:t>
                </a:r>
                <a:r>
                  <a:rPr lang="en-CA" sz="2000" dirty="0"/>
                  <a:t> combines all previous representations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0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CA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0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CA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CA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sz="2000" dirty="0">
                    <a:solidFill>
                      <a:schemeClr val="tx1"/>
                    </a:solidFill>
                  </a:rPr>
                  <a:t> to learn representations of different orders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DF1E13-6F6D-D399-AC7E-D0B70B45B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59" y="1308601"/>
                <a:ext cx="10580977" cy="1132233"/>
              </a:xfrm>
              <a:prstGeom prst="rect">
                <a:avLst/>
              </a:prstGeom>
              <a:blipFill>
                <a:blip r:embed="rId3"/>
                <a:stretch>
                  <a:fillRect l="-600" t="-3371" b="-8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4F70B34-5F91-CEA8-4F24-BE48ACCE35C8}"/>
              </a:ext>
            </a:extLst>
          </p:cNvPr>
          <p:cNvSpPr txBox="1"/>
          <p:nvPr/>
        </p:nvSpPr>
        <p:spPr>
          <a:xfrm>
            <a:off x="805511" y="2673350"/>
            <a:ext cx="10580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sz="2000" b="1" dirty="0" err="1">
                <a:solidFill>
                  <a:schemeClr val="tx1"/>
                </a:solidFill>
              </a:rPr>
              <a:t>DropEdge</a:t>
            </a:r>
            <a:r>
              <a:rPr lang="en-CA" sz="2000" b="1" dirty="0">
                <a:solidFill>
                  <a:schemeClr val="tx1"/>
                </a:solidFill>
              </a:rPr>
              <a:t> </a:t>
            </a:r>
            <a:r>
              <a:rPr lang="en-CA" sz="2000" dirty="0">
                <a:solidFill>
                  <a:schemeClr val="tx1"/>
                </a:solidFill>
              </a:rPr>
              <a:t>(Rong et al., 2020)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30D434-871C-E1CA-4162-CC8EB7018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302" y="3167159"/>
            <a:ext cx="3553395" cy="6223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39E639-398B-B59E-5F35-E35914C85E2E}"/>
                  </a:ext>
                </a:extLst>
              </p:cNvPr>
              <p:cNvSpPr txBox="1"/>
              <p:nvPr/>
            </p:nvSpPr>
            <p:spPr>
              <a:xfrm>
                <a:off x="2581939" y="3883204"/>
                <a:ext cx="7028121" cy="438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0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𝑑𝑟𝑜𝑝</m:t>
                        </m:r>
                      </m:sub>
                    </m:sSub>
                  </m:oMath>
                </a14:m>
                <a:r>
                  <a:rPr lang="en-US" sz="2000" dirty="0"/>
                  <a:t> denote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CA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0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acc>
                  </m:oMath>
                </a14:m>
                <a:r>
                  <a:rPr lang="en-US" sz="2000" dirty="0"/>
                  <a:t> with some edge removed at random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39E639-398B-B59E-5F35-E35914C85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939" y="3883204"/>
                <a:ext cx="7028121" cy="438646"/>
              </a:xfrm>
              <a:prstGeom prst="rect">
                <a:avLst/>
              </a:prstGeom>
              <a:blipFill>
                <a:blip r:embed="rId5"/>
                <a:stretch>
                  <a:fillRect l="-903" t="-277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7DA0188-6B09-FEB2-3103-83341324D79E}"/>
              </a:ext>
            </a:extLst>
          </p:cNvPr>
          <p:cNvSpPr txBox="1"/>
          <p:nvPr/>
        </p:nvSpPr>
        <p:spPr>
          <a:xfrm>
            <a:off x="1222348" y="4731484"/>
            <a:ext cx="9747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7030A0"/>
                </a:solidFill>
              </a:rPr>
              <a:t>Both methods slow down over-smoothing; however still underperform shallow GCNs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76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CF6F1-BA33-6947-3265-68CCAC7E9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1315D7-1E6C-E3C5-6E8B-BF969DA1A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287" y="1698624"/>
            <a:ext cx="8212851" cy="43164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F9DDF8-96ED-18FD-B95F-1CC382BDE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65" y="363761"/>
            <a:ext cx="11569729" cy="895927"/>
          </a:xfrm>
        </p:spPr>
        <p:txBody>
          <a:bodyPr>
            <a:noAutofit/>
          </a:bodyPr>
          <a:lstStyle/>
          <a:p>
            <a:r>
              <a:rPr lang="en-US" sz="3600" dirty="0"/>
              <a:t>Experiment: Tasks and Dataset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62466BC3-850D-AD73-D506-CADEED9F1612}"/>
              </a:ext>
            </a:extLst>
          </p:cNvPr>
          <p:cNvSpPr/>
          <p:nvPr/>
        </p:nvSpPr>
        <p:spPr>
          <a:xfrm>
            <a:off x="3060699" y="2452854"/>
            <a:ext cx="257175" cy="1236552"/>
          </a:xfrm>
          <a:prstGeom prst="leftBrace">
            <a:avLst>
              <a:gd name="adj1" fmla="val 40833"/>
              <a:gd name="adj2" fmla="val 50000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A222A6-31B4-31DF-1ED1-1A50697FB2FE}"/>
              </a:ext>
            </a:extLst>
          </p:cNvPr>
          <p:cNvSpPr txBox="1"/>
          <p:nvPr/>
        </p:nvSpPr>
        <p:spPr>
          <a:xfrm>
            <a:off x="582129" y="2747964"/>
            <a:ext cx="2385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Semi-Supervised Node Classification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CBF63D39-0AA2-6A20-9128-4670424AC58F}"/>
              </a:ext>
            </a:extLst>
          </p:cNvPr>
          <p:cNvSpPr/>
          <p:nvPr/>
        </p:nvSpPr>
        <p:spPr>
          <a:xfrm>
            <a:off x="3317874" y="2452854"/>
            <a:ext cx="221766" cy="2778126"/>
          </a:xfrm>
          <a:prstGeom prst="leftBrace">
            <a:avLst>
              <a:gd name="adj1" fmla="val 40833"/>
              <a:gd name="adj2" fmla="val 72508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E95F40-7949-3187-F474-1EBF2585E46D}"/>
              </a:ext>
            </a:extLst>
          </p:cNvPr>
          <p:cNvSpPr txBox="1"/>
          <p:nvPr/>
        </p:nvSpPr>
        <p:spPr>
          <a:xfrm>
            <a:off x="675306" y="4172690"/>
            <a:ext cx="2385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Full-Supervised 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Node Classification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E020DF-2CD7-4467-C048-A79D919A591B}"/>
              </a:ext>
            </a:extLst>
          </p:cNvPr>
          <p:cNvSpPr txBox="1"/>
          <p:nvPr/>
        </p:nvSpPr>
        <p:spPr>
          <a:xfrm>
            <a:off x="582129" y="5323787"/>
            <a:ext cx="238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Inductive Learning</a:t>
            </a:r>
          </a:p>
        </p:txBody>
      </p:sp>
    </p:spTree>
    <p:extLst>
      <p:ext uri="{BB962C8B-B14F-4D97-AF65-F5344CB8AC3E}">
        <p14:creationId xmlns:p14="http://schemas.microsoft.com/office/powerpoint/2010/main" val="175181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A4979-6F62-3FC7-D482-8889BA276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7A81A-D541-1F09-BF66-C2C62BD49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65" y="640247"/>
            <a:ext cx="11569729" cy="895927"/>
          </a:xfrm>
        </p:spPr>
        <p:txBody>
          <a:bodyPr>
            <a:noAutofit/>
          </a:bodyPr>
          <a:lstStyle/>
          <a:p>
            <a:r>
              <a:rPr lang="en-US" sz="3600" dirty="0"/>
              <a:t>Motivation: GCN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E3AA639-F691-0AC5-9EE0-4C035C001FF5}"/>
                  </a:ext>
                </a:extLst>
              </p:cNvPr>
              <p:cNvSpPr txBox="1"/>
              <p:nvPr/>
            </p:nvSpPr>
            <p:spPr>
              <a:xfrm>
                <a:off x="3945058" y="2405841"/>
                <a:ext cx="4301883" cy="5350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d>
                            <m:d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E3AA639-F691-0AC5-9EE0-4C035C001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058" y="2405841"/>
                <a:ext cx="4301883" cy="535018"/>
              </a:xfrm>
              <a:prstGeom prst="rect">
                <a:avLst/>
              </a:prstGeom>
              <a:blipFill>
                <a:blip r:embed="rId3"/>
                <a:stretch>
                  <a:fillRect l="-1176" r="-2059" b="-25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A1673CC-06AF-2638-1D6A-7613A8CB2857}"/>
              </a:ext>
            </a:extLst>
          </p:cNvPr>
          <p:cNvSpPr txBox="1"/>
          <p:nvPr/>
        </p:nvSpPr>
        <p:spPr>
          <a:xfrm>
            <a:off x="280064" y="1655180"/>
            <a:ext cx="9025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Vanilla Graph Convolutional Network (GCN) (</a:t>
            </a:r>
            <a:r>
              <a:rPr lang="en-US" sz="2000" dirty="0" err="1"/>
              <a:t>Kipf</a:t>
            </a:r>
            <a:r>
              <a:rPr lang="en-US" sz="2000" dirty="0"/>
              <a:t> &amp; Welling, 2017):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AF0CE3-2F3A-3611-BB6D-36BB28C7BBB9}"/>
                  </a:ext>
                </a:extLst>
              </p:cNvPr>
              <p:cNvSpPr txBox="1"/>
              <p:nvPr/>
            </p:nvSpPr>
            <p:spPr>
              <a:xfrm>
                <a:off x="1583009" y="3291410"/>
                <a:ext cx="9025981" cy="1666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where,</a:t>
                </a:r>
              </a:p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C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CA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CA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is the diagonal degree matrix </a:t>
                </a:r>
              </a:p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/>
                  <a:t>: layer-specific trainable weight matrix </a:t>
                </a:r>
              </a:p>
              <a:p>
                <a:r>
                  <a:rPr lang="en-US" sz="2000" dirty="0"/>
                  <a:t>	</a:t>
                </a:r>
                <a:r>
                  <a:rPr lang="en-CA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(∙)</m:t>
                    </m:r>
                  </m:oMath>
                </a14:m>
                <a:r>
                  <a:rPr lang="en-US" sz="2000" dirty="0"/>
                  <a:t>: activation function, such as </a:t>
                </a:r>
                <a:r>
                  <a:rPr lang="en-US" sz="2000" dirty="0" err="1"/>
                  <a:t>ReLU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AF0CE3-2F3A-3611-BB6D-36BB28C7B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009" y="3291410"/>
                <a:ext cx="9025981" cy="1666225"/>
              </a:xfrm>
              <a:prstGeom prst="rect">
                <a:avLst/>
              </a:prstGeom>
              <a:blipFill>
                <a:blip r:embed="rId4"/>
                <a:stretch>
                  <a:fillRect l="-702" t="-2273" b="-5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0139A9E-7D27-82F5-FC98-794DB5C6C1AC}"/>
              </a:ext>
            </a:extLst>
          </p:cNvPr>
          <p:cNvSpPr txBox="1"/>
          <p:nvPr/>
        </p:nvSpPr>
        <p:spPr>
          <a:xfrm>
            <a:off x="1583009" y="2473295"/>
            <a:ext cx="1732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006B31"/>
                </a:solidFill>
              </a:rPr>
              <a:t>One Layer:</a:t>
            </a:r>
          </a:p>
        </p:txBody>
      </p:sp>
    </p:spTree>
    <p:extLst>
      <p:ext uri="{BB962C8B-B14F-4D97-AF65-F5344CB8AC3E}">
        <p14:creationId xmlns:p14="http://schemas.microsoft.com/office/powerpoint/2010/main" val="159855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47ADD-8F53-26F6-A34F-3F1E5218D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636A3-6B98-3A8C-8081-4E4A0F850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461"/>
            <a:ext cx="11569729" cy="895927"/>
          </a:xfrm>
        </p:spPr>
        <p:txBody>
          <a:bodyPr>
            <a:noAutofit/>
          </a:bodyPr>
          <a:lstStyle/>
          <a:p>
            <a:r>
              <a:rPr lang="en-US" sz="2400" dirty="0"/>
              <a:t>Experiment Results: Semi-Supervised Node Classification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196479-6EB0-E611-F12F-9B492A25BEF5}"/>
              </a:ext>
            </a:extLst>
          </p:cNvPr>
          <p:cNvSpPr txBox="1"/>
          <p:nvPr/>
        </p:nvSpPr>
        <p:spPr>
          <a:xfrm>
            <a:off x="7500938" y="3220968"/>
            <a:ext cx="3974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Training: 20 nodes/class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Validation: 500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Testing: 1000 nodes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B835D-DE32-9D53-57D5-F446CB2EA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99" y="2362777"/>
            <a:ext cx="6868237" cy="3130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E693DC-D712-63BB-A98E-901E0AB85139}"/>
              </a:ext>
            </a:extLst>
          </p:cNvPr>
          <p:cNvSpPr txBox="1"/>
          <p:nvPr/>
        </p:nvSpPr>
        <p:spPr>
          <a:xfrm>
            <a:off x="507999" y="1993445"/>
            <a:ext cx="162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(%)</a:t>
            </a:r>
          </a:p>
        </p:txBody>
      </p:sp>
    </p:spTree>
    <p:extLst>
      <p:ext uri="{BB962C8B-B14F-4D97-AF65-F5344CB8AC3E}">
        <p14:creationId xmlns:p14="http://schemas.microsoft.com/office/powerpoint/2010/main" val="362576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27C98-7142-08D3-671A-6101AA98A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2C710-129F-48C3-1E55-2E9E61666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461"/>
            <a:ext cx="11569729" cy="895927"/>
          </a:xfrm>
        </p:spPr>
        <p:txBody>
          <a:bodyPr>
            <a:noAutofit/>
          </a:bodyPr>
          <a:lstStyle/>
          <a:p>
            <a:r>
              <a:rPr lang="en-US" sz="2400" dirty="0"/>
              <a:t>Experiment Results: Semi-Supervised Node Classification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EAE088-A253-1511-C7DB-64D04081F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553" y="1018388"/>
            <a:ext cx="4713904" cy="58396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83EF57-42C0-14A6-4C72-AA53132DC74B}"/>
              </a:ext>
            </a:extLst>
          </p:cNvPr>
          <p:cNvSpPr txBox="1"/>
          <p:nvPr/>
        </p:nvSpPr>
        <p:spPr>
          <a:xfrm>
            <a:off x="3644553" y="649056"/>
            <a:ext cx="162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(%)</a:t>
            </a:r>
          </a:p>
        </p:txBody>
      </p:sp>
    </p:spTree>
    <p:extLst>
      <p:ext uri="{BB962C8B-B14F-4D97-AF65-F5344CB8AC3E}">
        <p14:creationId xmlns:p14="http://schemas.microsoft.com/office/powerpoint/2010/main" val="36087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7ECCD-492D-7E68-9977-3D0D405B2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C88-91FD-196E-BDD9-6FC243DC6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461"/>
            <a:ext cx="11569729" cy="895927"/>
          </a:xfrm>
        </p:spPr>
        <p:txBody>
          <a:bodyPr>
            <a:noAutofit/>
          </a:bodyPr>
          <a:lstStyle/>
          <a:p>
            <a:r>
              <a:rPr lang="en-US" sz="2400" dirty="0"/>
              <a:t>Experiment Results: Full-Supervised Node Classification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8CFE2-4995-38A9-C633-B36E1D309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29" y="2174087"/>
            <a:ext cx="10972800" cy="40338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30E508-D0F1-2582-DAFA-74948BB196F9}"/>
              </a:ext>
            </a:extLst>
          </p:cNvPr>
          <p:cNvSpPr txBox="1"/>
          <p:nvPr/>
        </p:nvSpPr>
        <p:spPr>
          <a:xfrm>
            <a:off x="4569648" y="858768"/>
            <a:ext cx="3027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(for each class):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Training: 60%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Validation: 20%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Testing: 20%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6AA728-93F7-D274-9ECF-6205271D63F2}"/>
              </a:ext>
            </a:extLst>
          </p:cNvPr>
          <p:cNvSpPr txBox="1"/>
          <p:nvPr/>
        </p:nvSpPr>
        <p:spPr>
          <a:xfrm>
            <a:off x="659253" y="1804755"/>
            <a:ext cx="162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(%)</a:t>
            </a:r>
          </a:p>
        </p:txBody>
      </p:sp>
    </p:spTree>
    <p:extLst>
      <p:ext uri="{BB962C8B-B14F-4D97-AF65-F5344CB8AC3E}">
        <p14:creationId xmlns:p14="http://schemas.microsoft.com/office/powerpoint/2010/main" val="341172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177FD-EBBC-78F6-3328-04A55A754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947E4-81D7-D62D-0DFD-45BFCD47D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461"/>
            <a:ext cx="11569729" cy="895927"/>
          </a:xfrm>
        </p:spPr>
        <p:txBody>
          <a:bodyPr>
            <a:noAutofit/>
          </a:bodyPr>
          <a:lstStyle/>
          <a:p>
            <a:r>
              <a:rPr lang="en-US" sz="2400" dirty="0"/>
              <a:t>Experiment Results: Inductive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72BF7D-1187-7FAA-C899-55FB6D28FDA9}"/>
              </a:ext>
            </a:extLst>
          </p:cNvPr>
          <p:cNvSpPr txBox="1"/>
          <p:nvPr/>
        </p:nvSpPr>
        <p:spPr>
          <a:xfrm>
            <a:off x="4569648" y="858768"/>
            <a:ext cx="3027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Training: 20 graphs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Validation:2 graphs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Testing: rest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291BB3-376B-E40A-7454-A69E6BB06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650" y="2554287"/>
            <a:ext cx="6140450" cy="37773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E86170-DB1E-0D95-3457-46EAC0F73E0D}"/>
              </a:ext>
            </a:extLst>
          </p:cNvPr>
          <p:cNvSpPr txBox="1"/>
          <p:nvPr/>
        </p:nvSpPr>
        <p:spPr>
          <a:xfrm>
            <a:off x="2914650" y="2199352"/>
            <a:ext cx="207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Averaged F1</a:t>
            </a:r>
          </a:p>
        </p:txBody>
      </p:sp>
    </p:spTree>
    <p:extLst>
      <p:ext uri="{BB962C8B-B14F-4D97-AF65-F5344CB8AC3E}">
        <p14:creationId xmlns:p14="http://schemas.microsoft.com/office/powerpoint/2010/main" val="279708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4794D-E574-3005-806E-70369C30D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B7E0-6B51-CCD2-6527-5D2301E18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65" y="640247"/>
            <a:ext cx="11569729" cy="895927"/>
          </a:xfrm>
        </p:spPr>
        <p:txBody>
          <a:bodyPr>
            <a:noAutofit/>
          </a:bodyPr>
          <a:lstStyle/>
          <a:p>
            <a:r>
              <a:rPr lang="en-US" sz="3600" dirty="0"/>
              <a:t>Motivation: GCN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B7EE68-4203-8858-52EB-A3D99254FECD}"/>
                  </a:ext>
                </a:extLst>
              </p:cNvPr>
              <p:cNvSpPr txBox="1"/>
              <p:nvPr/>
            </p:nvSpPr>
            <p:spPr>
              <a:xfrm>
                <a:off x="3945058" y="2405841"/>
                <a:ext cx="4301883" cy="5350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p>
                          <m:r>
                            <a:rPr lang="en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d>
                            <m:d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B7EE68-4203-8858-52EB-A3D99254F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058" y="2405841"/>
                <a:ext cx="4301883" cy="535018"/>
              </a:xfrm>
              <a:prstGeom prst="rect">
                <a:avLst/>
              </a:prstGeom>
              <a:blipFill>
                <a:blip r:embed="rId3"/>
                <a:stretch>
                  <a:fillRect l="-1176" r="-2059" b="-25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02BDF67-3463-3089-FE1B-3AB07D0A8E24}"/>
              </a:ext>
            </a:extLst>
          </p:cNvPr>
          <p:cNvSpPr txBox="1"/>
          <p:nvPr/>
        </p:nvSpPr>
        <p:spPr>
          <a:xfrm>
            <a:off x="280064" y="1655180"/>
            <a:ext cx="9025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Vanilla Graph Convolutional Network (GCN) (</a:t>
            </a:r>
            <a:r>
              <a:rPr lang="en-US" sz="2000" dirty="0" err="1"/>
              <a:t>Kipf</a:t>
            </a:r>
            <a:r>
              <a:rPr lang="en-US" sz="2000" dirty="0"/>
              <a:t> &amp; Welling, 2017):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EC94BB-D09C-00CA-E7D5-D7C807CC1542}"/>
              </a:ext>
            </a:extLst>
          </p:cNvPr>
          <p:cNvSpPr txBox="1"/>
          <p:nvPr/>
        </p:nvSpPr>
        <p:spPr>
          <a:xfrm>
            <a:off x="1583009" y="2473295"/>
            <a:ext cx="1732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006B31"/>
                </a:solidFill>
              </a:rPr>
              <a:t>One Layer: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AD278-1B82-31E4-F270-E5B95C10C065}"/>
              </a:ext>
            </a:extLst>
          </p:cNvPr>
          <p:cNvSpPr txBox="1"/>
          <p:nvPr/>
        </p:nvSpPr>
        <p:spPr>
          <a:xfrm>
            <a:off x="1583009" y="3358864"/>
            <a:ext cx="93203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006B31"/>
                </a:solidFill>
              </a:rPr>
              <a:t>Most GCNs are shallow: usually achieve the best performance with 2 layers</a:t>
            </a:r>
          </a:p>
          <a:p>
            <a:endParaRPr lang="en-US" sz="2000" i="1" dirty="0">
              <a:solidFill>
                <a:srgbClr val="006B31"/>
              </a:solidFill>
            </a:endParaRPr>
          </a:p>
          <a:p>
            <a:r>
              <a:rPr lang="en-US" sz="2000" i="1" dirty="0">
                <a:solidFill>
                  <a:srgbClr val="006B31"/>
                </a:solidFill>
              </a:rPr>
              <a:t>Shallow networks fail to leverage information from high-order neighbors</a:t>
            </a:r>
          </a:p>
          <a:p>
            <a:endParaRPr lang="en-US" sz="2000" i="1" dirty="0">
              <a:solidFill>
                <a:srgbClr val="006B31"/>
              </a:solidFill>
            </a:endParaRPr>
          </a:p>
          <a:p>
            <a:r>
              <a:rPr lang="en-US" sz="2000" i="1" dirty="0">
                <a:solidFill>
                  <a:srgbClr val="006B31"/>
                </a:solidFill>
              </a:rPr>
              <a:t>However, stacking more layers leads to over-smoothing…</a:t>
            </a:r>
          </a:p>
        </p:txBody>
      </p:sp>
    </p:spTree>
    <p:extLst>
      <p:ext uri="{BB962C8B-B14F-4D97-AF65-F5344CB8AC3E}">
        <p14:creationId xmlns:p14="http://schemas.microsoft.com/office/powerpoint/2010/main" val="248063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065" y="640247"/>
            <a:ext cx="11569729" cy="895927"/>
          </a:xfrm>
        </p:spPr>
        <p:txBody>
          <a:bodyPr>
            <a:noAutofit/>
          </a:bodyPr>
          <a:lstStyle/>
          <a:p>
            <a:r>
              <a:rPr lang="en-US" sz="3600" dirty="0"/>
              <a:t>Motivation: GCN over-smoothing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15D2F3-D111-4777-7D96-DFE5F1E26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65" y="2997441"/>
            <a:ext cx="11899777" cy="23332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3F35E3-480F-0718-0B59-1DC81A097AED}"/>
              </a:ext>
            </a:extLst>
          </p:cNvPr>
          <p:cNvSpPr txBox="1"/>
          <p:nvPr/>
        </p:nvSpPr>
        <p:spPr>
          <a:xfrm>
            <a:off x="381965" y="1965464"/>
            <a:ext cx="11467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Figure from Li et al. (2018) shows the results of vertex embeddings of applying GCN to a small dataset, Zachary’s karate club (semi-supervised learning, 34 vertices, 2 classes, 78 edges)  </a:t>
            </a:r>
          </a:p>
        </p:txBody>
      </p:sp>
    </p:spTree>
    <p:extLst>
      <p:ext uri="{BB962C8B-B14F-4D97-AF65-F5344CB8AC3E}">
        <p14:creationId xmlns:p14="http://schemas.microsoft.com/office/powerpoint/2010/main" val="104127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04E2B-003B-0A95-AD1E-D96E8F464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F3120-470B-8483-1D73-8F7F8CB4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65" y="640247"/>
            <a:ext cx="11569729" cy="895927"/>
          </a:xfrm>
        </p:spPr>
        <p:txBody>
          <a:bodyPr>
            <a:noAutofit/>
          </a:bodyPr>
          <a:lstStyle/>
          <a:p>
            <a:r>
              <a:rPr lang="en-US" sz="3600" dirty="0"/>
              <a:t>Motivation: </a:t>
            </a:r>
            <a:r>
              <a:rPr lang="en-US" sz="3600" dirty="0" err="1"/>
              <a:t>ResNet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28534C-93AF-28A2-72B7-B281A1243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14" y="1446683"/>
            <a:ext cx="11793172" cy="42143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EE11BA-6C30-65A5-65B5-EDECB1DBD54A}"/>
              </a:ext>
            </a:extLst>
          </p:cNvPr>
          <p:cNvSpPr txBox="1"/>
          <p:nvPr/>
        </p:nvSpPr>
        <p:spPr>
          <a:xfrm>
            <a:off x="2166937" y="5661025"/>
            <a:ext cx="7858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Figure from He et al. (2016) shows the training error and test error on CIFAR-10 with 20-layer and 56-layer “plain” networks </a:t>
            </a:r>
          </a:p>
        </p:txBody>
      </p:sp>
    </p:spTree>
    <p:extLst>
      <p:ext uri="{BB962C8B-B14F-4D97-AF65-F5344CB8AC3E}">
        <p14:creationId xmlns:p14="http://schemas.microsoft.com/office/powerpoint/2010/main" val="56725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FD0D0-DECD-A114-D245-759E81F01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47E6-287A-EB44-DEDA-6427E0402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65" y="640247"/>
            <a:ext cx="11569729" cy="895927"/>
          </a:xfrm>
        </p:spPr>
        <p:txBody>
          <a:bodyPr>
            <a:noAutofit/>
          </a:bodyPr>
          <a:lstStyle/>
          <a:p>
            <a:r>
              <a:rPr lang="en-US" sz="3600" dirty="0"/>
              <a:t>Motivation: </a:t>
            </a:r>
            <a:r>
              <a:rPr lang="en-US" sz="3600" dirty="0" err="1"/>
              <a:t>ResNet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7FC8CE-2EE4-4807-4DB1-FEB35F79A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437" y="1450885"/>
            <a:ext cx="7180263" cy="39562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A69B27-9888-1075-F999-BAF4C8BE70DD}"/>
              </a:ext>
            </a:extLst>
          </p:cNvPr>
          <p:cNvSpPr txBox="1"/>
          <p:nvPr/>
        </p:nvSpPr>
        <p:spPr>
          <a:xfrm>
            <a:off x="2474798" y="5756088"/>
            <a:ext cx="7180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Residual block from </a:t>
            </a:r>
            <a:r>
              <a:rPr lang="en-US" sz="2400" dirty="0" err="1"/>
              <a:t>ResNet</a:t>
            </a:r>
            <a:r>
              <a:rPr lang="en-US" sz="2400" dirty="0"/>
              <a:t> (He et al., 2016) </a:t>
            </a:r>
          </a:p>
        </p:txBody>
      </p:sp>
    </p:spTree>
    <p:extLst>
      <p:ext uri="{BB962C8B-B14F-4D97-AF65-F5344CB8AC3E}">
        <p14:creationId xmlns:p14="http://schemas.microsoft.com/office/powerpoint/2010/main" val="360473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EC87A-2EC3-DD57-3F04-E8519B20D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1CD1-FAE6-1726-B47D-33E960596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65" y="640247"/>
            <a:ext cx="11569729" cy="895927"/>
          </a:xfrm>
        </p:spPr>
        <p:txBody>
          <a:bodyPr>
            <a:noAutofit/>
          </a:bodyPr>
          <a:lstStyle/>
          <a:p>
            <a:r>
              <a:rPr lang="en-US" sz="3600" dirty="0"/>
              <a:t>Motivation: GCN with Residual Connection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6EB9D1-987D-40D7-E006-167B0FC2638F}"/>
                  </a:ext>
                </a:extLst>
              </p:cNvPr>
              <p:cNvSpPr txBox="1"/>
              <p:nvPr/>
            </p:nvSpPr>
            <p:spPr>
              <a:xfrm>
                <a:off x="466176" y="1682174"/>
                <a:ext cx="9025981" cy="513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Vanilla GCN: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6B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1" i="1" smtClean="0">
                            <a:solidFill>
                              <a:srgbClr val="006B3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srgbClr val="006B3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000" b="0" i="1" smtClean="0">
                            <a:solidFill>
                              <a:srgbClr val="006B3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CA" sz="2000" b="0" i="1" smtClean="0">
                            <a:solidFill>
                              <a:srgbClr val="006B3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CA" sz="2000" b="0" i="1" smtClean="0">
                        <a:solidFill>
                          <a:srgbClr val="006B3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solidFill>
                          <a:srgbClr val="006B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CA" sz="2000" b="0" i="1" smtClean="0">
                        <a:solidFill>
                          <a:srgbClr val="006B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CA" sz="2000" b="1" i="1">
                            <a:solidFill>
                              <a:srgbClr val="006B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000" b="1" i="1">
                            <a:solidFill>
                              <a:srgbClr val="006B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</m:acc>
                    <m:r>
                      <a:rPr lang="en-CA" sz="2000" b="0" i="1" smtClean="0">
                        <a:solidFill>
                          <a:srgbClr val="006B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A" sz="2000" b="0" i="1" smtClean="0">
                            <a:solidFill>
                              <a:srgbClr val="006B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1" i="1" smtClean="0">
                            <a:solidFill>
                              <a:srgbClr val="006B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d>
                          <m:dPr>
                            <m:ctrlPr>
                              <a:rPr lang="en-CA" sz="2000" b="0" i="1" smtClean="0">
                                <a:solidFill>
                                  <a:srgbClr val="006B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000" b="0" i="1" smtClean="0">
                                <a:solidFill>
                                  <a:srgbClr val="006B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CA" sz="2000" b="0" i="1" smtClean="0">
                        <a:solidFill>
                          <a:srgbClr val="006B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A" sz="2000" b="0" i="1" smtClean="0">
                            <a:solidFill>
                              <a:srgbClr val="006B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1" i="1" smtClean="0">
                            <a:solidFill>
                              <a:srgbClr val="006B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ctrlPr>
                              <a:rPr lang="en-CA" sz="2000" b="0" i="1" smtClean="0">
                                <a:solidFill>
                                  <a:srgbClr val="006B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000" b="0" i="1" smtClean="0">
                                <a:solidFill>
                                  <a:srgbClr val="006B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CA" sz="2000" b="0" i="1" smtClean="0">
                        <a:solidFill>
                          <a:srgbClr val="006B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000" i="1" smtClean="0">
                            <a:solidFill>
                              <a:srgbClr val="006B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CA" sz="2000" b="1" i="1" smtClean="0">
                                <a:solidFill>
                                  <a:srgbClr val="006B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000" b="1" i="1" smtClean="0">
                                <a:solidFill>
                                  <a:srgbClr val="006B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  <m:r>
                          <a:rPr lang="en-CA" sz="2000" b="0" i="1" smtClean="0">
                            <a:solidFill>
                              <a:srgbClr val="006B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CA" sz="2000" b="1" i="1">
                                <a:solidFill>
                                  <a:srgbClr val="006B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000" b="1" i="1">
                                <a:solidFill>
                                  <a:srgbClr val="006B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𝑫</m:t>
                            </m:r>
                          </m:e>
                        </m:acc>
                      </m:e>
                      <m:sup>
                        <m:r>
                          <a:rPr lang="en-CA" sz="2000" i="1">
                            <a:solidFill>
                              <a:srgbClr val="006B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CA" sz="2000" i="1">
                                <a:solidFill>
                                  <a:srgbClr val="006B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000" i="1">
                                <a:solidFill>
                                  <a:srgbClr val="006B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sz="2000" i="1">
                                <a:solidFill>
                                  <a:srgbClr val="006B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CA" sz="2000" i="1">
                        <a:solidFill>
                          <a:srgbClr val="006B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CA" sz="2000" b="1" i="1" smtClean="0">
                            <a:solidFill>
                              <a:srgbClr val="006B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000" b="1" i="1" smtClean="0">
                            <a:solidFill>
                              <a:srgbClr val="006B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</m:acc>
                    <m:sSup>
                      <m:sSupPr>
                        <m:ctrlPr>
                          <a:rPr lang="en-CA" sz="2000" i="1">
                            <a:solidFill>
                              <a:srgbClr val="006B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rgbClr val="006B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̃"/>
                            <m:ctrlPr>
                              <a:rPr lang="en-CA" sz="2000" b="1" i="1">
                                <a:solidFill>
                                  <a:srgbClr val="006B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000" b="1" i="1">
                                <a:solidFill>
                                  <a:srgbClr val="006B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𝑫</m:t>
                            </m:r>
                          </m:e>
                        </m:acc>
                      </m:e>
                      <m:sup>
                        <m:r>
                          <a:rPr lang="en-CA" sz="2000" i="1">
                            <a:solidFill>
                              <a:srgbClr val="006B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CA" sz="2000" i="1">
                                <a:solidFill>
                                  <a:srgbClr val="006B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000" i="1">
                                <a:solidFill>
                                  <a:srgbClr val="006B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sz="2000" i="1">
                                <a:solidFill>
                                  <a:srgbClr val="006B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000" dirty="0">
                    <a:solidFill>
                      <a:srgbClr val="006B31"/>
                    </a:solidFill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6EB9D1-987D-40D7-E006-167B0FC26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76" y="1682174"/>
                <a:ext cx="9025981" cy="513089"/>
              </a:xfrm>
              <a:prstGeom prst="rect">
                <a:avLst/>
              </a:prstGeom>
              <a:blipFill>
                <a:blip r:embed="rId3"/>
                <a:stretch>
                  <a:fillRect l="-702" b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F91079-7F2E-D904-A183-E804622D1F72}"/>
                  </a:ext>
                </a:extLst>
              </p:cNvPr>
              <p:cNvSpPr txBox="1"/>
              <p:nvPr/>
            </p:nvSpPr>
            <p:spPr>
              <a:xfrm>
                <a:off x="466175" y="2505339"/>
                <a:ext cx="10698011" cy="86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GCN with residual connection: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6B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1" i="1" smtClean="0">
                            <a:solidFill>
                              <a:srgbClr val="006B3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srgbClr val="006B3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000" b="0" i="1" smtClean="0">
                            <a:solidFill>
                              <a:srgbClr val="006B3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CA" sz="2000" b="0" i="1" smtClean="0">
                            <a:solidFill>
                              <a:srgbClr val="006B3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CA" sz="2000" b="0" i="1" smtClean="0">
                        <a:solidFill>
                          <a:srgbClr val="006B3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solidFill>
                          <a:srgbClr val="006B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CA" sz="2000" b="0" i="1" smtClean="0">
                            <a:solidFill>
                              <a:srgbClr val="006B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CA" sz="2000" b="0" i="1" smtClean="0">
                                <a:solidFill>
                                  <a:srgbClr val="006B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CA" sz="2000" b="1" i="1">
                                    <a:solidFill>
                                      <a:srgbClr val="006B3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1" i="1">
                                    <a:solidFill>
                                      <a:srgbClr val="006B3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acc>
                            <m:r>
                              <a:rPr lang="en-CA" sz="2000" i="1">
                                <a:solidFill>
                                  <a:srgbClr val="006B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CA" sz="2000" i="1">
                                    <a:solidFill>
                                      <a:srgbClr val="006B3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000" b="1" i="1">
                                    <a:solidFill>
                                      <a:srgbClr val="006B3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CA" sz="2000" i="1">
                                        <a:solidFill>
                                          <a:srgbClr val="006B3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2000" i="1">
                                        <a:solidFill>
                                          <a:srgbClr val="006B3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CA" sz="2000" b="0" i="1" smtClean="0">
                                <a:solidFill>
                                  <a:srgbClr val="006B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CA" sz="2000" i="1">
                                    <a:solidFill>
                                      <a:srgbClr val="006B3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000" b="1" i="1">
                                    <a:solidFill>
                                      <a:srgbClr val="006B3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CA" sz="2000" i="1">
                                        <a:solidFill>
                                          <a:srgbClr val="006B3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2000" i="1">
                                        <a:solidFill>
                                          <a:srgbClr val="006B3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CA" sz="2000" i="1">
                                <a:solidFill>
                                  <a:srgbClr val="006B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000" b="1" i="1">
                                <a:solidFill>
                                  <a:srgbClr val="006B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d>
                              <m:dPr>
                                <m:ctrlPr>
                                  <a:rPr lang="en-CA" sz="2000" i="1">
                                    <a:solidFill>
                                      <a:srgbClr val="006B3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000" i="1">
                                    <a:solidFill>
                                      <a:srgbClr val="006B3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Only partially relieves the over-smoothing problem: performance still degrades with deeper layers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F91079-7F2E-D904-A183-E804622D1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75" y="2505339"/>
                <a:ext cx="10698011" cy="860748"/>
              </a:xfrm>
              <a:prstGeom prst="rect">
                <a:avLst/>
              </a:prstGeom>
              <a:blipFill>
                <a:blip r:embed="rId4"/>
                <a:stretch>
                  <a:fillRect l="-593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95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BD610-D1A0-053E-B68E-020DE71FB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63773-B3E7-5E38-4BD0-039DC869B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65" y="640247"/>
            <a:ext cx="11569729" cy="895927"/>
          </a:xfrm>
        </p:spPr>
        <p:txBody>
          <a:bodyPr>
            <a:noAutofit/>
          </a:bodyPr>
          <a:lstStyle/>
          <a:p>
            <a:r>
              <a:rPr lang="en-US" sz="3600" dirty="0"/>
              <a:t>GCNII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897356-2439-4257-F256-78BF184A8932}"/>
                  </a:ext>
                </a:extLst>
              </p:cNvPr>
              <p:cNvSpPr txBox="1"/>
              <p:nvPr/>
            </p:nvSpPr>
            <p:spPr>
              <a:xfrm>
                <a:off x="466176" y="1682174"/>
                <a:ext cx="9025981" cy="513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Vanilla GCN: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6B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1" i="1" smtClean="0">
                            <a:solidFill>
                              <a:srgbClr val="006B3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srgbClr val="006B3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000" b="0" i="1" smtClean="0">
                            <a:solidFill>
                              <a:srgbClr val="006B3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CA" sz="2000" b="0" i="1" smtClean="0">
                            <a:solidFill>
                              <a:srgbClr val="006B3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CA" sz="2000" b="0" i="1" smtClean="0">
                        <a:solidFill>
                          <a:srgbClr val="006B3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solidFill>
                          <a:srgbClr val="006B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CA" sz="2000" b="0" i="1" smtClean="0">
                        <a:solidFill>
                          <a:srgbClr val="006B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CA" sz="2000" b="1" i="1">
                            <a:solidFill>
                              <a:srgbClr val="006B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000" b="1" i="1">
                            <a:solidFill>
                              <a:srgbClr val="006B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</m:acc>
                    <m:r>
                      <a:rPr lang="en-CA" sz="2000" b="0" i="1" smtClean="0">
                        <a:solidFill>
                          <a:srgbClr val="006B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A" sz="2000" b="0" i="1" smtClean="0">
                            <a:solidFill>
                              <a:srgbClr val="006B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1" i="1" smtClean="0">
                            <a:solidFill>
                              <a:srgbClr val="006B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d>
                          <m:dPr>
                            <m:ctrlPr>
                              <a:rPr lang="en-CA" sz="2000" b="0" i="1" smtClean="0">
                                <a:solidFill>
                                  <a:srgbClr val="006B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000" b="0" i="1" smtClean="0">
                                <a:solidFill>
                                  <a:srgbClr val="006B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CA" sz="2000" b="0" i="1" smtClean="0">
                        <a:solidFill>
                          <a:srgbClr val="006B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A" sz="2000" b="0" i="1" smtClean="0">
                            <a:solidFill>
                              <a:srgbClr val="006B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1" i="1" smtClean="0">
                            <a:solidFill>
                              <a:srgbClr val="006B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d>
                          <m:dPr>
                            <m:ctrlPr>
                              <a:rPr lang="en-CA" sz="2000" b="0" i="1" smtClean="0">
                                <a:solidFill>
                                  <a:srgbClr val="006B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000" b="0" i="1" smtClean="0">
                                <a:solidFill>
                                  <a:srgbClr val="006B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CA" sz="2000" b="0" i="1" smtClean="0">
                        <a:solidFill>
                          <a:srgbClr val="006B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000" i="1" smtClean="0">
                            <a:solidFill>
                              <a:srgbClr val="006B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CA" sz="2000" b="1" i="1" smtClean="0">
                                <a:solidFill>
                                  <a:srgbClr val="006B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000" b="1" i="1" smtClean="0">
                                <a:solidFill>
                                  <a:srgbClr val="006B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  <m:r>
                          <a:rPr lang="en-CA" sz="2000" b="0" i="1" smtClean="0">
                            <a:solidFill>
                              <a:srgbClr val="006B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CA" sz="2000" b="1" i="1">
                                <a:solidFill>
                                  <a:srgbClr val="006B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000" b="1" i="1">
                                <a:solidFill>
                                  <a:srgbClr val="006B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𝑫</m:t>
                            </m:r>
                          </m:e>
                        </m:acc>
                      </m:e>
                      <m:sup>
                        <m:r>
                          <a:rPr lang="en-CA" sz="2000" i="1">
                            <a:solidFill>
                              <a:srgbClr val="006B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CA" sz="2000" i="1">
                                <a:solidFill>
                                  <a:srgbClr val="006B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000" i="1">
                                <a:solidFill>
                                  <a:srgbClr val="006B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sz="2000" i="1">
                                <a:solidFill>
                                  <a:srgbClr val="006B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CA" sz="2000" i="1">
                        <a:solidFill>
                          <a:srgbClr val="006B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CA" sz="2000" b="1" i="1" smtClean="0">
                            <a:solidFill>
                              <a:srgbClr val="006B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000" b="1" i="1" smtClean="0">
                            <a:solidFill>
                              <a:srgbClr val="006B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</m:acc>
                    <m:sSup>
                      <m:sSupPr>
                        <m:ctrlPr>
                          <a:rPr lang="en-CA" sz="2000" i="1">
                            <a:solidFill>
                              <a:srgbClr val="006B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rgbClr val="006B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̃"/>
                            <m:ctrlPr>
                              <a:rPr lang="en-CA" sz="2000" b="1" i="1">
                                <a:solidFill>
                                  <a:srgbClr val="006B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000" b="1" i="1">
                                <a:solidFill>
                                  <a:srgbClr val="006B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𝑫</m:t>
                            </m:r>
                          </m:e>
                        </m:acc>
                      </m:e>
                      <m:sup>
                        <m:r>
                          <a:rPr lang="en-CA" sz="2000" i="1">
                            <a:solidFill>
                              <a:srgbClr val="006B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CA" sz="2000" i="1">
                                <a:solidFill>
                                  <a:srgbClr val="006B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2000" i="1">
                                <a:solidFill>
                                  <a:srgbClr val="006B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sz="2000" i="1">
                                <a:solidFill>
                                  <a:srgbClr val="006B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000" dirty="0">
                    <a:solidFill>
                      <a:srgbClr val="006B31"/>
                    </a:solidFill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897356-2439-4257-F256-78BF184A8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76" y="1682174"/>
                <a:ext cx="9025981" cy="513089"/>
              </a:xfrm>
              <a:prstGeom prst="rect">
                <a:avLst/>
              </a:prstGeom>
              <a:blipFill>
                <a:blip r:embed="rId3"/>
                <a:stretch>
                  <a:fillRect l="-702" b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1A5B7E0-8626-E5EE-396C-9FB04C560192}"/>
              </a:ext>
            </a:extLst>
          </p:cNvPr>
          <p:cNvSpPr txBox="1"/>
          <p:nvPr/>
        </p:nvSpPr>
        <p:spPr>
          <a:xfrm>
            <a:off x="466176" y="3347973"/>
            <a:ext cx="11383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G</a:t>
            </a:r>
            <a:r>
              <a:rPr lang="en-US" sz="2400" dirty="0">
                <a:solidFill>
                  <a:schemeClr val="accent6"/>
                </a:solidFill>
              </a:rPr>
              <a:t>raph </a:t>
            </a:r>
            <a:r>
              <a:rPr lang="en-US" sz="2400" b="1" dirty="0">
                <a:solidFill>
                  <a:schemeClr val="accent6"/>
                </a:solidFill>
              </a:rPr>
              <a:t>C</a:t>
            </a:r>
            <a:r>
              <a:rPr lang="en-US" sz="2400" dirty="0">
                <a:solidFill>
                  <a:schemeClr val="accent6"/>
                </a:solidFill>
              </a:rPr>
              <a:t>onvolutional </a:t>
            </a:r>
            <a:r>
              <a:rPr lang="en-US" sz="2400" b="1" dirty="0">
                <a:solidFill>
                  <a:schemeClr val="accent6"/>
                </a:solidFill>
              </a:rPr>
              <a:t>N</a:t>
            </a:r>
            <a:r>
              <a:rPr lang="en-US" sz="2400" dirty="0">
                <a:solidFill>
                  <a:schemeClr val="accent6"/>
                </a:solidFill>
              </a:rPr>
              <a:t>etwork via </a:t>
            </a:r>
            <a:r>
              <a:rPr lang="en-US" sz="2400" b="1" dirty="0">
                <a:solidFill>
                  <a:schemeClr val="accent6"/>
                </a:solidFill>
              </a:rPr>
              <a:t>I</a:t>
            </a:r>
            <a:r>
              <a:rPr lang="en-US" sz="2400" dirty="0">
                <a:solidFill>
                  <a:schemeClr val="accent6"/>
                </a:solidFill>
              </a:rPr>
              <a:t>nitial residual and </a:t>
            </a:r>
            <a:r>
              <a:rPr lang="en-US" sz="2400" b="1" dirty="0">
                <a:solidFill>
                  <a:schemeClr val="accent6"/>
                </a:solidFill>
              </a:rPr>
              <a:t>I</a:t>
            </a:r>
            <a:r>
              <a:rPr lang="en-US" sz="2400" dirty="0">
                <a:solidFill>
                  <a:schemeClr val="accent6"/>
                </a:solidFill>
              </a:rPr>
              <a:t>dentity mapping (GCNII):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53645BC-5630-DD7B-2D09-E8534F43ECA0}"/>
                  </a:ext>
                </a:extLst>
              </p:cNvPr>
              <p:cNvSpPr txBox="1"/>
              <p:nvPr/>
            </p:nvSpPr>
            <p:spPr>
              <a:xfrm>
                <a:off x="466176" y="4255015"/>
                <a:ext cx="11383618" cy="63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6B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1" i="1" smtClean="0">
                            <a:solidFill>
                              <a:srgbClr val="006B3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srgbClr val="006B3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000" b="0" i="1" smtClean="0">
                            <a:solidFill>
                              <a:srgbClr val="006B3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CA" sz="2000" b="0" i="1" smtClean="0">
                            <a:solidFill>
                              <a:srgbClr val="006B3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CA" sz="2000" b="0" i="1" smtClean="0">
                        <a:solidFill>
                          <a:srgbClr val="006B3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solidFill>
                          <a:srgbClr val="006B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CA" sz="2000" b="0" i="1" smtClean="0">
                            <a:solidFill>
                              <a:srgbClr val="006B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CA" sz="2000" i="1">
                                <a:solidFill>
                                  <a:srgbClr val="006B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CA" sz="200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000" i="1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CA" sz="2000" i="1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i="1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CA" sz="2000" i="1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d>
                            <m:acc>
                              <m:accPr>
                                <m:chr m:val="̃"/>
                                <m:ctrlPr>
                                  <a:rPr lang="en-CA" sz="2000" b="1" i="1">
                                    <a:solidFill>
                                      <a:srgbClr val="006B3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1" i="1">
                                    <a:solidFill>
                                      <a:srgbClr val="006B3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acc>
                            <m:sSup>
                              <m:sSupPr>
                                <m:ctrlPr>
                                  <a:rPr lang="en-CA" sz="2000" i="1">
                                    <a:solidFill>
                                      <a:srgbClr val="006B3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000" b="1" i="1">
                                    <a:solidFill>
                                      <a:srgbClr val="006B3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CA" sz="2000" i="1">
                                        <a:solidFill>
                                          <a:srgbClr val="006B3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2000" i="1">
                                        <a:solidFill>
                                          <a:srgbClr val="006B3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CA" sz="2000" i="1">
                                <a:solidFill>
                                  <a:srgbClr val="006B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CA" sz="200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000" i="1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CA" sz="2000" i="1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CA" sz="2000" i="1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000" b="1" i="1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CA" sz="2000" i="1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2000" i="1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d>
                          <m:dPr>
                            <m:ctrlPr>
                              <a:rPr lang="en-CA" sz="2000" i="1" smtClean="0">
                                <a:solidFill>
                                  <a:srgbClr val="006B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CA" sz="20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CA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CA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CA" sz="20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0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  <m:sub>
                                <m:r>
                                  <a:rPr lang="en-CA" sz="2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CA" sz="2000" b="0" i="1" smtClean="0">
                                <a:solidFill>
                                  <a:srgbClr val="006B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CA" sz="20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CA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CA" sz="2000" i="1" smtClean="0">
                                    <a:solidFill>
                                      <a:srgbClr val="006B3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000" b="1" i="1" smtClean="0">
                                    <a:solidFill>
                                      <a:srgbClr val="006B3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CA" sz="2000" b="0" i="1" smtClean="0">
                                    <a:solidFill>
                                      <a:srgbClr val="006B3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sz="2000" b="0" i="1" smtClean="0">
                                    <a:solidFill>
                                      <a:srgbClr val="006B3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CA" sz="2000" b="0" i="1" smtClean="0">
                                    <a:solidFill>
                                      <a:srgbClr val="006B3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solidFill>
                      <a:srgbClr val="006B31"/>
                    </a:solidFill>
                  </a:rPr>
                  <a:t> </a:t>
                </a: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CA" sz="2000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CA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000" dirty="0"/>
                  <a:t> are hyperparameters </a:t>
                </a:r>
                <a:r>
                  <a:rPr lang="en-US" sz="2000" dirty="0">
                    <a:solidFill>
                      <a:srgbClr val="006B31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53645BC-5630-DD7B-2D09-E8534F43E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76" y="4255015"/>
                <a:ext cx="11383618" cy="6365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e 12">
            <a:extLst>
              <a:ext uri="{FF2B5EF4-FFF2-40B4-BE49-F238E27FC236}">
                <a16:creationId xmlns:a16="http://schemas.microsoft.com/office/drawing/2014/main" id="{7BCE371B-3444-9894-7CF3-6ED3183290F1}"/>
              </a:ext>
            </a:extLst>
          </p:cNvPr>
          <p:cNvSpPr/>
          <p:nvPr/>
        </p:nvSpPr>
        <p:spPr>
          <a:xfrm rot="16200000">
            <a:off x="3130953" y="3711877"/>
            <a:ext cx="176267" cy="2535711"/>
          </a:xfrm>
          <a:prstGeom prst="leftBrace">
            <a:avLst>
              <a:gd name="adj1" fmla="val 51711"/>
              <a:gd name="adj2" fmla="val 50000"/>
            </a:avLst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EBEDD84-D9C3-6AC9-E1B5-DEF4733D5897}"/>
              </a:ext>
            </a:extLst>
          </p:cNvPr>
          <p:cNvSpPr/>
          <p:nvPr/>
        </p:nvSpPr>
        <p:spPr>
          <a:xfrm rot="16200000">
            <a:off x="5838227" y="3881515"/>
            <a:ext cx="176267" cy="2196433"/>
          </a:xfrm>
          <a:prstGeom prst="leftBrace">
            <a:avLst>
              <a:gd name="adj1" fmla="val 51711"/>
              <a:gd name="adj2" fmla="val 50000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7DEEE0-87D6-BEC7-C4D6-CE95CAA79760}"/>
              </a:ext>
            </a:extLst>
          </p:cNvPr>
          <p:cNvSpPr txBox="1"/>
          <p:nvPr/>
        </p:nvSpPr>
        <p:spPr>
          <a:xfrm>
            <a:off x="2120869" y="5213866"/>
            <a:ext cx="219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initial residual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9E6C41-82FB-2AC6-C4F0-5A29C5AB3B77}"/>
              </a:ext>
            </a:extLst>
          </p:cNvPr>
          <p:cNvSpPr txBox="1"/>
          <p:nvPr/>
        </p:nvSpPr>
        <p:spPr>
          <a:xfrm>
            <a:off x="4828144" y="5213866"/>
            <a:ext cx="219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identity mapping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7B75F8-430E-05D5-6487-122195078CEA}"/>
                  </a:ext>
                </a:extLst>
              </p:cNvPr>
              <p:cNvSpPr txBox="1"/>
              <p:nvPr/>
            </p:nvSpPr>
            <p:spPr>
              <a:xfrm>
                <a:off x="466175" y="2505339"/>
                <a:ext cx="9025981" cy="552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GCN with residual connection: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6B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1" i="1" smtClean="0">
                            <a:solidFill>
                              <a:srgbClr val="006B3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srgbClr val="006B3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000" b="0" i="1" smtClean="0">
                            <a:solidFill>
                              <a:srgbClr val="006B3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CA" sz="2000" b="0" i="1" smtClean="0">
                            <a:solidFill>
                              <a:srgbClr val="006B3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CA" sz="2000" b="0" i="1" smtClean="0">
                        <a:solidFill>
                          <a:srgbClr val="006B3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1" smtClean="0">
                        <a:solidFill>
                          <a:srgbClr val="006B3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CA" sz="2000" b="0" i="1" smtClean="0">
                            <a:solidFill>
                              <a:srgbClr val="006B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CA" sz="2000" b="0" i="1" smtClean="0">
                                <a:solidFill>
                                  <a:srgbClr val="006B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CA" sz="2000" b="1" i="1">
                                    <a:solidFill>
                                      <a:srgbClr val="006B3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1" i="1">
                                    <a:solidFill>
                                      <a:srgbClr val="006B3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acc>
                            <m:r>
                              <a:rPr lang="en-CA" sz="2000" i="1">
                                <a:solidFill>
                                  <a:srgbClr val="006B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CA" sz="2000" i="1">
                                    <a:solidFill>
                                      <a:srgbClr val="006B3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000" b="1" i="1">
                                    <a:solidFill>
                                      <a:srgbClr val="006B3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CA" sz="2000" i="1">
                                        <a:solidFill>
                                          <a:srgbClr val="006B3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2000" i="1">
                                        <a:solidFill>
                                          <a:srgbClr val="006B3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CA" sz="2000" b="0" i="1" smtClean="0">
                                <a:solidFill>
                                  <a:srgbClr val="006B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CA" sz="2000" i="1">
                                    <a:solidFill>
                                      <a:srgbClr val="006B3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000" b="1" i="1">
                                    <a:solidFill>
                                      <a:srgbClr val="006B3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CA" sz="2000" i="1">
                                        <a:solidFill>
                                          <a:srgbClr val="006B3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2000" i="1">
                                        <a:solidFill>
                                          <a:srgbClr val="006B3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CA" sz="2000" i="1">
                                <a:solidFill>
                                  <a:srgbClr val="006B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000" b="1" i="1">
                                <a:solidFill>
                                  <a:srgbClr val="006B3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d>
                              <m:dPr>
                                <m:ctrlPr>
                                  <a:rPr lang="en-CA" sz="2000" i="1">
                                    <a:solidFill>
                                      <a:srgbClr val="006B3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000" i="1">
                                    <a:solidFill>
                                      <a:srgbClr val="006B3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7B75F8-430E-05D5-6487-122195078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75" y="2505339"/>
                <a:ext cx="9025981" cy="552972"/>
              </a:xfrm>
              <a:prstGeom prst="rect">
                <a:avLst/>
              </a:prstGeom>
              <a:blipFill>
                <a:blip r:embed="rId5"/>
                <a:stretch>
                  <a:fillRect l="-702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34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5EBC2-FC96-C0BA-E044-89A905671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75AD-5FBA-F6DA-DA4B-4B867F7AE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65" y="640247"/>
            <a:ext cx="11569729" cy="895927"/>
          </a:xfrm>
        </p:spPr>
        <p:txBody>
          <a:bodyPr>
            <a:noAutofit/>
          </a:bodyPr>
          <a:lstStyle/>
          <a:p>
            <a:r>
              <a:rPr lang="en-US" sz="3600" dirty="0"/>
              <a:t>GCNII Model: Initial Residual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EDBC44-9747-837A-07FF-B7B75B060B52}"/>
                  </a:ext>
                </a:extLst>
              </p:cNvPr>
              <p:cNvSpPr txBox="1"/>
              <p:nvPr/>
            </p:nvSpPr>
            <p:spPr>
              <a:xfrm>
                <a:off x="404191" y="1814512"/>
                <a:ext cx="11383618" cy="63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rgbClr val="006B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000" b="1" i="1" smtClean="0">
                              <a:solidFill>
                                <a:srgbClr val="006B3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CA" sz="2000" b="0" i="1" smtClean="0">
                              <a:solidFill>
                                <a:srgbClr val="006B3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000" b="0" i="1" smtClean="0">
                              <a:solidFill>
                                <a:srgbClr val="006B3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CA" sz="2000" b="0" i="1" smtClean="0">
                              <a:solidFill>
                                <a:srgbClr val="006B31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CA" sz="2000" b="0" i="1" smtClean="0">
                          <a:solidFill>
                            <a:srgbClr val="006B3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000" b="0" i="1" smtClean="0">
                          <a:solidFill>
                            <a:srgbClr val="006B3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CA" sz="2000" b="0" i="1" smtClean="0">
                              <a:solidFill>
                                <a:srgbClr val="006B3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CA" sz="2000" i="1">
                                  <a:solidFill>
                                    <a:srgbClr val="006B3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CA" sz="200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0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CA" sz="20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0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CA" sz="20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  <m:acc>
                                <m:accPr>
                                  <m:chr m:val="̃"/>
                                  <m:ctrlPr>
                                    <a:rPr lang="en-CA" sz="2000" b="1" i="1">
                                      <a:solidFill>
                                        <a:srgbClr val="006B3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000" b="1" i="1">
                                      <a:solidFill>
                                        <a:srgbClr val="006B3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</m:acc>
                              <m:sSup>
                                <m:sSupPr>
                                  <m:ctrlPr>
                                    <a:rPr lang="en-CA" sz="2000" i="1">
                                      <a:solidFill>
                                        <a:srgbClr val="006B3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000" b="1" i="1">
                                      <a:solidFill>
                                        <a:srgbClr val="006B3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CA" sz="2000" i="1">
                                          <a:solidFill>
                                            <a:srgbClr val="006B3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000" i="1">
                                          <a:solidFill>
                                            <a:srgbClr val="006B3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CA" sz="2000" i="1">
                                  <a:solidFill>
                                    <a:srgbClr val="006B3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CA" sz="200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CA" sz="20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CA" sz="20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000" b="1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CA" sz="20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0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CA" sz="2000" i="1" smtClean="0">
                                  <a:solidFill>
                                    <a:srgbClr val="006B3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CA" sz="2000" i="1" smtClean="0">
                                      <a:solidFill>
                                        <a:srgbClr val="006B3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000" i="1">
                                      <a:solidFill>
                                        <a:srgbClr val="006B3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CA" sz="2000" i="1">
                                          <a:solidFill>
                                            <a:srgbClr val="006B3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sz="2000" i="1" smtClean="0">
                                          <a:solidFill>
                                            <a:srgbClr val="006B3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CA" sz="2000" i="1">
                                          <a:solidFill>
                                            <a:srgbClr val="006B3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CA" sz="2000" i="1" smtClean="0">
                                      <a:solidFill>
                                        <a:srgbClr val="006B3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b="1" i="1" smtClean="0">
                                      <a:solidFill>
                                        <a:srgbClr val="006B3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CA" sz="2000" b="0" i="1" smtClean="0">
                                      <a:solidFill>
                                        <a:srgbClr val="006B3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CA" sz="2000" b="0" i="1" smtClean="0">
                                  <a:solidFill>
                                    <a:srgbClr val="006B3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CA" sz="2000" i="1" smtClean="0">
                                      <a:solidFill>
                                        <a:srgbClr val="006B3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i="1">
                                      <a:solidFill>
                                        <a:srgbClr val="006B3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CA" sz="2000" i="1">
                                      <a:solidFill>
                                        <a:srgbClr val="006B3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CA" sz="2000" i="1" smtClean="0">
                                      <a:solidFill>
                                        <a:srgbClr val="006B3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000" b="1" i="1" smtClean="0">
                                      <a:solidFill>
                                        <a:srgbClr val="006B3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CA" sz="2000" b="0" i="1" smtClean="0">
                                      <a:solidFill>
                                        <a:srgbClr val="006B3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CA" sz="2000" b="0" i="1" smtClean="0">
                                      <a:solidFill>
                                        <a:srgbClr val="006B3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CA" sz="2000" b="0" i="1" smtClean="0">
                                      <a:solidFill>
                                        <a:srgbClr val="006B3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006B3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EDBC44-9747-837A-07FF-B7B75B060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91" y="1814512"/>
                <a:ext cx="11383618" cy="6365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82CAA4-F02D-3CA6-392A-9AB961EC36B6}"/>
                  </a:ext>
                </a:extLst>
              </p:cNvPr>
              <p:cNvSpPr txBox="1"/>
              <p:nvPr/>
            </p:nvSpPr>
            <p:spPr>
              <a:xfrm>
                <a:off x="2516219" y="2729435"/>
                <a:ext cx="8743661" cy="1114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Construct a connect between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d>
                          <m:dPr>
                            <m:ctrlPr>
                              <a:rPr lang="en-CA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Ensures each node representation retains at least a fraction from the input layer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is not necessarily the feature matrix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 can use a MLP to reduce dimension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82CAA4-F02D-3CA6-392A-9AB961EC3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219" y="2729435"/>
                <a:ext cx="8743661" cy="1114408"/>
              </a:xfrm>
              <a:prstGeom prst="rect">
                <a:avLst/>
              </a:prstGeom>
              <a:blipFill>
                <a:blip r:embed="rId4"/>
                <a:stretch>
                  <a:fillRect l="-581" t="-1136" b="-7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83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ofWaterloo_WhiteBkgrd">
  <a:themeElements>
    <a:clrScheme name="Waterloo2016">
      <a:dk1>
        <a:sysClr val="windowText" lastClr="000000"/>
      </a:dk1>
      <a:lt1>
        <a:sysClr val="window" lastClr="FFFFFF"/>
      </a:lt1>
      <a:dk2>
        <a:srgbClr val="757575"/>
      </a:dk2>
      <a:lt2>
        <a:srgbClr val="D6D6D6"/>
      </a:lt2>
      <a:accent1>
        <a:srgbClr val="FFD54F"/>
      </a:accent1>
      <a:accent2>
        <a:srgbClr val="0C0C0C"/>
      </a:accent2>
      <a:accent3>
        <a:srgbClr val="AEAEAE"/>
      </a:accent3>
      <a:accent4>
        <a:srgbClr val="B71233"/>
      </a:accent4>
      <a:accent5>
        <a:srgbClr val="7F7F7F"/>
      </a:accent5>
      <a:accent6>
        <a:srgbClr val="0073CE"/>
      </a:accent6>
      <a:hlink>
        <a:srgbClr val="353535"/>
      </a:hlink>
      <a:folHlink>
        <a:srgbClr val="595959"/>
      </a:folHlink>
    </a:clrScheme>
    <a:fontScheme name="Custom 1">
      <a:majorFont>
        <a:latin typeface="Barlow Condensed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aterloo_powerpoint_template_16-9_widescreen" id="{4809F9E8-56BF-8C4D-85E0-7353F442B736}" vid="{D553A0E6-7EAA-F242-A75B-21BFDE7A7B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UofWaterloo_WhiteBkgrd</Template>
  <TotalTime>16449</TotalTime>
  <Words>1005</Words>
  <Application>Microsoft Macintosh PowerPoint</Application>
  <PresentationFormat>Widescreen</PresentationFormat>
  <Paragraphs>138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Barlow Condensed</vt:lpstr>
      <vt:lpstr>Calibri</vt:lpstr>
      <vt:lpstr>Cambria Math</vt:lpstr>
      <vt:lpstr>Georgia</vt:lpstr>
      <vt:lpstr>Verdana</vt:lpstr>
      <vt:lpstr>Wingdings</vt:lpstr>
      <vt:lpstr>UofWaterloo_WhiteBkgrd</vt:lpstr>
      <vt:lpstr>  [chen et al., ICML’20]  SIMPLE and Deep Graph convolutional networks</vt:lpstr>
      <vt:lpstr>Motivation: GCN</vt:lpstr>
      <vt:lpstr>Motivation: GCN</vt:lpstr>
      <vt:lpstr>Motivation: GCN over-smoothing </vt:lpstr>
      <vt:lpstr>Motivation: ResNet</vt:lpstr>
      <vt:lpstr>Motivation: ResNet</vt:lpstr>
      <vt:lpstr>Motivation: GCN with Residual Connection</vt:lpstr>
      <vt:lpstr>GCNII Model</vt:lpstr>
      <vt:lpstr>GCNII Model: Initial Residual</vt:lpstr>
      <vt:lpstr>GCNII Model: Identity Mapping</vt:lpstr>
      <vt:lpstr>GCNII Model: Identity Mapping</vt:lpstr>
      <vt:lpstr>Spectral Analysis: GCN with Residual </vt:lpstr>
      <vt:lpstr>Spectral Analysis: GCN with Residual </vt:lpstr>
      <vt:lpstr>Spectral Analysis: GCN with Residual </vt:lpstr>
      <vt:lpstr>Spectral Analysis: GCNII </vt:lpstr>
      <vt:lpstr>Spectral Analysis: GCNII </vt:lpstr>
      <vt:lpstr>Other Related Work</vt:lpstr>
      <vt:lpstr>Other Related Work</vt:lpstr>
      <vt:lpstr>Experiment: Tasks and Dataset</vt:lpstr>
      <vt:lpstr>Experiment Results: Semi-Supervised Node Classification</vt:lpstr>
      <vt:lpstr>Experiment Results: Semi-Supervised Node Classification</vt:lpstr>
      <vt:lpstr>Experiment Results: Full-Supervised Node Classification</vt:lpstr>
      <vt:lpstr>Experiment Results: Inductive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AlphaSMT: A Reinforcement Learning Guided SMT Solver</dc:title>
  <dc:creator>John Lu</dc:creator>
  <cp:lastModifiedBy>Zhengyang Lu</cp:lastModifiedBy>
  <cp:revision>56</cp:revision>
  <dcterms:created xsi:type="dcterms:W3CDTF">2023-05-13T14:47:00Z</dcterms:created>
  <dcterms:modified xsi:type="dcterms:W3CDTF">2025-03-04T17:38:46Z</dcterms:modified>
</cp:coreProperties>
</file>