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sldIdLst>
    <p:sldId id="325" r:id="rId2"/>
    <p:sldId id="351" r:id="rId3"/>
    <p:sldId id="359"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93" r:id="rId20"/>
    <p:sldId id="394" r:id="rId21"/>
    <p:sldId id="395" r:id="rId22"/>
    <p:sldId id="396" r:id="rId23"/>
    <p:sldId id="398" r:id="rId24"/>
    <p:sldId id="389" r:id="rId25"/>
    <p:sldId id="390" r:id="rId26"/>
    <p:sldId id="391" r:id="rId27"/>
    <p:sldId id="3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4725" userDrawn="1">
          <p15:clr>
            <a:srgbClr val="A4A3A4"/>
          </p15:clr>
        </p15:guide>
        <p15:guide id="3" pos="1118" userDrawn="1">
          <p15:clr>
            <a:srgbClr val="A4A3A4"/>
          </p15:clr>
        </p15:guide>
        <p15:guide id="4" orient="horz" pos="16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31"/>
    <a:srgbClr val="AE73A8"/>
    <a:srgbClr val="AEC4EB"/>
    <a:srgbClr val="35A833"/>
    <a:srgbClr val="C0FAB6"/>
    <a:srgbClr val="EDBFCA"/>
    <a:srgbClr val="F9C7D1"/>
    <a:srgbClr val="C49EA7"/>
    <a:srgbClr val="F96EF8"/>
    <a:srgbClr val="F9E0E4"/>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87644"/>
  </p:normalViewPr>
  <p:slideViewPr>
    <p:cSldViewPr snapToGrid="0">
      <p:cViewPr varScale="1">
        <p:scale>
          <a:sx n="105" d="100"/>
          <a:sy n="105" d="100"/>
        </p:scale>
        <p:origin x="776" y="192"/>
      </p:cViewPr>
      <p:guideLst>
        <p:guide orient="horz" pos="3521"/>
        <p:guide pos="4725"/>
        <p:guide pos="1118"/>
        <p:guide orient="horz" pos="1661"/>
      </p:guideLst>
    </p:cSldViewPr>
  </p:slideViewPr>
  <p:notesTextViewPr>
    <p:cViewPr>
      <p:scale>
        <a:sx n="1" d="1"/>
        <a:sy n="1" d="1"/>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1</a:t>
            </a:fld>
            <a:endParaRPr lang="en-US"/>
          </a:p>
        </p:txBody>
      </p:sp>
    </p:spTree>
    <p:extLst>
      <p:ext uri="{BB962C8B-B14F-4D97-AF65-F5344CB8AC3E}">
        <p14:creationId xmlns:p14="http://schemas.microsoft.com/office/powerpoint/2010/main" val="399546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89539-DBB0-1C1F-BBA3-B380D4952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CFF26-C852-453E-493A-4ABD597C2C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02171B-516B-439A-F3B0-6A04D1D9826A}"/>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401E45F-A224-453C-1FD8-19978099C0C5}"/>
              </a:ext>
            </a:extLst>
          </p:cNvPr>
          <p:cNvSpPr>
            <a:spLocks noGrp="1"/>
          </p:cNvSpPr>
          <p:nvPr>
            <p:ph type="sldNum" sz="quarter" idx="5"/>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169358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9B0EE-447E-C67F-C160-DB05A33A62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377F6-15D6-D823-8FC5-A2FE81E10D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DA312-388F-40D7-88BA-B6310FF87AF6}"/>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BDEEDD78-C39D-E943-D113-AB0D80E1E063}"/>
              </a:ext>
            </a:extLst>
          </p:cNvPr>
          <p:cNvSpPr>
            <a:spLocks noGrp="1"/>
          </p:cNvSpPr>
          <p:nvPr>
            <p:ph type="sldNum" sz="quarter" idx="5"/>
          </p:nvPr>
        </p:nvSpPr>
        <p:spPr/>
        <p:txBody>
          <a:bodyPr/>
          <a:lstStyle/>
          <a:p>
            <a:fld id="{8CCEF7D1-689C-4BC1-B59B-4A4CE078ECDF}" type="slidenum">
              <a:rPr lang="en-US" smtClean="0"/>
              <a:t>11</a:t>
            </a:fld>
            <a:endParaRPr lang="en-US"/>
          </a:p>
        </p:txBody>
      </p:sp>
    </p:spTree>
    <p:extLst>
      <p:ext uri="{BB962C8B-B14F-4D97-AF65-F5344CB8AC3E}">
        <p14:creationId xmlns:p14="http://schemas.microsoft.com/office/powerpoint/2010/main" val="305409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65A55-0EA1-08DD-2B94-F0BD8F8E4B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6ACB83-646E-5D88-0C86-8CE2726B5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41F5F-99D2-4BD0-0775-7ADA6D2DF5C4}"/>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043527D8-03F2-91DA-F9D7-0D53AE98D0A7}"/>
              </a:ext>
            </a:extLst>
          </p:cNvPr>
          <p:cNvSpPr>
            <a:spLocks noGrp="1"/>
          </p:cNvSpPr>
          <p:nvPr>
            <p:ph type="sldNum" sz="quarter" idx="5"/>
          </p:nvPr>
        </p:nvSpPr>
        <p:spPr/>
        <p:txBody>
          <a:bodyPr/>
          <a:lstStyle/>
          <a:p>
            <a:fld id="{8CCEF7D1-689C-4BC1-B59B-4A4CE078ECDF}" type="slidenum">
              <a:rPr lang="en-US" smtClean="0"/>
              <a:t>12</a:t>
            </a:fld>
            <a:endParaRPr lang="en-US"/>
          </a:p>
        </p:txBody>
      </p:sp>
    </p:spTree>
    <p:extLst>
      <p:ext uri="{BB962C8B-B14F-4D97-AF65-F5344CB8AC3E}">
        <p14:creationId xmlns:p14="http://schemas.microsoft.com/office/powerpoint/2010/main" val="219127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B9570-DCFD-9516-F907-EAAECA89E9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FCCB5-D548-B036-E75C-C384B4E81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33B59C-7EC5-98A6-BF3E-033D42600165}"/>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F8D0AE9E-447B-F758-A5B4-F01A86A4157F}"/>
              </a:ext>
            </a:extLst>
          </p:cNvPr>
          <p:cNvSpPr>
            <a:spLocks noGrp="1"/>
          </p:cNvSpPr>
          <p:nvPr>
            <p:ph type="sldNum" sz="quarter" idx="5"/>
          </p:nvPr>
        </p:nvSpPr>
        <p:spPr/>
        <p:txBody>
          <a:bodyPr/>
          <a:lstStyle/>
          <a:p>
            <a:fld id="{8CCEF7D1-689C-4BC1-B59B-4A4CE078ECDF}" type="slidenum">
              <a:rPr lang="en-US" smtClean="0"/>
              <a:t>13</a:t>
            </a:fld>
            <a:endParaRPr lang="en-US"/>
          </a:p>
        </p:txBody>
      </p:sp>
    </p:spTree>
    <p:extLst>
      <p:ext uri="{BB962C8B-B14F-4D97-AF65-F5344CB8AC3E}">
        <p14:creationId xmlns:p14="http://schemas.microsoft.com/office/powerpoint/2010/main" val="108628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6979-4546-1C74-DC0F-A04B2DB56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3667D2-302A-22EE-7595-24A133307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F62F1F-D56A-A9BF-FD62-8E6B83748394}"/>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D3DF55A-3F59-824E-851B-B0E87E4F90C9}"/>
              </a:ext>
            </a:extLst>
          </p:cNvPr>
          <p:cNvSpPr>
            <a:spLocks noGrp="1"/>
          </p:cNvSpPr>
          <p:nvPr>
            <p:ph type="sldNum" sz="quarter" idx="5"/>
          </p:nvPr>
        </p:nvSpPr>
        <p:spPr/>
        <p:txBody>
          <a:bodyPr/>
          <a:lstStyle/>
          <a:p>
            <a:fld id="{8CCEF7D1-689C-4BC1-B59B-4A4CE078ECDF}" type="slidenum">
              <a:rPr lang="en-US" smtClean="0"/>
              <a:t>14</a:t>
            </a:fld>
            <a:endParaRPr lang="en-US"/>
          </a:p>
        </p:txBody>
      </p:sp>
    </p:spTree>
    <p:extLst>
      <p:ext uri="{BB962C8B-B14F-4D97-AF65-F5344CB8AC3E}">
        <p14:creationId xmlns:p14="http://schemas.microsoft.com/office/powerpoint/2010/main" val="1856139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53391-072C-0B84-30A0-0915E50B46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CC5588-CFBD-D9C4-1935-261382F7C0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EC290F-B63E-4AF8-DFEC-D0738C5888EB}"/>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3F1B3699-45D9-3F06-967D-2ECBE1858935}"/>
              </a:ext>
            </a:extLst>
          </p:cNvPr>
          <p:cNvSpPr>
            <a:spLocks noGrp="1"/>
          </p:cNvSpPr>
          <p:nvPr>
            <p:ph type="sldNum" sz="quarter" idx="5"/>
          </p:nvPr>
        </p:nvSpPr>
        <p:spPr/>
        <p:txBody>
          <a:bodyPr/>
          <a:lstStyle/>
          <a:p>
            <a:fld id="{8CCEF7D1-689C-4BC1-B59B-4A4CE078ECDF}" type="slidenum">
              <a:rPr lang="en-US" smtClean="0"/>
              <a:t>15</a:t>
            </a:fld>
            <a:endParaRPr lang="en-US"/>
          </a:p>
        </p:txBody>
      </p:sp>
    </p:spTree>
    <p:extLst>
      <p:ext uri="{BB962C8B-B14F-4D97-AF65-F5344CB8AC3E}">
        <p14:creationId xmlns:p14="http://schemas.microsoft.com/office/powerpoint/2010/main" val="1576017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784CD-4B2D-B012-D4E3-7BA359BCE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5DEDDD-F084-7A6C-E767-18B123218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601EB-659E-B6BD-EB49-5FCF8205F243}"/>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AB81202-9892-732A-BDFB-12E6D56A0A45}"/>
              </a:ext>
            </a:extLst>
          </p:cNvPr>
          <p:cNvSpPr>
            <a:spLocks noGrp="1"/>
          </p:cNvSpPr>
          <p:nvPr>
            <p:ph type="sldNum" sz="quarter" idx="5"/>
          </p:nvPr>
        </p:nvSpPr>
        <p:spPr/>
        <p:txBody>
          <a:bodyPr/>
          <a:lstStyle/>
          <a:p>
            <a:fld id="{8CCEF7D1-689C-4BC1-B59B-4A4CE078ECDF}" type="slidenum">
              <a:rPr lang="en-US" smtClean="0"/>
              <a:t>16</a:t>
            </a:fld>
            <a:endParaRPr lang="en-US"/>
          </a:p>
        </p:txBody>
      </p:sp>
    </p:spTree>
    <p:extLst>
      <p:ext uri="{BB962C8B-B14F-4D97-AF65-F5344CB8AC3E}">
        <p14:creationId xmlns:p14="http://schemas.microsoft.com/office/powerpoint/2010/main" val="2501286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D6EE0-A9A0-ED9C-12B5-28DD45773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DEB48-2DE2-0183-CE71-3B86AE3ED8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E19F8D-36CD-C79C-335A-AB85D3C61622}"/>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DA6F7E89-7644-0C37-7DC9-DA3E643CDFB6}"/>
              </a:ext>
            </a:extLst>
          </p:cNvPr>
          <p:cNvSpPr>
            <a:spLocks noGrp="1"/>
          </p:cNvSpPr>
          <p:nvPr>
            <p:ph type="sldNum" sz="quarter" idx="5"/>
          </p:nvPr>
        </p:nvSpPr>
        <p:spPr/>
        <p:txBody>
          <a:bodyPr/>
          <a:lstStyle/>
          <a:p>
            <a:fld id="{8CCEF7D1-689C-4BC1-B59B-4A4CE078ECDF}" type="slidenum">
              <a:rPr lang="en-US" smtClean="0"/>
              <a:t>17</a:t>
            </a:fld>
            <a:endParaRPr lang="en-US"/>
          </a:p>
        </p:txBody>
      </p:sp>
    </p:spTree>
    <p:extLst>
      <p:ext uri="{BB962C8B-B14F-4D97-AF65-F5344CB8AC3E}">
        <p14:creationId xmlns:p14="http://schemas.microsoft.com/office/powerpoint/2010/main" val="112634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CEF87-A0DD-A4F4-5F57-852FE9C110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2F2C1-9C57-5EA8-E0C1-E632F07AC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B5DD4-208E-98CC-864F-F679F27E5212}"/>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4BDC5D37-E7D2-BC4D-F7A4-BD9DF2309DF4}"/>
              </a:ext>
            </a:extLst>
          </p:cNvPr>
          <p:cNvSpPr>
            <a:spLocks noGrp="1"/>
          </p:cNvSpPr>
          <p:nvPr>
            <p:ph type="sldNum" sz="quarter" idx="5"/>
          </p:nvPr>
        </p:nvSpPr>
        <p:spPr/>
        <p:txBody>
          <a:bodyPr/>
          <a:lstStyle/>
          <a:p>
            <a:fld id="{8CCEF7D1-689C-4BC1-B59B-4A4CE078ECDF}" type="slidenum">
              <a:rPr lang="en-US" smtClean="0"/>
              <a:t>18</a:t>
            </a:fld>
            <a:endParaRPr lang="en-US"/>
          </a:p>
        </p:txBody>
      </p:sp>
    </p:spTree>
    <p:extLst>
      <p:ext uri="{BB962C8B-B14F-4D97-AF65-F5344CB8AC3E}">
        <p14:creationId xmlns:p14="http://schemas.microsoft.com/office/powerpoint/2010/main" val="412920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33EF7-B525-8442-F032-999562A72C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7773A6-8989-5861-85A0-7F86369AD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C8058-3C7C-BC9B-1806-D865197C24A7}"/>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AB5356BA-BECD-5982-2BB0-7B8050D8373E}"/>
              </a:ext>
            </a:extLst>
          </p:cNvPr>
          <p:cNvSpPr>
            <a:spLocks noGrp="1"/>
          </p:cNvSpPr>
          <p:nvPr>
            <p:ph type="sldNum" sz="quarter" idx="5"/>
          </p:nvPr>
        </p:nvSpPr>
        <p:spPr/>
        <p:txBody>
          <a:bodyPr/>
          <a:lstStyle/>
          <a:p>
            <a:fld id="{8CCEF7D1-689C-4BC1-B59B-4A4CE078ECDF}" type="slidenum">
              <a:rPr lang="en-US" smtClean="0"/>
              <a:t>19</a:t>
            </a:fld>
            <a:endParaRPr lang="en-US"/>
          </a:p>
        </p:txBody>
      </p:sp>
    </p:spTree>
    <p:extLst>
      <p:ext uri="{BB962C8B-B14F-4D97-AF65-F5344CB8AC3E}">
        <p14:creationId xmlns:p14="http://schemas.microsoft.com/office/powerpoint/2010/main" val="41744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9906B-53A0-5175-7F93-FF434F134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20634-64DB-99F6-C153-84EB7A1DFB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04C28-196E-CD49-D360-645175059E42}"/>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3F84FF8F-4934-A353-2ABB-BC90009C2E44}"/>
              </a:ext>
            </a:extLst>
          </p:cNvPr>
          <p:cNvSpPr>
            <a:spLocks noGrp="1"/>
          </p:cNvSpPr>
          <p:nvPr>
            <p:ph type="sldNum" sz="quarter" idx="5"/>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3778358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735A8-19D7-35F2-268F-06F8C98982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995CE-0EA0-2C4C-D4A1-222F6C088B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36A3AB-12C3-38E9-BEE2-75DF13AB8CF1}"/>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B7460C24-8601-CFDB-6B37-F9C3ADBDC206}"/>
              </a:ext>
            </a:extLst>
          </p:cNvPr>
          <p:cNvSpPr>
            <a:spLocks noGrp="1"/>
          </p:cNvSpPr>
          <p:nvPr>
            <p:ph type="sldNum" sz="quarter" idx="5"/>
          </p:nvPr>
        </p:nvSpPr>
        <p:spPr/>
        <p:txBody>
          <a:bodyPr/>
          <a:lstStyle/>
          <a:p>
            <a:fld id="{8CCEF7D1-689C-4BC1-B59B-4A4CE078ECDF}" type="slidenum">
              <a:rPr lang="en-US" smtClean="0"/>
              <a:t>20</a:t>
            </a:fld>
            <a:endParaRPr lang="en-US"/>
          </a:p>
        </p:txBody>
      </p:sp>
    </p:spTree>
    <p:extLst>
      <p:ext uri="{BB962C8B-B14F-4D97-AF65-F5344CB8AC3E}">
        <p14:creationId xmlns:p14="http://schemas.microsoft.com/office/powerpoint/2010/main" val="1026970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C7826-E732-1024-3D82-717F66BCE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7D21A-346C-EADC-7730-26ED5F9C4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4BC7-904B-BF98-A372-4471C7C387A9}"/>
              </a:ext>
            </a:extLst>
          </p:cNvPr>
          <p:cNvSpPr>
            <a:spLocks noGrp="1"/>
          </p:cNvSpPr>
          <p:nvPr>
            <p:ph type="body" idx="1"/>
          </p:nvPr>
        </p:nvSpPr>
        <p:spPr/>
        <p:txBody>
          <a:bodyPr/>
          <a:lstStyle/>
          <a:p>
            <a:pPr marL="141750" indent="-141750">
              <a:buFont typeface="Arial" panose="020B0604020202020204" pitchFamily="34" charset="0"/>
              <a:buChar char="•"/>
            </a:pPr>
            <a:r>
              <a:rPr lang="en-CN">
                <a:solidFill>
                  <a:schemeClr val="accent6">
                    <a:lumMod val="75000"/>
                  </a:schemeClr>
                </a:solidFill>
              </a:rPr>
              <a:t>To resolve the problem of lack of independence caused by convolution, we interpret that each layer of the network defines an embedding function of the vertices (random variable) that are tied to the same probability measure but are independent.</a:t>
            </a:r>
            <a:endParaRPr lang="en-CA" dirty="0">
              <a:solidFill>
                <a:schemeClr val="accent6">
                  <a:lumMod val="75000"/>
                </a:schemeClr>
              </a:solidFill>
            </a:endParaRPr>
          </a:p>
          <a:p>
            <a:pPr marL="141750" indent="-141750">
              <a:buFont typeface="Arial" panose="020B0604020202020204" pitchFamily="34" charset="0"/>
              <a:buChar char="•"/>
            </a:pPr>
            <a:r>
              <a:rPr lang="en-CN">
                <a:solidFill>
                  <a:schemeClr val="accent6">
                    <a:lumMod val="75000"/>
                  </a:schemeClr>
                </a:solidFill>
              </a:rPr>
              <a:t>Writing GCN in the functional form allows for evaluating the integrals in the Monte Carlo manner,</a:t>
            </a: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3BC0BAF-829C-21D2-FC56-5B28190E42D4}"/>
              </a:ext>
            </a:extLst>
          </p:cNvPr>
          <p:cNvSpPr>
            <a:spLocks noGrp="1"/>
          </p:cNvSpPr>
          <p:nvPr>
            <p:ph type="sldNum" sz="quarter" idx="5"/>
          </p:nvPr>
        </p:nvSpPr>
        <p:spPr/>
        <p:txBody>
          <a:bodyPr/>
          <a:lstStyle/>
          <a:p>
            <a:fld id="{8CCEF7D1-689C-4BC1-B59B-4A4CE078ECDF}" type="slidenum">
              <a:rPr lang="en-US" smtClean="0"/>
              <a:t>21</a:t>
            </a:fld>
            <a:endParaRPr lang="en-US"/>
          </a:p>
        </p:txBody>
      </p:sp>
    </p:spTree>
    <p:extLst>
      <p:ext uri="{BB962C8B-B14F-4D97-AF65-F5344CB8AC3E}">
        <p14:creationId xmlns:p14="http://schemas.microsoft.com/office/powerpoint/2010/main" val="951021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27371-CE37-F3B8-0EAE-4D8DDF286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5ACF59-AC5A-BA25-61BD-35F9114356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3D515-4C3F-2B7C-AD2A-6F591B87067F}"/>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016EC77-6663-35F5-DE53-6422DAEEF0A5}"/>
              </a:ext>
            </a:extLst>
          </p:cNvPr>
          <p:cNvSpPr>
            <a:spLocks noGrp="1"/>
          </p:cNvSpPr>
          <p:nvPr>
            <p:ph type="sldNum" sz="quarter" idx="5"/>
          </p:nvPr>
        </p:nvSpPr>
        <p:spPr/>
        <p:txBody>
          <a:bodyPr/>
          <a:lstStyle/>
          <a:p>
            <a:fld id="{8CCEF7D1-689C-4BC1-B59B-4A4CE078ECDF}" type="slidenum">
              <a:rPr lang="en-US" smtClean="0"/>
              <a:t>22</a:t>
            </a:fld>
            <a:endParaRPr lang="en-US"/>
          </a:p>
        </p:txBody>
      </p:sp>
    </p:spTree>
    <p:extLst>
      <p:ext uri="{BB962C8B-B14F-4D97-AF65-F5344CB8AC3E}">
        <p14:creationId xmlns:p14="http://schemas.microsoft.com/office/powerpoint/2010/main" val="2136522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AB791-B85D-C25D-C3CF-F00054F921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E6DAE-954E-5EC6-042A-7A9B3A4360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E3B6D-A06B-66AA-AB47-6E80771675E6}"/>
              </a:ext>
            </a:extLst>
          </p:cNvPr>
          <p:cNvSpPr>
            <a:spLocks noGrp="1"/>
          </p:cNvSpPr>
          <p:nvPr>
            <p:ph type="body" idx="1"/>
          </p:nvPr>
        </p:nvSpPr>
        <p:spPr/>
        <p:txBody>
          <a:bodyPr/>
          <a:lstStyle/>
          <a:p>
            <a:pPr marL="141750" indent="-141750">
              <a:buFont typeface="Arial" panose="020B0604020202020204" pitchFamily="34" charset="0"/>
              <a:buChar char="•"/>
            </a:pPr>
            <a:r>
              <a:rPr lang="en-CN">
                <a:solidFill>
                  <a:schemeClr val="accent6">
                    <a:lumMod val="75000"/>
                  </a:schemeClr>
                </a:solidFill>
              </a:rPr>
              <a:t>The layer sampling algorithm of GraphSAGE (Hamilton et al., 2017) performs uniform node sampling on the previous layer neighbors. It enforces a pre-defined budget on the sample size, so as to bound the minibatch computation complexity. </a:t>
            </a:r>
            <a:endParaRPr lang="en-CA" dirty="0">
              <a:solidFill>
                <a:schemeClr val="accent6">
                  <a:lumMod val="75000"/>
                </a:schemeClr>
              </a:solidFill>
            </a:endParaRPr>
          </a:p>
          <a:p>
            <a:pPr marL="141750" indent="-141750">
              <a:buFont typeface="Arial" panose="020B0604020202020204" pitchFamily="34" charset="0"/>
              <a:buChar char="•"/>
            </a:pPr>
            <a:r>
              <a:rPr lang="en-CN">
                <a:solidFill>
                  <a:schemeClr val="accent6">
                    <a:lumMod val="75000"/>
                  </a:schemeClr>
                </a:solidFill>
              </a:rPr>
              <a:t>S-GCN (Chen et al., 2018a) further restricts neighborhood size by requiring only two support nodes in the previous layer. The idea is to use the historical activations in the previous layer to avoid redundant re-evaluation. </a:t>
            </a:r>
            <a:endParaRPr lang="en-CA" dirty="0">
              <a:solidFill>
                <a:schemeClr val="accent6">
                  <a:lumMod val="75000"/>
                </a:schemeClr>
              </a:solidFill>
            </a:endParaRPr>
          </a:p>
          <a:p>
            <a:pPr marL="141750" indent="-141750">
              <a:buFont typeface="Arial" panose="020B0604020202020204" pitchFamily="34" charset="0"/>
              <a:buChar char="•"/>
            </a:pPr>
            <a:r>
              <a:rPr lang="en-CN">
                <a:solidFill>
                  <a:schemeClr val="accent6">
                    <a:lumMod val="75000"/>
                  </a:schemeClr>
                </a:solidFill>
              </a:rPr>
              <a:t>FastGCN (Chen et al., 2018b) performs sampling from another perspective. Instead of tracking down the inter-layer connections, node sampling is performed independently for each layer. It applies importance sampling to reduce variance, and results in constant sample size in all layers. However, the minibatches potentially become too sparse to achieve high accuracy. </a:t>
            </a:r>
            <a:endParaRPr lang="en-CA" dirty="0">
              <a:solidFill>
                <a:schemeClr val="accent6">
                  <a:lumMod val="75000"/>
                </a:schemeClr>
              </a:solidFill>
            </a:endParaRPr>
          </a:p>
          <a:p>
            <a:pPr marL="141750" indent="-141750">
              <a:buFont typeface="Arial" panose="020B0604020202020204" pitchFamily="34" charset="0"/>
              <a:buChar char="•"/>
            </a:pPr>
            <a:r>
              <a:rPr lang="en-CN">
                <a:solidFill>
                  <a:schemeClr val="accent6">
                    <a:lumMod val="75000"/>
                  </a:schemeClr>
                </a:solidFill>
              </a:rPr>
              <a:t>Huang et al. (2018) improves FastGCN by an additional sampling neural network. It ensures high accuracy, since sampling is conditioned on the selected nodes in the next layer.</a:t>
            </a: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ADE6319-0BD5-E393-37B4-4EDA1F8083D9}"/>
              </a:ext>
            </a:extLst>
          </p:cNvPr>
          <p:cNvSpPr>
            <a:spLocks noGrp="1"/>
          </p:cNvSpPr>
          <p:nvPr>
            <p:ph type="sldNum" sz="quarter" idx="5"/>
          </p:nvPr>
        </p:nvSpPr>
        <p:spPr/>
        <p:txBody>
          <a:bodyPr/>
          <a:lstStyle/>
          <a:p>
            <a:fld id="{8CCEF7D1-689C-4BC1-B59B-4A4CE078ECDF}" type="slidenum">
              <a:rPr lang="en-US" smtClean="0"/>
              <a:t>23</a:t>
            </a:fld>
            <a:endParaRPr lang="en-US"/>
          </a:p>
        </p:txBody>
      </p:sp>
    </p:spTree>
    <p:extLst>
      <p:ext uri="{BB962C8B-B14F-4D97-AF65-F5344CB8AC3E}">
        <p14:creationId xmlns:p14="http://schemas.microsoft.com/office/powerpoint/2010/main" val="56836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EC57D-31CB-F388-B4D1-A8E1F47D04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45627-57E0-151E-9A5A-D021EEC3B6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C65DA-B514-9030-245E-81D71CCD6204}"/>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243C90A3-1BE3-529A-FBB4-07BDC359863F}"/>
              </a:ext>
            </a:extLst>
          </p:cNvPr>
          <p:cNvSpPr>
            <a:spLocks noGrp="1"/>
          </p:cNvSpPr>
          <p:nvPr>
            <p:ph type="sldNum" sz="quarter" idx="5"/>
          </p:nvPr>
        </p:nvSpPr>
        <p:spPr/>
        <p:txBody>
          <a:bodyPr/>
          <a:lstStyle/>
          <a:p>
            <a:fld id="{8CCEF7D1-689C-4BC1-B59B-4A4CE078ECDF}" type="slidenum">
              <a:rPr lang="en-US" smtClean="0"/>
              <a:t>24</a:t>
            </a:fld>
            <a:endParaRPr lang="en-US"/>
          </a:p>
        </p:txBody>
      </p:sp>
    </p:spTree>
    <p:extLst>
      <p:ext uri="{BB962C8B-B14F-4D97-AF65-F5344CB8AC3E}">
        <p14:creationId xmlns:p14="http://schemas.microsoft.com/office/powerpoint/2010/main" val="1697018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8CABA-11B7-9F56-45F8-9AE1DC1F75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AAC67-87A4-78FC-6B8B-F6E906EEE4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737EC-A5B0-D564-866F-1C490CF0FDAC}"/>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4C7A52CE-A8FC-AB71-8F83-6F834C81CF13}"/>
              </a:ext>
            </a:extLst>
          </p:cNvPr>
          <p:cNvSpPr>
            <a:spLocks noGrp="1"/>
          </p:cNvSpPr>
          <p:nvPr>
            <p:ph type="sldNum" sz="quarter" idx="5"/>
          </p:nvPr>
        </p:nvSpPr>
        <p:spPr/>
        <p:txBody>
          <a:bodyPr/>
          <a:lstStyle/>
          <a:p>
            <a:fld id="{8CCEF7D1-689C-4BC1-B59B-4A4CE078ECDF}" type="slidenum">
              <a:rPr lang="en-US" smtClean="0"/>
              <a:t>25</a:t>
            </a:fld>
            <a:endParaRPr lang="en-US"/>
          </a:p>
        </p:txBody>
      </p:sp>
    </p:spTree>
    <p:extLst>
      <p:ext uri="{BB962C8B-B14F-4D97-AF65-F5344CB8AC3E}">
        <p14:creationId xmlns:p14="http://schemas.microsoft.com/office/powerpoint/2010/main" val="4224557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82284-971F-4AC0-A3D6-A0FA03FDB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A10A5-C8CB-01BD-EE28-86C781909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F9A236-B9D5-A0F0-DC5A-F4E42267B363}"/>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5F3BBCF6-6B6E-D575-A5D4-4B54B7C3E6C8}"/>
              </a:ext>
            </a:extLst>
          </p:cNvPr>
          <p:cNvSpPr>
            <a:spLocks noGrp="1"/>
          </p:cNvSpPr>
          <p:nvPr>
            <p:ph type="sldNum" sz="quarter" idx="5"/>
          </p:nvPr>
        </p:nvSpPr>
        <p:spPr/>
        <p:txBody>
          <a:bodyPr/>
          <a:lstStyle/>
          <a:p>
            <a:fld id="{8CCEF7D1-689C-4BC1-B59B-4A4CE078ECDF}" type="slidenum">
              <a:rPr lang="en-US" smtClean="0"/>
              <a:t>26</a:t>
            </a:fld>
            <a:endParaRPr lang="en-US"/>
          </a:p>
        </p:txBody>
      </p:sp>
    </p:spTree>
    <p:extLst>
      <p:ext uri="{BB962C8B-B14F-4D97-AF65-F5344CB8AC3E}">
        <p14:creationId xmlns:p14="http://schemas.microsoft.com/office/powerpoint/2010/main" val="1043902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4A58A-EB30-6004-6870-E16EE4D61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312A6A-4F4B-6F0D-9DE1-3AA490CFED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8DECC8-0D78-35C3-4A08-1B696144BEB7}"/>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70446067-DC20-484F-FFE2-AFDBF524E700}"/>
              </a:ext>
            </a:extLst>
          </p:cNvPr>
          <p:cNvSpPr>
            <a:spLocks noGrp="1"/>
          </p:cNvSpPr>
          <p:nvPr>
            <p:ph type="sldNum" sz="quarter" idx="5"/>
          </p:nvPr>
        </p:nvSpPr>
        <p:spPr/>
        <p:txBody>
          <a:bodyPr/>
          <a:lstStyle/>
          <a:p>
            <a:fld id="{8CCEF7D1-689C-4BC1-B59B-4A4CE078ECDF}" type="slidenum">
              <a:rPr lang="en-US" smtClean="0"/>
              <a:t>27</a:t>
            </a:fld>
            <a:endParaRPr lang="en-US"/>
          </a:p>
        </p:txBody>
      </p:sp>
    </p:spTree>
    <p:extLst>
      <p:ext uri="{BB962C8B-B14F-4D97-AF65-F5344CB8AC3E}">
        <p14:creationId xmlns:p14="http://schemas.microsoft.com/office/powerpoint/2010/main" val="104740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F324D-055C-8D10-FAA6-5C2D0D18B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FDE83-1CF4-DAF7-0081-A18D1D466F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EFB64-1025-4F07-CAAA-7B7539E5B483}"/>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3E97EA7B-6F0E-5364-A692-C45338710ACF}"/>
              </a:ext>
            </a:extLst>
          </p:cNvPr>
          <p:cNvSpPr>
            <a:spLocks noGrp="1"/>
          </p:cNvSpPr>
          <p:nvPr>
            <p:ph type="sldNum" sz="quarter" idx="5"/>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85141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33246-B7CF-7A2E-ABF3-42A808034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0FAE3-01BF-C952-5262-53D466B39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4759C9-A3B0-E38F-2EBB-4C91A5F813E6}"/>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53F5609D-CFE0-F7C6-9651-424D081E6742}"/>
              </a:ext>
            </a:extLst>
          </p:cNvPr>
          <p:cNvSpPr>
            <a:spLocks noGrp="1"/>
          </p:cNvSpPr>
          <p:nvPr>
            <p:ph type="sldNum" sz="quarter" idx="5"/>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230885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AF5F-2DC4-BBDA-0188-88A4AC881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A7DA4-66C7-1278-2C31-A072E18C6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108711-B16A-ABE3-CF7B-B1FE59DF5B9D}"/>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F262A29-961D-BBCF-8D03-5EFC697CE0C1}"/>
              </a:ext>
            </a:extLst>
          </p:cNvPr>
          <p:cNvSpPr>
            <a:spLocks noGrp="1"/>
          </p:cNvSpPr>
          <p:nvPr>
            <p:ph type="sldNum" sz="quarter" idx="5"/>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29567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D1DB7-A1C8-B617-1F00-5B0BF099A6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81A7B-B9E6-B818-8C3F-E7705C86C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63789-C520-86D8-AC02-F5AD1D0F29BD}"/>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8593A96D-28E1-2B5A-965B-90251A8E37F8}"/>
              </a:ext>
            </a:extLst>
          </p:cNvPr>
          <p:cNvSpPr>
            <a:spLocks noGrp="1"/>
          </p:cNvSpPr>
          <p:nvPr>
            <p:ph type="sldNum" sz="quarter" idx="5"/>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39040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DD520-141B-2143-C3A3-F70467C0F6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41E0A-2C83-DB4A-7BCF-55712DEF8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2D2764-F984-13AE-BCD6-DB2C8488E5AF}"/>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4F627A1F-F0DE-BBEC-3AF5-AF34B42282CB}"/>
              </a:ext>
            </a:extLst>
          </p:cNvPr>
          <p:cNvSpPr>
            <a:spLocks noGrp="1"/>
          </p:cNvSpPr>
          <p:nvPr>
            <p:ph type="sldNum" sz="quarter" idx="5"/>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356737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084F2-F489-128E-C923-27A5338457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495CA-D946-EFF0-6655-37EE465ED9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C8B1C-A76A-F473-766A-7BC4DCAD095F}"/>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D3E3C4D8-1B11-9A9B-D42B-B320DDA5DAA3}"/>
              </a:ext>
            </a:extLst>
          </p:cNvPr>
          <p:cNvSpPr>
            <a:spLocks noGrp="1"/>
          </p:cNvSpPr>
          <p:nvPr>
            <p:ph type="sldNum" sz="quarter" idx="5"/>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78604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51257-D790-2FFD-93AF-0621431552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82D47-7791-8843-FA33-14505D510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E99B6-4AB2-1804-EAD7-C38967FB7BE7}"/>
              </a:ext>
            </a:extLst>
          </p:cNvPr>
          <p:cNvSpPr>
            <a:spLocks noGrp="1"/>
          </p:cNvSpPr>
          <p:nvPr>
            <p:ph type="body" idx="1"/>
          </p:nvPr>
        </p:nvSpPr>
        <p:spPr/>
        <p:txBody>
          <a:bodyPr/>
          <a:lstStyle/>
          <a:p>
            <a:pPr marL="141750" indent="-141750">
              <a:buFont typeface="Arial" panose="020B0604020202020204" pitchFamily="34" charset="0"/>
              <a:buChar char="•"/>
            </a:pPr>
            <a:endParaRPr lang="en-C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FCCE5363-295E-0BB7-4B92-C787FE33D0F2}"/>
              </a:ext>
            </a:extLst>
          </p:cNvPr>
          <p:cNvSpPr>
            <a:spLocks noGrp="1"/>
          </p:cNvSpPr>
          <p:nvPr>
            <p:ph type="sldNum" sz="quarter" idx="5"/>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3395340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434268" y="5670949"/>
            <a:ext cx="2831372" cy="724754"/>
          </a:xfrm>
          <a:prstGeom prst="rect">
            <a:avLst/>
          </a:prstGeom>
        </p:spPr>
      </p:pic>
      <p:sp>
        <p:nvSpPr>
          <p:cNvPr id="2" name="Title 1"/>
          <p:cNvSpPr>
            <a:spLocks noGrp="1"/>
          </p:cNvSpPr>
          <p:nvPr>
            <p:ph type="ctrTitle" hasCustomPrompt="1"/>
          </p:nvPr>
        </p:nvSpPr>
        <p:spPr>
          <a:xfrm>
            <a:off x="452740" y="1028940"/>
            <a:ext cx="9719960" cy="1474115"/>
          </a:xfrm>
        </p:spPr>
        <p:txBody>
          <a:bodyPr lIns="0" anchor="b">
            <a:noAutofit/>
          </a:bodyPr>
          <a:lstStyle>
            <a:lvl1pPr algn="l">
              <a:defRPr sz="5400" b="1">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3/6/25</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559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1" y="1396192"/>
            <a:ext cx="5542713" cy="670270"/>
          </a:xfrm>
        </p:spPr>
        <p:txBody>
          <a:bodyPr anchor="b">
            <a:noAutofit/>
          </a:bodyPr>
          <a:lstStyle>
            <a:lvl1pPr marL="0" indent="0">
              <a:buNone/>
              <a:defRPr sz="2800" b="1"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9881" y="2184400"/>
            <a:ext cx="5542713"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6154" y="1396192"/>
            <a:ext cx="5593458" cy="670270"/>
          </a:xfrm>
        </p:spPr>
        <p:txBody>
          <a:bodyPr anchor="b">
            <a:norm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6154" y="2184400"/>
            <a:ext cx="5593458"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3/6/25</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3/6/25</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3/6/25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0751004" y="6335309"/>
            <a:ext cx="1181114" cy="250337"/>
          </a:xfrm>
        </p:spPr>
        <p:txBody>
          <a:bodyPr/>
          <a:lstStyle/>
          <a:p>
            <a:fld id="{1E55829F-8847-4C2A-8DD0-690EAD78E53F}" type="datetime1">
              <a:rPr lang="en-US" smtClean="0"/>
              <a:t>3/6/25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8" name="Group 7">
            <a:extLst>
              <a:ext uri="{FF2B5EF4-FFF2-40B4-BE49-F238E27FC236}">
                <a16:creationId xmlns:a16="http://schemas.microsoft.com/office/drawing/2014/main" id="{DD7F9787-DD3A-4646-BB48-620C816C001A}"/>
              </a:ext>
            </a:extLst>
          </p:cNvPr>
          <p:cNvGrpSpPr/>
          <p:nvPr userDrawn="1"/>
        </p:nvGrpSpPr>
        <p:grpSpPr>
          <a:xfrm>
            <a:off x="0" y="0"/>
            <a:ext cx="12192000" cy="397164"/>
            <a:chOff x="421830" y="1342659"/>
            <a:chExt cx="10018760" cy="290558"/>
          </a:xfrm>
        </p:grpSpPr>
        <p:sp>
          <p:nvSpPr>
            <p:cNvPr id="9" name="Rectangle 8">
              <a:extLst>
                <a:ext uri="{FF2B5EF4-FFF2-40B4-BE49-F238E27FC236}">
                  <a16:creationId xmlns:a16="http://schemas.microsoft.com/office/drawing/2014/main" id="{DEE774CE-34EE-2A47-A6A9-4B48522F6F9B}"/>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E01E9A-F832-2C47-AF13-96DA2A545D41}"/>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87FCA5-98BF-7C4F-A6A8-ABE67A0572DD}"/>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2F3CFE-9373-F940-8224-EC432E30E4E7}"/>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861B21-0880-4F42-9446-62738D693F11}"/>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767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1"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751004" y="6335309"/>
            <a:ext cx="1181114" cy="250337"/>
          </a:xfrm>
        </p:spPr>
        <p:txBody>
          <a:bodyPr/>
          <a:lstStyle/>
          <a:p>
            <a:fld id="{5FDFC970-B950-4395-A833-47227D4A68CA}" type="datetime1">
              <a:rPr lang="en-US" smtClean="0"/>
              <a:t>3/6/25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393007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93007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393007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10" name="Group 9">
            <a:extLst>
              <a:ext uri="{FF2B5EF4-FFF2-40B4-BE49-F238E27FC236}">
                <a16:creationId xmlns:a16="http://schemas.microsoft.com/office/drawing/2014/main" id="{C31A6E2A-9139-B54F-B1FF-E0B2EAF2E0A2}"/>
              </a:ext>
            </a:extLst>
          </p:cNvPr>
          <p:cNvGrpSpPr/>
          <p:nvPr userDrawn="1"/>
        </p:nvGrpSpPr>
        <p:grpSpPr>
          <a:xfrm>
            <a:off x="0" y="0"/>
            <a:ext cx="12192000" cy="397164"/>
            <a:chOff x="421830" y="1342659"/>
            <a:chExt cx="10018760" cy="290558"/>
          </a:xfrm>
        </p:grpSpPr>
        <p:sp>
          <p:nvSpPr>
            <p:cNvPr id="11" name="Rectangle 10">
              <a:extLst>
                <a:ext uri="{FF2B5EF4-FFF2-40B4-BE49-F238E27FC236}">
                  <a16:creationId xmlns:a16="http://schemas.microsoft.com/office/drawing/2014/main" id="{EF94BC15-3F11-B846-AE64-D1C8A8E867F5}"/>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B6EE1D-AED7-924E-8D18-B9F1399A910E}"/>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81E2A49-C1E0-024C-876B-A61D2B440E03}"/>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64F300-FB37-FE41-9129-DD2824002FB5}"/>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CAF651-5F7E-0248-8C8E-3A4B3D0F11BA}"/>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41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845819"/>
            <a:ext cx="5440648" cy="5407201"/>
          </a:xfrm>
        </p:spPr>
        <p:txBody>
          <a:bodyPr/>
          <a:lstStyle/>
          <a:p>
            <a:r>
              <a:rPr lang="en-US"/>
              <a:t>Click icon to add picture</a:t>
            </a:r>
          </a:p>
        </p:txBody>
      </p:sp>
      <p:sp>
        <p:nvSpPr>
          <p:cNvPr id="2" name="Title 1"/>
          <p:cNvSpPr>
            <a:spLocks noGrp="1"/>
          </p:cNvSpPr>
          <p:nvPr>
            <p:ph type="title" hasCustomPrompt="1"/>
          </p:nvPr>
        </p:nvSpPr>
        <p:spPr>
          <a:xfrm>
            <a:off x="854362"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751004" y="6335309"/>
            <a:ext cx="1181114" cy="250337"/>
          </a:xfrm>
        </p:spPr>
        <p:txBody>
          <a:bodyPr/>
          <a:lstStyle/>
          <a:p>
            <a:fld id="{5FDFC970-B950-4395-A833-47227D4A68CA}" type="datetime1">
              <a:rPr lang="en-US" smtClean="0"/>
              <a:t>3/6/25</a:t>
            </a:fld>
            <a:endParaRPr lang="en-US" dirty="0"/>
          </a:p>
        </p:txBody>
      </p:sp>
      <p:sp>
        <p:nvSpPr>
          <p:cNvPr id="4" name="Footer Placeholder 3"/>
          <p:cNvSpPr>
            <a:spLocks noGrp="1"/>
          </p:cNvSpPr>
          <p:nvPr>
            <p:ph type="ftr" sz="quarter" idx="11"/>
          </p:nvPr>
        </p:nvSpPr>
        <p:spPr>
          <a:xfrm>
            <a:off x="259882" y="6335309"/>
            <a:ext cx="3887245"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5587999" y="6335309"/>
            <a:ext cx="1016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544943" y="2409026"/>
            <a:ext cx="4950694"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85436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85436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5436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FE96372-A208-F546-B7FD-C0747128C2DF}"/>
              </a:ext>
            </a:extLst>
          </p:cNvPr>
          <p:cNvGrpSpPr/>
          <p:nvPr userDrawn="1"/>
        </p:nvGrpSpPr>
        <p:grpSpPr>
          <a:xfrm>
            <a:off x="0" y="0"/>
            <a:ext cx="12192000" cy="397164"/>
            <a:chOff x="421830" y="1342659"/>
            <a:chExt cx="10018760" cy="290558"/>
          </a:xfrm>
        </p:grpSpPr>
        <p:sp>
          <p:nvSpPr>
            <p:cNvPr id="13" name="Rectangle 12">
              <a:extLst>
                <a:ext uri="{FF2B5EF4-FFF2-40B4-BE49-F238E27FC236}">
                  <a16:creationId xmlns:a16="http://schemas.microsoft.com/office/drawing/2014/main" id="{BA30D062-4D3C-FB49-BC12-289C4E63859A}"/>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951BF5-3B10-4647-AE43-6C4FB2FD5AC6}"/>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7D11F8-300C-DC45-9476-8111932FAB3B}"/>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A48535B-B3BB-5C4C-B115-599D8CDF7D82}"/>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EF38F5-382A-BF49-BD63-C36DDD7A004C}"/>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3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p>
            <a:fld id="{5FDFC970-B950-4395-A833-47227D4A68CA}" type="datetime1">
              <a:rPr lang="en-US" smtClean="0"/>
              <a:t>3/6/25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D72CD653-AD35-5141-A8C6-BF79EBE4AA02}"/>
              </a:ext>
            </a:extLst>
          </p:cNvPr>
          <p:cNvGrpSpPr/>
          <p:nvPr userDrawn="1"/>
        </p:nvGrpSpPr>
        <p:grpSpPr>
          <a:xfrm>
            <a:off x="0" y="0"/>
            <a:ext cx="12192000" cy="397164"/>
            <a:chOff x="421830" y="1342659"/>
            <a:chExt cx="10018760" cy="290558"/>
          </a:xfrm>
        </p:grpSpPr>
        <p:sp>
          <p:nvSpPr>
            <p:cNvPr id="8" name="Rectangle 7">
              <a:extLst>
                <a:ext uri="{FF2B5EF4-FFF2-40B4-BE49-F238E27FC236}">
                  <a16:creationId xmlns:a16="http://schemas.microsoft.com/office/drawing/2014/main" id="{808B38EE-3C4F-0B4A-9115-527C95121823}"/>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646519-2BAF-9047-B121-BF7E7F710823}"/>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4D2608-732A-4741-BC48-7812A87E4D8D}"/>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F9B098-4EE4-474A-8979-CFAB574D8621}"/>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87E91-D511-9145-BCBD-28DFC726F67E}"/>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772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p>
            <a:fld id="{5FDFC970-B950-4395-A833-47227D4A68CA}" type="datetime1">
              <a:rPr lang="en-US" smtClean="0"/>
              <a:t>3/6/25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220DDFC3-6F0D-5E4C-8D30-C78126C00C6D}"/>
              </a:ext>
            </a:extLst>
          </p:cNvPr>
          <p:cNvGrpSpPr/>
          <p:nvPr userDrawn="1"/>
        </p:nvGrpSpPr>
        <p:grpSpPr>
          <a:xfrm>
            <a:off x="0" y="0"/>
            <a:ext cx="12192000" cy="397164"/>
            <a:chOff x="421830" y="1342659"/>
            <a:chExt cx="10018760" cy="290558"/>
          </a:xfrm>
        </p:grpSpPr>
        <p:sp>
          <p:nvSpPr>
            <p:cNvPr id="8" name="Rectangle 7">
              <a:extLst>
                <a:ext uri="{FF2B5EF4-FFF2-40B4-BE49-F238E27FC236}">
                  <a16:creationId xmlns:a16="http://schemas.microsoft.com/office/drawing/2014/main" id="{B6CF758B-0EB2-F34B-BE1F-5B7DBD0D91DF}"/>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22C1F90-E5C7-6D46-8B27-E98D1AD0BD1D}"/>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A86E65-C9CD-3C43-9237-76ACBCE5AEA5}"/>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0010F3-1A9C-9049-8C1B-2C5FACE57950}"/>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0527D8-16AA-B94D-A437-8734019F07E3}"/>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682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lvl1pPr>
              <a:defRPr>
                <a:solidFill>
                  <a:schemeClr val="bg1"/>
                </a:solidFill>
              </a:defRPr>
            </a:lvl1pPr>
          </a:lstStyle>
          <a:p>
            <a:fld id="{5FDFC970-B950-4395-A833-47227D4A68CA}" type="datetime1">
              <a:rPr lang="en-US" smtClean="0"/>
              <a:pPr/>
              <a:t>3/6/25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8740DD73-AC1C-0641-8C33-791A62EF34B7}"/>
              </a:ext>
            </a:extLst>
          </p:cNvPr>
          <p:cNvGrpSpPr/>
          <p:nvPr userDrawn="1"/>
        </p:nvGrpSpPr>
        <p:grpSpPr>
          <a:xfrm>
            <a:off x="0" y="0"/>
            <a:ext cx="12192000" cy="397164"/>
            <a:chOff x="421830" y="1342659"/>
            <a:chExt cx="10018760" cy="290558"/>
          </a:xfrm>
        </p:grpSpPr>
        <p:sp>
          <p:nvSpPr>
            <p:cNvPr id="8" name="Rectangle 7">
              <a:extLst>
                <a:ext uri="{FF2B5EF4-FFF2-40B4-BE49-F238E27FC236}">
                  <a16:creationId xmlns:a16="http://schemas.microsoft.com/office/drawing/2014/main" id="{60B8DB0B-D7AD-E443-A9FA-6978FE21FA00}"/>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FFEB15A-A8CF-CA4A-BCB9-2DEEC6268E6B}"/>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2309BB-A9D7-E64D-8EF7-0E490151B952}"/>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B22BAE-45F8-9D49-A3CD-17513F341915}"/>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567BB1-0BFA-DE41-9739-5EC1F580B29E}"/>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50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9" name="Picture 8" title="University of Waterlo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865" y="1204402"/>
            <a:ext cx="6400271" cy="4157128"/>
          </a:xfrm>
          <a:prstGeom prst="rect">
            <a:avLst/>
          </a:prstGeom>
        </p:spPr>
      </p:pic>
      <p:sp>
        <p:nvSpPr>
          <p:cNvPr id="2" name="Title 1"/>
          <p:cNvSpPr>
            <a:spLocks noGrp="1"/>
          </p:cNvSpPr>
          <p:nvPr>
            <p:ph type="title" hasCustomPrompt="1"/>
          </p:nvPr>
        </p:nvSpPr>
        <p:spPr>
          <a:xfrm>
            <a:off x="657225" y="4581236"/>
            <a:ext cx="10877550" cy="1597891"/>
          </a:xfrm>
          <a:noFill/>
        </p:spPr>
        <p:txBody>
          <a:bodyPr wrap="square" rtlCol="0" anchor="ctr" anchorCtr="1">
            <a:noAutofit/>
          </a:bodyPr>
          <a:lstStyle>
            <a:lvl1pPr algn="ctr">
              <a:defRPr lang="en-US" sz="180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10751004" y="6335309"/>
            <a:ext cx="1181114" cy="250337"/>
          </a:xfrm>
        </p:spPr>
        <p:txBody>
          <a:bodyPr/>
          <a:lstStyle/>
          <a:p>
            <a:fld id="{75D660D7-90CE-4513-A3CE-C070B9421917}" type="datetime1">
              <a:rPr lang="en-US" smtClean="0"/>
              <a:t>3/6/25</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p:cNvGrpSpPr/>
          <p:nvPr userDrawn="1"/>
        </p:nvGrpSpPr>
        <p:grpSpPr>
          <a:xfrm>
            <a:off x="0" y="0"/>
            <a:ext cx="12192000" cy="397164"/>
            <a:chOff x="421830" y="1342659"/>
            <a:chExt cx="10018760" cy="290558"/>
          </a:xfrm>
        </p:grpSpPr>
        <p:sp>
          <p:nvSpPr>
            <p:cNvPr id="8" name="Rectangle 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6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b="1">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3/6/25</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pic>
        <p:nvPicPr>
          <p:cNvPr id="15" name="Picture 14"/>
          <p:cNvPicPr>
            <a:picLocks noChangeAspect="1"/>
          </p:cNvPicPr>
          <p:nvPr userDrawn="1"/>
        </p:nvPicPr>
        <p:blipFill>
          <a:blip r:embed="rId2"/>
          <a:stretch>
            <a:fillRect/>
          </a:stretch>
        </p:blipFill>
        <p:spPr>
          <a:xfrm>
            <a:off x="434268" y="5670949"/>
            <a:ext cx="2831372" cy="724754"/>
          </a:xfrm>
          <a:prstGeom prst="rect">
            <a:avLst/>
          </a:prstGeom>
        </p:spPr>
      </p:pic>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83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_ALT">
    <p:spTree>
      <p:nvGrpSpPr>
        <p:cNvPr id="1" name=""/>
        <p:cNvGrpSpPr/>
        <p:nvPr/>
      </p:nvGrpSpPr>
      <p:grpSpPr>
        <a:xfrm>
          <a:off x="0" y="0"/>
          <a:ext cx="0" cy="0"/>
          <a:chOff x="0" y="0"/>
          <a:chExt cx="0" cy="0"/>
        </a:xfrm>
      </p:grpSpPr>
      <p:pic>
        <p:nvPicPr>
          <p:cNvPr id="11" name="Picture 10" title="University of Waterloo"/>
          <p:cNvPicPr>
            <a:picLocks noChangeAspect="1"/>
          </p:cNvPicPr>
          <p:nvPr userDrawn="1"/>
        </p:nvPicPr>
        <p:blipFill rotWithShape="1">
          <a:blip r:embed="rId2">
            <a:extLst>
              <a:ext uri="{28A0092B-C50C-407E-A947-70E740481C1C}">
                <a14:useLocalDpi xmlns:a14="http://schemas.microsoft.com/office/drawing/2010/main" val="0"/>
              </a:ext>
            </a:extLst>
          </a:blip>
          <a:srcRect l="13985" t="13985" r="13985" b="13985"/>
          <a:stretch/>
        </p:blipFill>
        <p:spPr bwMode="gray">
          <a:xfrm>
            <a:off x="3781997" y="1779967"/>
            <a:ext cx="4628005" cy="3005998"/>
          </a:xfrm>
          <a:prstGeom prst="rect">
            <a:avLst/>
          </a:prstGeom>
          <a:effectLst/>
        </p:spPr>
      </p:pic>
      <p:sp>
        <p:nvSpPr>
          <p:cNvPr id="2" name="Title 1"/>
          <p:cNvSpPr>
            <a:spLocks noGrp="1"/>
          </p:cNvSpPr>
          <p:nvPr>
            <p:ph type="title" hasCustomPrompt="1"/>
          </p:nvPr>
        </p:nvSpPr>
        <p:spPr>
          <a:xfrm>
            <a:off x="733425" y="4682836"/>
            <a:ext cx="10725150" cy="1559782"/>
          </a:xfrm>
          <a:noFill/>
        </p:spPr>
        <p:txBody>
          <a:bodyPr wrap="square" rtlCol="0" anchor="ctr" anchorCtr="1">
            <a:noAutofit/>
          </a:bodyPr>
          <a:lstStyle>
            <a:lvl1pPr marL="0" algn="ctr">
              <a:lnSpc>
                <a:spcPct val="75000"/>
              </a:lnSpc>
              <a:defRPr lang="en-US" sz="1800" b="0" i="0" cap="none" baseline="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10751004" y="6335309"/>
            <a:ext cx="1181114" cy="250337"/>
          </a:xfrm>
        </p:spPr>
        <p:txBody>
          <a:bodyPr/>
          <a:lstStyle>
            <a:lvl1pPr>
              <a:defRPr>
                <a:solidFill>
                  <a:schemeClr val="bg1"/>
                </a:solidFill>
              </a:defRPr>
            </a:lvl1pPr>
          </a:lstStyle>
          <a:p>
            <a:fld id="{0A368D4B-3D0A-49AB-8EA2-2DC8CB4594DB}" type="datetime1">
              <a:rPr lang="en-US" smtClean="0"/>
              <a:pPr/>
              <a:t>3/6/25</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13" name="Group 12">
            <a:extLst>
              <a:ext uri="{FF2B5EF4-FFF2-40B4-BE49-F238E27FC236}">
                <a16:creationId xmlns:a16="http://schemas.microsoft.com/office/drawing/2014/main" id="{A3F1FAFC-408D-0840-BF87-C10DEF00AE57}"/>
              </a:ext>
            </a:extLst>
          </p:cNvPr>
          <p:cNvGrpSpPr/>
          <p:nvPr userDrawn="1"/>
        </p:nvGrpSpPr>
        <p:grpSpPr>
          <a:xfrm>
            <a:off x="0" y="0"/>
            <a:ext cx="12192000" cy="397164"/>
            <a:chOff x="421830" y="1342659"/>
            <a:chExt cx="10018760" cy="290558"/>
          </a:xfrm>
        </p:grpSpPr>
        <p:sp>
          <p:nvSpPr>
            <p:cNvPr id="14" name="Rectangle 13">
              <a:extLst>
                <a:ext uri="{FF2B5EF4-FFF2-40B4-BE49-F238E27FC236}">
                  <a16:creationId xmlns:a16="http://schemas.microsoft.com/office/drawing/2014/main" id="{B31609E3-BEF5-DF4C-8E07-DA3B468D1EFE}"/>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6397E2-7B07-A34D-BAD4-108B31B92077}"/>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086606-36A8-EA42-A473-1353FDBE6400}"/>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ED482C-BC79-A14A-91C5-BEDF9D7DDF40}"/>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FBB297-7D6E-4447-9C11-F3CE63C4A406}"/>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208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_Y+W">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8F653FE-3A86-E844-A53F-0361E59D706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53660" y="4585014"/>
            <a:ext cx="1884680" cy="533400"/>
          </a:xfrm>
          <a:prstGeom prst="rect">
            <a:avLst/>
          </a:prstGeom>
        </p:spPr>
      </p:pic>
      <p:pic>
        <p:nvPicPr>
          <p:cNvPr id="24" name="Picture 23">
            <a:extLst>
              <a:ext uri="{FF2B5EF4-FFF2-40B4-BE49-F238E27FC236}">
                <a16:creationId xmlns:a16="http://schemas.microsoft.com/office/drawing/2014/main" id="{48ADE716-1136-A547-A8CE-EAC2B309AAB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168648" y="5270227"/>
            <a:ext cx="3854704" cy="252476"/>
          </a:xfrm>
          <a:prstGeom prst="rect">
            <a:avLst/>
          </a:prstGeom>
        </p:spPr>
      </p:pic>
      <p:sp>
        <p:nvSpPr>
          <p:cNvPr id="6" name="Date Placeholder 5"/>
          <p:cNvSpPr>
            <a:spLocks noGrp="1"/>
          </p:cNvSpPr>
          <p:nvPr>
            <p:ph type="dt" sz="half" idx="10"/>
          </p:nvPr>
        </p:nvSpPr>
        <p:spPr>
          <a:xfrm>
            <a:off x="10751004" y="6335309"/>
            <a:ext cx="1181114" cy="250337"/>
          </a:xfrm>
        </p:spPr>
        <p:txBody>
          <a:bodyPr/>
          <a:lstStyle/>
          <a:p>
            <a:fld id="{75D660D7-90CE-4513-A3CE-C070B9421917}" type="datetime1">
              <a:rPr lang="en-US" smtClean="0"/>
              <a:t>3/6/25</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p:cNvGrpSpPr/>
          <p:nvPr userDrawn="1"/>
        </p:nvGrpSpPr>
        <p:grpSpPr>
          <a:xfrm>
            <a:off x="0" y="0"/>
            <a:ext cx="12192000" cy="397164"/>
            <a:chOff x="421830" y="1342659"/>
            <a:chExt cx="10018760" cy="290558"/>
          </a:xfrm>
        </p:grpSpPr>
        <p:sp>
          <p:nvSpPr>
            <p:cNvPr id="8" name="Rectangle 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title="University of Waterloo">
            <a:extLst>
              <a:ext uri="{FF2B5EF4-FFF2-40B4-BE49-F238E27FC236}">
                <a16:creationId xmlns:a16="http://schemas.microsoft.com/office/drawing/2014/main" id="{3A3088FF-BF54-E04E-8115-1F3BD77ADC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16731" y="883196"/>
            <a:ext cx="5758536" cy="3736193"/>
          </a:xfrm>
          <a:prstGeom prst="rect">
            <a:avLst/>
          </a:prstGeom>
        </p:spPr>
      </p:pic>
    </p:spTree>
    <p:extLst>
      <p:ext uri="{BB962C8B-B14F-4D97-AF65-F5344CB8AC3E}">
        <p14:creationId xmlns:p14="http://schemas.microsoft.com/office/powerpoint/2010/main" val="50895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_Y+W_ALT">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10751004" y="6335309"/>
            <a:ext cx="1181114" cy="250337"/>
          </a:xfrm>
        </p:spPr>
        <p:txBody>
          <a:bodyPr/>
          <a:lstStyle>
            <a:lvl1pPr>
              <a:defRPr>
                <a:solidFill>
                  <a:schemeClr val="bg1"/>
                </a:solidFill>
              </a:defRPr>
            </a:lvl1pPr>
          </a:lstStyle>
          <a:p>
            <a:fld id="{0A368D4B-3D0A-49AB-8EA2-2DC8CB4594DB}" type="datetime1">
              <a:rPr lang="en-US" smtClean="0"/>
              <a:pPr/>
              <a:t>3/6/25</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13" name="Group 12">
            <a:extLst>
              <a:ext uri="{FF2B5EF4-FFF2-40B4-BE49-F238E27FC236}">
                <a16:creationId xmlns:a16="http://schemas.microsoft.com/office/drawing/2014/main" id="{A3F1FAFC-408D-0840-BF87-C10DEF00AE57}"/>
              </a:ext>
            </a:extLst>
          </p:cNvPr>
          <p:cNvGrpSpPr/>
          <p:nvPr userDrawn="1"/>
        </p:nvGrpSpPr>
        <p:grpSpPr>
          <a:xfrm>
            <a:off x="0" y="0"/>
            <a:ext cx="12192000" cy="397164"/>
            <a:chOff x="421830" y="1342659"/>
            <a:chExt cx="10018760" cy="290558"/>
          </a:xfrm>
        </p:grpSpPr>
        <p:sp>
          <p:nvSpPr>
            <p:cNvPr id="14" name="Rectangle 13">
              <a:extLst>
                <a:ext uri="{FF2B5EF4-FFF2-40B4-BE49-F238E27FC236}">
                  <a16:creationId xmlns:a16="http://schemas.microsoft.com/office/drawing/2014/main" id="{B31609E3-BEF5-DF4C-8E07-DA3B468D1EFE}"/>
                </a:ext>
              </a:extLst>
            </p:cNvPr>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6397E2-7B07-A34D-BAD4-108B31B92077}"/>
                </a:ext>
              </a:extLst>
            </p:cNvPr>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086606-36A8-EA42-A473-1353FDBE6400}"/>
                </a:ext>
              </a:extLst>
            </p:cNvPr>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ED482C-BC79-A14A-91C5-BEDF9D7DDF40}"/>
                </a:ext>
              </a:extLst>
            </p:cNvPr>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FBB297-7D6E-4447-9C11-F3CE63C4A406}"/>
                </a:ext>
              </a:extLst>
            </p:cNvPr>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61B2F895-74F6-5245-9741-0020E25D8A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3660" y="4592032"/>
            <a:ext cx="1884680" cy="533400"/>
          </a:xfrm>
          <a:prstGeom prst="rect">
            <a:avLst/>
          </a:prstGeom>
        </p:spPr>
      </p:pic>
      <p:pic>
        <p:nvPicPr>
          <p:cNvPr id="22" name="Picture 21">
            <a:extLst>
              <a:ext uri="{FF2B5EF4-FFF2-40B4-BE49-F238E27FC236}">
                <a16:creationId xmlns:a16="http://schemas.microsoft.com/office/drawing/2014/main" id="{1D46E8A0-B6BB-1D40-8410-044E5B20399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168648" y="5277245"/>
            <a:ext cx="3854704" cy="252476"/>
          </a:xfrm>
          <a:prstGeom prst="rect">
            <a:avLst/>
          </a:prstGeom>
        </p:spPr>
      </p:pic>
      <p:sp>
        <p:nvSpPr>
          <p:cNvPr id="3" name="TextBox 2">
            <a:extLst>
              <a:ext uri="{FF2B5EF4-FFF2-40B4-BE49-F238E27FC236}">
                <a16:creationId xmlns:a16="http://schemas.microsoft.com/office/drawing/2014/main" id="{D4747904-A0FC-F14A-9236-E3A1ADBB8DEF}"/>
              </a:ext>
            </a:extLst>
          </p:cNvPr>
          <p:cNvSpPr txBox="1"/>
          <p:nvPr userDrawn="1"/>
        </p:nvSpPr>
        <p:spPr>
          <a:xfrm>
            <a:off x="4851400" y="7247467"/>
            <a:ext cx="184731" cy="369332"/>
          </a:xfrm>
          <a:prstGeom prst="rect">
            <a:avLst/>
          </a:prstGeom>
          <a:noFill/>
        </p:spPr>
        <p:txBody>
          <a:bodyPr wrap="none" rtlCol="0">
            <a:spAutoFit/>
          </a:bodyPr>
          <a:lstStyle/>
          <a:p>
            <a:endParaRPr lang="en-US" dirty="0"/>
          </a:p>
        </p:txBody>
      </p:sp>
      <p:pic>
        <p:nvPicPr>
          <p:cNvPr id="24" name="Picture 23" title="University of Waterloo">
            <a:extLst>
              <a:ext uri="{FF2B5EF4-FFF2-40B4-BE49-F238E27FC236}">
                <a16:creationId xmlns:a16="http://schemas.microsoft.com/office/drawing/2014/main" id="{20257D9E-F7C4-F945-A5BF-B227315677B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3985" t="13985" r="13985" b="13985"/>
          <a:stretch/>
        </p:blipFill>
        <p:spPr bwMode="gray">
          <a:xfrm>
            <a:off x="4015977" y="1407095"/>
            <a:ext cx="4160045" cy="2702047"/>
          </a:xfrm>
          <a:prstGeom prst="rect">
            <a:avLst/>
          </a:prstGeom>
          <a:effectLst/>
        </p:spPr>
      </p:pic>
    </p:spTree>
    <p:extLst>
      <p:ext uri="{BB962C8B-B14F-4D97-AF65-F5344CB8AC3E}">
        <p14:creationId xmlns:p14="http://schemas.microsoft.com/office/powerpoint/2010/main" val="291425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sp>
        <p:nvSpPr>
          <p:cNvPr id="2" name="Title 1"/>
          <p:cNvSpPr>
            <a:spLocks noGrp="1"/>
          </p:cNvSpPr>
          <p:nvPr>
            <p:ph type="ctrTitle" hasCustomPrompt="1"/>
          </p:nvPr>
        </p:nvSpPr>
        <p:spPr>
          <a:xfrm>
            <a:off x="452740" y="1028940"/>
            <a:ext cx="9516760" cy="1474115"/>
          </a:xfrm>
        </p:spPr>
        <p:txBody>
          <a:bodyPr lIns="0" anchor="b">
            <a:noAutofit/>
          </a:bodyPr>
          <a:lstStyle>
            <a:lvl1pPr algn="l">
              <a:defRPr sz="540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baseline="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3/6/25</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12192000" cy="397164"/>
            <a:chOff x="421830" y="1342659"/>
            <a:chExt cx="10018760" cy="290558"/>
          </a:xfrm>
        </p:grpSpPr>
        <p:sp>
          <p:nvSpPr>
            <p:cNvPr id="5" name="Rectangle 4"/>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89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baseline="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3/6/25</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pic>
        <p:nvPicPr>
          <p:cNvPr id="16" name="Picture 15"/>
          <p:cNvPicPr>
            <a:picLocks noChangeAspect="1"/>
          </p:cNvPicPr>
          <p:nvPr userDrawn="1"/>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grpSp>
        <p:nvGrpSpPr>
          <p:cNvPr id="15" name="Group 14"/>
          <p:cNvGrpSpPr/>
          <p:nvPr userDrawn="1"/>
        </p:nvGrpSpPr>
        <p:grpSpPr>
          <a:xfrm>
            <a:off x="0" y="0"/>
            <a:ext cx="12192000" cy="397164"/>
            <a:chOff x="421830" y="1342659"/>
            <a:chExt cx="10018760" cy="290558"/>
          </a:xfrm>
        </p:grpSpPr>
        <p:sp>
          <p:nvSpPr>
            <p:cNvPr id="20" name="Rectangle 19"/>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1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3/6/25</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7407696"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4"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2" y="685060"/>
            <a:ext cx="1420859" cy="286052"/>
          </a:xfrm>
        </p:spPr>
        <p:txBody>
          <a:bodyPr anchor="ctr">
            <a:noAutofit/>
          </a:bodyPr>
          <a:lstStyle>
            <a:lvl1pPr marL="0" indent="0" algn="ctr">
              <a:buNone/>
              <a:defRPr sz="11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3/6/25</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259883" y="434108"/>
            <a:ext cx="704608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2" y="1709738"/>
            <a:ext cx="9399507" cy="2852737"/>
          </a:xfrm>
        </p:spPr>
        <p:txBody>
          <a:bodyPr anchor="b">
            <a:normAutofit/>
          </a:bodyPr>
          <a:lstStyle>
            <a:lvl1pPr algn="l">
              <a:defRPr sz="4000"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2" y="4589463"/>
            <a:ext cx="9399507"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3/6/25</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0521" y="3227413"/>
            <a:ext cx="8770620" cy="1212056"/>
          </a:xfrm>
        </p:spPr>
        <p:txBody>
          <a:bodyPr anchor="b">
            <a:noAutofit/>
          </a:bodyPr>
          <a:lstStyle>
            <a:lvl1pPr algn="l">
              <a:defRPr sz="4000"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1" y="4447299"/>
            <a:ext cx="8770620" cy="666549"/>
          </a:xfrm>
        </p:spPr>
        <p:txBody>
          <a:bodyPr anchor="t">
            <a:normAutofit/>
          </a:bodyP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51004" y="6335309"/>
            <a:ext cx="1181114" cy="250337"/>
          </a:xfrm>
        </p:spPr>
        <p:txBody>
          <a:bodyPr/>
          <a:lstStyle/>
          <a:p>
            <a:fld id="{72EFF9E2-52BD-4C8D-9C57-79F661DB94A1}" type="datetime1">
              <a:rPr lang="en-US" smtClean="0"/>
              <a:t>3/6/25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7" name="Rectangle 16"/>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274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2" y="1413164"/>
            <a:ext cx="5586855"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992" y="1413164"/>
            <a:ext cx="5658620"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3/6/25</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3/6/25</a:t>
            </a:fld>
            <a:endParaRPr lang="en-US" dirty="0"/>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15" name="Group 14"/>
          <p:cNvGrpSpPr/>
          <p:nvPr userDrawn="1"/>
        </p:nvGrpSpPr>
        <p:grpSpPr>
          <a:xfrm>
            <a:off x="0" y="0"/>
            <a:ext cx="12192000" cy="397164"/>
            <a:chOff x="421830" y="1342659"/>
            <a:chExt cx="10018760" cy="290558"/>
          </a:xfrm>
        </p:grpSpPr>
        <p:sp>
          <p:nvSpPr>
            <p:cNvPr id="16" name="Rectangle 15"/>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 id="2147483723" r:id="rId21"/>
    <p:sldLayoutId id="2147483722"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000" b="1"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6452" y="2492617"/>
            <a:ext cx="12964903" cy="1046019"/>
          </a:xfrm>
        </p:spPr>
        <p:txBody>
          <a:bodyPr>
            <a:noAutofit/>
          </a:bodyPr>
          <a:lstStyle/>
          <a:p>
            <a:r>
              <a:rPr lang="en-US" sz="4000" dirty="0"/>
              <a:t> </a:t>
            </a:r>
            <a:br>
              <a:rPr lang="en-US" sz="4000" dirty="0"/>
            </a:br>
            <a:r>
              <a:rPr lang="en-US" sz="2400" b="0" dirty="0"/>
              <a:t>[</a:t>
            </a:r>
            <a:r>
              <a:rPr lang="en-US" sz="2400" b="0" dirty="0" err="1"/>
              <a:t>zeng</a:t>
            </a:r>
            <a:r>
              <a:rPr lang="en-US" sz="2400" b="0" dirty="0"/>
              <a:t> et al., ICLR’20]  </a:t>
            </a:r>
            <a:r>
              <a:rPr lang="en-US" sz="3200" b="0" dirty="0" err="1"/>
              <a:t>G</a:t>
            </a:r>
            <a:r>
              <a:rPr lang="en-US" sz="2400" b="0" dirty="0" err="1"/>
              <a:t>raph</a:t>
            </a:r>
            <a:r>
              <a:rPr lang="en-US" sz="3200" b="0" dirty="0" err="1"/>
              <a:t>saint</a:t>
            </a:r>
            <a:r>
              <a:rPr lang="en-US" sz="3200" b="0" dirty="0"/>
              <a:t>: Graph sampling based </a:t>
            </a:r>
            <a:br>
              <a:rPr lang="en-US" sz="3200" b="0" dirty="0"/>
            </a:br>
            <a:r>
              <a:rPr lang="en-US" sz="3200" b="0" dirty="0"/>
              <a:t>inductive learning method</a:t>
            </a:r>
            <a:endParaRPr lang="en-US" sz="4000" dirty="0"/>
          </a:p>
        </p:txBody>
      </p:sp>
      <p:sp>
        <p:nvSpPr>
          <p:cNvPr id="2" name="TextBox 1">
            <a:extLst>
              <a:ext uri="{FF2B5EF4-FFF2-40B4-BE49-F238E27FC236}">
                <a16:creationId xmlns:a16="http://schemas.microsoft.com/office/drawing/2014/main" id="{10700628-F892-CF0D-0C5A-B10EBE727B36}"/>
              </a:ext>
            </a:extLst>
          </p:cNvPr>
          <p:cNvSpPr txBox="1"/>
          <p:nvPr/>
        </p:nvSpPr>
        <p:spPr>
          <a:xfrm>
            <a:off x="1857171" y="4365383"/>
            <a:ext cx="6135362" cy="400110"/>
          </a:xfrm>
          <a:prstGeom prst="rect">
            <a:avLst/>
          </a:prstGeom>
          <a:noFill/>
        </p:spPr>
        <p:txBody>
          <a:bodyPr wrap="square" rtlCol="0">
            <a:spAutoFit/>
          </a:bodyPr>
          <a:lstStyle/>
          <a:p>
            <a:r>
              <a:rPr lang="en-US" sz="2000" dirty="0"/>
              <a:t>Presenter: </a:t>
            </a:r>
            <a:r>
              <a:rPr lang="en-US" sz="2000" b="1" dirty="0"/>
              <a:t>John Lu</a:t>
            </a:r>
            <a:endParaRPr lang="en-US" sz="2000" dirty="0"/>
          </a:p>
        </p:txBody>
      </p:sp>
    </p:spTree>
    <p:extLst>
      <p:ext uri="{BB962C8B-B14F-4D97-AF65-F5344CB8AC3E}">
        <p14:creationId xmlns:p14="http://schemas.microsoft.com/office/powerpoint/2010/main" val="4473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3DF64-9126-67A9-F07C-8CE4A78A77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4FD1C-372A-ACB6-E488-E9CF17684038}"/>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Normalization</a:t>
            </a:r>
            <a:endParaRPr lang="en-US" sz="3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A75027F3-2F8F-C7C6-0E6B-FAEC4949EA9D}"/>
              </a:ext>
            </a:extLst>
          </p:cNvPr>
          <p:cNvPicPr>
            <a:picLocks noChangeAspect="1"/>
          </p:cNvPicPr>
          <p:nvPr/>
        </p:nvPicPr>
        <p:blipFill>
          <a:blip r:embed="rId3"/>
          <a:stretch>
            <a:fillRect/>
          </a:stretch>
        </p:blipFill>
        <p:spPr>
          <a:xfrm>
            <a:off x="1292875" y="1762656"/>
            <a:ext cx="9659800" cy="1159176"/>
          </a:xfrm>
          <a:prstGeom prst="rect">
            <a:avLst/>
          </a:prstGeom>
        </p:spPr>
      </p:pic>
      <p:pic>
        <p:nvPicPr>
          <p:cNvPr id="3" name="Picture 2">
            <a:extLst>
              <a:ext uri="{FF2B5EF4-FFF2-40B4-BE49-F238E27FC236}">
                <a16:creationId xmlns:a16="http://schemas.microsoft.com/office/drawing/2014/main" id="{B237E283-8188-8F89-35D3-041A7AE058D0}"/>
              </a:ext>
            </a:extLst>
          </p:cNvPr>
          <p:cNvPicPr>
            <a:picLocks noChangeAspect="1"/>
          </p:cNvPicPr>
          <p:nvPr/>
        </p:nvPicPr>
        <p:blipFill>
          <a:blip r:embed="rId4"/>
          <a:stretch>
            <a:fillRect/>
          </a:stretch>
        </p:blipFill>
        <p:spPr>
          <a:xfrm>
            <a:off x="1" y="3148314"/>
            <a:ext cx="12192000" cy="1215215"/>
          </a:xfrm>
          <a:prstGeom prst="rect">
            <a:avLst/>
          </a:prstGeom>
        </p:spPr>
      </p:pic>
      <p:sp>
        <p:nvSpPr>
          <p:cNvPr id="4" name="TextBox 3">
            <a:extLst>
              <a:ext uri="{FF2B5EF4-FFF2-40B4-BE49-F238E27FC236}">
                <a16:creationId xmlns:a16="http://schemas.microsoft.com/office/drawing/2014/main" id="{594D72D2-2BDF-99A2-4CC0-9FE583284554}"/>
              </a:ext>
            </a:extLst>
          </p:cNvPr>
          <p:cNvSpPr txBox="1"/>
          <p:nvPr/>
        </p:nvSpPr>
        <p:spPr>
          <a:xfrm>
            <a:off x="1574157" y="4544771"/>
            <a:ext cx="889987" cy="400110"/>
          </a:xfrm>
          <a:prstGeom prst="rect">
            <a:avLst/>
          </a:prstGeom>
          <a:noFill/>
        </p:spPr>
        <p:txBody>
          <a:bodyPr wrap="none" rtlCol="0">
            <a:spAutoFit/>
          </a:bodyPr>
          <a:lstStyle/>
          <a:p>
            <a:r>
              <a:rPr lang="en-US" sz="2000" dirty="0"/>
              <a:t>define</a:t>
            </a:r>
          </a:p>
        </p:txBody>
      </p:sp>
      <p:pic>
        <p:nvPicPr>
          <p:cNvPr id="5" name="Picture 4">
            <a:extLst>
              <a:ext uri="{FF2B5EF4-FFF2-40B4-BE49-F238E27FC236}">
                <a16:creationId xmlns:a16="http://schemas.microsoft.com/office/drawing/2014/main" id="{EF7D7F1B-F3FD-16F2-3A4B-DEBBBB618E7A}"/>
              </a:ext>
            </a:extLst>
          </p:cNvPr>
          <p:cNvPicPr>
            <a:picLocks noChangeAspect="1"/>
          </p:cNvPicPr>
          <p:nvPr/>
        </p:nvPicPr>
        <p:blipFill>
          <a:blip r:embed="rId5"/>
          <a:stretch>
            <a:fillRect/>
          </a:stretch>
        </p:blipFill>
        <p:spPr>
          <a:xfrm>
            <a:off x="2009532" y="4995128"/>
            <a:ext cx="4876172" cy="348298"/>
          </a:xfrm>
          <a:prstGeom prst="rect">
            <a:avLst/>
          </a:prstGeom>
        </p:spPr>
      </p:pic>
      <p:pic>
        <p:nvPicPr>
          <p:cNvPr id="6" name="Picture 5">
            <a:extLst>
              <a:ext uri="{FF2B5EF4-FFF2-40B4-BE49-F238E27FC236}">
                <a16:creationId xmlns:a16="http://schemas.microsoft.com/office/drawing/2014/main" id="{F86641EE-D53C-9F5B-B70A-546EB13D25C1}"/>
              </a:ext>
            </a:extLst>
          </p:cNvPr>
          <p:cNvPicPr>
            <a:picLocks noChangeAspect="1"/>
          </p:cNvPicPr>
          <p:nvPr/>
        </p:nvPicPr>
        <p:blipFill>
          <a:blip r:embed="rId6"/>
          <a:stretch>
            <a:fillRect/>
          </a:stretch>
        </p:blipFill>
        <p:spPr>
          <a:xfrm>
            <a:off x="6905984" y="4971978"/>
            <a:ext cx="4585911" cy="348297"/>
          </a:xfrm>
          <a:prstGeom prst="rect">
            <a:avLst/>
          </a:prstGeom>
        </p:spPr>
      </p:pic>
      <p:pic>
        <p:nvPicPr>
          <p:cNvPr id="11" name="Picture 10">
            <a:extLst>
              <a:ext uri="{FF2B5EF4-FFF2-40B4-BE49-F238E27FC236}">
                <a16:creationId xmlns:a16="http://schemas.microsoft.com/office/drawing/2014/main" id="{71F99FE7-F7C6-08F8-3F2C-DD3B26BDE81D}"/>
              </a:ext>
            </a:extLst>
          </p:cNvPr>
          <p:cNvPicPr>
            <a:picLocks noChangeAspect="1"/>
          </p:cNvPicPr>
          <p:nvPr/>
        </p:nvPicPr>
        <p:blipFill>
          <a:blip r:embed="rId7"/>
          <a:stretch>
            <a:fillRect/>
          </a:stretch>
        </p:blipFill>
        <p:spPr>
          <a:xfrm>
            <a:off x="2009533" y="5498417"/>
            <a:ext cx="6497860" cy="329006"/>
          </a:xfrm>
          <a:prstGeom prst="rect">
            <a:avLst/>
          </a:prstGeom>
        </p:spPr>
      </p:pic>
    </p:spTree>
    <p:extLst>
      <p:ext uri="{BB962C8B-B14F-4D97-AF65-F5344CB8AC3E}">
        <p14:creationId xmlns:p14="http://schemas.microsoft.com/office/powerpoint/2010/main" val="310388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B8915-B95A-E843-B10D-44F3B63AA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920BB-B7C5-0F6E-6925-7706CDF7F725}"/>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Normalization</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FA23237F-792D-006B-6306-7FA1E34574EE}"/>
              </a:ext>
            </a:extLst>
          </p:cNvPr>
          <p:cNvPicPr>
            <a:picLocks noChangeAspect="1"/>
          </p:cNvPicPr>
          <p:nvPr/>
        </p:nvPicPr>
        <p:blipFill>
          <a:blip r:embed="rId3"/>
          <a:stretch>
            <a:fillRect/>
          </a:stretch>
        </p:blipFill>
        <p:spPr>
          <a:xfrm>
            <a:off x="231939" y="1634423"/>
            <a:ext cx="11716966" cy="3602241"/>
          </a:xfrm>
          <a:prstGeom prst="rect">
            <a:avLst/>
          </a:prstGeom>
        </p:spPr>
      </p:pic>
      <p:sp>
        <p:nvSpPr>
          <p:cNvPr id="5" name="Rectangle 4">
            <a:extLst>
              <a:ext uri="{FF2B5EF4-FFF2-40B4-BE49-F238E27FC236}">
                <a16:creationId xmlns:a16="http://schemas.microsoft.com/office/drawing/2014/main" id="{3EA68A7E-3C60-5E1F-B618-6759EC4E1446}"/>
              </a:ext>
            </a:extLst>
          </p:cNvPr>
          <p:cNvSpPr/>
          <p:nvPr/>
        </p:nvSpPr>
        <p:spPr>
          <a:xfrm>
            <a:off x="5817086" y="2858947"/>
            <a:ext cx="4843198" cy="389997"/>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4DC5D3D-CA96-7F6F-4BC5-D913DF27F8FD}"/>
              </a:ext>
            </a:extLst>
          </p:cNvPr>
          <p:cNvSpPr/>
          <p:nvPr/>
        </p:nvSpPr>
        <p:spPr>
          <a:xfrm>
            <a:off x="4545800" y="4473468"/>
            <a:ext cx="3406007" cy="389997"/>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508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EE6F-8653-84EA-E68C-5BBC37198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A0A42-27A7-C62C-FC63-C717FFC51BD1}"/>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Normalization</a:t>
            </a:r>
            <a:endParaRPr lang="en-US" sz="36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5F257207-A301-3232-F857-832F4D6985B7}"/>
              </a:ext>
            </a:extLst>
          </p:cNvPr>
          <p:cNvPicPr>
            <a:picLocks noChangeAspect="1"/>
          </p:cNvPicPr>
          <p:nvPr/>
        </p:nvPicPr>
        <p:blipFill>
          <a:blip r:embed="rId3"/>
          <a:stretch>
            <a:fillRect/>
          </a:stretch>
        </p:blipFill>
        <p:spPr>
          <a:xfrm>
            <a:off x="4013383" y="1760055"/>
            <a:ext cx="4165234" cy="531732"/>
          </a:xfrm>
          <a:prstGeom prst="rect">
            <a:avLst/>
          </a:prstGeom>
        </p:spPr>
      </p:pic>
      <p:pic>
        <p:nvPicPr>
          <p:cNvPr id="9" name="Picture 8">
            <a:extLst>
              <a:ext uri="{FF2B5EF4-FFF2-40B4-BE49-F238E27FC236}">
                <a16:creationId xmlns:a16="http://schemas.microsoft.com/office/drawing/2014/main" id="{1395000C-A3AD-88D2-9F13-EE74BD39E34E}"/>
              </a:ext>
            </a:extLst>
          </p:cNvPr>
          <p:cNvPicPr>
            <a:picLocks noChangeAspect="1"/>
          </p:cNvPicPr>
          <p:nvPr/>
        </p:nvPicPr>
        <p:blipFill>
          <a:blip r:embed="rId4"/>
          <a:stretch>
            <a:fillRect/>
          </a:stretch>
        </p:blipFill>
        <p:spPr>
          <a:xfrm>
            <a:off x="4243168" y="3237756"/>
            <a:ext cx="3705663" cy="499640"/>
          </a:xfrm>
          <a:prstGeom prst="rect">
            <a:avLst/>
          </a:prstGeom>
        </p:spPr>
      </p:pic>
      <p:pic>
        <p:nvPicPr>
          <p:cNvPr id="10" name="Picture 9">
            <a:extLst>
              <a:ext uri="{FF2B5EF4-FFF2-40B4-BE49-F238E27FC236}">
                <a16:creationId xmlns:a16="http://schemas.microsoft.com/office/drawing/2014/main" id="{58C0CE1D-BD9C-70D3-8128-D71AEEC755DF}"/>
              </a:ext>
            </a:extLst>
          </p:cNvPr>
          <p:cNvPicPr>
            <a:picLocks noChangeAspect="1"/>
          </p:cNvPicPr>
          <p:nvPr/>
        </p:nvPicPr>
        <p:blipFill>
          <a:blip r:embed="rId5"/>
          <a:stretch>
            <a:fillRect/>
          </a:stretch>
        </p:blipFill>
        <p:spPr>
          <a:xfrm>
            <a:off x="2763963" y="3778021"/>
            <a:ext cx="6664074" cy="1137214"/>
          </a:xfrm>
          <a:prstGeom prst="rect">
            <a:avLst/>
          </a:prstGeom>
        </p:spPr>
      </p:pic>
    </p:spTree>
    <p:extLst>
      <p:ext uri="{BB962C8B-B14F-4D97-AF65-F5344CB8AC3E}">
        <p14:creationId xmlns:p14="http://schemas.microsoft.com/office/powerpoint/2010/main" val="284475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81CA-C139-3579-5208-94669EB6C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9DD73-DFAE-013A-01EC-709BD54BCA94}"/>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Variance</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C39D3E07-2B48-1342-A207-91BE01EA86C3}"/>
              </a:ext>
            </a:extLst>
          </p:cNvPr>
          <p:cNvPicPr>
            <a:picLocks noChangeAspect="1"/>
          </p:cNvPicPr>
          <p:nvPr/>
        </p:nvPicPr>
        <p:blipFill>
          <a:blip r:embed="rId3"/>
          <a:stretch>
            <a:fillRect/>
          </a:stretch>
        </p:blipFill>
        <p:spPr>
          <a:xfrm>
            <a:off x="1189966" y="3122975"/>
            <a:ext cx="9749925" cy="1256657"/>
          </a:xfrm>
          <a:prstGeom prst="rect">
            <a:avLst/>
          </a:prstGeom>
        </p:spPr>
      </p:pic>
      <p:pic>
        <p:nvPicPr>
          <p:cNvPr id="4" name="Picture 3">
            <a:extLst>
              <a:ext uri="{FF2B5EF4-FFF2-40B4-BE49-F238E27FC236}">
                <a16:creationId xmlns:a16="http://schemas.microsoft.com/office/drawing/2014/main" id="{56AC2829-8E56-04B1-901B-7716DEA94318}"/>
              </a:ext>
            </a:extLst>
          </p:cNvPr>
          <p:cNvPicPr>
            <a:picLocks noChangeAspect="1"/>
          </p:cNvPicPr>
          <p:nvPr/>
        </p:nvPicPr>
        <p:blipFill>
          <a:blip r:embed="rId4"/>
          <a:stretch>
            <a:fillRect/>
          </a:stretch>
        </p:blipFill>
        <p:spPr>
          <a:xfrm>
            <a:off x="1467492" y="1643239"/>
            <a:ext cx="7976277" cy="544375"/>
          </a:xfrm>
          <a:prstGeom prst="rect">
            <a:avLst/>
          </a:prstGeom>
        </p:spPr>
      </p:pic>
      <p:sp>
        <p:nvSpPr>
          <p:cNvPr id="5" name="TextBox 4">
            <a:extLst>
              <a:ext uri="{FF2B5EF4-FFF2-40B4-BE49-F238E27FC236}">
                <a16:creationId xmlns:a16="http://schemas.microsoft.com/office/drawing/2014/main" id="{CD0C50C4-1C67-5BE9-365F-C0403B36B248}"/>
              </a:ext>
            </a:extLst>
          </p:cNvPr>
          <p:cNvSpPr txBox="1"/>
          <p:nvPr/>
        </p:nvSpPr>
        <p:spPr>
          <a:xfrm>
            <a:off x="1467492" y="2938309"/>
            <a:ext cx="2199190" cy="461665"/>
          </a:xfrm>
          <a:prstGeom prst="rect">
            <a:avLst/>
          </a:prstGeom>
          <a:noFill/>
        </p:spPr>
        <p:txBody>
          <a:bodyPr wrap="square" rtlCol="0">
            <a:spAutoFit/>
          </a:bodyPr>
          <a:lstStyle/>
          <a:p>
            <a:r>
              <a:rPr lang="en-US" sz="2400" dirty="0"/>
              <a:t>Define:</a:t>
            </a:r>
          </a:p>
        </p:txBody>
      </p:sp>
      <p:pic>
        <p:nvPicPr>
          <p:cNvPr id="6" name="Picture 5">
            <a:extLst>
              <a:ext uri="{FF2B5EF4-FFF2-40B4-BE49-F238E27FC236}">
                <a16:creationId xmlns:a16="http://schemas.microsoft.com/office/drawing/2014/main" id="{201C3432-CFE1-5515-055B-65D799F2BF85}"/>
              </a:ext>
            </a:extLst>
          </p:cNvPr>
          <p:cNvPicPr>
            <a:picLocks noChangeAspect="1"/>
          </p:cNvPicPr>
          <p:nvPr/>
        </p:nvPicPr>
        <p:blipFill>
          <a:blip r:embed="rId5"/>
          <a:stretch>
            <a:fillRect/>
          </a:stretch>
        </p:blipFill>
        <p:spPr>
          <a:xfrm>
            <a:off x="1467492" y="4564298"/>
            <a:ext cx="10052927" cy="480618"/>
          </a:xfrm>
          <a:prstGeom prst="rect">
            <a:avLst/>
          </a:prstGeom>
        </p:spPr>
      </p:pic>
      <p:pic>
        <p:nvPicPr>
          <p:cNvPr id="7" name="Picture 6">
            <a:extLst>
              <a:ext uri="{FF2B5EF4-FFF2-40B4-BE49-F238E27FC236}">
                <a16:creationId xmlns:a16="http://schemas.microsoft.com/office/drawing/2014/main" id="{E47BED8E-067F-45FD-C997-928F97181DA8}"/>
              </a:ext>
            </a:extLst>
          </p:cNvPr>
          <p:cNvPicPr>
            <a:picLocks noChangeAspect="1"/>
          </p:cNvPicPr>
          <p:nvPr/>
        </p:nvPicPr>
        <p:blipFill>
          <a:blip r:embed="rId6"/>
          <a:stretch>
            <a:fillRect/>
          </a:stretch>
        </p:blipFill>
        <p:spPr>
          <a:xfrm>
            <a:off x="2323087" y="5229582"/>
            <a:ext cx="2596154" cy="629371"/>
          </a:xfrm>
          <a:prstGeom prst="rect">
            <a:avLst/>
          </a:prstGeom>
        </p:spPr>
      </p:pic>
      <p:pic>
        <p:nvPicPr>
          <p:cNvPr id="11" name="Picture 10">
            <a:extLst>
              <a:ext uri="{FF2B5EF4-FFF2-40B4-BE49-F238E27FC236}">
                <a16:creationId xmlns:a16="http://schemas.microsoft.com/office/drawing/2014/main" id="{F72461E1-41D4-08B8-3558-CA6EF7E041FE}"/>
              </a:ext>
            </a:extLst>
          </p:cNvPr>
          <p:cNvPicPr>
            <a:picLocks noChangeAspect="1"/>
          </p:cNvPicPr>
          <p:nvPr/>
        </p:nvPicPr>
        <p:blipFill>
          <a:blip r:embed="rId7"/>
          <a:stretch>
            <a:fillRect/>
          </a:stretch>
        </p:blipFill>
        <p:spPr>
          <a:xfrm>
            <a:off x="4919241" y="5288621"/>
            <a:ext cx="1586041" cy="569348"/>
          </a:xfrm>
          <a:prstGeom prst="rect">
            <a:avLst/>
          </a:prstGeom>
        </p:spPr>
      </p:pic>
    </p:spTree>
    <p:extLst>
      <p:ext uri="{BB962C8B-B14F-4D97-AF65-F5344CB8AC3E}">
        <p14:creationId xmlns:p14="http://schemas.microsoft.com/office/powerpoint/2010/main" val="159403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0A4F1-62A9-4B6E-6BDF-FEF71B896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C783F-3DF2-272F-899B-CE2A77F013DA}"/>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Variance</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12808BC4-1288-B6D7-7738-3EC9CDE1AD42}"/>
              </a:ext>
            </a:extLst>
          </p:cNvPr>
          <p:cNvPicPr>
            <a:picLocks noChangeAspect="1"/>
          </p:cNvPicPr>
          <p:nvPr/>
        </p:nvPicPr>
        <p:blipFill>
          <a:blip r:embed="rId3"/>
          <a:stretch>
            <a:fillRect/>
          </a:stretch>
        </p:blipFill>
        <p:spPr>
          <a:xfrm>
            <a:off x="1189966" y="3122975"/>
            <a:ext cx="9749925" cy="1256657"/>
          </a:xfrm>
          <a:prstGeom prst="rect">
            <a:avLst/>
          </a:prstGeom>
        </p:spPr>
      </p:pic>
      <p:pic>
        <p:nvPicPr>
          <p:cNvPr id="4" name="Picture 3">
            <a:extLst>
              <a:ext uri="{FF2B5EF4-FFF2-40B4-BE49-F238E27FC236}">
                <a16:creationId xmlns:a16="http://schemas.microsoft.com/office/drawing/2014/main" id="{53E78652-1573-EE0F-F845-D7DF0984D7A1}"/>
              </a:ext>
            </a:extLst>
          </p:cNvPr>
          <p:cNvPicPr>
            <a:picLocks noChangeAspect="1"/>
          </p:cNvPicPr>
          <p:nvPr/>
        </p:nvPicPr>
        <p:blipFill>
          <a:blip r:embed="rId4"/>
          <a:stretch>
            <a:fillRect/>
          </a:stretch>
        </p:blipFill>
        <p:spPr>
          <a:xfrm>
            <a:off x="1467492" y="1643239"/>
            <a:ext cx="7976277" cy="544375"/>
          </a:xfrm>
          <a:prstGeom prst="rect">
            <a:avLst/>
          </a:prstGeom>
        </p:spPr>
      </p:pic>
      <p:sp>
        <p:nvSpPr>
          <p:cNvPr id="5" name="TextBox 4">
            <a:extLst>
              <a:ext uri="{FF2B5EF4-FFF2-40B4-BE49-F238E27FC236}">
                <a16:creationId xmlns:a16="http://schemas.microsoft.com/office/drawing/2014/main" id="{3B0739A3-9963-309D-9D08-4BF2FA4AA918}"/>
              </a:ext>
            </a:extLst>
          </p:cNvPr>
          <p:cNvSpPr txBox="1"/>
          <p:nvPr/>
        </p:nvSpPr>
        <p:spPr>
          <a:xfrm>
            <a:off x="1467492" y="2938309"/>
            <a:ext cx="2199190" cy="461665"/>
          </a:xfrm>
          <a:prstGeom prst="rect">
            <a:avLst/>
          </a:prstGeom>
          <a:noFill/>
        </p:spPr>
        <p:txBody>
          <a:bodyPr wrap="square" rtlCol="0">
            <a:spAutoFit/>
          </a:bodyPr>
          <a:lstStyle/>
          <a:p>
            <a:r>
              <a:rPr lang="en-US" sz="2400" dirty="0"/>
              <a:t>Define:</a:t>
            </a:r>
          </a:p>
        </p:txBody>
      </p:sp>
      <p:sp>
        <p:nvSpPr>
          <p:cNvPr id="10" name="Rectangle 9">
            <a:extLst>
              <a:ext uri="{FF2B5EF4-FFF2-40B4-BE49-F238E27FC236}">
                <a16:creationId xmlns:a16="http://schemas.microsoft.com/office/drawing/2014/main" id="{72DF9772-961F-508E-DC90-19984640B261}"/>
              </a:ext>
            </a:extLst>
          </p:cNvPr>
          <p:cNvSpPr/>
          <p:nvPr/>
        </p:nvSpPr>
        <p:spPr>
          <a:xfrm>
            <a:off x="3345084" y="3896606"/>
            <a:ext cx="474562" cy="42398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E3B715-305E-4198-4B7F-430D95435E32}"/>
                  </a:ext>
                </a:extLst>
              </p:cNvPr>
              <p:cNvSpPr txBox="1"/>
              <p:nvPr/>
            </p:nvSpPr>
            <p:spPr>
              <a:xfrm>
                <a:off x="1467492" y="4676209"/>
                <a:ext cx="6241247" cy="400110"/>
              </a:xfrm>
              <a:prstGeom prst="rect">
                <a:avLst/>
              </a:prstGeom>
              <a:noFill/>
            </p:spPr>
            <p:txBody>
              <a:bodyPr wrap="square" rtlCol="0">
                <a:spAutoFit/>
              </a:bodyPr>
              <a:lstStyle/>
              <a:p>
                <a:r>
                  <a:rPr lang="en-US" sz="2000" dirty="0"/>
                  <a:t>The presence of </a:t>
                </a:r>
                <a14:m>
                  <m:oMath xmlns:m="http://schemas.openxmlformats.org/officeDocument/2006/math">
                    <m:sSub>
                      <m:sSubPr>
                        <m:ctrlPr>
                          <a:rPr lang="en-US" sz="200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𝑣</m:t>
                        </m:r>
                      </m:sub>
                    </m:sSub>
                  </m:oMath>
                </a14:m>
                <a:r>
                  <a:rPr lang="en-US" sz="2000" dirty="0"/>
                  <a:t> ensures </a:t>
                </a:r>
              </a:p>
            </p:txBody>
          </p:sp>
        </mc:Choice>
        <mc:Fallback xmlns="">
          <p:sp>
            <p:nvSpPr>
              <p:cNvPr id="12" name="TextBox 11">
                <a:extLst>
                  <a:ext uri="{FF2B5EF4-FFF2-40B4-BE49-F238E27FC236}">
                    <a16:creationId xmlns:a16="http://schemas.microsoft.com/office/drawing/2014/main" id="{98E3B715-305E-4198-4B7F-430D95435E32}"/>
                  </a:ext>
                </a:extLst>
              </p:cNvPr>
              <p:cNvSpPr txBox="1">
                <a:spLocks noRot="1" noChangeAspect="1" noMove="1" noResize="1" noEditPoints="1" noAdjustHandles="1" noChangeArrowheads="1" noChangeShapeType="1" noTextEdit="1"/>
              </p:cNvSpPr>
              <p:nvPr/>
            </p:nvSpPr>
            <p:spPr>
              <a:xfrm>
                <a:off x="1467492" y="4676209"/>
                <a:ext cx="6241247" cy="400110"/>
              </a:xfrm>
              <a:prstGeom prst="rect">
                <a:avLst/>
              </a:prstGeom>
              <a:blipFill>
                <a:blip r:embed="rId5"/>
                <a:stretch>
                  <a:fillRect l="-1014" t="-9375" b="-2812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28AEF7F-1C94-7D62-883C-748EDC3AB5EB}"/>
              </a:ext>
            </a:extLst>
          </p:cNvPr>
          <p:cNvPicPr>
            <a:picLocks noChangeAspect="1"/>
          </p:cNvPicPr>
          <p:nvPr/>
        </p:nvPicPr>
        <p:blipFill>
          <a:blip r:embed="rId6"/>
          <a:stretch>
            <a:fillRect/>
          </a:stretch>
        </p:blipFill>
        <p:spPr>
          <a:xfrm>
            <a:off x="1774825" y="5314993"/>
            <a:ext cx="4094766" cy="651440"/>
          </a:xfrm>
          <a:prstGeom prst="rect">
            <a:avLst/>
          </a:prstGeom>
        </p:spPr>
      </p:pic>
    </p:spTree>
    <p:extLst>
      <p:ext uri="{BB962C8B-B14F-4D97-AF65-F5344CB8AC3E}">
        <p14:creationId xmlns:p14="http://schemas.microsoft.com/office/powerpoint/2010/main" val="57208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7DB9-5CDF-D007-01BA-40568AA2D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84E21-D4FC-5810-BD0F-C15A6123C38A}"/>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Variance</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FAB8875-011A-BBFF-7BBF-597C7D2A8113}"/>
              </a:ext>
            </a:extLst>
          </p:cNvPr>
          <p:cNvPicPr>
            <a:picLocks noChangeAspect="1"/>
          </p:cNvPicPr>
          <p:nvPr/>
        </p:nvPicPr>
        <p:blipFill>
          <a:blip r:embed="rId3"/>
          <a:stretch>
            <a:fillRect/>
          </a:stretch>
        </p:blipFill>
        <p:spPr>
          <a:xfrm>
            <a:off x="1189966" y="3122975"/>
            <a:ext cx="9749925" cy="1256657"/>
          </a:xfrm>
          <a:prstGeom prst="rect">
            <a:avLst/>
          </a:prstGeom>
        </p:spPr>
      </p:pic>
      <p:pic>
        <p:nvPicPr>
          <p:cNvPr id="4" name="Picture 3">
            <a:extLst>
              <a:ext uri="{FF2B5EF4-FFF2-40B4-BE49-F238E27FC236}">
                <a16:creationId xmlns:a16="http://schemas.microsoft.com/office/drawing/2014/main" id="{B54F89A2-4006-352D-1DD9-2E9BA6DDF131}"/>
              </a:ext>
            </a:extLst>
          </p:cNvPr>
          <p:cNvPicPr>
            <a:picLocks noChangeAspect="1"/>
          </p:cNvPicPr>
          <p:nvPr/>
        </p:nvPicPr>
        <p:blipFill>
          <a:blip r:embed="rId4"/>
          <a:stretch>
            <a:fillRect/>
          </a:stretch>
        </p:blipFill>
        <p:spPr>
          <a:xfrm>
            <a:off x="1467492" y="1643239"/>
            <a:ext cx="7976277" cy="544375"/>
          </a:xfrm>
          <a:prstGeom prst="rect">
            <a:avLst/>
          </a:prstGeom>
        </p:spPr>
      </p:pic>
      <p:sp>
        <p:nvSpPr>
          <p:cNvPr id="5" name="TextBox 4">
            <a:extLst>
              <a:ext uri="{FF2B5EF4-FFF2-40B4-BE49-F238E27FC236}">
                <a16:creationId xmlns:a16="http://schemas.microsoft.com/office/drawing/2014/main" id="{7E25D7DC-6EBC-032C-3B2A-8481DC69D99E}"/>
              </a:ext>
            </a:extLst>
          </p:cNvPr>
          <p:cNvSpPr txBox="1"/>
          <p:nvPr/>
        </p:nvSpPr>
        <p:spPr>
          <a:xfrm>
            <a:off x="1467492" y="2938309"/>
            <a:ext cx="2199190" cy="461665"/>
          </a:xfrm>
          <a:prstGeom prst="rect">
            <a:avLst/>
          </a:prstGeom>
          <a:noFill/>
        </p:spPr>
        <p:txBody>
          <a:bodyPr wrap="square" rtlCol="0">
            <a:spAutoFit/>
          </a:bodyPr>
          <a:lstStyle/>
          <a:p>
            <a:r>
              <a:rPr lang="en-US" sz="2400" dirty="0"/>
              <a:t>Define:</a:t>
            </a:r>
          </a:p>
        </p:txBody>
      </p:sp>
      <p:sp>
        <p:nvSpPr>
          <p:cNvPr id="10" name="Rectangle 9">
            <a:extLst>
              <a:ext uri="{FF2B5EF4-FFF2-40B4-BE49-F238E27FC236}">
                <a16:creationId xmlns:a16="http://schemas.microsoft.com/office/drawing/2014/main" id="{48BC739C-CDC4-7F0B-7430-E4C5FA4ACB32}"/>
              </a:ext>
            </a:extLst>
          </p:cNvPr>
          <p:cNvSpPr/>
          <p:nvPr/>
        </p:nvSpPr>
        <p:spPr>
          <a:xfrm>
            <a:off x="3345084" y="3896606"/>
            <a:ext cx="474562" cy="42398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86DE2A4-4D68-6E55-0C63-AF20D2AB3340}"/>
              </a:ext>
            </a:extLst>
          </p:cNvPr>
          <p:cNvPicPr>
            <a:picLocks noChangeAspect="1"/>
          </p:cNvPicPr>
          <p:nvPr/>
        </p:nvPicPr>
        <p:blipFill>
          <a:blip r:embed="rId5"/>
          <a:stretch>
            <a:fillRect/>
          </a:stretch>
        </p:blipFill>
        <p:spPr>
          <a:xfrm>
            <a:off x="163975" y="4919540"/>
            <a:ext cx="11864050" cy="1108608"/>
          </a:xfrm>
          <a:prstGeom prst="rect">
            <a:avLst/>
          </a:prstGeom>
        </p:spPr>
      </p:pic>
    </p:spTree>
    <p:extLst>
      <p:ext uri="{BB962C8B-B14F-4D97-AF65-F5344CB8AC3E}">
        <p14:creationId xmlns:p14="http://schemas.microsoft.com/office/powerpoint/2010/main" val="218603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9AD-7BA5-846F-FB6C-374E99EB3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D3D73-4E00-A01D-5B00-93D5F18EADD4}"/>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Samplers</a:t>
            </a:r>
            <a:endParaRPr lang="en-US" sz="3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E3A2E85E-5D4D-65E1-BD8D-10C2925DAC44}"/>
              </a:ext>
            </a:extLst>
          </p:cNvPr>
          <p:cNvSpPr txBox="1"/>
          <p:nvPr/>
        </p:nvSpPr>
        <p:spPr>
          <a:xfrm>
            <a:off x="280065" y="1698008"/>
            <a:ext cx="4430831" cy="461665"/>
          </a:xfrm>
          <a:prstGeom prst="rect">
            <a:avLst/>
          </a:prstGeom>
          <a:noFill/>
        </p:spPr>
        <p:txBody>
          <a:bodyPr wrap="square" rtlCol="0">
            <a:spAutoFit/>
          </a:bodyPr>
          <a:lstStyle/>
          <a:p>
            <a:r>
              <a:rPr lang="en-US" sz="2400" b="1" dirty="0"/>
              <a:t>Random Node Sampler </a:t>
            </a:r>
          </a:p>
        </p:txBody>
      </p:sp>
      <p:pic>
        <p:nvPicPr>
          <p:cNvPr id="8" name="Picture 7">
            <a:extLst>
              <a:ext uri="{FF2B5EF4-FFF2-40B4-BE49-F238E27FC236}">
                <a16:creationId xmlns:a16="http://schemas.microsoft.com/office/drawing/2014/main" id="{F70F59EC-438D-D241-86B3-390CB9813BDB}"/>
              </a:ext>
            </a:extLst>
          </p:cNvPr>
          <p:cNvPicPr>
            <a:picLocks noChangeAspect="1"/>
          </p:cNvPicPr>
          <p:nvPr/>
        </p:nvPicPr>
        <p:blipFill>
          <a:blip r:embed="rId3"/>
          <a:srcRect t="6304"/>
          <a:stretch/>
        </p:blipFill>
        <p:spPr>
          <a:xfrm>
            <a:off x="7221372" y="2280212"/>
            <a:ext cx="2142542" cy="8143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E5E57A-71D2-7F4A-43AE-8AE6AC6A1278}"/>
                  </a:ext>
                </a:extLst>
              </p:cNvPr>
              <p:cNvSpPr txBox="1"/>
              <p:nvPr/>
            </p:nvSpPr>
            <p:spPr>
              <a:xfrm>
                <a:off x="486136" y="2355969"/>
                <a:ext cx="7349925" cy="461665"/>
              </a:xfrm>
              <a:prstGeom prst="rect">
                <a:avLst/>
              </a:prstGeom>
              <a:noFill/>
            </p:spPr>
            <p:txBody>
              <a:bodyPr wrap="square" rtlCol="0">
                <a:spAutoFit/>
              </a:bodyPr>
              <a:lstStyle/>
              <a:p>
                <a:r>
                  <a:rPr lang="en-US" sz="2400" dirty="0"/>
                  <a:t>Sample </a:t>
                </a:r>
                <a14:m>
                  <m:oMath xmlns:m="http://schemas.openxmlformats.org/officeDocument/2006/math">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𝑉</m:t>
                        </m:r>
                      </m:e>
                      <m:sub>
                        <m:r>
                          <a:rPr lang="en-CA" sz="2400" b="0" i="1" smtClean="0">
                            <a:latin typeface="Cambria Math" panose="02040503050406030204" pitchFamily="18" charset="0"/>
                          </a:rPr>
                          <m:t>𝑆</m:t>
                        </m:r>
                      </m:sub>
                    </m:sSub>
                    <m:r>
                      <a:rPr lang="en-CA" sz="2400" b="0" i="1" smtClean="0">
                        <a:latin typeface="Cambria Math" panose="02040503050406030204" pitchFamily="18" charset="0"/>
                      </a:rPr>
                      <m:t>|</m:t>
                    </m:r>
                  </m:oMath>
                </a14:m>
                <a:r>
                  <a:rPr lang="en-US" sz="2400" dirty="0"/>
                  <a:t> nodes from </a:t>
                </a:r>
                <a14:m>
                  <m:oMath xmlns:m="http://schemas.openxmlformats.org/officeDocument/2006/math">
                    <m:r>
                      <a:rPr lang="en-CA" sz="2400" i="1">
                        <a:latin typeface="Cambria Math" panose="02040503050406030204" pitchFamily="18" charset="0"/>
                      </a:rPr>
                      <m:t>𝑉</m:t>
                    </m:r>
                  </m:oMath>
                </a14:m>
                <a:r>
                  <a:rPr lang="en-US" sz="2400" dirty="0"/>
                  <a:t> randomly according to</a:t>
                </a:r>
              </a:p>
            </p:txBody>
          </p:sp>
        </mc:Choice>
        <mc:Fallback xmlns="">
          <p:sp>
            <p:nvSpPr>
              <p:cNvPr id="9" name="TextBox 8">
                <a:extLst>
                  <a:ext uri="{FF2B5EF4-FFF2-40B4-BE49-F238E27FC236}">
                    <a16:creationId xmlns:a16="http://schemas.microsoft.com/office/drawing/2014/main" id="{28E5E57A-71D2-7F4A-43AE-8AE6AC6A1278}"/>
                  </a:ext>
                </a:extLst>
              </p:cNvPr>
              <p:cNvSpPr txBox="1">
                <a:spLocks noRot="1" noChangeAspect="1" noMove="1" noResize="1" noEditPoints="1" noAdjustHandles="1" noChangeArrowheads="1" noChangeShapeType="1" noTextEdit="1"/>
              </p:cNvSpPr>
              <p:nvPr/>
            </p:nvSpPr>
            <p:spPr>
              <a:xfrm>
                <a:off x="486136" y="2355969"/>
                <a:ext cx="7349925" cy="461665"/>
              </a:xfrm>
              <a:prstGeom prst="rect">
                <a:avLst/>
              </a:prstGeom>
              <a:blipFill>
                <a:blip r:embed="rId4"/>
                <a:stretch>
                  <a:fillRect l="-1382" t="-10811" b="-2973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789DCD8-5936-8123-4235-034BDB68EC26}"/>
              </a:ext>
            </a:extLst>
          </p:cNvPr>
          <p:cNvSpPr txBox="1"/>
          <p:nvPr/>
        </p:nvSpPr>
        <p:spPr>
          <a:xfrm>
            <a:off x="280065" y="3429000"/>
            <a:ext cx="4430831" cy="461665"/>
          </a:xfrm>
          <a:prstGeom prst="rect">
            <a:avLst/>
          </a:prstGeom>
          <a:noFill/>
        </p:spPr>
        <p:txBody>
          <a:bodyPr wrap="square" rtlCol="0">
            <a:spAutoFit/>
          </a:bodyPr>
          <a:lstStyle/>
          <a:p>
            <a:r>
              <a:rPr lang="en-US" sz="2400" b="1" dirty="0"/>
              <a:t>Random Edge Sampler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6078B6-0116-79C7-0AF5-C2899FC466F4}"/>
                  </a:ext>
                </a:extLst>
              </p:cNvPr>
              <p:cNvSpPr txBox="1"/>
              <p:nvPr/>
            </p:nvSpPr>
            <p:spPr>
              <a:xfrm>
                <a:off x="486136" y="4086961"/>
                <a:ext cx="7349925" cy="461665"/>
              </a:xfrm>
              <a:prstGeom prst="rect">
                <a:avLst/>
              </a:prstGeom>
              <a:noFill/>
            </p:spPr>
            <p:txBody>
              <a:bodyPr wrap="square" rtlCol="0">
                <a:spAutoFit/>
              </a:bodyPr>
              <a:lstStyle/>
              <a:p>
                <a:r>
                  <a:rPr lang="en-US" sz="2400" dirty="0"/>
                  <a:t>Sample </a:t>
                </a:r>
                <a14:m>
                  <m:oMath xmlns:m="http://schemas.openxmlformats.org/officeDocument/2006/math">
                    <m:r>
                      <a:rPr lang="en-CA" sz="2400" b="0" i="1" smtClean="0">
                        <a:latin typeface="Cambria Math" panose="02040503050406030204" pitchFamily="18" charset="0"/>
                      </a:rPr>
                      <m:t>𝑚</m:t>
                    </m:r>
                  </m:oMath>
                </a14:m>
                <a:r>
                  <a:rPr lang="en-US" sz="2400" dirty="0"/>
                  <a:t> edges from </a:t>
                </a:r>
                <a14:m>
                  <m:oMath xmlns:m="http://schemas.openxmlformats.org/officeDocument/2006/math">
                    <m:r>
                      <a:rPr lang="en-CA" sz="2400" i="1" smtClean="0">
                        <a:latin typeface="Cambria Math" panose="02040503050406030204" pitchFamily="18" charset="0"/>
                        <a:ea typeface="Cambria Math" panose="02040503050406030204" pitchFamily="18" charset="0"/>
                      </a:rPr>
                      <m:t>ℇ</m:t>
                    </m:r>
                  </m:oMath>
                </a14:m>
                <a:r>
                  <a:rPr lang="en-US" sz="2400" dirty="0"/>
                  <a:t> randomly according to </a:t>
                </a:r>
              </a:p>
            </p:txBody>
          </p:sp>
        </mc:Choice>
        <mc:Fallback xmlns="">
          <p:sp>
            <p:nvSpPr>
              <p:cNvPr id="12" name="TextBox 11">
                <a:extLst>
                  <a:ext uri="{FF2B5EF4-FFF2-40B4-BE49-F238E27FC236}">
                    <a16:creationId xmlns:a16="http://schemas.microsoft.com/office/drawing/2014/main" id="{B26078B6-0116-79C7-0AF5-C2899FC466F4}"/>
                  </a:ext>
                </a:extLst>
              </p:cNvPr>
              <p:cNvSpPr txBox="1">
                <a:spLocks noRot="1" noChangeAspect="1" noMove="1" noResize="1" noEditPoints="1" noAdjustHandles="1" noChangeArrowheads="1" noChangeShapeType="1" noTextEdit="1"/>
              </p:cNvSpPr>
              <p:nvPr/>
            </p:nvSpPr>
            <p:spPr>
              <a:xfrm>
                <a:off x="486136" y="4086961"/>
                <a:ext cx="7349925" cy="461665"/>
              </a:xfrm>
              <a:prstGeom prst="rect">
                <a:avLst/>
              </a:prstGeom>
              <a:blipFill>
                <a:blip r:embed="rId5"/>
                <a:stretch>
                  <a:fillRect l="-1382" t="-10526" b="-28947"/>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B2CA4D51-405C-BB10-40D8-B8EB02BACA2B}"/>
              </a:ext>
            </a:extLst>
          </p:cNvPr>
          <p:cNvPicPr>
            <a:picLocks noChangeAspect="1"/>
          </p:cNvPicPr>
          <p:nvPr/>
        </p:nvPicPr>
        <p:blipFill>
          <a:blip r:embed="rId6"/>
          <a:stretch>
            <a:fillRect/>
          </a:stretch>
        </p:blipFill>
        <p:spPr>
          <a:xfrm>
            <a:off x="6926465" y="4063746"/>
            <a:ext cx="5172935" cy="657961"/>
          </a:xfrm>
          <a:prstGeom prst="rect">
            <a:avLst/>
          </a:prstGeom>
        </p:spPr>
      </p:pic>
    </p:spTree>
    <p:extLst>
      <p:ext uri="{BB962C8B-B14F-4D97-AF65-F5344CB8AC3E}">
        <p14:creationId xmlns:p14="http://schemas.microsoft.com/office/powerpoint/2010/main" val="265082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11C94-D29D-BE9B-E2BA-050A3E53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17C18-A78F-1EA2-EB28-B4A8420AFCE1}"/>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Samplers</a:t>
            </a:r>
            <a:endParaRPr lang="en-US" sz="3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F20C076-EF0D-A46B-D1D6-3FA2A8F0F778}"/>
              </a:ext>
            </a:extLst>
          </p:cNvPr>
          <p:cNvSpPr txBox="1"/>
          <p:nvPr/>
        </p:nvSpPr>
        <p:spPr>
          <a:xfrm>
            <a:off x="280065" y="1698008"/>
            <a:ext cx="5298932" cy="461665"/>
          </a:xfrm>
          <a:prstGeom prst="rect">
            <a:avLst/>
          </a:prstGeom>
          <a:noFill/>
        </p:spPr>
        <p:txBody>
          <a:bodyPr wrap="square" rtlCol="0">
            <a:spAutoFit/>
          </a:bodyPr>
          <a:lstStyle/>
          <a:p>
            <a:r>
              <a:rPr lang="en-US" sz="2400" b="1" dirty="0"/>
              <a:t>Random Walk Based Samplers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582D00-B085-C2E2-7347-2AFD8BAFF432}"/>
                  </a:ext>
                </a:extLst>
              </p:cNvPr>
              <p:cNvSpPr txBox="1"/>
              <p:nvPr/>
            </p:nvSpPr>
            <p:spPr>
              <a:xfrm>
                <a:off x="486136" y="2355969"/>
                <a:ext cx="10822330" cy="830997"/>
              </a:xfrm>
              <a:prstGeom prst="rect">
                <a:avLst/>
              </a:prstGeom>
              <a:noFill/>
            </p:spPr>
            <p:txBody>
              <a:bodyPr wrap="square" rtlCol="0">
                <a:spAutoFit/>
              </a:bodyPr>
              <a:lstStyle/>
              <a:p>
                <a:r>
                  <a:rPr lang="en-US" sz="2400" dirty="0"/>
                  <a:t>Ignoring activations, </a:t>
                </a:r>
                <a14:m>
                  <m:oMath xmlns:m="http://schemas.openxmlformats.org/officeDocument/2006/math">
                    <m:r>
                      <a:rPr lang="en-CA" sz="2400" b="0" i="1" smtClean="0">
                        <a:latin typeface="Cambria Math" panose="02040503050406030204" pitchFamily="18" charset="0"/>
                      </a:rPr>
                      <m:t>𝐿</m:t>
                    </m:r>
                  </m:oMath>
                </a14:m>
                <a:r>
                  <a:rPr lang="en-US" sz="2400" dirty="0"/>
                  <a:t> layers </a:t>
                </a:r>
                <a:r>
                  <a:rPr lang="en-CA" sz="2400" dirty="0"/>
                  <a:t>can be represented as a single layer with edge weights: </a:t>
                </a:r>
                <a:endParaRPr lang="en-US" sz="2400" dirty="0"/>
              </a:p>
            </p:txBody>
          </p:sp>
        </mc:Choice>
        <mc:Fallback xmlns="">
          <p:sp>
            <p:nvSpPr>
              <p:cNvPr id="9" name="TextBox 8">
                <a:extLst>
                  <a:ext uri="{FF2B5EF4-FFF2-40B4-BE49-F238E27FC236}">
                    <a16:creationId xmlns:a16="http://schemas.microsoft.com/office/drawing/2014/main" id="{63582D00-B085-C2E2-7347-2AFD8BAFF432}"/>
                  </a:ext>
                </a:extLst>
              </p:cNvPr>
              <p:cNvSpPr txBox="1">
                <a:spLocks noRot="1" noChangeAspect="1" noMove="1" noResize="1" noEditPoints="1" noAdjustHandles="1" noChangeArrowheads="1" noChangeShapeType="1" noTextEdit="1"/>
              </p:cNvSpPr>
              <p:nvPr/>
            </p:nvSpPr>
            <p:spPr>
              <a:xfrm>
                <a:off x="486136" y="2355969"/>
                <a:ext cx="10822330" cy="830997"/>
              </a:xfrm>
              <a:prstGeom prst="rect">
                <a:avLst/>
              </a:prstGeom>
              <a:blipFill>
                <a:blip r:embed="rId3"/>
                <a:stretch>
                  <a:fillRect l="-938" t="-5970" b="-1641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79866CB-D3AF-F551-5AA5-26C98E96F7D2}"/>
              </a:ext>
            </a:extLst>
          </p:cNvPr>
          <p:cNvPicPr>
            <a:picLocks noChangeAspect="1"/>
          </p:cNvPicPr>
          <p:nvPr/>
        </p:nvPicPr>
        <p:blipFill>
          <a:blip r:embed="rId4"/>
          <a:stretch>
            <a:fillRect/>
          </a:stretch>
        </p:blipFill>
        <p:spPr>
          <a:xfrm>
            <a:off x="5341174" y="3186966"/>
            <a:ext cx="1509652" cy="63564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E480BF-F710-8134-2711-0348336753B3}"/>
                  </a:ext>
                </a:extLst>
              </p:cNvPr>
              <p:cNvSpPr txBox="1"/>
              <p:nvPr/>
            </p:nvSpPr>
            <p:spPr>
              <a:xfrm>
                <a:off x="479806" y="3822609"/>
                <a:ext cx="10822330" cy="461665"/>
              </a:xfrm>
              <a:prstGeom prst="rect">
                <a:avLst/>
              </a:prstGeom>
              <a:noFill/>
            </p:spPr>
            <p:txBody>
              <a:bodyPr wrap="square" rtlCol="0">
                <a:spAutoFit/>
              </a:bodyPr>
              <a:lstStyle/>
              <a:p>
                <a:r>
                  <a:rPr lang="en-CA" sz="2400" dirty="0"/>
                  <a:t>Sample pairs of nodes </a:t>
                </a:r>
                <a14:m>
                  <m:oMath xmlns:m="http://schemas.openxmlformats.org/officeDocument/2006/math">
                    <m:r>
                      <a:rPr lang="en-CA" sz="2400" b="0" i="1" smtClean="0">
                        <a:latin typeface="Cambria Math" panose="02040503050406030204" pitchFamily="18" charset="0"/>
                      </a:rPr>
                      <m:t>𝑢</m:t>
                    </m:r>
                  </m:oMath>
                </a14:m>
                <a:r>
                  <a:rPr lang="en-US" sz="2400" dirty="0"/>
                  <a:t> and </a:t>
                </a:r>
                <a14:m>
                  <m:oMath xmlns:m="http://schemas.openxmlformats.org/officeDocument/2006/math">
                    <m:r>
                      <a:rPr lang="en-CA" sz="2400" b="0" i="1" smtClean="0">
                        <a:latin typeface="Cambria Math" panose="02040503050406030204" pitchFamily="18" charset="0"/>
                      </a:rPr>
                      <m:t>𝑣</m:t>
                    </m:r>
                  </m:oMath>
                </a14:m>
                <a:r>
                  <a:rPr lang="en-US" sz="2400" dirty="0"/>
                  <a:t> according to </a:t>
                </a:r>
              </a:p>
            </p:txBody>
          </p:sp>
        </mc:Choice>
        <mc:Fallback xmlns="">
          <p:sp>
            <p:nvSpPr>
              <p:cNvPr id="4" name="TextBox 3">
                <a:extLst>
                  <a:ext uri="{FF2B5EF4-FFF2-40B4-BE49-F238E27FC236}">
                    <a16:creationId xmlns:a16="http://schemas.microsoft.com/office/drawing/2014/main" id="{7FE480BF-F710-8134-2711-0348336753B3}"/>
                  </a:ext>
                </a:extLst>
              </p:cNvPr>
              <p:cNvSpPr txBox="1">
                <a:spLocks noRot="1" noChangeAspect="1" noMove="1" noResize="1" noEditPoints="1" noAdjustHandles="1" noChangeArrowheads="1" noChangeShapeType="1" noTextEdit="1"/>
              </p:cNvSpPr>
              <p:nvPr/>
            </p:nvSpPr>
            <p:spPr>
              <a:xfrm>
                <a:off x="479806" y="3822609"/>
                <a:ext cx="10822330" cy="461665"/>
              </a:xfrm>
              <a:prstGeom prst="rect">
                <a:avLst/>
              </a:prstGeom>
              <a:blipFill>
                <a:blip r:embed="rId5"/>
                <a:stretch>
                  <a:fillRect l="-821" t="-7895" b="-2894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E9F5FD0-69E4-D359-63FF-F9661D01DF5B}"/>
              </a:ext>
            </a:extLst>
          </p:cNvPr>
          <p:cNvPicPr>
            <a:picLocks noChangeAspect="1"/>
          </p:cNvPicPr>
          <p:nvPr/>
        </p:nvPicPr>
        <p:blipFill>
          <a:blip r:embed="rId6"/>
          <a:srcRect t="7378"/>
          <a:stretch/>
        </p:blipFill>
        <p:spPr>
          <a:xfrm>
            <a:off x="4222539" y="4472854"/>
            <a:ext cx="3684779" cy="495003"/>
          </a:xfrm>
          <a:prstGeom prst="rect">
            <a:avLst/>
          </a:prstGeom>
        </p:spPr>
      </p:pic>
      <p:pic>
        <p:nvPicPr>
          <p:cNvPr id="6" name="Picture 5">
            <a:extLst>
              <a:ext uri="{FF2B5EF4-FFF2-40B4-BE49-F238E27FC236}">
                <a16:creationId xmlns:a16="http://schemas.microsoft.com/office/drawing/2014/main" id="{7BBF21E9-A95A-67D0-C3E6-BD558A43EF9D}"/>
              </a:ext>
            </a:extLst>
          </p:cNvPr>
          <p:cNvPicPr>
            <a:picLocks noChangeAspect="1"/>
          </p:cNvPicPr>
          <p:nvPr/>
        </p:nvPicPr>
        <p:blipFill>
          <a:blip r:embed="rId7"/>
          <a:stretch>
            <a:fillRect/>
          </a:stretch>
        </p:blipFill>
        <p:spPr>
          <a:xfrm>
            <a:off x="479806" y="5205784"/>
            <a:ext cx="9442104" cy="348096"/>
          </a:xfrm>
          <a:prstGeom prst="rect">
            <a:avLst/>
          </a:prstGeom>
        </p:spPr>
      </p:pic>
      <p:pic>
        <p:nvPicPr>
          <p:cNvPr id="10" name="Picture 9">
            <a:extLst>
              <a:ext uri="{FF2B5EF4-FFF2-40B4-BE49-F238E27FC236}">
                <a16:creationId xmlns:a16="http://schemas.microsoft.com/office/drawing/2014/main" id="{BBE9B569-C196-6727-0599-DBEC42E0A5F4}"/>
              </a:ext>
            </a:extLst>
          </p:cNvPr>
          <p:cNvPicPr>
            <a:picLocks noChangeAspect="1"/>
          </p:cNvPicPr>
          <p:nvPr/>
        </p:nvPicPr>
        <p:blipFill>
          <a:blip r:embed="rId8"/>
          <a:stretch>
            <a:fillRect/>
          </a:stretch>
        </p:blipFill>
        <p:spPr>
          <a:xfrm>
            <a:off x="479806" y="5615071"/>
            <a:ext cx="4462583" cy="353472"/>
          </a:xfrm>
          <a:prstGeom prst="rect">
            <a:avLst/>
          </a:prstGeom>
        </p:spPr>
      </p:pic>
    </p:spTree>
    <p:extLst>
      <p:ext uri="{BB962C8B-B14F-4D97-AF65-F5344CB8AC3E}">
        <p14:creationId xmlns:p14="http://schemas.microsoft.com/office/powerpoint/2010/main" val="12548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09003-B93A-95F3-115B-952BD3607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6BE4B-4462-51EA-5743-4871F74BCB42}"/>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Samplers</a:t>
            </a:r>
            <a:endParaRPr lang="en-US" sz="36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B1E47C-833B-00F8-52EC-54FE21B452DC}"/>
                  </a:ext>
                </a:extLst>
              </p:cNvPr>
              <p:cNvSpPr txBox="1"/>
              <p:nvPr/>
            </p:nvSpPr>
            <p:spPr>
              <a:xfrm>
                <a:off x="361088" y="1782500"/>
                <a:ext cx="11488706" cy="2324547"/>
              </a:xfrm>
              <a:prstGeom prst="rect">
                <a:avLst/>
              </a:prstGeom>
              <a:noFill/>
            </p:spPr>
            <p:txBody>
              <a:bodyPr wrap="square" rtlCol="0">
                <a:spAutoFit/>
              </a:bodyPr>
              <a:lstStyle/>
              <a:p>
                <a:r>
                  <a:rPr lang="en-US" sz="2400" dirty="0"/>
                  <a:t>For random node or random edge samplers, </a:t>
                </a:r>
                <a14:m>
                  <m:oMath xmlns:m="http://schemas.openxmlformats.org/officeDocument/2006/math">
                    <m:sSub>
                      <m:sSubPr>
                        <m:ctrlPr>
                          <a:rPr lang="en-US" sz="2400" i="1" smtClean="0">
                            <a:latin typeface="Cambria Math" panose="02040503050406030204" pitchFamily="18" charset="0"/>
                          </a:rPr>
                        </m:ctrlPr>
                      </m:sSubPr>
                      <m:e>
                        <m:r>
                          <a:rPr lang="en-CA" sz="2400" b="0" i="1" smtClean="0">
                            <a:latin typeface="Cambria Math" panose="02040503050406030204" pitchFamily="18" charset="0"/>
                          </a:rPr>
                          <m:t>𝑝</m:t>
                        </m:r>
                      </m:e>
                      <m:sub>
                        <m:r>
                          <a:rPr lang="en-CA" sz="2400" b="0" i="1" smtClean="0">
                            <a:latin typeface="Cambria Math" panose="02040503050406030204" pitchFamily="18" charset="0"/>
                          </a:rPr>
                          <m:t>𝑢</m:t>
                        </m:r>
                        <m:r>
                          <a:rPr lang="en-CA" sz="2400" b="0" i="1" smtClean="0">
                            <a:latin typeface="Cambria Math" panose="02040503050406030204" pitchFamily="18" charset="0"/>
                          </a:rPr>
                          <m:t>,</m:t>
                        </m:r>
                        <m:r>
                          <a:rPr lang="en-CA" sz="2400" b="0" i="1" smtClean="0">
                            <a:latin typeface="Cambria Math" panose="02040503050406030204" pitchFamily="18" charset="0"/>
                          </a:rPr>
                          <m:t>𝑣</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CA" sz="2400" i="1">
                            <a:latin typeface="Cambria Math" panose="02040503050406030204" pitchFamily="18" charset="0"/>
                          </a:rPr>
                          <m:t>𝑝</m:t>
                        </m:r>
                      </m:e>
                      <m:sub>
                        <m:r>
                          <a:rPr lang="en-CA" sz="2400" i="1">
                            <a:latin typeface="Cambria Math" panose="02040503050406030204" pitchFamily="18" charset="0"/>
                          </a:rPr>
                          <m:t>𝑣</m:t>
                        </m:r>
                      </m:sub>
                    </m:sSub>
                  </m:oMath>
                </a14:m>
                <a:r>
                  <a:rPr lang="en-US" sz="2400" dirty="0"/>
                  <a:t> can be derived analytically.</a:t>
                </a:r>
              </a:p>
              <a:p>
                <a:endParaRPr lang="en-US" sz="2400" dirty="0"/>
              </a:p>
              <a:p>
                <a:r>
                  <a:rPr lang="en-US" sz="2400" dirty="0"/>
                  <a:t>For random-walk sampler (and others in general), closed form expression is hard to obtain. </a:t>
                </a:r>
              </a:p>
              <a:p>
                <a:endParaRPr lang="en-US" sz="2400" dirty="0"/>
              </a:p>
              <a:p>
                <a:r>
                  <a:rPr lang="en-US" sz="2400" dirty="0"/>
                  <a:t>Estimation from preprocessing:</a:t>
                </a:r>
              </a:p>
            </p:txBody>
          </p:sp>
        </mc:Choice>
        <mc:Fallback xmlns="">
          <p:sp>
            <p:nvSpPr>
              <p:cNvPr id="8" name="TextBox 7">
                <a:extLst>
                  <a:ext uri="{FF2B5EF4-FFF2-40B4-BE49-F238E27FC236}">
                    <a16:creationId xmlns:a16="http://schemas.microsoft.com/office/drawing/2014/main" id="{B7B1E47C-833B-00F8-52EC-54FE21B452DC}"/>
                  </a:ext>
                </a:extLst>
              </p:cNvPr>
              <p:cNvSpPr txBox="1">
                <a:spLocks noRot="1" noChangeAspect="1" noMove="1" noResize="1" noEditPoints="1" noAdjustHandles="1" noChangeArrowheads="1" noChangeShapeType="1" noTextEdit="1"/>
              </p:cNvSpPr>
              <p:nvPr/>
            </p:nvSpPr>
            <p:spPr>
              <a:xfrm>
                <a:off x="361088" y="1782500"/>
                <a:ext cx="11488706" cy="2324547"/>
              </a:xfrm>
              <a:prstGeom prst="rect">
                <a:avLst/>
              </a:prstGeom>
              <a:blipFill>
                <a:blip r:embed="rId3"/>
                <a:stretch>
                  <a:fillRect l="-773" t="-2174" r="-993" b="-543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B905BCE4-1955-6280-6C1F-F05784F52900}"/>
              </a:ext>
            </a:extLst>
          </p:cNvPr>
          <p:cNvPicPr>
            <a:picLocks noChangeAspect="1"/>
          </p:cNvPicPr>
          <p:nvPr/>
        </p:nvPicPr>
        <p:blipFill>
          <a:blip r:embed="rId4"/>
          <a:stretch>
            <a:fillRect/>
          </a:stretch>
        </p:blipFill>
        <p:spPr>
          <a:xfrm>
            <a:off x="439384" y="4353373"/>
            <a:ext cx="11332113" cy="1052004"/>
          </a:xfrm>
          <a:prstGeom prst="rect">
            <a:avLst/>
          </a:prstGeom>
        </p:spPr>
      </p:pic>
      <p:sp>
        <p:nvSpPr>
          <p:cNvPr id="12" name="Rectangle 11">
            <a:extLst>
              <a:ext uri="{FF2B5EF4-FFF2-40B4-BE49-F238E27FC236}">
                <a16:creationId xmlns:a16="http://schemas.microsoft.com/office/drawing/2014/main" id="{726A4B6C-8F40-441C-03F5-5CFD9D3D8141}"/>
              </a:ext>
            </a:extLst>
          </p:cNvPr>
          <p:cNvSpPr/>
          <p:nvPr/>
        </p:nvSpPr>
        <p:spPr>
          <a:xfrm>
            <a:off x="6597570" y="4965540"/>
            <a:ext cx="4988688" cy="686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70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01545-CEB4-47F9-C197-B8AB08F6B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88E22-B064-D674-4B61-328D5FD2CD26}"/>
              </a:ext>
            </a:extLst>
          </p:cNvPr>
          <p:cNvSpPr>
            <a:spLocks noGrp="1"/>
          </p:cNvSpPr>
          <p:nvPr>
            <p:ph type="title"/>
          </p:nvPr>
        </p:nvSpPr>
        <p:spPr>
          <a:xfrm>
            <a:off x="280065" y="640247"/>
            <a:ext cx="11569729" cy="895927"/>
          </a:xfrm>
        </p:spPr>
        <p:txBody>
          <a:bodyPr>
            <a:noAutofit/>
          </a:bodyPr>
          <a:lstStyle/>
          <a:p>
            <a:r>
              <a:rPr lang="en-US" sz="3600" dirty="0"/>
              <a:t>Related Work</a:t>
            </a:r>
            <a:endParaRPr lang="en-US" sz="3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373132E-BF00-D714-E1CA-692EC94D0D58}"/>
              </a:ext>
            </a:extLst>
          </p:cNvPr>
          <p:cNvSpPr txBox="1"/>
          <p:nvPr/>
        </p:nvSpPr>
        <p:spPr>
          <a:xfrm>
            <a:off x="361088" y="1782500"/>
            <a:ext cx="11488706" cy="2308324"/>
          </a:xfrm>
          <a:prstGeom prst="rect">
            <a:avLst/>
          </a:prstGeom>
          <a:noFill/>
        </p:spPr>
        <p:txBody>
          <a:bodyPr wrap="square" rtlCol="0">
            <a:spAutoFit/>
          </a:bodyPr>
          <a:lstStyle/>
          <a:p>
            <a:r>
              <a:rPr lang="en-CA" sz="2400" dirty="0"/>
              <a:t>GCN</a:t>
            </a:r>
          </a:p>
          <a:p>
            <a:r>
              <a:rPr lang="en-CA" sz="2400" dirty="0" err="1"/>
              <a:t>GraphSAGE</a:t>
            </a:r>
            <a:r>
              <a:rPr lang="en-CA" sz="2400" dirty="0"/>
              <a:t> (Hamilton et al, 2018)</a:t>
            </a:r>
          </a:p>
          <a:p>
            <a:r>
              <a:rPr lang="en-CA" sz="2400" dirty="0" err="1"/>
              <a:t>FastGCN</a:t>
            </a:r>
            <a:r>
              <a:rPr lang="en-CA" sz="2400" dirty="0"/>
              <a:t> (Chen et al, 2018b)</a:t>
            </a:r>
          </a:p>
          <a:p>
            <a:r>
              <a:rPr lang="en-CA" sz="2400" dirty="0"/>
              <a:t>S-GCN (Chen et al, 2018a)</a:t>
            </a:r>
          </a:p>
          <a:p>
            <a:r>
              <a:rPr lang="en-CA" sz="2400" dirty="0"/>
              <a:t>AS</a:t>
            </a:r>
            <a:r>
              <a:rPr lang="en-US" altLang="zh-CN" sz="2400" dirty="0"/>
              <a:t>-GCN</a:t>
            </a:r>
            <a:r>
              <a:rPr lang="zh-CN" altLang="en-US" sz="2400" dirty="0"/>
              <a:t> </a:t>
            </a:r>
            <a:r>
              <a:rPr lang="en-CA" altLang="zh-CN" sz="2400" dirty="0"/>
              <a:t>(Huang et al, 2018)</a:t>
            </a:r>
            <a:endParaRPr lang="en-CA" sz="2400" dirty="0"/>
          </a:p>
          <a:p>
            <a:r>
              <a:rPr lang="en-CA" sz="2400" dirty="0" err="1"/>
              <a:t>ClusterGCN</a:t>
            </a:r>
            <a:r>
              <a:rPr lang="en-CA" sz="2400" dirty="0"/>
              <a:t> (Chiang et al, 2019)</a:t>
            </a:r>
            <a:endParaRPr lang="en-US" sz="2400" dirty="0"/>
          </a:p>
        </p:txBody>
      </p:sp>
      <p:sp>
        <p:nvSpPr>
          <p:cNvPr id="12" name="Rectangle 11">
            <a:extLst>
              <a:ext uri="{FF2B5EF4-FFF2-40B4-BE49-F238E27FC236}">
                <a16:creationId xmlns:a16="http://schemas.microsoft.com/office/drawing/2014/main" id="{DC0C0D88-52B1-9739-B865-884C8CEE5992}"/>
              </a:ext>
            </a:extLst>
          </p:cNvPr>
          <p:cNvSpPr/>
          <p:nvPr/>
        </p:nvSpPr>
        <p:spPr>
          <a:xfrm>
            <a:off x="6597570" y="4965540"/>
            <a:ext cx="4988688" cy="686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A4979-6F62-3FC7-D482-8889BA276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7A81A-D541-1F09-BF66-C2C62BD494D6}"/>
              </a:ext>
            </a:extLst>
          </p:cNvPr>
          <p:cNvSpPr>
            <a:spLocks noGrp="1"/>
          </p:cNvSpPr>
          <p:nvPr>
            <p:ph type="title"/>
          </p:nvPr>
        </p:nvSpPr>
        <p:spPr>
          <a:xfrm>
            <a:off x="280065" y="640247"/>
            <a:ext cx="11569729" cy="895927"/>
          </a:xfrm>
        </p:spPr>
        <p:txBody>
          <a:bodyPr>
            <a:noAutofit/>
          </a:bodyPr>
          <a:lstStyle/>
          <a:p>
            <a:r>
              <a:rPr lang="en-US" sz="3600" dirty="0"/>
              <a:t>Motivation</a:t>
            </a:r>
          </a:p>
        </p:txBody>
      </p:sp>
      <p:pic>
        <p:nvPicPr>
          <p:cNvPr id="4" name="Picture 3">
            <a:extLst>
              <a:ext uri="{FF2B5EF4-FFF2-40B4-BE49-F238E27FC236}">
                <a16:creationId xmlns:a16="http://schemas.microsoft.com/office/drawing/2014/main" id="{0011F438-BE72-FE9B-19FA-FCEF449B85D6}"/>
              </a:ext>
            </a:extLst>
          </p:cNvPr>
          <p:cNvPicPr>
            <a:picLocks noChangeAspect="1"/>
          </p:cNvPicPr>
          <p:nvPr/>
        </p:nvPicPr>
        <p:blipFill>
          <a:blip r:embed="rId3"/>
          <a:stretch>
            <a:fillRect/>
          </a:stretch>
        </p:blipFill>
        <p:spPr>
          <a:xfrm>
            <a:off x="937153" y="1341102"/>
            <a:ext cx="10317694" cy="3767316"/>
          </a:xfrm>
          <a:prstGeom prst="rect">
            <a:avLst/>
          </a:prstGeom>
        </p:spPr>
      </p:pic>
      <p:sp>
        <p:nvSpPr>
          <p:cNvPr id="5" name="TextBox 4">
            <a:extLst>
              <a:ext uri="{FF2B5EF4-FFF2-40B4-BE49-F238E27FC236}">
                <a16:creationId xmlns:a16="http://schemas.microsoft.com/office/drawing/2014/main" id="{527F2636-D85A-3B23-5E3B-5165F9A3CA37}"/>
              </a:ext>
            </a:extLst>
          </p:cNvPr>
          <p:cNvSpPr txBox="1"/>
          <p:nvPr/>
        </p:nvSpPr>
        <p:spPr>
          <a:xfrm>
            <a:off x="1222348" y="5589588"/>
            <a:ext cx="9747303" cy="523220"/>
          </a:xfrm>
          <a:prstGeom prst="rect">
            <a:avLst/>
          </a:prstGeom>
          <a:noFill/>
        </p:spPr>
        <p:txBody>
          <a:bodyPr wrap="square" rtlCol="0">
            <a:spAutoFit/>
          </a:bodyPr>
          <a:lstStyle/>
          <a:p>
            <a:pPr algn="ctr"/>
            <a:r>
              <a:rPr lang="en-CA" sz="2800" dirty="0">
                <a:solidFill>
                  <a:srgbClr val="7030A0"/>
                </a:solidFill>
              </a:rPr>
              <a:t>Neighbor Explosion</a:t>
            </a:r>
            <a:endParaRPr lang="en-US" sz="2800" dirty="0">
              <a:solidFill>
                <a:srgbClr val="7030A0"/>
              </a:solidFill>
            </a:endParaRPr>
          </a:p>
        </p:txBody>
      </p:sp>
    </p:spTree>
    <p:extLst>
      <p:ext uri="{BB962C8B-B14F-4D97-AF65-F5344CB8AC3E}">
        <p14:creationId xmlns:p14="http://schemas.microsoft.com/office/powerpoint/2010/main" val="159855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409FC-585C-627C-F4A3-DCDBFB656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9368E-DBD1-7F33-A274-75C28B309F6E}"/>
              </a:ext>
            </a:extLst>
          </p:cNvPr>
          <p:cNvSpPr>
            <a:spLocks noGrp="1"/>
          </p:cNvSpPr>
          <p:nvPr>
            <p:ph type="title"/>
          </p:nvPr>
        </p:nvSpPr>
        <p:spPr>
          <a:xfrm>
            <a:off x="280065" y="640247"/>
            <a:ext cx="11569729" cy="895927"/>
          </a:xfrm>
        </p:spPr>
        <p:txBody>
          <a:bodyPr>
            <a:noAutofit/>
          </a:bodyPr>
          <a:lstStyle/>
          <a:p>
            <a:r>
              <a:rPr lang="en-US" sz="3600" dirty="0"/>
              <a:t>Related Work: </a:t>
            </a:r>
            <a:r>
              <a:rPr lang="en-US" sz="3600" dirty="0" err="1"/>
              <a:t>GraphSAGE</a:t>
            </a:r>
            <a:r>
              <a:rPr lang="en-US" sz="3600" dirty="0"/>
              <a:t> </a:t>
            </a:r>
            <a:r>
              <a:rPr lang="en-US" sz="3600" b="0" dirty="0"/>
              <a:t>(</a:t>
            </a:r>
            <a:r>
              <a:rPr lang="en-US" sz="3600" b="0" dirty="0" err="1"/>
              <a:t>SAmple</a:t>
            </a:r>
            <a:r>
              <a:rPr lang="en-US" sz="3600" b="0" dirty="0"/>
              <a:t> and </a:t>
            </a:r>
            <a:r>
              <a:rPr lang="en-US" sz="3600" b="0" dirty="0" err="1"/>
              <a:t>aggreGatE</a:t>
            </a:r>
            <a:r>
              <a:rPr lang="en-US" sz="3600" b="0" dirty="0"/>
              <a:t>)</a:t>
            </a:r>
            <a:endParaRPr lang="en-US" sz="3600" b="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74F60B73-6ABA-1A84-5105-273D37AA26BA}"/>
              </a:ext>
            </a:extLst>
          </p:cNvPr>
          <p:cNvSpPr/>
          <p:nvPr/>
        </p:nvSpPr>
        <p:spPr>
          <a:xfrm>
            <a:off x="6597570" y="4965540"/>
            <a:ext cx="4988688" cy="686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6BC885C-41DE-5417-8941-4A0AF189848F}"/>
              </a:ext>
            </a:extLst>
          </p:cNvPr>
          <p:cNvPicPr>
            <a:picLocks noChangeAspect="1"/>
          </p:cNvPicPr>
          <p:nvPr/>
        </p:nvPicPr>
        <p:blipFill>
          <a:blip r:embed="rId3"/>
          <a:stretch>
            <a:fillRect/>
          </a:stretch>
        </p:blipFill>
        <p:spPr>
          <a:xfrm>
            <a:off x="986099" y="1536174"/>
            <a:ext cx="10219801" cy="4025982"/>
          </a:xfrm>
          <a:prstGeom prst="rect">
            <a:avLst/>
          </a:prstGeom>
        </p:spPr>
      </p:pic>
      <p:sp>
        <p:nvSpPr>
          <p:cNvPr id="4" name="TextBox 3">
            <a:extLst>
              <a:ext uri="{FF2B5EF4-FFF2-40B4-BE49-F238E27FC236}">
                <a16:creationId xmlns:a16="http://schemas.microsoft.com/office/drawing/2014/main" id="{103FC39F-6BE2-A12A-FA8C-29AA0A30025E}"/>
              </a:ext>
            </a:extLst>
          </p:cNvPr>
          <p:cNvSpPr txBox="1"/>
          <p:nvPr/>
        </p:nvSpPr>
        <p:spPr>
          <a:xfrm>
            <a:off x="1207008" y="5451648"/>
            <a:ext cx="3035808" cy="707886"/>
          </a:xfrm>
          <a:prstGeom prst="rect">
            <a:avLst/>
          </a:prstGeom>
          <a:noFill/>
        </p:spPr>
        <p:txBody>
          <a:bodyPr wrap="square" rtlCol="0">
            <a:spAutoFit/>
          </a:bodyPr>
          <a:lstStyle/>
          <a:p>
            <a:pPr algn="ctr"/>
            <a:r>
              <a:rPr lang="en-US" sz="2000" b="1" dirty="0"/>
              <a:t>Neighbor Sampling:</a:t>
            </a:r>
          </a:p>
          <a:p>
            <a:pPr algn="ctr"/>
            <a:r>
              <a:rPr lang="en-US" sz="2000" b="1" dirty="0"/>
              <a:t>Uniform</a:t>
            </a:r>
          </a:p>
        </p:txBody>
      </p:sp>
    </p:spTree>
    <p:extLst>
      <p:ext uri="{BB962C8B-B14F-4D97-AF65-F5344CB8AC3E}">
        <p14:creationId xmlns:p14="http://schemas.microsoft.com/office/powerpoint/2010/main" val="72093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F9858-6735-FA40-09D1-AA0840224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5C3C2-BC45-604A-7952-04B450B272A7}"/>
              </a:ext>
            </a:extLst>
          </p:cNvPr>
          <p:cNvSpPr>
            <a:spLocks noGrp="1"/>
          </p:cNvSpPr>
          <p:nvPr>
            <p:ph type="title"/>
          </p:nvPr>
        </p:nvSpPr>
        <p:spPr>
          <a:xfrm>
            <a:off x="280065" y="640247"/>
            <a:ext cx="11569729" cy="895927"/>
          </a:xfrm>
        </p:spPr>
        <p:txBody>
          <a:bodyPr>
            <a:noAutofit/>
          </a:bodyPr>
          <a:lstStyle/>
          <a:p>
            <a:r>
              <a:rPr lang="en-US" sz="3600" dirty="0"/>
              <a:t>Related Work: </a:t>
            </a:r>
            <a:r>
              <a:rPr lang="en-US" sz="3600" dirty="0" err="1"/>
              <a:t>FastGCN</a:t>
            </a:r>
            <a:r>
              <a:rPr lang="en-US" sz="3600" dirty="0"/>
              <a:t> </a:t>
            </a:r>
            <a:endParaRPr lang="en-US" sz="3600" b="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19CBDBC2-9ADB-02FF-60A3-F0FCFFD8B503}"/>
              </a:ext>
            </a:extLst>
          </p:cNvPr>
          <p:cNvSpPr/>
          <p:nvPr/>
        </p:nvSpPr>
        <p:spPr>
          <a:xfrm>
            <a:off x="6597570" y="4965540"/>
            <a:ext cx="4988688" cy="686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87D2A6-E14C-1CD6-0EF7-8440D2B94382}"/>
              </a:ext>
            </a:extLst>
          </p:cNvPr>
          <p:cNvSpPr txBox="1"/>
          <p:nvPr/>
        </p:nvSpPr>
        <p:spPr>
          <a:xfrm>
            <a:off x="6288618" y="5989338"/>
            <a:ext cx="4387423" cy="707886"/>
          </a:xfrm>
          <a:prstGeom prst="rect">
            <a:avLst/>
          </a:prstGeom>
          <a:noFill/>
        </p:spPr>
        <p:txBody>
          <a:bodyPr wrap="square" rtlCol="0">
            <a:spAutoFit/>
          </a:bodyPr>
          <a:lstStyle/>
          <a:p>
            <a:pPr algn="ctr"/>
            <a:r>
              <a:rPr lang="en-US" sz="2000" b="1" dirty="0"/>
              <a:t>Monte Carlo Sampling: Importance Sampling</a:t>
            </a:r>
          </a:p>
        </p:txBody>
      </p:sp>
      <p:pic>
        <p:nvPicPr>
          <p:cNvPr id="5" name="Picture 4">
            <a:extLst>
              <a:ext uri="{FF2B5EF4-FFF2-40B4-BE49-F238E27FC236}">
                <a16:creationId xmlns:a16="http://schemas.microsoft.com/office/drawing/2014/main" id="{19003B74-6C43-6022-9A22-38B37182292C}"/>
              </a:ext>
            </a:extLst>
          </p:cNvPr>
          <p:cNvPicPr>
            <a:picLocks noChangeAspect="1"/>
          </p:cNvPicPr>
          <p:nvPr/>
        </p:nvPicPr>
        <p:blipFill>
          <a:blip r:embed="rId3"/>
          <a:stretch>
            <a:fillRect/>
          </a:stretch>
        </p:blipFill>
        <p:spPr>
          <a:xfrm>
            <a:off x="2018919" y="1407360"/>
            <a:ext cx="7283577" cy="3178288"/>
          </a:xfrm>
          <a:prstGeom prst="rect">
            <a:avLst/>
          </a:prstGeom>
        </p:spPr>
      </p:pic>
      <p:pic>
        <p:nvPicPr>
          <p:cNvPr id="6" name="Picture 5">
            <a:extLst>
              <a:ext uri="{FF2B5EF4-FFF2-40B4-BE49-F238E27FC236}">
                <a16:creationId xmlns:a16="http://schemas.microsoft.com/office/drawing/2014/main" id="{DDA4C787-EEAC-108A-744C-2BFF1C10EECD}"/>
              </a:ext>
            </a:extLst>
          </p:cNvPr>
          <p:cNvPicPr>
            <a:picLocks noChangeAspect="1"/>
          </p:cNvPicPr>
          <p:nvPr/>
        </p:nvPicPr>
        <p:blipFill>
          <a:blip r:embed="rId4"/>
          <a:stretch>
            <a:fillRect/>
          </a:stretch>
        </p:blipFill>
        <p:spPr>
          <a:xfrm>
            <a:off x="4894580" y="4760145"/>
            <a:ext cx="7175500" cy="1168400"/>
          </a:xfrm>
          <a:prstGeom prst="rect">
            <a:avLst/>
          </a:prstGeom>
        </p:spPr>
      </p:pic>
    </p:spTree>
    <p:extLst>
      <p:ext uri="{BB962C8B-B14F-4D97-AF65-F5344CB8AC3E}">
        <p14:creationId xmlns:p14="http://schemas.microsoft.com/office/powerpoint/2010/main" val="21063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2C6EE-72F5-F5ED-3731-B3E4F5BF6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A04D6-24B6-AF51-4876-327618358A1C}"/>
              </a:ext>
            </a:extLst>
          </p:cNvPr>
          <p:cNvSpPr>
            <a:spLocks noGrp="1"/>
          </p:cNvSpPr>
          <p:nvPr>
            <p:ph type="title"/>
          </p:nvPr>
        </p:nvSpPr>
        <p:spPr>
          <a:xfrm>
            <a:off x="175280" y="494717"/>
            <a:ext cx="11569729" cy="895927"/>
          </a:xfrm>
        </p:spPr>
        <p:txBody>
          <a:bodyPr>
            <a:noAutofit/>
          </a:bodyPr>
          <a:lstStyle/>
          <a:p>
            <a:r>
              <a:rPr lang="en-US" sz="3600" dirty="0"/>
              <a:t>S-GCN </a:t>
            </a:r>
            <a:r>
              <a:rPr lang="en-US" sz="3200" b="0" dirty="0"/>
              <a:t>(stochastic training of GCN)</a:t>
            </a:r>
            <a:r>
              <a:rPr lang="en-US" sz="3200" dirty="0"/>
              <a:t> </a:t>
            </a:r>
            <a:endParaRPr lang="en-US" sz="3600" b="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AB6237EA-7E9A-C551-B795-97318C51FD05}"/>
              </a:ext>
            </a:extLst>
          </p:cNvPr>
          <p:cNvPicPr>
            <a:picLocks noChangeAspect="1"/>
          </p:cNvPicPr>
          <p:nvPr/>
        </p:nvPicPr>
        <p:blipFill>
          <a:blip r:embed="rId3"/>
          <a:stretch>
            <a:fillRect/>
          </a:stretch>
        </p:blipFill>
        <p:spPr>
          <a:xfrm>
            <a:off x="446991" y="1390644"/>
            <a:ext cx="11298018" cy="2913131"/>
          </a:xfrm>
          <a:prstGeom prst="rect">
            <a:avLst/>
          </a:prstGeom>
        </p:spPr>
      </p:pic>
      <p:sp>
        <p:nvSpPr>
          <p:cNvPr id="8" name="Rectangle 7">
            <a:extLst>
              <a:ext uri="{FF2B5EF4-FFF2-40B4-BE49-F238E27FC236}">
                <a16:creationId xmlns:a16="http://schemas.microsoft.com/office/drawing/2014/main" id="{1390F805-D8BA-A9A1-2AF3-0EC3439AACA3}"/>
              </a:ext>
            </a:extLst>
          </p:cNvPr>
          <p:cNvSpPr/>
          <p:nvPr/>
        </p:nvSpPr>
        <p:spPr>
          <a:xfrm>
            <a:off x="3267455" y="3818999"/>
            <a:ext cx="2023872" cy="426720"/>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9CB69DF-8C88-A24F-55CD-41DDD0E2D154}"/>
              </a:ext>
            </a:extLst>
          </p:cNvPr>
          <p:cNvSpPr txBox="1">
            <a:spLocks/>
          </p:cNvSpPr>
          <p:nvPr/>
        </p:nvSpPr>
        <p:spPr>
          <a:xfrm>
            <a:off x="175279" y="5019392"/>
            <a:ext cx="12272753" cy="895927"/>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000" b="1" kern="1200" spc="50" baseline="0">
                <a:solidFill>
                  <a:schemeClr val="tx1"/>
                </a:solidFill>
                <a:latin typeface="+mj-lt"/>
                <a:ea typeface="+mj-ea"/>
                <a:cs typeface="+mj-cs"/>
              </a:defRPr>
            </a:lvl1pPr>
          </a:lstStyle>
          <a:p>
            <a:r>
              <a:rPr lang="en-US" sz="3600" dirty="0"/>
              <a:t>AS-GCN </a:t>
            </a:r>
            <a:r>
              <a:rPr lang="en-US" sz="3200" b="0" dirty="0"/>
              <a:t>(Adaptive Sampling Towards Fast Graph Representation Learning)</a:t>
            </a:r>
            <a:r>
              <a:rPr lang="en-US" sz="3200" dirty="0"/>
              <a:t> </a:t>
            </a:r>
            <a:endParaRPr lang="en-US" sz="3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400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E132-669B-7511-9E6F-0A8FF487F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000FC-872A-881F-4B89-E25C8BD42AE5}"/>
              </a:ext>
            </a:extLst>
          </p:cNvPr>
          <p:cNvSpPr>
            <a:spLocks noGrp="1"/>
          </p:cNvSpPr>
          <p:nvPr>
            <p:ph type="title"/>
          </p:nvPr>
        </p:nvSpPr>
        <p:spPr>
          <a:xfrm>
            <a:off x="280065" y="640247"/>
            <a:ext cx="11569729" cy="895927"/>
          </a:xfrm>
        </p:spPr>
        <p:txBody>
          <a:bodyPr>
            <a:noAutofit/>
          </a:bodyPr>
          <a:lstStyle/>
          <a:p>
            <a:r>
              <a:rPr lang="en-US" sz="3600" dirty="0"/>
              <a:t>Related Work </a:t>
            </a:r>
            <a:endParaRPr lang="en-US" sz="3600" b="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08ED2F8B-F214-FC1E-474D-7F558E3C23C1}"/>
              </a:ext>
            </a:extLst>
          </p:cNvPr>
          <p:cNvSpPr/>
          <p:nvPr/>
        </p:nvSpPr>
        <p:spPr>
          <a:xfrm>
            <a:off x="6597570" y="4965540"/>
            <a:ext cx="4988688" cy="686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812813-C5A6-CC2C-E40D-D50B9F3A3BF5}"/>
              </a:ext>
            </a:extLst>
          </p:cNvPr>
          <p:cNvSpPr txBox="1"/>
          <p:nvPr/>
        </p:nvSpPr>
        <p:spPr>
          <a:xfrm>
            <a:off x="280065" y="2228671"/>
            <a:ext cx="8592417" cy="1200329"/>
          </a:xfrm>
          <a:prstGeom prst="rect">
            <a:avLst/>
          </a:prstGeom>
          <a:noFill/>
        </p:spPr>
        <p:txBody>
          <a:bodyPr wrap="none" rtlCol="0">
            <a:spAutoFit/>
          </a:bodyPr>
          <a:lstStyle/>
          <a:p>
            <a:pPr marL="342900" indent="-342900">
              <a:buAutoNum type="arabicPeriod"/>
            </a:pPr>
            <a:r>
              <a:rPr lang="en-US" sz="2400" dirty="0"/>
              <a:t>Construct a complete GCN on the full training graph.</a:t>
            </a:r>
          </a:p>
          <a:p>
            <a:pPr marL="342900" indent="-342900">
              <a:buAutoNum type="arabicPeriod"/>
            </a:pPr>
            <a:r>
              <a:rPr lang="en-US" sz="2400" dirty="0"/>
              <a:t>Sample nodes or edges of each layer to form minibatches.</a:t>
            </a:r>
          </a:p>
          <a:p>
            <a:pPr marL="342900" indent="-342900">
              <a:buAutoNum type="arabicPeriod"/>
            </a:pPr>
            <a:r>
              <a:rPr lang="en-US" sz="2400" dirty="0"/>
              <a:t>Propagate forward and backward among the sampled GCN.</a:t>
            </a:r>
          </a:p>
        </p:txBody>
      </p:sp>
      <p:sp>
        <p:nvSpPr>
          <p:cNvPr id="7" name="TextBox 6">
            <a:extLst>
              <a:ext uri="{FF2B5EF4-FFF2-40B4-BE49-F238E27FC236}">
                <a16:creationId xmlns:a16="http://schemas.microsoft.com/office/drawing/2014/main" id="{EA32F6C6-A015-886C-1772-A8071CFF9B7F}"/>
              </a:ext>
            </a:extLst>
          </p:cNvPr>
          <p:cNvSpPr txBox="1"/>
          <p:nvPr/>
        </p:nvSpPr>
        <p:spPr>
          <a:xfrm>
            <a:off x="280064" y="1536174"/>
            <a:ext cx="7220873" cy="461665"/>
          </a:xfrm>
          <a:prstGeom prst="rect">
            <a:avLst/>
          </a:prstGeom>
          <a:noFill/>
        </p:spPr>
        <p:txBody>
          <a:bodyPr wrap="square" rtlCol="0">
            <a:spAutoFit/>
          </a:bodyPr>
          <a:lstStyle/>
          <a:p>
            <a:r>
              <a:rPr lang="en-US" sz="2400" b="1" dirty="0"/>
              <a:t>Layer Sampling: neighbor explosion</a:t>
            </a:r>
          </a:p>
        </p:txBody>
      </p:sp>
      <p:sp>
        <p:nvSpPr>
          <p:cNvPr id="8" name="TextBox 7">
            <a:extLst>
              <a:ext uri="{FF2B5EF4-FFF2-40B4-BE49-F238E27FC236}">
                <a16:creationId xmlns:a16="http://schemas.microsoft.com/office/drawing/2014/main" id="{DBE1A9AD-6BF5-B3D9-823E-66BFA5473BD4}"/>
              </a:ext>
            </a:extLst>
          </p:cNvPr>
          <p:cNvSpPr txBox="1"/>
          <p:nvPr/>
        </p:nvSpPr>
        <p:spPr>
          <a:xfrm>
            <a:off x="280063" y="4121497"/>
            <a:ext cx="11070689" cy="1569660"/>
          </a:xfrm>
          <a:prstGeom prst="rect">
            <a:avLst/>
          </a:prstGeom>
          <a:noFill/>
        </p:spPr>
        <p:txBody>
          <a:bodyPr wrap="square" rtlCol="0">
            <a:spAutoFit/>
          </a:bodyPr>
          <a:lstStyle/>
          <a:p>
            <a:r>
              <a:rPr lang="en-US" sz="2400" b="1" dirty="0" err="1"/>
              <a:t>ClusterGCN</a:t>
            </a:r>
            <a:r>
              <a:rPr lang="en-US" sz="2400" b="1" dirty="0"/>
              <a:t> </a:t>
            </a:r>
            <a:r>
              <a:rPr lang="en-US" sz="2400" dirty="0"/>
              <a:t>(Chiang et al, 2019): graph clustering based minibatch training</a:t>
            </a:r>
          </a:p>
          <a:p>
            <a:endParaRPr lang="en-US" sz="2400" dirty="0"/>
          </a:p>
          <a:p>
            <a:r>
              <a:rPr lang="en-US" sz="2400" dirty="0"/>
              <a:t>Heuristic based; not account for bias due to the unequal probability of each node / edge appearing in a minibatch.</a:t>
            </a:r>
          </a:p>
        </p:txBody>
      </p:sp>
    </p:spTree>
    <p:extLst>
      <p:ext uri="{BB962C8B-B14F-4D97-AF65-F5344CB8AC3E}">
        <p14:creationId xmlns:p14="http://schemas.microsoft.com/office/powerpoint/2010/main" val="21182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D111-A43B-2050-339C-419046D93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708FD-D9C4-680E-E9F5-147DD9DE0ACA}"/>
              </a:ext>
            </a:extLst>
          </p:cNvPr>
          <p:cNvSpPr>
            <a:spLocks noGrp="1"/>
          </p:cNvSpPr>
          <p:nvPr>
            <p:ph type="title"/>
          </p:nvPr>
        </p:nvSpPr>
        <p:spPr>
          <a:xfrm>
            <a:off x="280065" y="640247"/>
            <a:ext cx="11569729" cy="895927"/>
          </a:xfrm>
        </p:spPr>
        <p:txBody>
          <a:bodyPr>
            <a:noAutofit/>
          </a:bodyPr>
          <a:lstStyle/>
          <a:p>
            <a:r>
              <a:rPr lang="en-US" sz="3600" dirty="0"/>
              <a:t>Experiments</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C3D03C16-1384-D221-5C1E-915238C621D1}"/>
              </a:ext>
            </a:extLst>
          </p:cNvPr>
          <p:cNvPicPr>
            <a:picLocks noChangeAspect="1"/>
          </p:cNvPicPr>
          <p:nvPr/>
        </p:nvPicPr>
        <p:blipFill>
          <a:blip r:embed="rId3"/>
          <a:stretch>
            <a:fillRect/>
          </a:stretch>
        </p:blipFill>
        <p:spPr>
          <a:xfrm>
            <a:off x="333756" y="2120720"/>
            <a:ext cx="11462346" cy="3468868"/>
          </a:xfrm>
          <a:prstGeom prst="rect">
            <a:avLst/>
          </a:prstGeom>
        </p:spPr>
      </p:pic>
    </p:spTree>
    <p:extLst>
      <p:ext uri="{BB962C8B-B14F-4D97-AF65-F5344CB8AC3E}">
        <p14:creationId xmlns:p14="http://schemas.microsoft.com/office/powerpoint/2010/main" val="64769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D44A-F8E6-C6F5-CF6B-78A4804B1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8F63-39AD-5B4D-7C38-37220402F939}"/>
              </a:ext>
            </a:extLst>
          </p:cNvPr>
          <p:cNvSpPr>
            <a:spLocks noGrp="1"/>
          </p:cNvSpPr>
          <p:nvPr>
            <p:ph type="title"/>
          </p:nvPr>
        </p:nvSpPr>
        <p:spPr>
          <a:xfrm>
            <a:off x="280065" y="640247"/>
            <a:ext cx="11569729" cy="895927"/>
          </a:xfrm>
        </p:spPr>
        <p:txBody>
          <a:bodyPr>
            <a:noAutofit/>
          </a:bodyPr>
          <a:lstStyle/>
          <a:p>
            <a:r>
              <a:rPr lang="en-US" sz="3600" dirty="0"/>
              <a:t>Experiments</a:t>
            </a:r>
            <a:endParaRPr lang="en-US" sz="36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68C79A14-192A-3315-7D12-2F8C6BFF90AD}"/>
              </a:ext>
            </a:extLst>
          </p:cNvPr>
          <p:cNvPicPr>
            <a:picLocks noChangeAspect="1"/>
          </p:cNvPicPr>
          <p:nvPr/>
        </p:nvPicPr>
        <p:blipFill>
          <a:blip r:embed="rId3"/>
          <a:stretch>
            <a:fillRect/>
          </a:stretch>
        </p:blipFill>
        <p:spPr>
          <a:xfrm>
            <a:off x="695152" y="1617197"/>
            <a:ext cx="10801695" cy="4413213"/>
          </a:xfrm>
          <a:prstGeom prst="rect">
            <a:avLst/>
          </a:prstGeom>
        </p:spPr>
      </p:pic>
    </p:spTree>
    <p:extLst>
      <p:ext uri="{BB962C8B-B14F-4D97-AF65-F5344CB8AC3E}">
        <p14:creationId xmlns:p14="http://schemas.microsoft.com/office/powerpoint/2010/main" val="114406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B3B65-73D2-75DF-7155-5040344F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6EB82-58FE-25DA-EF16-915993D39D81}"/>
              </a:ext>
            </a:extLst>
          </p:cNvPr>
          <p:cNvSpPr>
            <a:spLocks noGrp="1"/>
          </p:cNvSpPr>
          <p:nvPr>
            <p:ph type="title"/>
          </p:nvPr>
        </p:nvSpPr>
        <p:spPr>
          <a:xfrm>
            <a:off x="280065" y="640247"/>
            <a:ext cx="11569729" cy="895927"/>
          </a:xfrm>
        </p:spPr>
        <p:txBody>
          <a:bodyPr>
            <a:noAutofit/>
          </a:bodyPr>
          <a:lstStyle/>
          <a:p>
            <a:r>
              <a:rPr lang="en-US" sz="3600" dirty="0"/>
              <a:t>Experiments</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58604D0-F25C-E751-1351-A5799771DF01}"/>
              </a:ext>
            </a:extLst>
          </p:cNvPr>
          <p:cNvPicPr>
            <a:picLocks noChangeAspect="1"/>
          </p:cNvPicPr>
          <p:nvPr/>
        </p:nvPicPr>
        <p:blipFill>
          <a:blip r:embed="rId3"/>
          <a:stretch>
            <a:fillRect/>
          </a:stretch>
        </p:blipFill>
        <p:spPr>
          <a:xfrm>
            <a:off x="1599161" y="2636838"/>
            <a:ext cx="9155723" cy="2420897"/>
          </a:xfrm>
          <a:prstGeom prst="rect">
            <a:avLst/>
          </a:prstGeom>
        </p:spPr>
      </p:pic>
    </p:spTree>
    <p:extLst>
      <p:ext uri="{BB962C8B-B14F-4D97-AF65-F5344CB8AC3E}">
        <p14:creationId xmlns:p14="http://schemas.microsoft.com/office/powerpoint/2010/main" val="259246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71E50-B702-AF3B-C708-BECD53A0D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1D09A-A89B-F8C6-3E88-514435F444DD}"/>
              </a:ext>
            </a:extLst>
          </p:cNvPr>
          <p:cNvSpPr>
            <a:spLocks noGrp="1"/>
          </p:cNvSpPr>
          <p:nvPr>
            <p:ph type="title"/>
          </p:nvPr>
        </p:nvSpPr>
        <p:spPr>
          <a:xfrm>
            <a:off x="280065" y="640247"/>
            <a:ext cx="11569729" cy="895927"/>
          </a:xfrm>
        </p:spPr>
        <p:txBody>
          <a:bodyPr>
            <a:noAutofit/>
          </a:bodyPr>
          <a:lstStyle/>
          <a:p>
            <a:r>
              <a:rPr lang="en-US" sz="3600" dirty="0"/>
              <a:t>Experiments</a:t>
            </a:r>
            <a:endParaRPr lang="en-US" sz="36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40C92305-109E-8216-FD51-A7184242CA89}"/>
              </a:ext>
            </a:extLst>
          </p:cNvPr>
          <p:cNvPicPr>
            <a:picLocks noChangeAspect="1"/>
          </p:cNvPicPr>
          <p:nvPr/>
        </p:nvPicPr>
        <p:blipFill>
          <a:blip r:embed="rId3"/>
          <a:stretch>
            <a:fillRect/>
          </a:stretch>
        </p:blipFill>
        <p:spPr>
          <a:xfrm>
            <a:off x="1637743" y="1536174"/>
            <a:ext cx="8916514" cy="4930655"/>
          </a:xfrm>
          <a:prstGeom prst="rect">
            <a:avLst/>
          </a:prstGeom>
        </p:spPr>
      </p:pic>
    </p:spTree>
    <p:extLst>
      <p:ext uri="{BB962C8B-B14F-4D97-AF65-F5344CB8AC3E}">
        <p14:creationId xmlns:p14="http://schemas.microsoft.com/office/powerpoint/2010/main" val="51313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BD610-D1A0-053E-B68E-020DE71FB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63773-B3E7-5E38-4BD0-039DC869B965}"/>
              </a:ext>
            </a:extLst>
          </p:cNvPr>
          <p:cNvSpPr>
            <a:spLocks noGrp="1"/>
          </p:cNvSpPr>
          <p:nvPr>
            <p:ph type="title"/>
          </p:nvPr>
        </p:nvSpPr>
        <p:spPr>
          <a:xfrm>
            <a:off x="280065" y="640247"/>
            <a:ext cx="11569729" cy="895927"/>
          </a:xfrm>
        </p:spPr>
        <p:txBody>
          <a:bodyPr>
            <a:noAutofit/>
          </a:bodyPr>
          <a:lstStyle/>
          <a:p>
            <a:r>
              <a:rPr lang="en-US" sz="3600" dirty="0"/>
              <a:t>Notation</a:t>
            </a:r>
          </a:p>
        </p:txBody>
      </p:sp>
      <p:pic>
        <p:nvPicPr>
          <p:cNvPr id="3" name="Picture 2">
            <a:extLst>
              <a:ext uri="{FF2B5EF4-FFF2-40B4-BE49-F238E27FC236}">
                <a16:creationId xmlns:a16="http://schemas.microsoft.com/office/drawing/2014/main" id="{ABDD8283-0815-B7DA-0B8F-C82589C87A09}"/>
              </a:ext>
            </a:extLst>
          </p:cNvPr>
          <p:cNvPicPr>
            <a:picLocks noChangeAspect="1"/>
          </p:cNvPicPr>
          <p:nvPr/>
        </p:nvPicPr>
        <p:blipFill>
          <a:blip r:embed="rId3"/>
          <a:stretch>
            <a:fillRect/>
          </a:stretch>
        </p:blipFill>
        <p:spPr>
          <a:xfrm>
            <a:off x="2643102" y="2412092"/>
            <a:ext cx="6905796" cy="1751838"/>
          </a:xfrm>
          <a:prstGeom prst="rect">
            <a:avLst/>
          </a:prstGeom>
        </p:spPr>
      </p:pic>
      <p:sp>
        <p:nvSpPr>
          <p:cNvPr id="4" name="TextBox 3">
            <a:extLst>
              <a:ext uri="{FF2B5EF4-FFF2-40B4-BE49-F238E27FC236}">
                <a16:creationId xmlns:a16="http://schemas.microsoft.com/office/drawing/2014/main" id="{15EC69A4-4756-1A8A-54F7-7DE6F7E427E8}"/>
              </a:ext>
            </a:extLst>
          </p:cNvPr>
          <p:cNvSpPr txBox="1"/>
          <p:nvPr/>
        </p:nvSpPr>
        <p:spPr>
          <a:xfrm>
            <a:off x="280065" y="1968353"/>
            <a:ext cx="4499950" cy="461665"/>
          </a:xfrm>
          <a:prstGeom prst="rect">
            <a:avLst/>
          </a:prstGeom>
          <a:noFill/>
        </p:spPr>
        <p:txBody>
          <a:bodyPr wrap="none" rtlCol="0">
            <a:spAutoFit/>
          </a:bodyPr>
          <a:lstStyle/>
          <a:p>
            <a:r>
              <a:rPr lang="en-US" sz="2400" dirty="0"/>
              <a:t>GCN propagation rule of a layer</a:t>
            </a:r>
          </a:p>
        </p:txBody>
      </p:sp>
      <p:pic>
        <p:nvPicPr>
          <p:cNvPr id="7" name="Picture 6">
            <a:extLst>
              <a:ext uri="{FF2B5EF4-FFF2-40B4-BE49-F238E27FC236}">
                <a16:creationId xmlns:a16="http://schemas.microsoft.com/office/drawing/2014/main" id="{FBF66173-EB2B-680B-CD4B-D08C7321FDC4}"/>
              </a:ext>
            </a:extLst>
          </p:cNvPr>
          <p:cNvPicPr>
            <a:picLocks noChangeAspect="1"/>
          </p:cNvPicPr>
          <p:nvPr/>
        </p:nvPicPr>
        <p:blipFill>
          <a:blip r:embed="rId4"/>
          <a:stretch>
            <a:fillRect/>
          </a:stretch>
        </p:blipFill>
        <p:spPr>
          <a:xfrm>
            <a:off x="822369" y="4215303"/>
            <a:ext cx="10485120" cy="425360"/>
          </a:xfrm>
          <a:prstGeom prst="rect">
            <a:avLst/>
          </a:prstGeom>
        </p:spPr>
      </p:pic>
      <p:pic>
        <p:nvPicPr>
          <p:cNvPr id="8" name="Picture 7">
            <a:extLst>
              <a:ext uri="{FF2B5EF4-FFF2-40B4-BE49-F238E27FC236}">
                <a16:creationId xmlns:a16="http://schemas.microsoft.com/office/drawing/2014/main" id="{D8980231-6D72-0257-AA02-C9A14637382A}"/>
              </a:ext>
            </a:extLst>
          </p:cNvPr>
          <p:cNvPicPr>
            <a:picLocks noChangeAspect="1"/>
          </p:cNvPicPr>
          <p:nvPr/>
        </p:nvPicPr>
        <p:blipFill>
          <a:blip r:embed="rId5"/>
          <a:stretch>
            <a:fillRect/>
          </a:stretch>
        </p:blipFill>
        <p:spPr>
          <a:xfrm>
            <a:off x="822369" y="4703024"/>
            <a:ext cx="3894528" cy="336824"/>
          </a:xfrm>
          <a:prstGeom prst="rect">
            <a:avLst/>
          </a:prstGeom>
        </p:spPr>
      </p:pic>
      <p:pic>
        <p:nvPicPr>
          <p:cNvPr id="9" name="Picture 8">
            <a:extLst>
              <a:ext uri="{FF2B5EF4-FFF2-40B4-BE49-F238E27FC236}">
                <a16:creationId xmlns:a16="http://schemas.microsoft.com/office/drawing/2014/main" id="{CD316067-8AA0-4BD5-13EB-5502442124E1}"/>
              </a:ext>
            </a:extLst>
          </p:cNvPr>
          <p:cNvPicPr>
            <a:picLocks noChangeAspect="1"/>
          </p:cNvPicPr>
          <p:nvPr/>
        </p:nvPicPr>
        <p:blipFill>
          <a:blip r:embed="rId6"/>
          <a:stretch>
            <a:fillRect/>
          </a:stretch>
        </p:blipFill>
        <p:spPr>
          <a:xfrm>
            <a:off x="822369" y="5219458"/>
            <a:ext cx="6040742" cy="54298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7043C12-1D09-1F4B-671B-A4A4C8BE505E}"/>
                  </a:ext>
                </a:extLst>
              </p:cNvPr>
              <p:cNvSpPr txBox="1"/>
              <p:nvPr/>
            </p:nvSpPr>
            <p:spPr>
              <a:xfrm>
                <a:off x="797315" y="5942056"/>
                <a:ext cx="3691574" cy="476990"/>
              </a:xfrm>
              <a:prstGeom prst="rect">
                <a:avLst/>
              </a:prstGeom>
              <a:noFill/>
            </p:spPr>
            <p:txBody>
              <a:bodyPr wrap="square" rtlCol="0">
                <a:spAutoFit/>
              </a:bodyPr>
              <a:lstStyle/>
              <a:p>
                <a14:m>
                  <m:oMath xmlns:m="http://schemas.openxmlformats.org/officeDocument/2006/math">
                    <m:sSup>
                      <m:sSupPr>
                        <m:ctrlPr>
                          <a:rPr lang="en-US" sz="2400" i="1" smtClean="0">
                            <a:latin typeface="Cambria Math" panose="02040503050406030204" pitchFamily="18" charset="0"/>
                          </a:rPr>
                        </m:ctrlPr>
                      </m:sSupPr>
                      <m:e>
                        <m:r>
                          <a:rPr lang="en-CA" sz="2400" b="0" i="1" smtClean="0">
                            <a:latin typeface="Cambria Math" panose="02040503050406030204" pitchFamily="18" charset="0"/>
                          </a:rPr>
                          <m:t>𝑊</m:t>
                        </m:r>
                      </m:e>
                      <m:sup>
                        <m:r>
                          <a:rPr lang="en-CA" sz="2400" b="0" i="1" smtClean="0">
                            <a:latin typeface="Cambria Math" panose="02040503050406030204" pitchFamily="18" charset="0"/>
                          </a:rPr>
                          <m:t>(</m:t>
                        </m:r>
                        <m:r>
                          <a:rPr lang="en-CA" sz="2400" b="0" i="1" smtClean="0">
                            <a:latin typeface="Cambria Math" panose="02040503050406030204" pitchFamily="18" charset="0"/>
                          </a:rPr>
                          <m:t>𝑙</m:t>
                        </m:r>
                        <m:r>
                          <a:rPr lang="en-CA" sz="2400" b="0" i="1" smtClean="0">
                            <a:latin typeface="Cambria Math" panose="02040503050406030204" pitchFamily="18" charset="0"/>
                          </a:rPr>
                          <m:t>)</m:t>
                        </m:r>
                      </m:sup>
                    </m:sSup>
                  </m:oMath>
                </a14:m>
                <a:r>
                  <a:rPr lang="en-US" sz="2400" dirty="0"/>
                  <a:t> is the weight matrix</a:t>
                </a:r>
              </a:p>
            </p:txBody>
          </p:sp>
        </mc:Choice>
        <mc:Fallback xmlns="">
          <p:sp>
            <p:nvSpPr>
              <p:cNvPr id="12" name="TextBox 11">
                <a:extLst>
                  <a:ext uri="{FF2B5EF4-FFF2-40B4-BE49-F238E27FC236}">
                    <a16:creationId xmlns:a16="http://schemas.microsoft.com/office/drawing/2014/main" id="{37043C12-1D09-1F4B-671B-A4A4C8BE505E}"/>
                  </a:ext>
                </a:extLst>
              </p:cNvPr>
              <p:cNvSpPr txBox="1">
                <a:spLocks noRot="1" noChangeAspect="1" noMove="1" noResize="1" noEditPoints="1" noAdjustHandles="1" noChangeArrowheads="1" noChangeShapeType="1" noTextEdit="1"/>
              </p:cNvSpPr>
              <p:nvPr/>
            </p:nvSpPr>
            <p:spPr>
              <a:xfrm>
                <a:off x="797315" y="5942056"/>
                <a:ext cx="3691574" cy="476990"/>
              </a:xfrm>
              <a:prstGeom prst="rect">
                <a:avLst/>
              </a:prstGeom>
              <a:blipFill>
                <a:blip r:embed="rId7"/>
                <a:stretch>
                  <a:fillRect l="-342" t="-7895" b="-26316"/>
                </a:stretch>
              </a:blipFill>
            </p:spPr>
            <p:txBody>
              <a:bodyPr/>
              <a:lstStyle/>
              <a:p>
                <a:r>
                  <a:rPr lang="en-US">
                    <a:noFill/>
                  </a:rPr>
                  <a:t> </a:t>
                </a:r>
              </a:p>
            </p:txBody>
          </p:sp>
        </mc:Fallback>
      </mc:AlternateContent>
    </p:spTree>
    <p:extLst>
      <p:ext uri="{BB962C8B-B14F-4D97-AF65-F5344CB8AC3E}">
        <p14:creationId xmlns:p14="http://schemas.microsoft.com/office/powerpoint/2010/main" val="373834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DAFC1-BCB4-F660-9368-4426FE9E5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4B3EC-777E-F281-88B7-B593B2970959}"/>
              </a:ext>
            </a:extLst>
          </p:cNvPr>
          <p:cNvSpPr>
            <a:spLocks noGrp="1"/>
          </p:cNvSpPr>
          <p:nvPr>
            <p:ph type="title"/>
          </p:nvPr>
        </p:nvSpPr>
        <p:spPr>
          <a:xfrm>
            <a:off x="280065" y="640247"/>
            <a:ext cx="11569729" cy="895927"/>
          </a:xfrm>
        </p:spPr>
        <p:txBody>
          <a:bodyPr>
            <a:noAutofit/>
          </a:bodyPr>
          <a:lstStyle/>
          <a:p>
            <a:r>
              <a:rPr lang="en-US" sz="3600" dirty="0" err="1"/>
              <a:t>GraphSAINT</a:t>
            </a:r>
            <a:endParaRPr lang="en-US" sz="3600" dirty="0"/>
          </a:p>
        </p:txBody>
      </p:sp>
      <p:pic>
        <p:nvPicPr>
          <p:cNvPr id="3" name="Picture 2">
            <a:extLst>
              <a:ext uri="{FF2B5EF4-FFF2-40B4-BE49-F238E27FC236}">
                <a16:creationId xmlns:a16="http://schemas.microsoft.com/office/drawing/2014/main" id="{5F38828C-3C4A-378B-AF84-8119FAC7BBAF}"/>
              </a:ext>
            </a:extLst>
          </p:cNvPr>
          <p:cNvPicPr>
            <a:picLocks noChangeAspect="1"/>
          </p:cNvPicPr>
          <p:nvPr/>
        </p:nvPicPr>
        <p:blipFill>
          <a:blip r:embed="rId3"/>
          <a:stretch>
            <a:fillRect/>
          </a:stretch>
        </p:blipFill>
        <p:spPr>
          <a:xfrm>
            <a:off x="483265" y="1699986"/>
            <a:ext cx="11554470" cy="300264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521C9F-6176-4614-E073-93C21ADA1FA6}"/>
                  </a:ext>
                </a:extLst>
              </p:cNvPr>
              <p:cNvSpPr txBox="1"/>
              <p:nvPr/>
            </p:nvSpPr>
            <p:spPr>
              <a:xfrm>
                <a:off x="2919842" y="5158014"/>
                <a:ext cx="6352316" cy="954107"/>
              </a:xfrm>
              <a:prstGeom prst="rect">
                <a:avLst/>
              </a:prstGeom>
              <a:noFill/>
            </p:spPr>
            <p:txBody>
              <a:bodyPr wrap="none" rtlCol="0">
                <a:spAutoFit/>
              </a:bodyPr>
              <a:lstStyle/>
              <a:p>
                <a:pPr algn="ctr"/>
                <a:r>
                  <a:rPr lang="en-US" sz="2800" dirty="0"/>
                  <a:t>Directly sampling the training graph </a:t>
                </a:r>
                <a14:m>
                  <m:oMath xmlns:m="http://schemas.openxmlformats.org/officeDocument/2006/math">
                    <m:r>
                      <a:rPr lang="en-US" sz="2800" i="1" smtClean="0">
                        <a:latin typeface="Cambria Math" panose="02040503050406030204" pitchFamily="18" charset="0"/>
                        <a:ea typeface="Cambria Math" panose="02040503050406030204" pitchFamily="18" charset="0"/>
                      </a:rPr>
                      <m:t>𝒢</m:t>
                    </m:r>
                  </m:oMath>
                </a14:m>
                <a:r>
                  <a:rPr lang="en-US" sz="2800" dirty="0"/>
                  <a:t>,</a:t>
                </a:r>
              </a:p>
              <a:p>
                <a:pPr algn="ctr"/>
                <a:r>
                  <a:rPr lang="en-US" sz="2800" dirty="0"/>
                  <a:t>rather than the corresponding GCN</a:t>
                </a:r>
              </a:p>
            </p:txBody>
          </p:sp>
        </mc:Choice>
        <mc:Fallback xmlns="">
          <p:sp>
            <p:nvSpPr>
              <p:cNvPr id="4" name="TextBox 3">
                <a:extLst>
                  <a:ext uri="{FF2B5EF4-FFF2-40B4-BE49-F238E27FC236}">
                    <a16:creationId xmlns:a16="http://schemas.microsoft.com/office/drawing/2014/main" id="{E9521C9F-6176-4614-E073-93C21ADA1FA6}"/>
                  </a:ext>
                </a:extLst>
              </p:cNvPr>
              <p:cNvSpPr txBox="1">
                <a:spLocks noRot="1" noChangeAspect="1" noMove="1" noResize="1" noEditPoints="1" noAdjustHandles="1" noChangeArrowheads="1" noChangeShapeType="1" noTextEdit="1"/>
              </p:cNvSpPr>
              <p:nvPr/>
            </p:nvSpPr>
            <p:spPr>
              <a:xfrm>
                <a:off x="2919842" y="5158014"/>
                <a:ext cx="6352316" cy="954107"/>
              </a:xfrm>
              <a:prstGeom prst="rect">
                <a:avLst/>
              </a:prstGeom>
              <a:blipFill>
                <a:blip r:embed="rId4"/>
                <a:stretch>
                  <a:fillRect l="-1394" t="-7895" r="-1394" b="-15789"/>
                </a:stretch>
              </a:blipFill>
            </p:spPr>
            <p:txBody>
              <a:bodyPr/>
              <a:lstStyle/>
              <a:p>
                <a:r>
                  <a:rPr lang="en-US">
                    <a:noFill/>
                  </a:rPr>
                  <a:t> </a:t>
                </a:r>
              </a:p>
            </p:txBody>
          </p:sp>
        </mc:Fallback>
      </mc:AlternateContent>
    </p:spTree>
    <p:extLst>
      <p:ext uri="{BB962C8B-B14F-4D97-AF65-F5344CB8AC3E}">
        <p14:creationId xmlns:p14="http://schemas.microsoft.com/office/powerpoint/2010/main" val="121747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6C60D-0502-9FBC-10A7-9CE84202B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7AFD7-CF61-50C9-ACE8-E6F1ED83A52A}"/>
              </a:ext>
            </a:extLst>
          </p:cNvPr>
          <p:cNvSpPr>
            <a:spLocks noGrp="1"/>
          </p:cNvSpPr>
          <p:nvPr>
            <p:ph type="title"/>
          </p:nvPr>
        </p:nvSpPr>
        <p:spPr>
          <a:xfrm>
            <a:off x="280065" y="640247"/>
            <a:ext cx="11569729" cy="895927"/>
          </a:xfrm>
        </p:spPr>
        <p:txBody>
          <a:bodyPr>
            <a:noAutofit/>
          </a:bodyPr>
          <a:lstStyle/>
          <a:p>
            <a:r>
              <a:rPr lang="en-US" sz="3600" dirty="0" err="1"/>
              <a:t>GraphSAINT</a:t>
            </a:r>
            <a:endParaRPr lang="en-US"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49874-4ABA-EA30-A6BF-EDFABA182791}"/>
                  </a:ext>
                </a:extLst>
              </p:cNvPr>
              <p:cNvSpPr txBox="1"/>
              <p:nvPr/>
            </p:nvSpPr>
            <p:spPr>
              <a:xfrm>
                <a:off x="2919842" y="1719243"/>
                <a:ext cx="6352316" cy="954107"/>
              </a:xfrm>
              <a:prstGeom prst="rect">
                <a:avLst/>
              </a:prstGeom>
              <a:noFill/>
            </p:spPr>
            <p:txBody>
              <a:bodyPr wrap="none" rtlCol="0">
                <a:spAutoFit/>
              </a:bodyPr>
              <a:lstStyle/>
              <a:p>
                <a:pPr algn="ctr"/>
                <a:r>
                  <a:rPr lang="en-US" sz="2800" dirty="0"/>
                  <a:t>Directly sampling the training graph </a:t>
                </a:r>
                <a14:m>
                  <m:oMath xmlns:m="http://schemas.openxmlformats.org/officeDocument/2006/math">
                    <m:r>
                      <a:rPr lang="en-US" sz="2800" i="1" smtClean="0">
                        <a:latin typeface="Cambria Math" panose="02040503050406030204" pitchFamily="18" charset="0"/>
                        <a:ea typeface="Cambria Math" panose="02040503050406030204" pitchFamily="18" charset="0"/>
                      </a:rPr>
                      <m:t>𝒢</m:t>
                    </m:r>
                  </m:oMath>
                </a14:m>
                <a:r>
                  <a:rPr lang="en-US" sz="2800" dirty="0"/>
                  <a:t>,</a:t>
                </a:r>
              </a:p>
              <a:p>
                <a:pPr algn="ctr"/>
                <a:r>
                  <a:rPr lang="en-US" sz="2800" dirty="0"/>
                  <a:t>rather than the corresponding GCN</a:t>
                </a:r>
              </a:p>
            </p:txBody>
          </p:sp>
        </mc:Choice>
        <mc:Fallback xmlns="">
          <p:sp>
            <p:nvSpPr>
              <p:cNvPr id="4" name="TextBox 3">
                <a:extLst>
                  <a:ext uri="{FF2B5EF4-FFF2-40B4-BE49-F238E27FC236}">
                    <a16:creationId xmlns:a16="http://schemas.microsoft.com/office/drawing/2014/main" id="{03E49874-4ABA-EA30-A6BF-EDFABA182791}"/>
                  </a:ext>
                </a:extLst>
              </p:cNvPr>
              <p:cNvSpPr txBox="1">
                <a:spLocks noRot="1" noChangeAspect="1" noMove="1" noResize="1" noEditPoints="1" noAdjustHandles="1" noChangeArrowheads="1" noChangeShapeType="1" noTextEdit="1"/>
              </p:cNvSpPr>
              <p:nvPr/>
            </p:nvSpPr>
            <p:spPr>
              <a:xfrm>
                <a:off x="2919842" y="1719243"/>
                <a:ext cx="6352316" cy="954107"/>
              </a:xfrm>
              <a:prstGeom prst="rect">
                <a:avLst/>
              </a:prstGeom>
              <a:blipFill>
                <a:blip r:embed="rId3"/>
                <a:stretch>
                  <a:fillRect l="-1394" t="-6579" r="-1394"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1CA4B2E-2D53-9880-9C96-3F0081D4D653}"/>
              </a:ext>
            </a:extLst>
          </p:cNvPr>
          <p:cNvSpPr txBox="1"/>
          <p:nvPr/>
        </p:nvSpPr>
        <p:spPr>
          <a:xfrm>
            <a:off x="836214" y="3218688"/>
            <a:ext cx="10519571" cy="1569660"/>
          </a:xfrm>
          <a:prstGeom prst="rect">
            <a:avLst/>
          </a:prstGeom>
          <a:noFill/>
        </p:spPr>
        <p:txBody>
          <a:bodyPr wrap="square" rtlCol="0">
            <a:spAutoFit/>
          </a:bodyPr>
          <a:lstStyle/>
          <a:p>
            <a:pPr marL="514350" indent="-514350">
              <a:buFont typeface="+mj-lt"/>
              <a:buAutoNum type="arabicPeriod"/>
            </a:pPr>
            <a:r>
              <a:rPr lang="en-US" sz="2400" dirty="0"/>
              <a:t>Extract appropriately connected subgraphs so that little information is lost when propagating within the subgraphs</a:t>
            </a:r>
          </a:p>
          <a:p>
            <a:pPr marL="514350" indent="-514350">
              <a:buFont typeface="+mj-lt"/>
              <a:buAutoNum type="arabicPeriod"/>
            </a:pPr>
            <a:r>
              <a:rPr lang="en-US" sz="2400" dirty="0"/>
              <a:t>Combine information of many subgraphs together so that the training process overall learns good representation of the full graph</a:t>
            </a:r>
          </a:p>
        </p:txBody>
      </p:sp>
    </p:spTree>
    <p:extLst>
      <p:ext uri="{BB962C8B-B14F-4D97-AF65-F5344CB8AC3E}">
        <p14:creationId xmlns:p14="http://schemas.microsoft.com/office/powerpoint/2010/main" val="17078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6760F-16D1-E0A8-794C-CA06339A5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644CA-5DF3-B086-38E3-FFD5CC4B2588}"/>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a:t>
            </a:r>
            <a:r>
              <a:rPr lang="en-US" sz="3600" dirty="0">
                <a:latin typeface="Courier New" panose="02070309020205020404" pitchFamily="49" charset="0"/>
                <a:cs typeface="Courier New" panose="02070309020205020404" pitchFamily="49" charset="0"/>
              </a:rPr>
              <a:t>SAMPLE</a:t>
            </a:r>
          </a:p>
        </p:txBody>
      </p:sp>
      <p:pic>
        <p:nvPicPr>
          <p:cNvPr id="3" name="Picture 2">
            <a:extLst>
              <a:ext uri="{FF2B5EF4-FFF2-40B4-BE49-F238E27FC236}">
                <a16:creationId xmlns:a16="http://schemas.microsoft.com/office/drawing/2014/main" id="{5BEE4CE9-77FF-A3CF-66C4-DA0371DB042A}"/>
              </a:ext>
            </a:extLst>
          </p:cNvPr>
          <p:cNvPicPr>
            <a:picLocks noChangeAspect="1"/>
          </p:cNvPicPr>
          <p:nvPr/>
        </p:nvPicPr>
        <p:blipFill>
          <a:blip r:embed="rId3"/>
          <a:stretch>
            <a:fillRect/>
          </a:stretch>
        </p:blipFill>
        <p:spPr>
          <a:xfrm>
            <a:off x="231939" y="1634423"/>
            <a:ext cx="11716966" cy="3602241"/>
          </a:xfrm>
          <a:prstGeom prst="rect">
            <a:avLst/>
          </a:prstGeom>
        </p:spPr>
      </p:pic>
      <p:sp>
        <p:nvSpPr>
          <p:cNvPr id="5" name="Rectangle 4">
            <a:extLst>
              <a:ext uri="{FF2B5EF4-FFF2-40B4-BE49-F238E27FC236}">
                <a16:creationId xmlns:a16="http://schemas.microsoft.com/office/drawing/2014/main" id="{D9EBB4E4-C4A0-EDF0-51F7-534472C907C2}"/>
              </a:ext>
            </a:extLst>
          </p:cNvPr>
          <p:cNvSpPr/>
          <p:nvPr/>
        </p:nvSpPr>
        <p:spPr>
          <a:xfrm>
            <a:off x="3386403" y="2833759"/>
            <a:ext cx="1005840" cy="484633"/>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6B216D-3095-BD92-7DA2-9D312B1EF592}"/>
                  </a:ext>
                </a:extLst>
              </p:cNvPr>
              <p:cNvSpPr txBox="1"/>
              <p:nvPr/>
            </p:nvSpPr>
            <p:spPr>
              <a:xfrm>
                <a:off x="231939" y="5589588"/>
                <a:ext cx="10042358" cy="461665"/>
              </a:xfrm>
              <a:prstGeom prst="rect">
                <a:avLst/>
              </a:prstGeom>
              <a:noFill/>
            </p:spPr>
            <p:txBody>
              <a:bodyPr wrap="square" rtlCol="0">
                <a:spAutoFit/>
              </a:bodyPr>
              <a:lstStyle/>
              <a:p>
                <a:r>
                  <a:rPr lang="en-US" sz="2400" dirty="0">
                    <a:solidFill>
                      <a:schemeClr val="accent1">
                        <a:lumMod val="50000"/>
                      </a:schemeClr>
                    </a:solidFill>
                    <a:latin typeface="Courier New" panose="02070309020205020404" pitchFamily="49" charset="0"/>
                    <a:cs typeface="Courier New" panose="02070309020205020404" pitchFamily="49" charset="0"/>
                  </a:rPr>
                  <a:t>SAMPLE</a:t>
                </a:r>
                <a:r>
                  <a:rPr lang="en-US" sz="2400" dirty="0">
                    <a:solidFill>
                      <a:schemeClr val="accent1">
                        <a:lumMod val="50000"/>
                      </a:schemeClr>
                    </a:solidFill>
                  </a:rPr>
                  <a:t> outputs a probability for each node </a:t>
                </a:r>
                <a14:m>
                  <m:oMath xmlns:m="http://schemas.openxmlformats.org/officeDocument/2006/math">
                    <m:r>
                      <a:rPr lang="en-CA" sz="2400" b="0" i="1" smtClean="0">
                        <a:solidFill>
                          <a:schemeClr val="accent1">
                            <a:lumMod val="50000"/>
                          </a:schemeClr>
                        </a:solidFill>
                        <a:latin typeface="Cambria Math" panose="02040503050406030204" pitchFamily="18" charset="0"/>
                      </a:rPr>
                      <m:t>𝑣</m:t>
                    </m:r>
                    <m:r>
                      <a:rPr lang="en-CA" sz="2400" b="0" i="1" smtClean="0">
                        <a:solidFill>
                          <a:schemeClr val="accent1">
                            <a:lumMod val="50000"/>
                          </a:schemeClr>
                        </a:solidFill>
                        <a:latin typeface="Cambria Math" panose="02040503050406030204" pitchFamily="18" charset="0"/>
                        <a:ea typeface="Cambria Math" panose="02040503050406030204" pitchFamily="18" charset="0"/>
                      </a:rPr>
                      <m:t>∈</m:t>
                    </m:r>
                    <m:r>
                      <a:rPr lang="en-CA" sz="2400" b="0" i="1" smtClean="0">
                        <a:solidFill>
                          <a:schemeClr val="accent1">
                            <a:lumMod val="50000"/>
                          </a:schemeClr>
                        </a:solidFill>
                        <a:latin typeface="Cambria Math" panose="02040503050406030204" pitchFamily="18" charset="0"/>
                        <a:ea typeface="Cambria Math" panose="02040503050406030204" pitchFamily="18" charset="0"/>
                      </a:rPr>
                      <m:t>𝒱</m:t>
                    </m:r>
                  </m:oMath>
                </a14:m>
                <a:r>
                  <a:rPr lang="en-US" sz="2400" dirty="0">
                    <a:solidFill>
                      <a:schemeClr val="accent1">
                        <a:lumMod val="50000"/>
                      </a:schemeClr>
                    </a:solidFill>
                  </a:rPr>
                  <a:t> and each edge </a:t>
                </a:r>
                <a14:m>
                  <m:oMath xmlns:m="http://schemas.openxmlformats.org/officeDocument/2006/math">
                    <m:r>
                      <a:rPr lang="en-CA" sz="2400" b="0" i="1" smtClean="0">
                        <a:solidFill>
                          <a:schemeClr val="accent1">
                            <a:lumMod val="50000"/>
                          </a:schemeClr>
                        </a:solidFill>
                        <a:latin typeface="Cambria Math" panose="02040503050406030204" pitchFamily="18" charset="0"/>
                      </a:rPr>
                      <m:t>𝑒</m:t>
                    </m:r>
                    <m:r>
                      <a:rPr lang="en-CA" sz="2400" b="0" i="1" smtClean="0">
                        <a:solidFill>
                          <a:schemeClr val="accent1">
                            <a:lumMod val="50000"/>
                          </a:schemeClr>
                        </a:solidFill>
                        <a:latin typeface="Cambria Math" panose="02040503050406030204" pitchFamily="18" charset="0"/>
                        <a:ea typeface="Cambria Math" panose="02040503050406030204" pitchFamily="18" charset="0"/>
                      </a:rPr>
                      <m:t>∈</m:t>
                    </m:r>
                    <m:r>
                      <a:rPr lang="en-CA" sz="2400" b="0" i="1" smtClean="0">
                        <a:solidFill>
                          <a:schemeClr val="accent1">
                            <a:lumMod val="50000"/>
                          </a:schemeClr>
                        </a:solidFill>
                        <a:latin typeface="Cambria Math" panose="02040503050406030204" pitchFamily="18" charset="0"/>
                        <a:ea typeface="Cambria Math" panose="02040503050406030204" pitchFamily="18" charset="0"/>
                      </a:rPr>
                      <m:t>ℰ</m:t>
                    </m:r>
                  </m:oMath>
                </a14:m>
                <a:r>
                  <a:rPr lang="en-US" sz="2400" dirty="0">
                    <a:solidFill>
                      <a:schemeClr val="accent1">
                        <a:lumMod val="50000"/>
                      </a:schemeClr>
                    </a:solidFill>
                  </a:rPr>
                  <a:t> </a:t>
                </a:r>
              </a:p>
            </p:txBody>
          </p:sp>
        </mc:Choice>
        <mc:Fallback xmlns="">
          <p:sp>
            <p:nvSpPr>
              <p:cNvPr id="7" name="TextBox 6">
                <a:extLst>
                  <a:ext uri="{FF2B5EF4-FFF2-40B4-BE49-F238E27FC236}">
                    <a16:creationId xmlns:a16="http://schemas.microsoft.com/office/drawing/2014/main" id="{146B216D-3095-BD92-7DA2-9D312B1EF592}"/>
                  </a:ext>
                </a:extLst>
              </p:cNvPr>
              <p:cNvSpPr txBox="1">
                <a:spLocks noRot="1" noChangeAspect="1" noMove="1" noResize="1" noEditPoints="1" noAdjustHandles="1" noChangeArrowheads="1" noChangeShapeType="1" noTextEdit="1"/>
              </p:cNvSpPr>
              <p:nvPr/>
            </p:nvSpPr>
            <p:spPr>
              <a:xfrm>
                <a:off x="231939" y="5589588"/>
                <a:ext cx="10042358" cy="461665"/>
              </a:xfrm>
              <a:prstGeom prst="rect">
                <a:avLst/>
              </a:prstGeom>
              <a:blipFill>
                <a:blip r:embed="rId4"/>
                <a:stretch>
                  <a:fillRect l="-1011" t="-13514" b="-3243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638B32C-8B18-F1C2-B1AC-752A30903B0F}"/>
              </a:ext>
            </a:extLst>
          </p:cNvPr>
          <p:cNvSpPr/>
          <p:nvPr/>
        </p:nvSpPr>
        <p:spPr>
          <a:xfrm>
            <a:off x="7323724" y="3420319"/>
            <a:ext cx="1005840" cy="484633"/>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386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9AD1-DB67-1490-F81E-0B6B14C91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22717-91F1-1FC2-F774-3BCE83FC34E1}"/>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a:t>
            </a:r>
            <a:r>
              <a:rPr lang="en-US" sz="3600" dirty="0">
                <a:latin typeface="Courier New" panose="02070309020205020404" pitchFamily="49" charset="0"/>
                <a:cs typeface="Courier New" panose="02070309020205020404" pitchFamily="49" charset="0"/>
              </a:rPr>
              <a:t>SAMPLE</a:t>
            </a:r>
            <a:endParaRPr lang="en-US" sz="3600" dirty="0"/>
          </a:p>
        </p:txBody>
      </p:sp>
      <p:sp>
        <p:nvSpPr>
          <p:cNvPr id="7" name="TextBox 6">
            <a:extLst>
              <a:ext uri="{FF2B5EF4-FFF2-40B4-BE49-F238E27FC236}">
                <a16:creationId xmlns:a16="http://schemas.microsoft.com/office/drawing/2014/main" id="{F9513947-A6A3-CB44-AF1E-444C248B25B0}"/>
              </a:ext>
            </a:extLst>
          </p:cNvPr>
          <p:cNvSpPr txBox="1"/>
          <p:nvPr/>
        </p:nvSpPr>
        <p:spPr>
          <a:xfrm>
            <a:off x="298647" y="1584713"/>
            <a:ext cx="11617855" cy="3801041"/>
          </a:xfrm>
          <a:prstGeom prst="rect">
            <a:avLst/>
          </a:prstGeom>
          <a:noFill/>
        </p:spPr>
        <p:txBody>
          <a:bodyPr wrap="square" rtlCol="0">
            <a:spAutoFit/>
          </a:bodyPr>
          <a:lstStyle/>
          <a:p>
            <a:pPr>
              <a:spcAft>
                <a:spcPts val="600"/>
              </a:spcAft>
            </a:pPr>
            <a:r>
              <a:rPr lang="en-US" sz="2400" dirty="0">
                <a:latin typeface="Courier New" panose="02070309020205020404" pitchFamily="49" charset="0"/>
                <a:cs typeface="Courier New" panose="02070309020205020404" pitchFamily="49" charset="0"/>
              </a:rPr>
              <a:t>SAMPLE</a:t>
            </a:r>
            <a:r>
              <a:rPr lang="en-US" sz="2400" dirty="0"/>
              <a:t> </a:t>
            </a:r>
            <a:r>
              <a:rPr lang="en-CA" sz="2400" dirty="0"/>
              <a:t>requirements:</a:t>
            </a:r>
          </a:p>
          <a:p>
            <a:pPr marL="457200" indent="-457200">
              <a:buFont typeface="+mj-lt"/>
              <a:buAutoNum type="arabicParenR"/>
            </a:pPr>
            <a:r>
              <a:rPr lang="en-CA" sz="2400" dirty="0"/>
              <a:t>Nodes having high influence on each other should be sampled in the same subgraph</a:t>
            </a:r>
          </a:p>
          <a:p>
            <a:pPr marL="457200" indent="-457200">
              <a:buFont typeface="+mj-lt"/>
              <a:buAutoNum type="arabicParenR"/>
            </a:pPr>
            <a:endParaRPr lang="en-CA" sz="2400" dirty="0"/>
          </a:p>
          <a:p>
            <a:pPr marL="457200" indent="-457200">
              <a:buFont typeface="+mj-lt"/>
              <a:buAutoNum type="arabicParenR"/>
            </a:pPr>
            <a:endParaRPr lang="en-CA" sz="2400" dirty="0"/>
          </a:p>
          <a:p>
            <a:pPr marL="457200" indent="-457200">
              <a:buFont typeface="+mj-lt"/>
              <a:buAutoNum type="arabicParenR"/>
            </a:pPr>
            <a:endParaRPr lang="en-CA" sz="2400" dirty="0"/>
          </a:p>
          <a:p>
            <a:pPr marL="457200" indent="-457200">
              <a:buFont typeface="+mj-lt"/>
              <a:buAutoNum type="arabicParenR"/>
            </a:pPr>
            <a:endParaRPr lang="en-CA" sz="2400" dirty="0"/>
          </a:p>
          <a:p>
            <a:pPr marL="457200" indent="-457200">
              <a:buFont typeface="+mj-lt"/>
              <a:buAutoNum type="arabicParenR"/>
            </a:pPr>
            <a:r>
              <a:rPr lang="en-CA" sz="2400" dirty="0"/>
              <a:t>Each edge should have non-negligible probability to be sampled</a:t>
            </a:r>
          </a:p>
          <a:p>
            <a:pPr marL="457200" indent="-457200">
              <a:buFont typeface="+mj-lt"/>
              <a:buAutoNum type="arabicParenR"/>
            </a:pPr>
            <a:endParaRPr lang="en-CA" sz="2000" dirty="0"/>
          </a:p>
          <a:p>
            <a:pPr marL="457200" indent="-457200">
              <a:buFont typeface="+mj-lt"/>
              <a:buAutoNum type="arabicParenR"/>
            </a:pPr>
            <a:endParaRPr lang="en-US" sz="2400" dirty="0"/>
          </a:p>
        </p:txBody>
      </p:sp>
      <p:sp>
        <p:nvSpPr>
          <p:cNvPr id="4" name="TextBox 3">
            <a:extLst>
              <a:ext uri="{FF2B5EF4-FFF2-40B4-BE49-F238E27FC236}">
                <a16:creationId xmlns:a16="http://schemas.microsoft.com/office/drawing/2014/main" id="{A396031C-3623-AD56-FE2E-BA7A0A12241F}"/>
              </a:ext>
            </a:extLst>
          </p:cNvPr>
          <p:cNvSpPr txBox="1"/>
          <p:nvPr/>
        </p:nvSpPr>
        <p:spPr>
          <a:xfrm>
            <a:off x="729204" y="2885068"/>
            <a:ext cx="10208871" cy="1200329"/>
          </a:xfrm>
          <a:prstGeom prst="rect">
            <a:avLst/>
          </a:prstGeom>
          <a:noFill/>
        </p:spPr>
        <p:txBody>
          <a:bodyPr wrap="square" rtlCol="0">
            <a:spAutoFit/>
          </a:bodyPr>
          <a:lstStyle/>
          <a:p>
            <a:r>
              <a:rPr lang="en-US" sz="2400" dirty="0">
                <a:solidFill>
                  <a:srgbClr val="7030A0"/>
                </a:solidFill>
              </a:rPr>
              <a:t>An ideal </a:t>
            </a:r>
            <a:r>
              <a:rPr lang="en-US" sz="2400" dirty="0">
                <a:solidFill>
                  <a:srgbClr val="7030A0"/>
                </a:solidFill>
                <a:latin typeface="Courier New" panose="02070309020205020404" pitchFamily="49" charset="0"/>
                <a:cs typeface="Courier New" panose="02070309020205020404" pitchFamily="49" charset="0"/>
              </a:rPr>
              <a:t>SAMPLE</a:t>
            </a:r>
            <a:r>
              <a:rPr lang="en-US" sz="2400" dirty="0">
                <a:solidFill>
                  <a:srgbClr val="7030A0"/>
                </a:solidFill>
              </a:rPr>
              <a:t> would consider the joint information from the node connections as well as attributes. For simplicity, only consider graph connectivity perspective. </a:t>
            </a:r>
          </a:p>
        </p:txBody>
      </p:sp>
    </p:spTree>
    <p:extLst>
      <p:ext uri="{BB962C8B-B14F-4D97-AF65-F5344CB8AC3E}">
        <p14:creationId xmlns:p14="http://schemas.microsoft.com/office/powerpoint/2010/main" val="10211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76429-1084-BB1D-B548-240069B54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671F9-1AC5-447E-C7C2-44FA0841EB40}"/>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Normalization</a:t>
            </a:r>
            <a:endParaRPr lang="en-US" sz="3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A5199554-F6E7-FF4E-5D3E-7F0C25C7B867}"/>
              </a:ext>
            </a:extLst>
          </p:cNvPr>
          <p:cNvPicPr>
            <a:picLocks noChangeAspect="1"/>
          </p:cNvPicPr>
          <p:nvPr/>
        </p:nvPicPr>
        <p:blipFill>
          <a:blip r:embed="rId3"/>
          <a:stretch>
            <a:fillRect/>
          </a:stretch>
        </p:blipFill>
        <p:spPr>
          <a:xfrm>
            <a:off x="231939" y="1634423"/>
            <a:ext cx="11716966" cy="3602241"/>
          </a:xfrm>
          <a:prstGeom prst="rect">
            <a:avLst/>
          </a:prstGeom>
        </p:spPr>
      </p:pic>
      <p:sp>
        <p:nvSpPr>
          <p:cNvPr id="5" name="Rectangle 4">
            <a:extLst>
              <a:ext uri="{FF2B5EF4-FFF2-40B4-BE49-F238E27FC236}">
                <a16:creationId xmlns:a16="http://schemas.microsoft.com/office/drawing/2014/main" id="{5986C0D7-1132-677B-DAA6-133BFAFC4692}"/>
              </a:ext>
            </a:extLst>
          </p:cNvPr>
          <p:cNvSpPr/>
          <p:nvPr/>
        </p:nvSpPr>
        <p:spPr>
          <a:xfrm>
            <a:off x="5817086" y="2858947"/>
            <a:ext cx="4843198" cy="389997"/>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04960AD-5FBD-3E1F-A491-6F3EC6E00669}"/>
              </a:ext>
            </a:extLst>
          </p:cNvPr>
          <p:cNvSpPr txBox="1"/>
          <p:nvPr/>
        </p:nvSpPr>
        <p:spPr>
          <a:xfrm>
            <a:off x="237517" y="5470556"/>
            <a:ext cx="11716966" cy="707886"/>
          </a:xfrm>
          <a:prstGeom prst="rect">
            <a:avLst/>
          </a:prstGeom>
          <a:noFill/>
        </p:spPr>
        <p:txBody>
          <a:bodyPr wrap="square" rtlCol="0">
            <a:spAutoFit/>
          </a:bodyPr>
          <a:lstStyle/>
          <a:p>
            <a:r>
              <a:rPr lang="en-US" sz="2000" dirty="0">
                <a:solidFill>
                  <a:schemeClr val="accent1">
                    <a:lumMod val="50000"/>
                  </a:schemeClr>
                </a:solidFill>
              </a:rPr>
              <a:t>A sampler that preserves connectivity will almost inevitably introduce bias into minibatch estimation;</a:t>
            </a:r>
          </a:p>
          <a:p>
            <a:r>
              <a:rPr lang="en-US" sz="2000" dirty="0">
                <a:solidFill>
                  <a:schemeClr val="accent1">
                    <a:lumMod val="50000"/>
                  </a:schemeClr>
                </a:solidFill>
              </a:rPr>
              <a:t>Normalization to eliminate biases.</a:t>
            </a:r>
          </a:p>
        </p:txBody>
      </p:sp>
      <p:sp>
        <p:nvSpPr>
          <p:cNvPr id="6" name="Rectangle 5">
            <a:extLst>
              <a:ext uri="{FF2B5EF4-FFF2-40B4-BE49-F238E27FC236}">
                <a16:creationId xmlns:a16="http://schemas.microsoft.com/office/drawing/2014/main" id="{FDCDE1CA-007A-687F-EEDC-FB6683A30A1C}"/>
              </a:ext>
            </a:extLst>
          </p:cNvPr>
          <p:cNvSpPr/>
          <p:nvPr/>
        </p:nvSpPr>
        <p:spPr>
          <a:xfrm>
            <a:off x="7914033" y="4109514"/>
            <a:ext cx="2086494" cy="389997"/>
          </a:xfrm>
          <a:prstGeom prst="rect">
            <a:avLst/>
          </a:prstGeom>
          <a:noFill/>
          <a:ln w="317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597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845D6-5714-5229-BC38-EF02944B8F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FD7D7-A4B7-3317-F06D-79F337A917E2}"/>
              </a:ext>
            </a:extLst>
          </p:cNvPr>
          <p:cNvSpPr>
            <a:spLocks noGrp="1"/>
          </p:cNvSpPr>
          <p:nvPr>
            <p:ph type="title"/>
          </p:nvPr>
        </p:nvSpPr>
        <p:spPr>
          <a:xfrm>
            <a:off x="280065" y="640247"/>
            <a:ext cx="11569729" cy="895927"/>
          </a:xfrm>
        </p:spPr>
        <p:txBody>
          <a:bodyPr>
            <a:noAutofit/>
          </a:bodyPr>
          <a:lstStyle/>
          <a:p>
            <a:r>
              <a:rPr lang="en-US" sz="3600" dirty="0" err="1"/>
              <a:t>GraphSAINT</a:t>
            </a:r>
            <a:r>
              <a:rPr lang="en-US" sz="3600" dirty="0"/>
              <a:t>: Normalization</a:t>
            </a:r>
            <a:endParaRPr lang="en-US" sz="3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75A2077F-3F24-3459-6384-0AA4EF4787D9}"/>
              </a:ext>
            </a:extLst>
          </p:cNvPr>
          <p:cNvPicPr>
            <a:picLocks noChangeAspect="1"/>
          </p:cNvPicPr>
          <p:nvPr/>
        </p:nvPicPr>
        <p:blipFill>
          <a:blip r:embed="rId3"/>
          <a:stretch>
            <a:fillRect/>
          </a:stretch>
        </p:blipFill>
        <p:spPr>
          <a:xfrm>
            <a:off x="1292875" y="1762656"/>
            <a:ext cx="9659800" cy="1159176"/>
          </a:xfrm>
          <a:prstGeom prst="rect">
            <a:avLst/>
          </a:prstGeom>
        </p:spPr>
      </p:pic>
      <p:pic>
        <p:nvPicPr>
          <p:cNvPr id="8" name="Picture 7">
            <a:extLst>
              <a:ext uri="{FF2B5EF4-FFF2-40B4-BE49-F238E27FC236}">
                <a16:creationId xmlns:a16="http://schemas.microsoft.com/office/drawing/2014/main" id="{CE54FBD6-6A37-6E01-7CAA-C0DC2726A4AB}"/>
              </a:ext>
            </a:extLst>
          </p:cNvPr>
          <p:cNvPicPr>
            <a:picLocks noChangeAspect="1"/>
          </p:cNvPicPr>
          <p:nvPr/>
        </p:nvPicPr>
        <p:blipFill>
          <a:blip r:embed="rId4"/>
          <a:stretch>
            <a:fillRect/>
          </a:stretch>
        </p:blipFill>
        <p:spPr>
          <a:xfrm>
            <a:off x="1774825" y="3266954"/>
            <a:ext cx="3861243" cy="529542"/>
          </a:xfrm>
          <a:prstGeom prst="rect">
            <a:avLst/>
          </a:prstGeom>
        </p:spPr>
      </p:pic>
      <p:pic>
        <p:nvPicPr>
          <p:cNvPr id="9" name="Picture 8">
            <a:extLst>
              <a:ext uri="{FF2B5EF4-FFF2-40B4-BE49-F238E27FC236}">
                <a16:creationId xmlns:a16="http://schemas.microsoft.com/office/drawing/2014/main" id="{C54B9C01-8837-9D96-C120-5808D260F6DA}"/>
              </a:ext>
            </a:extLst>
          </p:cNvPr>
          <p:cNvPicPr>
            <a:picLocks noChangeAspect="1"/>
          </p:cNvPicPr>
          <p:nvPr/>
        </p:nvPicPr>
        <p:blipFill>
          <a:blip r:embed="rId5"/>
          <a:stretch>
            <a:fillRect/>
          </a:stretch>
        </p:blipFill>
        <p:spPr>
          <a:xfrm>
            <a:off x="2732462" y="3796496"/>
            <a:ext cx="9117332" cy="52954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FC24A0-E4BA-6792-5E1C-8C1DEA7F84ED}"/>
                  </a:ext>
                </a:extLst>
              </p:cNvPr>
              <p:cNvSpPr txBox="1"/>
              <p:nvPr/>
            </p:nvSpPr>
            <p:spPr>
              <a:xfrm>
                <a:off x="2732462" y="4662802"/>
                <a:ext cx="5034151" cy="385555"/>
              </a:xfrm>
              <a:prstGeom prst="rect">
                <a:avLst/>
              </a:prstGeom>
              <a:noFill/>
            </p:spPr>
            <p:txBody>
              <a:bodyPr wrap="square" lIns="0" tIns="0" rIns="0" bIns="0" rtlCol="0">
                <a:spAutoFit/>
              </a:bodyPr>
              <a:lstStyle/>
              <a:p>
                <a14:m>
                  <m:oMath xmlns:m="http://schemas.openxmlformats.org/officeDocument/2006/math">
                    <m:sSub>
                      <m:sSubPr>
                        <m:ctrlPr>
                          <a:rPr lang="en-US" sz="2400" i="1" smtClean="0">
                            <a:solidFill>
                              <a:srgbClr val="7030A0"/>
                            </a:solidFill>
                            <a:latin typeface="Cambria Math" panose="02040503050406030204" pitchFamily="18" charset="0"/>
                          </a:rPr>
                        </m:ctrlPr>
                      </m:sSubPr>
                      <m:e>
                        <m:r>
                          <a:rPr lang="en-US" sz="2400" i="1" smtClean="0">
                            <a:solidFill>
                              <a:srgbClr val="7030A0"/>
                            </a:solidFill>
                            <a:latin typeface="Cambria Math" panose="02040503050406030204" pitchFamily="18" charset="0"/>
                            <a:ea typeface="Cambria Math" panose="02040503050406030204" pitchFamily="18" charset="0"/>
                          </a:rPr>
                          <m:t>𝛼</m:t>
                        </m:r>
                      </m:e>
                      <m:sub>
                        <m:r>
                          <a:rPr lang="en-CA" sz="2400" b="0" i="1" smtClean="0">
                            <a:solidFill>
                              <a:srgbClr val="7030A0"/>
                            </a:solidFill>
                            <a:latin typeface="Cambria Math" panose="02040503050406030204" pitchFamily="18" charset="0"/>
                          </a:rPr>
                          <m:t>𝑢</m:t>
                        </m:r>
                        <m:r>
                          <a:rPr lang="en-CA" sz="2400" b="0" i="1" smtClean="0">
                            <a:solidFill>
                              <a:srgbClr val="7030A0"/>
                            </a:solidFill>
                            <a:latin typeface="Cambria Math" panose="02040503050406030204" pitchFamily="18" charset="0"/>
                          </a:rPr>
                          <m:t>,</m:t>
                        </m:r>
                        <m:r>
                          <a:rPr lang="en-CA" sz="2400" b="0" i="1" smtClean="0">
                            <a:solidFill>
                              <a:srgbClr val="7030A0"/>
                            </a:solidFill>
                            <a:latin typeface="Cambria Math" panose="02040503050406030204" pitchFamily="18" charset="0"/>
                          </a:rPr>
                          <m:t>𝑣</m:t>
                        </m:r>
                      </m:sub>
                    </m:sSub>
                  </m:oMath>
                </a14:m>
                <a:r>
                  <a:rPr lang="en-US" sz="2400" dirty="0">
                    <a:solidFill>
                      <a:srgbClr val="7030A0"/>
                    </a:solidFill>
                  </a:rPr>
                  <a:t>: aggregator normalization  </a:t>
                </a:r>
              </a:p>
            </p:txBody>
          </p:sp>
        </mc:Choice>
        <mc:Fallback xmlns="">
          <p:sp>
            <p:nvSpPr>
              <p:cNvPr id="10" name="TextBox 9">
                <a:extLst>
                  <a:ext uri="{FF2B5EF4-FFF2-40B4-BE49-F238E27FC236}">
                    <a16:creationId xmlns:a16="http://schemas.microsoft.com/office/drawing/2014/main" id="{DAFC24A0-E4BA-6792-5E1C-8C1DEA7F84ED}"/>
                  </a:ext>
                </a:extLst>
              </p:cNvPr>
              <p:cNvSpPr txBox="1">
                <a:spLocks noRot="1" noChangeAspect="1" noMove="1" noResize="1" noEditPoints="1" noAdjustHandles="1" noChangeArrowheads="1" noChangeShapeType="1" noTextEdit="1"/>
              </p:cNvSpPr>
              <p:nvPr/>
            </p:nvSpPr>
            <p:spPr>
              <a:xfrm>
                <a:off x="2732462" y="4662802"/>
                <a:ext cx="5034151" cy="385555"/>
              </a:xfrm>
              <a:prstGeom prst="rect">
                <a:avLst/>
              </a:prstGeom>
              <a:blipFill>
                <a:blip r:embed="rId6"/>
                <a:stretch>
                  <a:fillRect l="-1511" t="-25806" b="-41935"/>
                </a:stretch>
              </a:blipFill>
            </p:spPr>
            <p:txBody>
              <a:bodyPr/>
              <a:lstStyle/>
              <a:p>
                <a:r>
                  <a:rPr lang="en-US">
                    <a:noFill/>
                  </a:rPr>
                  <a:t> </a:t>
                </a:r>
              </a:p>
            </p:txBody>
          </p:sp>
        </mc:Fallback>
      </mc:AlternateContent>
    </p:spTree>
    <p:extLst>
      <p:ext uri="{BB962C8B-B14F-4D97-AF65-F5344CB8AC3E}">
        <p14:creationId xmlns:p14="http://schemas.microsoft.com/office/powerpoint/2010/main" val="213141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ofWaterloo_WhiteBkgrd">
  <a:themeElements>
    <a:clrScheme name="Waterloo2016">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Custom 1">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terloo_powerpoint_template_16-9_widescreen" id="{4809F9E8-56BF-8C4D-85E0-7353F442B736}" vid="{D553A0E6-7EAA-F242-A75B-21BFDE7A7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UofWaterloo_WhiteBkgrd</Template>
  <TotalTime>17266</TotalTime>
  <Words>754</Words>
  <Application>Microsoft Macintosh PowerPoint</Application>
  <PresentationFormat>Widescreen</PresentationFormat>
  <Paragraphs>116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Barlow Condensed</vt:lpstr>
      <vt:lpstr>Calibri</vt:lpstr>
      <vt:lpstr>Cambria Math</vt:lpstr>
      <vt:lpstr>Courier New</vt:lpstr>
      <vt:lpstr>Georgia</vt:lpstr>
      <vt:lpstr>Verdana</vt:lpstr>
      <vt:lpstr>Wingdings</vt:lpstr>
      <vt:lpstr>UofWaterloo_WhiteBkgrd</vt:lpstr>
      <vt:lpstr>  [zeng et al., ICLR’20]  Graphsaint: Graph sampling based  inductive learning method</vt:lpstr>
      <vt:lpstr>Motivation</vt:lpstr>
      <vt:lpstr>Notation</vt:lpstr>
      <vt:lpstr>GraphSAINT</vt:lpstr>
      <vt:lpstr>GraphSAINT</vt:lpstr>
      <vt:lpstr>GraphSAINT: SAMPLE</vt:lpstr>
      <vt:lpstr>GraphSAINT: SAMPLE</vt:lpstr>
      <vt:lpstr>GraphSAINT: Normalization</vt:lpstr>
      <vt:lpstr>GraphSAINT: Normalization</vt:lpstr>
      <vt:lpstr>GraphSAINT: Normalization</vt:lpstr>
      <vt:lpstr>GraphSAINT: Normalization</vt:lpstr>
      <vt:lpstr>GraphSAINT: Normalization</vt:lpstr>
      <vt:lpstr>GraphSAINT: Variance</vt:lpstr>
      <vt:lpstr>GraphSAINT: Variance</vt:lpstr>
      <vt:lpstr>GraphSAINT: Variance</vt:lpstr>
      <vt:lpstr>GraphSAINT: Samplers</vt:lpstr>
      <vt:lpstr>GraphSAINT: Samplers</vt:lpstr>
      <vt:lpstr>GraphSAINT: Samplers</vt:lpstr>
      <vt:lpstr>Related Work</vt:lpstr>
      <vt:lpstr>Related Work: GraphSAGE (SAmple and aggreGatE)</vt:lpstr>
      <vt:lpstr>Related Work: FastGCN </vt:lpstr>
      <vt:lpstr>S-GCN (stochastic training of GCN) </vt:lpstr>
      <vt:lpstr>Related Work </vt:lpstr>
      <vt:lpstr>Experiments</vt:lpstr>
      <vt:lpstr>Experiments</vt:lpstr>
      <vt:lpstr>Experiments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AlphaSMT: A Reinforcement Learning Guided SMT Solver</dc:title>
  <dc:creator>John Lu</dc:creator>
  <cp:lastModifiedBy>Zhengyang Lu</cp:lastModifiedBy>
  <cp:revision>60</cp:revision>
  <dcterms:created xsi:type="dcterms:W3CDTF">2023-05-13T14:47:00Z</dcterms:created>
  <dcterms:modified xsi:type="dcterms:W3CDTF">2025-03-06T17:21:38Z</dcterms:modified>
</cp:coreProperties>
</file>