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7" r:id="rId2"/>
    <p:sldId id="263" r:id="rId3"/>
    <p:sldId id="320" r:id="rId4"/>
    <p:sldId id="321" r:id="rId5"/>
    <p:sldId id="302" r:id="rId6"/>
    <p:sldId id="319" r:id="rId7"/>
    <p:sldId id="303" r:id="rId8"/>
    <p:sldId id="311" r:id="rId9"/>
    <p:sldId id="304" r:id="rId10"/>
    <p:sldId id="305" r:id="rId11"/>
    <p:sldId id="306" r:id="rId12"/>
    <p:sldId id="307" r:id="rId13"/>
    <p:sldId id="308" r:id="rId14"/>
    <p:sldId id="309" r:id="rId15"/>
    <p:sldId id="317" r:id="rId16"/>
    <p:sldId id="318" r:id="rId17"/>
    <p:sldId id="310" r:id="rId18"/>
    <p:sldId id="312" r:id="rId19"/>
    <p:sldId id="322" r:id="rId20"/>
    <p:sldId id="324" r:id="rId21"/>
    <p:sldId id="323" r:id="rId22"/>
    <p:sldId id="315" r:id="rId23"/>
    <p:sldId id="325" r:id="rId24"/>
    <p:sldId id="316" r:id="rId25"/>
    <p:sldId id="30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630" autoAdjust="0"/>
  </p:normalViewPr>
  <p:slideViewPr>
    <p:cSldViewPr snapToGrid="0">
      <p:cViewPr varScale="1">
        <p:scale>
          <a:sx n="60" d="100"/>
          <a:sy n="60" d="100"/>
        </p:scale>
        <p:origin x="90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42A25-DB9A-4BB8-BD36-08E9F1657EC0}" type="datetimeFigureOut">
              <a:rPr lang="en-CA" smtClean="0"/>
              <a:t>2025-02-25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7B334C-6723-491E-A02B-3F0F39D3EA6A}" type="slidenum">
              <a:rPr lang="en-CA" smtClean="0"/>
              <a:t>‹#›</a:t>
            </a:fld>
            <a:endParaRPr lang="en-CA"/>
          </a:p>
        </p:txBody>
      </p:sp>
    </p:spTree>
    <p:extLst>
      <p:ext uri="{BB962C8B-B14F-4D97-AF65-F5344CB8AC3E}">
        <p14:creationId xmlns:p14="http://schemas.microsoft.com/office/powerpoint/2010/main" val="2930670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diving into our specific problem, let's first understand the role of Graph Neural Networks. A GNN takes a graph as input, where each node is associated with a feature vector. The assumption is that there exists a correlation between the graph structure and node features, and our goal is to learn some meaningful signal from the input. Traditional GCNs propagate information across connected nodes, aggregating features and allowing for improved classification performance. However, as we’ll see, this process can have drawbacks when taken too far</a:t>
            </a:r>
          </a:p>
          <a:p>
            <a:endParaRPr lang="en-CA" dirty="0"/>
          </a:p>
        </p:txBody>
      </p:sp>
      <p:sp>
        <p:nvSpPr>
          <p:cNvPr id="4" name="Slide Number Placeholder 3"/>
          <p:cNvSpPr>
            <a:spLocks noGrp="1"/>
          </p:cNvSpPr>
          <p:nvPr>
            <p:ph type="sldNum" sz="quarter" idx="5"/>
          </p:nvPr>
        </p:nvSpPr>
        <p:spPr/>
        <p:txBody>
          <a:bodyPr/>
          <a:lstStyle/>
          <a:p>
            <a:fld id="{517B334C-6723-491E-A02B-3F0F39D3EA6A}" type="slidenum">
              <a:rPr lang="en-CA" smtClean="0"/>
              <a:t>2</a:t>
            </a:fld>
            <a:endParaRPr lang="en-CA"/>
          </a:p>
        </p:txBody>
      </p:sp>
    </p:spTree>
    <p:extLst>
      <p:ext uri="{BB962C8B-B14F-4D97-AF65-F5344CB8AC3E}">
        <p14:creationId xmlns:p14="http://schemas.microsoft.com/office/powerpoint/2010/main" val="869891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A be the adjacency matrix of the given graph, and D be the degree matrix. Vanilla graph convolutions are represented using matrices such as D−1A or D−1/2AD−1/2 [</a:t>
            </a:r>
            <a:r>
              <a:rPr lang="en-US" dirty="0" err="1"/>
              <a:t>Kipf</a:t>
            </a:r>
            <a:r>
              <a:rPr lang="en-US" dirty="0"/>
              <a:t> and Welling, 2017]. Suppose our graph is d−regular, meaning that each node has exactly d neighbors. In this case, both graph convolutions reduce to 1 </a:t>
            </a:r>
            <a:r>
              <a:rPr lang="en-US" dirty="0" err="1"/>
              <a:t>dA.</a:t>
            </a:r>
            <a:r>
              <a:rPr lang="en-US" dirty="0"/>
              <a:t> The top eigenvector of A is 1 with eigenvalue d, where 1 is the vector of all ones. This means that </a:t>
            </a:r>
            <a:r>
              <a:rPr lang="en-US" dirty="0" err="1"/>
              <a:t>limk</a:t>
            </a:r>
            <a:r>
              <a:rPr lang="en-US" dirty="0"/>
              <a:t>→∞ 1 dk Ak = 1 n11⊤, which implies that applying many convolutions is equivalent to projecting our data onto the all-ones vector. Thus, all feature values will converge to the same point. Therefore, we should expect, as verified by most real-world and synthetic experiments, that many rounds of the convolution x → 1 </a:t>
            </a:r>
            <a:r>
              <a:rPr lang="en-US" dirty="0" err="1"/>
              <a:t>dAx</a:t>
            </a:r>
            <a:r>
              <a:rPr lang="en-US" dirty="0"/>
              <a:t> will lead to a large learning error. However, if we instead perform convolution with the corrected matrix ˜ A:= 1 </a:t>
            </a:r>
            <a:r>
              <a:rPr lang="en-US" dirty="0" err="1"/>
              <a:t>dA</a:t>
            </a:r>
            <a:r>
              <a:rPr lang="en-US" dirty="0"/>
              <a:t>− 1 n11⊤, then the convergent behavior of x → ˜ </a:t>
            </a:r>
            <a:r>
              <a:rPr lang="en-US" dirty="0" err="1"/>
              <a:t>Akx</a:t>
            </a:r>
            <a:r>
              <a:rPr lang="en-US" dirty="0"/>
              <a:t> would be equivalent to projecting x onto the second eigenvector of A. This eigenvector is known to capture information about sparse bipartitions in the graph G [</a:t>
            </a:r>
            <a:r>
              <a:rPr lang="en-US" dirty="0" err="1"/>
              <a:t>Cheeger</a:t>
            </a:r>
            <a:r>
              <a:rPr lang="en-US" dirty="0"/>
              <a:t>, 1970, Alon and Milman, 1985, Alon, 1986], and so for certain problems, like binary classification, we may expect this eigenvector to capture a larger amount of information about our signal. We note that another well-studied graph matrix is the Laplacian, D-A. In the regular case, this has the same eigenvectors as the adjacency matrix, but with reversed spectrum. The trivial eigenvector we remove is exactly the </a:t>
            </a:r>
            <a:r>
              <a:rPr lang="en-US" dirty="0" err="1"/>
              <a:t>Nullspace</a:t>
            </a:r>
            <a:r>
              <a:rPr lang="en-US" dirty="0"/>
              <a:t> of the Laplacian. In our analysis, we study the classification problem in the contextual stochastic block model, with a focus on linear, binary classification. Our results are stated in terms of the following corrected convolution matrices: ˆ A=D−1/2AD−1/2 − 1 1⊤D1 D1/211⊤D1/2 ˜ and A= 1 </a:t>
            </a:r>
            <a:r>
              <a:rPr lang="en-US" dirty="0" err="1"/>
              <a:t>dA</a:t>
            </a:r>
            <a:r>
              <a:rPr lang="en-US" dirty="0"/>
              <a:t>− 1 n11⊤, (1) where d := 2|E|/n is the empirical average degree in A, where |E| is the number of edges in the graph. Note that ˆ A is derived from the normalized adjacency matrix, while ˜ A is (up to a scalar multiple) its unnormalized counterpart. Briefly, we demonstrate that when the graph is of reasonable quality, the corrected graph convolutions exponentially improve both partial and exact classification guarantees. Depending on the density and quality of the given graph, improvement becomes saturated after O(</a:t>
            </a:r>
            <a:r>
              <a:rPr lang="en-US" dirty="0" err="1"/>
              <a:t>logn</a:t>
            </a:r>
            <a:r>
              <a:rPr lang="en-US" dirty="0"/>
              <a:t>) convolutions in our partial and exact classification results. However, in comparison to a similar analysis in [Wu et al., 2023] for vanilla graph convolutions (without correction), we show that classification accuracy does not become worse as the number of convolutions increases</a:t>
            </a:r>
            <a:endParaRPr lang="en-CA" dirty="0"/>
          </a:p>
        </p:txBody>
      </p:sp>
      <p:sp>
        <p:nvSpPr>
          <p:cNvPr id="4" name="Slide Number Placeholder 3"/>
          <p:cNvSpPr>
            <a:spLocks noGrp="1"/>
          </p:cNvSpPr>
          <p:nvPr>
            <p:ph type="sldNum" sz="quarter" idx="5"/>
          </p:nvPr>
        </p:nvSpPr>
        <p:spPr/>
        <p:txBody>
          <a:bodyPr/>
          <a:lstStyle/>
          <a:p>
            <a:fld id="{517B334C-6723-491E-A02B-3F0F39D3EA6A}" type="slidenum">
              <a:rPr lang="en-CA" smtClean="0"/>
              <a:t>4</a:t>
            </a:fld>
            <a:endParaRPr lang="en-CA"/>
          </a:p>
        </p:txBody>
      </p:sp>
    </p:spTree>
    <p:extLst>
      <p:ext uri="{BB962C8B-B14F-4D97-AF65-F5344CB8AC3E}">
        <p14:creationId xmlns:p14="http://schemas.microsoft.com/office/powerpoint/2010/main" val="1729475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formally describe the contextual stochastic block model introduced by [Deshpande et al., 2018]. Our model is defined by parameters </a:t>
            </a:r>
            <a:r>
              <a:rPr lang="en-US" dirty="0" err="1"/>
              <a:t>n,m</a:t>
            </a:r>
            <a:r>
              <a:rPr lang="en-US" dirty="0"/>
              <a:t> ∈ N, </a:t>
            </a:r>
            <a:r>
              <a:rPr lang="en-US" dirty="0" err="1"/>
              <a:t>p,q</a:t>
            </a:r>
            <a:r>
              <a:rPr lang="en-US" dirty="0"/>
              <a:t> ∈ [0,1], µ,ν,∈ Rm and σ ∈ R+ In the model, we are given a random undirected graph, G = (V,E), where |V | = n, drawn from the 2-block stochastic block model and features drawn from the Gaussian mixture model. Our vertices are partitioned into two classes, S and T, of size n/2, which we want to recover. For each pair of vertices </a:t>
            </a:r>
            <a:r>
              <a:rPr lang="en-US" dirty="0" err="1"/>
              <a:t>i,j</a:t>
            </a:r>
            <a:r>
              <a:rPr lang="en-US" dirty="0"/>
              <a:t> ∈ S and </a:t>
            </a:r>
            <a:r>
              <a:rPr lang="en-US" dirty="0" err="1"/>
              <a:t>i,j</a:t>
            </a:r>
            <a:r>
              <a:rPr lang="en-US" dirty="0"/>
              <a:t> ∈ T, the edge (</a:t>
            </a:r>
            <a:r>
              <a:rPr lang="en-US" dirty="0" err="1"/>
              <a:t>i,j</a:t>
            </a:r>
            <a:r>
              <a:rPr lang="en-US" dirty="0"/>
              <a:t>) is in E independently with probability p while for each pair </a:t>
            </a:r>
            <a:r>
              <a:rPr lang="en-US" dirty="0" err="1"/>
              <a:t>i</a:t>
            </a:r>
            <a:r>
              <a:rPr lang="en-US" dirty="0"/>
              <a:t> ∈ S and j ∈ T, the edge (</a:t>
            </a:r>
            <a:r>
              <a:rPr lang="en-US" dirty="0" err="1"/>
              <a:t>i,j</a:t>
            </a:r>
            <a:r>
              <a:rPr lang="en-US" dirty="0"/>
              <a:t>) is in E with probability q. In addition to the graph, we are also given a feature matrix X ∈ </a:t>
            </a:r>
            <a:r>
              <a:rPr lang="en-US" dirty="0" err="1"/>
              <a:t>Rn×m</a:t>
            </a:r>
            <a:r>
              <a:rPr lang="en-US" dirty="0"/>
              <a:t> drawn from a Gaussian mixture model with two centers µ and ν. For each </a:t>
            </a:r>
            <a:r>
              <a:rPr lang="en-US" dirty="0" err="1"/>
              <a:t>i</a:t>
            </a:r>
            <a:r>
              <a:rPr lang="en-US" dirty="0"/>
              <a:t> ∈ V, we let </a:t>
            </a:r>
            <a:r>
              <a:rPr lang="en-US" dirty="0" err="1"/>
              <a:t>gi</a:t>
            </a:r>
            <a:r>
              <a:rPr lang="en-US" dirty="0"/>
              <a:t> ∼ N(0,σ2Im) be an </a:t>
            </a:r>
            <a:r>
              <a:rPr lang="en-US" dirty="0" err="1"/>
              <a:t>i.i.d.</a:t>
            </a:r>
            <a:r>
              <a:rPr lang="en-US" dirty="0"/>
              <a:t> Gaussian noise vector. Now let (xi)</a:t>
            </a:r>
            <a:r>
              <a:rPr lang="en-US" dirty="0" err="1"/>
              <a:t>i∈n</a:t>
            </a:r>
            <a:r>
              <a:rPr lang="en-US" dirty="0"/>
              <a:t> be the rows of X. For </a:t>
            </a:r>
            <a:r>
              <a:rPr lang="en-US" dirty="0" err="1"/>
              <a:t>i</a:t>
            </a:r>
            <a:r>
              <a:rPr lang="en-US" dirty="0"/>
              <a:t> ∈ S, we have xi = µ+</a:t>
            </a:r>
            <a:r>
              <a:rPr lang="en-US" dirty="0" err="1"/>
              <a:t>gi</a:t>
            </a:r>
            <a:r>
              <a:rPr lang="en-US" dirty="0"/>
              <a:t> and for each </a:t>
            </a:r>
            <a:r>
              <a:rPr lang="en-US" dirty="0" err="1"/>
              <a:t>i</a:t>
            </a:r>
            <a:r>
              <a:rPr lang="en-US" dirty="0"/>
              <a:t> ∈ T, we have xi = ν +</a:t>
            </a:r>
            <a:r>
              <a:rPr lang="en-US" dirty="0" err="1"/>
              <a:t>gi</a:t>
            </a:r>
            <a:r>
              <a:rPr lang="en-US" dirty="0"/>
              <a:t>. In the multi-class setting, our nodes are partitioned into L classes, C1,...CL, of size n/L. The inter-class edge probability is p and intra-class edge probability is q. We assume the features are generated by a Gaussian mixture with L centers c1,...</a:t>
            </a:r>
            <a:r>
              <a:rPr lang="en-US" dirty="0" err="1"/>
              <a:t>cL</a:t>
            </a:r>
            <a:r>
              <a:rPr lang="en-US" dirty="0"/>
              <a:t> ∈ Rm. If node </a:t>
            </a:r>
            <a:r>
              <a:rPr lang="en-US" dirty="0" err="1"/>
              <a:t>i</a:t>
            </a:r>
            <a:r>
              <a:rPr lang="en-US" dirty="0"/>
              <a:t> is in class l, then we observe its feature vector as </a:t>
            </a:r>
            <a:r>
              <a:rPr lang="en-US" dirty="0" err="1"/>
              <a:t>xj</a:t>
            </a:r>
            <a:r>
              <a:rPr lang="en-US" dirty="0"/>
              <a:t> = cl +</a:t>
            </a:r>
            <a:r>
              <a:rPr lang="en-US" dirty="0" err="1"/>
              <a:t>gi</a:t>
            </a:r>
            <a:r>
              <a:rPr lang="en-US" dirty="0"/>
              <a:t>. In addition, we will let µ</a:t>
            </a:r>
            <a:r>
              <a:rPr lang="en-US" dirty="0" err="1"/>
              <a:t>i</a:t>
            </a:r>
            <a:r>
              <a:rPr lang="en-US" dirty="0"/>
              <a:t> := cl, for </a:t>
            </a:r>
            <a:r>
              <a:rPr lang="en-US" dirty="0" err="1"/>
              <a:t>i</a:t>
            </a:r>
            <a:r>
              <a:rPr lang="en-US" dirty="0"/>
              <a:t> ∈ Cl, denote the center for vertex </a:t>
            </a:r>
            <a:r>
              <a:rPr lang="en-US" dirty="0" err="1"/>
              <a:t>i</a:t>
            </a:r>
            <a:endParaRPr lang="en-CA" dirty="0"/>
          </a:p>
        </p:txBody>
      </p:sp>
      <p:sp>
        <p:nvSpPr>
          <p:cNvPr id="4" name="Slide Number Placeholder 3"/>
          <p:cNvSpPr>
            <a:spLocks noGrp="1"/>
          </p:cNvSpPr>
          <p:nvPr>
            <p:ph type="sldNum" sz="quarter" idx="5"/>
          </p:nvPr>
        </p:nvSpPr>
        <p:spPr/>
        <p:txBody>
          <a:bodyPr/>
          <a:lstStyle/>
          <a:p>
            <a:fld id="{517B334C-6723-491E-A02B-3F0F39D3EA6A}" type="slidenum">
              <a:rPr lang="en-CA" smtClean="0"/>
              <a:t>5</a:t>
            </a:fld>
            <a:endParaRPr lang="en-CA"/>
          </a:p>
        </p:txBody>
      </p:sp>
    </p:spTree>
    <p:extLst>
      <p:ext uri="{BB962C8B-B14F-4D97-AF65-F5344CB8AC3E}">
        <p14:creationId xmlns:p14="http://schemas.microsoft.com/office/powerpoint/2010/main" val="35123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synthetic data from the CSBM, we demonstrate the benefits of removing the principal component of the adjacency matrix before performing convolutions for both variants of convolution described in Equation (1). 9 </a:t>
            </a:r>
            <a:r>
              <a:rPr lang="en-CA" dirty="0" err="1"/>
              <a:t>Wechoosen</a:t>
            </a:r>
            <a:r>
              <a:rPr lang="en-CA" dirty="0"/>
              <a:t>=2000nodeswith20featuresforeachnode, </a:t>
            </a:r>
            <a:r>
              <a:rPr lang="en-CA" dirty="0" err="1"/>
              <a:t>sampledfromaGaussianmixture.Theintra</a:t>
            </a:r>
            <a:r>
              <a:rPr lang="en-CA" dirty="0"/>
              <a:t>-edge probability </a:t>
            </a:r>
            <a:r>
              <a:rPr lang="en-CA" dirty="0" err="1"/>
              <a:t>isfixedtop</a:t>
            </a:r>
            <a:r>
              <a:rPr lang="en-CA" dirty="0"/>
              <a:t>=O(log3n/n). </a:t>
            </a:r>
            <a:r>
              <a:rPr lang="en-CA" dirty="0" err="1"/>
              <a:t>Weperformlinear</a:t>
            </a:r>
            <a:r>
              <a:rPr lang="en-CA" dirty="0"/>
              <a:t> </a:t>
            </a:r>
            <a:r>
              <a:rPr lang="en-CA" dirty="0" err="1"/>
              <a:t>classificationtodemonstrate</a:t>
            </a:r>
            <a:r>
              <a:rPr lang="en-CA" dirty="0"/>
              <a:t> the results in Theorem4.1andTheorem4.2, </a:t>
            </a:r>
            <a:r>
              <a:rPr lang="en-CA" dirty="0" err="1"/>
              <a:t>trainingaone-layerGCNnetworkbothwithandwithout</a:t>
            </a:r>
            <a:r>
              <a:rPr lang="en-CA" dirty="0"/>
              <a:t> </a:t>
            </a:r>
            <a:r>
              <a:rPr lang="en-CA" dirty="0" err="1"/>
              <a:t>thecorrected</a:t>
            </a:r>
            <a:r>
              <a:rPr lang="en-CA" dirty="0"/>
              <a:t> </a:t>
            </a:r>
            <a:r>
              <a:rPr lang="en-CA" dirty="0" err="1"/>
              <a:t>convolutionsandperformanempiricalcomparison</a:t>
            </a:r>
            <a:r>
              <a:rPr lang="en-CA" dirty="0"/>
              <a:t>.</a:t>
            </a:r>
          </a:p>
        </p:txBody>
      </p:sp>
      <p:sp>
        <p:nvSpPr>
          <p:cNvPr id="4" name="Slide Number Placeholder 3"/>
          <p:cNvSpPr>
            <a:spLocks noGrp="1"/>
          </p:cNvSpPr>
          <p:nvPr>
            <p:ph type="sldNum" sz="quarter" idx="5"/>
          </p:nvPr>
        </p:nvSpPr>
        <p:spPr/>
        <p:txBody>
          <a:bodyPr/>
          <a:lstStyle/>
          <a:p>
            <a:fld id="{517B334C-6723-491E-A02B-3F0F39D3EA6A}" type="slidenum">
              <a:rPr lang="en-CA" smtClean="0"/>
              <a:t>14</a:t>
            </a:fld>
            <a:endParaRPr lang="en-CA"/>
          </a:p>
        </p:txBody>
      </p:sp>
    </p:spTree>
    <p:extLst>
      <p:ext uri="{BB962C8B-B14F-4D97-AF65-F5344CB8AC3E}">
        <p14:creationId xmlns:p14="http://schemas.microsoft.com/office/powerpoint/2010/main" val="1086083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17B334C-6723-491E-A02B-3F0F39D3EA6A}" type="slidenum">
              <a:rPr lang="en-CA" smtClean="0"/>
              <a:t>15</a:t>
            </a:fld>
            <a:endParaRPr lang="en-CA"/>
          </a:p>
        </p:txBody>
      </p:sp>
    </p:spTree>
    <p:extLst>
      <p:ext uri="{BB962C8B-B14F-4D97-AF65-F5344CB8AC3E}">
        <p14:creationId xmlns:p14="http://schemas.microsoft.com/office/powerpoint/2010/main" val="3381429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synthetic data experiments, we compare the results of corrected graph convolution with the original GCN on real-world graph benchmark datasets: </a:t>
            </a:r>
            <a:r>
              <a:rPr lang="en-US" b="1" dirty="0"/>
              <a:t>CORA, </a:t>
            </a:r>
            <a:r>
              <a:rPr lang="en-US" b="1" dirty="0" err="1"/>
              <a:t>CiteSeer</a:t>
            </a:r>
            <a:r>
              <a:rPr lang="en-US" b="1" dirty="0"/>
              <a:t>, and PubMed citation networks</a:t>
            </a:r>
            <a:r>
              <a:rPr lang="en-US" dirty="0"/>
              <a:t> [Sen et al., 2008] in a multi-class setting.</a:t>
            </a:r>
          </a:p>
          <a:p>
            <a:r>
              <a:rPr lang="en-US" dirty="0"/>
              <a:t>In </a:t>
            </a:r>
            <a:r>
              <a:rPr lang="en-US" b="1" dirty="0"/>
              <a:t>Figure 3</a:t>
            </a:r>
            <a:r>
              <a:rPr lang="en-US" dirty="0"/>
              <a:t>, we observe that, in general, the accuracy of all learning methods </a:t>
            </a:r>
            <a:r>
              <a:rPr lang="en-US" b="1" dirty="0"/>
              <a:t>decreases as the number of convolutions increases</a:t>
            </a:r>
            <a:r>
              <a:rPr lang="en-US" dirty="0"/>
              <a:t>. However, the corrected convolution method </a:t>
            </a:r>
            <a:r>
              <a:rPr lang="en-US" b="1" dirty="0"/>
              <a:t>converges to a much higher accuracy</a:t>
            </a:r>
            <a:r>
              <a:rPr lang="en-US" dirty="0"/>
              <a:t> compared to the uncorrected convolution.</a:t>
            </a:r>
          </a:p>
          <a:p>
            <a:r>
              <a:rPr lang="en-US" dirty="0"/>
              <a:t>This improvement can be attributed to the fact that, in multi-class classification on general graphs, </a:t>
            </a:r>
            <a:r>
              <a:rPr lang="en-US" b="1" dirty="0"/>
              <a:t>important information about class memberships is typically captured by the top C eigenvectors (excluding the first one)</a:t>
            </a:r>
            <a:r>
              <a:rPr lang="en-US" dirty="0"/>
              <a:t>, where </a:t>
            </a:r>
            <a:r>
              <a:rPr lang="en-US" b="1" dirty="0"/>
              <a:t>C is greater than the number of classes</a:t>
            </a:r>
            <a:r>
              <a:rPr lang="en-US" dirty="0"/>
              <a:t> [Lee et al., 2014]. In general, these eigenvectors can have different eigenvalues.</a:t>
            </a:r>
          </a:p>
          <a:p>
            <a:r>
              <a:rPr lang="en-US" dirty="0"/>
              <a:t>Since the limiting behavior of multiple rounds of convolutions </a:t>
            </a:r>
            <a:r>
              <a:rPr lang="en-US" b="1" dirty="0"/>
              <a:t>projects features onto the eigenvector(s) corresponding to the second eigenvalue</a:t>
            </a:r>
            <a:r>
              <a:rPr lang="en-US" dirty="0"/>
              <a:t>, this method only captures </a:t>
            </a:r>
            <a:r>
              <a:rPr lang="en-US" b="1" dirty="0"/>
              <a:t>partial information</a:t>
            </a:r>
            <a:r>
              <a:rPr lang="en-US" dirty="0"/>
              <a:t> about the multi-class structure. By contrast, as shown in </a:t>
            </a:r>
            <a:r>
              <a:rPr lang="en-US" b="1" dirty="0"/>
              <a:t>Appendix E.1</a:t>
            </a:r>
            <a:r>
              <a:rPr lang="en-US" dirty="0"/>
              <a:t>, for </a:t>
            </a:r>
            <a:r>
              <a:rPr lang="en-US" b="1" dirty="0"/>
              <a:t>synthetic data with balanced classes</a:t>
            </a:r>
            <a:r>
              <a:rPr lang="en-US" dirty="0"/>
              <a:t>, classification accuracy </a:t>
            </a:r>
            <a:r>
              <a:rPr lang="en-US" b="1" dirty="0"/>
              <a:t>continues to improve</a:t>
            </a:r>
            <a:r>
              <a:rPr lang="en-US" dirty="0"/>
              <a:t> with more convolutions </a:t>
            </a:r>
            <a:r>
              <a:rPr lang="en-US" b="1" dirty="0"/>
              <a:t>only if they are corrected to remove the top eigenvector</a:t>
            </a:r>
            <a:r>
              <a:rPr lang="en-US" dirty="0"/>
              <a:t>.</a:t>
            </a:r>
          </a:p>
        </p:txBody>
      </p:sp>
      <p:sp>
        <p:nvSpPr>
          <p:cNvPr id="4" name="Slide Number Placeholder 3"/>
          <p:cNvSpPr>
            <a:spLocks noGrp="1"/>
          </p:cNvSpPr>
          <p:nvPr>
            <p:ph type="sldNum" sz="quarter" idx="5"/>
          </p:nvPr>
        </p:nvSpPr>
        <p:spPr/>
        <p:txBody>
          <a:bodyPr/>
          <a:lstStyle/>
          <a:p>
            <a:fld id="{517B334C-6723-491E-A02B-3F0F39D3EA6A}" type="slidenum">
              <a:rPr lang="en-CA" smtClean="0"/>
              <a:t>16</a:t>
            </a:fld>
            <a:endParaRPr lang="en-CA"/>
          </a:p>
        </p:txBody>
      </p:sp>
    </p:spTree>
    <p:extLst>
      <p:ext uri="{BB962C8B-B14F-4D97-AF65-F5344CB8AC3E}">
        <p14:creationId xmlns:p14="http://schemas.microsoft.com/office/powerpoint/2010/main" val="3019063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conclude this section by presenting additional figures to illustrate the performance of the corrected convolution on synthetic data. We compare the corrected and uncorrected convolutions using both linear and non-linear models. The class means are represented by the standard basis vectors.</a:t>
            </a:r>
          </a:p>
          <a:p>
            <a:r>
              <a:rPr lang="en-US" dirty="0"/>
              <a:t>For the linear model (Figures 4a–4c), we evaluate five 1-vs-all classifiers followed by a </a:t>
            </a:r>
            <a:r>
              <a:rPr lang="en-US" dirty="0" err="1"/>
              <a:t>softmax</a:t>
            </a:r>
            <a:r>
              <a:rPr lang="en-US" dirty="0"/>
              <a:t> function to predict the class label. For the non-linear model (Figures 4d–4f), we use a typical two-layer MLP-based architecture. In both cases, we observe that the corrected convolutions do not show a performance degradation as the number of convolutions increases.</a:t>
            </a:r>
          </a:p>
          <a:p>
            <a:r>
              <a:rPr lang="en-US" dirty="0"/>
              <a:t>It is important to note that while the performance is similar between linear and non-linear classification, non-linear classification is generally necessary when the individual class means cannot be separated by a linear hyperplane.</a:t>
            </a:r>
          </a:p>
          <a:p>
            <a:endParaRPr lang="en-CA" dirty="0"/>
          </a:p>
          <a:p>
            <a:endParaRPr lang="en-CA" dirty="0"/>
          </a:p>
        </p:txBody>
      </p:sp>
      <p:sp>
        <p:nvSpPr>
          <p:cNvPr id="4" name="Slide Number Placeholder 3"/>
          <p:cNvSpPr>
            <a:spLocks noGrp="1"/>
          </p:cNvSpPr>
          <p:nvPr>
            <p:ph type="sldNum" sz="quarter" idx="5"/>
          </p:nvPr>
        </p:nvSpPr>
        <p:spPr/>
        <p:txBody>
          <a:bodyPr/>
          <a:lstStyle/>
          <a:p>
            <a:fld id="{517B334C-6723-491E-A02B-3F0F39D3EA6A}" type="slidenum">
              <a:rPr lang="en-CA" smtClean="0"/>
              <a:t>18</a:t>
            </a:fld>
            <a:endParaRPr lang="en-CA"/>
          </a:p>
        </p:txBody>
      </p:sp>
    </p:spTree>
    <p:extLst>
      <p:ext uri="{BB962C8B-B14F-4D97-AF65-F5344CB8AC3E}">
        <p14:creationId xmlns:p14="http://schemas.microsoft.com/office/powerpoint/2010/main" val="1840703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work, we provide, to our knowledge, the first theoretical guarantees on partial and exact classification after k rounds of graph convolutions in the contextual stochastic block model. Our main result is to show that each graph convolution with the corrected matrix reduces the classification error by a multiplicative factor until a certain point of “saturation” and the number of convolutions required until saturation depends on the amount of input feature variance. We show that the accuracy of the linear classifier at the point of saturation only depends on the strength of the signal from the graph. This is in contrast to the uncorrected convolution matrix, which will always exhibit a decrease in classification accuracy after many convolutions. Finally, we show that given slightly stronger assumptions on graph density and signal strength, the convolved data at the point of saturation will be linearly separable with high probability. To quantify our results, we let p and q be the intra- and inter-class edge probabilities with γ(</a:t>
            </a:r>
            <a:r>
              <a:rPr lang="en-US" dirty="0" err="1"/>
              <a:t>p,q</a:t>
            </a:r>
            <a:r>
              <a:rPr lang="en-US" dirty="0"/>
              <a:t>) = |p − q|/(p + q) being the “relative signal strength” in the graph. Let ¯ </a:t>
            </a:r>
            <a:r>
              <a:rPr lang="en-US" dirty="0" err="1"/>
              <a:t>dbe</a:t>
            </a:r>
            <a:r>
              <a:rPr lang="en-US" dirty="0"/>
              <a:t> the expected degree of each vertex. Our results can be summarized as follows:</a:t>
            </a:r>
            <a:endParaRPr lang="en-CA" dirty="0"/>
          </a:p>
        </p:txBody>
      </p:sp>
      <p:sp>
        <p:nvSpPr>
          <p:cNvPr id="4" name="Slide Number Placeholder 3"/>
          <p:cNvSpPr>
            <a:spLocks noGrp="1"/>
          </p:cNvSpPr>
          <p:nvPr>
            <p:ph type="sldNum" sz="quarter" idx="5"/>
          </p:nvPr>
        </p:nvSpPr>
        <p:spPr/>
        <p:txBody>
          <a:bodyPr/>
          <a:lstStyle/>
          <a:p>
            <a:fld id="{517B334C-6723-491E-A02B-3F0F39D3EA6A}" type="slidenum">
              <a:rPr lang="en-CA" smtClean="0"/>
              <a:t>19</a:t>
            </a:fld>
            <a:endParaRPr lang="en-CA"/>
          </a:p>
        </p:txBody>
      </p:sp>
    </p:spTree>
    <p:extLst>
      <p:ext uri="{BB962C8B-B14F-4D97-AF65-F5344CB8AC3E}">
        <p14:creationId xmlns:p14="http://schemas.microsoft.com/office/powerpoint/2010/main" val="1708918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obtain our partial classification results, we use spectral analysis to bound the mean-squared-error between the convolved features and the true signal. For exact classification, we prove a concentration inequality on the total amount of message received by a vertex through “incorrect paths” of length k after k rounds of convolution through a combinatorial moment analysis. Using this, we establish entry-wise bounds on the deviation of the convolved feature vector from the true signal. Finally, we extend our partial-recovery result to the multi-class setting. In this setting, we assume our features are distributed according to a Gaussian mixture model with L equal-sized clusters and our graph is distributed according to a L-block stochastic block model. Our analysis for partial recovery generalizes easily to the multi-class setting with the use of basic non-linear classifiers. Just as before, we show that convolution with the corrected, un-normalized adjacency matrix, ˜ A, reduces classification error by a constant fraction each round, until a point of saturation where no further improvement is made</a:t>
            </a:r>
            <a:endParaRPr lang="en-CA" dirty="0"/>
          </a:p>
        </p:txBody>
      </p:sp>
      <p:sp>
        <p:nvSpPr>
          <p:cNvPr id="4" name="Slide Number Placeholder 3"/>
          <p:cNvSpPr>
            <a:spLocks noGrp="1"/>
          </p:cNvSpPr>
          <p:nvPr>
            <p:ph type="sldNum" sz="quarter" idx="5"/>
          </p:nvPr>
        </p:nvSpPr>
        <p:spPr/>
        <p:txBody>
          <a:bodyPr/>
          <a:lstStyle/>
          <a:p>
            <a:fld id="{517B334C-6723-491E-A02B-3F0F39D3EA6A}" type="slidenum">
              <a:rPr lang="en-CA" smtClean="0"/>
              <a:t>20</a:t>
            </a:fld>
            <a:endParaRPr lang="en-CA"/>
          </a:p>
        </p:txBody>
      </p:sp>
    </p:spTree>
    <p:extLst>
      <p:ext uri="{BB962C8B-B14F-4D97-AF65-F5344CB8AC3E}">
        <p14:creationId xmlns:p14="http://schemas.microsoft.com/office/powerpoint/2010/main" val="89801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6" name="Picture 5" descr="University of Waterloo Faculty of Mathematics logo">
            <a:extLst>
              <a:ext uri="{FF2B5EF4-FFF2-40B4-BE49-F238E27FC236}">
                <a16:creationId xmlns:a16="http://schemas.microsoft.com/office/drawing/2014/main" id="{8C2BA46B-62E1-9C4E-9919-D959D552468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5600289"/>
            <a:ext cx="4592702" cy="1255422"/>
          </a:xfrm>
          <a:prstGeom prst="rect">
            <a:avLst/>
          </a:prstGeom>
        </p:spPr>
      </p:pic>
      <p:sp>
        <p:nvSpPr>
          <p:cNvPr id="2" name="Title 1"/>
          <p:cNvSpPr>
            <a:spLocks noGrp="1"/>
          </p:cNvSpPr>
          <p:nvPr>
            <p:ph type="ctrTitle" hasCustomPrompt="1"/>
          </p:nvPr>
        </p:nvSpPr>
        <p:spPr>
          <a:xfrm>
            <a:off x="452740" y="1028940"/>
            <a:ext cx="9821560" cy="1474115"/>
          </a:xfrm>
        </p:spPr>
        <p:txBody>
          <a:bodyPr lIns="0" anchor="b">
            <a:noAutofit/>
          </a:bodyPr>
          <a:lstStyle>
            <a:lvl1pPr algn="l">
              <a:defRPr sz="5400" b="1" i="0" cap="all" baseline="0">
                <a:solidFill>
                  <a:schemeClr val="tx1"/>
                </a:solidFill>
                <a:latin typeface="+mj-lt"/>
              </a:defRPr>
            </a:lvl1pPr>
          </a:lstStyle>
          <a:p>
            <a:r>
              <a:rPr lang="en-US" dirty="0"/>
              <a:t>CLICK TO EDIT MASTER TITLE SLIDE</a:t>
            </a:r>
          </a:p>
        </p:txBody>
      </p:sp>
      <p:sp>
        <p:nvSpPr>
          <p:cNvPr id="3" name="Subtitle 2"/>
          <p:cNvSpPr>
            <a:spLocks noGrp="1"/>
          </p:cNvSpPr>
          <p:nvPr>
            <p:ph type="subTitle" idx="1"/>
          </p:nvPr>
        </p:nvSpPr>
        <p:spPr>
          <a:xfrm>
            <a:off x="452740" y="4266821"/>
            <a:ext cx="5486243" cy="666549"/>
          </a:xfrm>
        </p:spPr>
        <p:txBody>
          <a:bodyPr lIns="0" anchor="t">
            <a:normAutofit/>
          </a:bodyPr>
          <a:lstStyle>
            <a:lvl1pPr marL="0" indent="0" algn="l">
              <a:buNone/>
              <a:defRPr sz="1500" b="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Date Placeholder 6"/>
          <p:cNvSpPr>
            <a:spLocks noGrp="1"/>
          </p:cNvSpPr>
          <p:nvPr>
            <p:ph type="dt" sz="half" idx="10"/>
          </p:nvPr>
        </p:nvSpPr>
        <p:spPr>
          <a:xfrm>
            <a:off x="452740" y="2642329"/>
            <a:ext cx="1182916" cy="377962"/>
          </a:xfrm>
          <a:solidFill>
            <a:schemeClr val="accent3"/>
          </a:solidFill>
        </p:spPr>
        <p:txBody>
          <a:bodyPr/>
          <a:lstStyle>
            <a:lvl1pPr>
              <a:defRPr sz="11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A318C6E2-4AA5-436E-9815-715E9B2235FA}" type="datetime1">
              <a:rPr kumimoji="0" lang="en-US" sz="1100" b="0" i="0" u="none" strike="noStrike" kern="120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2/24/2025</a:t>
            </a:fld>
            <a:endParaRPr kumimoji="0" lang="en-US" sz="11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 name="Footer Placeholder 7"/>
          <p:cNvSpPr>
            <a:spLocks noGrp="1"/>
          </p:cNvSpPr>
          <p:nvPr>
            <p:ph type="ftr" sz="quarter" idx="11"/>
          </p:nvPr>
        </p:nvSpPr>
        <p:spPr>
          <a:xfrm>
            <a:off x="6623674" y="6377231"/>
            <a:ext cx="4293708" cy="250337"/>
          </a:xfrm>
        </p:spPr>
        <p:txBody>
          <a:bodyPr/>
          <a:lstStyle>
            <a:lvl1pPr algn="ct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rPr>
              <a:t>PRESENTATION TITLE</a:t>
            </a:r>
            <a:endPar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9" name="Slide Number Placeholder 8"/>
          <p:cNvSpPr>
            <a:spLocks noGrp="1"/>
          </p:cNvSpPr>
          <p:nvPr>
            <p:ph type="sldNum" sz="quarter" idx="12"/>
          </p:nvPr>
        </p:nvSpPr>
        <p:spPr>
          <a:xfrm>
            <a:off x="11148416" y="6377231"/>
            <a:ext cx="553900" cy="250337"/>
          </a:xfrm>
        </p:spPr>
        <p:txBody>
          <a:bodyPr/>
          <a:lstStyle>
            <a:lvl1pPr algn="ct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93005692-73BE-493E-93AB-ECD6027A7652}" type="slidenum">
              <a:rPr kumimoji="0" lang="en-US" sz="1000" b="0" i="0" u="none" strike="noStrike" kern="120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grpSp>
        <p:nvGrpSpPr>
          <p:cNvPr id="5" name="Group 4">
            <a:extLst>
              <a:ext uri="{C183D7F6-B498-43B3-948B-1728B52AA6E4}">
                <adec:decorative xmlns:adec="http://schemas.microsoft.com/office/drawing/2017/decorative" val="1"/>
              </a:ext>
            </a:extLst>
          </p:cNvPr>
          <p:cNvGrpSpPr/>
          <p:nvPr userDrawn="1"/>
        </p:nvGrpSpPr>
        <p:grpSpPr>
          <a:xfrm>
            <a:off x="0" y="0"/>
            <a:ext cx="12192000" cy="397164"/>
            <a:chOff x="0" y="0"/>
            <a:chExt cx="12192000" cy="397164"/>
          </a:xfrm>
        </p:grpSpPr>
        <p:sp>
          <p:nvSpPr>
            <p:cNvPr id="18" name="Rectangle 17"/>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eorgia"/>
                <a:ea typeface="+mn-ea"/>
                <a:cs typeface="+mn-cs"/>
              </a:endParaRPr>
            </a:p>
          </p:txBody>
        </p:sp>
        <p:sp>
          <p:nvSpPr>
            <p:cNvPr id="20" name="Rectangle 19"/>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eorgia"/>
                <a:ea typeface="+mn-ea"/>
                <a:cs typeface="+mn-cs"/>
              </a:endParaRPr>
            </a:p>
          </p:txBody>
        </p:sp>
        <p:sp>
          <p:nvSpPr>
            <p:cNvPr id="21" name="Rectangle 20"/>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eorgia"/>
                <a:ea typeface="+mn-ea"/>
                <a:cs typeface="+mn-cs"/>
              </a:endParaRPr>
            </a:p>
          </p:txBody>
        </p:sp>
        <p:sp>
          <p:nvSpPr>
            <p:cNvPr id="22" name="Rectangle 21"/>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eorgia"/>
                <a:ea typeface="+mn-ea"/>
                <a:cs typeface="+mn-cs"/>
              </a:endParaRPr>
            </a:p>
          </p:txBody>
        </p:sp>
        <p:sp>
          <p:nvSpPr>
            <p:cNvPr id="23" name="Rectangle 22"/>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eorgia"/>
                <a:ea typeface="+mn-ea"/>
                <a:cs typeface="+mn-cs"/>
              </a:endParaRPr>
            </a:p>
          </p:txBody>
        </p:sp>
      </p:grpSp>
    </p:spTree>
    <p:extLst>
      <p:ext uri="{BB962C8B-B14F-4D97-AF65-F5344CB8AC3E}">
        <p14:creationId xmlns:p14="http://schemas.microsoft.com/office/powerpoint/2010/main" val="3694835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baseline="0"/>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4D4B0C9-B47E-4B33-A656-C78D1805DA95}" type="datetime1">
              <a:rPr kumimoji="0" lang="en-US" sz="1000" b="0" i="0" u="none" strike="noStrike" kern="120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2/24/2025</a:t>
            </a:fld>
            <a:endPar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rPr>
              <a:t>PRESENTATION TITLE</a:t>
            </a:r>
            <a:endPar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PAGE  </a:t>
            </a:r>
            <a:fld id="{93005692-73BE-493E-93AB-ECD6027A7652}" type="slidenum">
              <a:rPr kumimoji="0" lang="en-US" sz="1000" b="0" i="0" u="none" strike="noStrike" kern="120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15646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1_Closing Slide_Y+W">
    <p:spTree>
      <p:nvGrpSpPr>
        <p:cNvPr id="1" name=""/>
        <p:cNvGrpSpPr/>
        <p:nvPr/>
      </p:nvGrpSpPr>
      <p:grpSpPr>
        <a:xfrm>
          <a:off x="0" y="0"/>
          <a:ext cx="0" cy="0"/>
          <a:chOff x="0" y="0"/>
          <a:chExt cx="0" cy="0"/>
        </a:xfrm>
      </p:grpSpPr>
      <p:sp>
        <p:nvSpPr>
          <p:cNvPr id="6" name="Date Placeholder 5"/>
          <p:cNvSpPr>
            <a:spLocks noGrp="1"/>
          </p:cNvSpPr>
          <p:nvPr>
            <p:ph type="dt" sz="half" idx="10"/>
          </p:nvPr>
        </p:nvSpPr>
        <p:spPr>
          <a:xfrm>
            <a:off x="10719067" y="6335309"/>
            <a:ext cx="1181114" cy="2503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5D660D7-90CE-4513-A3CE-C070B9421917}" type="datetime1">
              <a:rPr kumimoji="0" lang="en-US" sz="1000" b="0" i="0" u="none" strike="noStrike" kern="120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2/24/2025</a:t>
            </a:fld>
            <a:endPar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 name="Footer Placeholder 9"/>
          <p:cNvSpPr>
            <a:spLocks noGrp="1"/>
          </p:cNvSpPr>
          <p:nvPr>
            <p:ph type="ftr" sz="quarter" idx="11"/>
          </p:nvPr>
        </p:nvSpPr>
        <p:spPr>
          <a:xfrm>
            <a:off x="291819" y="6335309"/>
            <a:ext cx="4829174" cy="250337"/>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rPr>
              <a:t>PRESENTATION TITLE</a:t>
            </a:r>
            <a:endPar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1" name="Slide Number Placeholder 10"/>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PAGE  </a:t>
            </a:r>
            <a:fld id="{93005692-73BE-493E-93AB-ECD6027A7652}" type="slidenum">
              <a:rPr kumimoji="0" lang="en-US" sz="1000" b="0" i="0" u="none" strike="noStrike" kern="120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pic>
        <p:nvPicPr>
          <p:cNvPr id="4" name="Picture 3" descr="University of Waterloo Faculty of Mathematics logo">
            <a:extLst>
              <a:ext uri="{FF2B5EF4-FFF2-40B4-BE49-F238E27FC236}">
                <a16:creationId xmlns:a16="http://schemas.microsoft.com/office/drawing/2014/main" id="{51951DB4-78E5-884C-BDE1-084877EE3A1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009064" y="805093"/>
            <a:ext cx="6173872" cy="4075199"/>
          </a:xfrm>
          <a:prstGeom prst="rect">
            <a:avLst/>
          </a:prstGeom>
        </p:spPr>
      </p:pic>
      <p:pic>
        <p:nvPicPr>
          <p:cNvPr id="14" name="Picture 13" descr="YOU+WATERLOO">
            <a:extLst>
              <a:ext uri="{FF2B5EF4-FFF2-40B4-BE49-F238E27FC236}">
                <a16:creationId xmlns:a16="http://schemas.microsoft.com/office/drawing/2014/main" id="{F0B9F152-2C9C-3C49-91F6-1A68EA51269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5187315" y="4854114"/>
            <a:ext cx="1817370" cy="514350"/>
          </a:xfrm>
          <a:prstGeom prst="rect">
            <a:avLst/>
          </a:prstGeom>
        </p:spPr>
      </p:pic>
      <p:pic>
        <p:nvPicPr>
          <p:cNvPr id="15" name="Picture 14">
            <a:extLst>
              <a:ext uri="{FF2B5EF4-FFF2-40B4-BE49-F238E27FC236}">
                <a16:creationId xmlns:a16="http://schemas.microsoft.com/office/drawing/2014/main" id="{49FD4754-DD21-1142-99BB-DD4E0873283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237482" y="5539328"/>
            <a:ext cx="3717036" cy="243459"/>
          </a:xfrm>
          <a:prstGeom prst="rect">
            <a:avLst/>
          </a:prstGeom>
        </p:spPr>
      </p:pic>
      <p:grpSp>
        <p:nvGrpSpPr>
          <p:cNvPr id="2" name="Group 1">
            <a:extLst>
              <a:ext uri="{FF2B5EF4-FFF2-40B4-BE49-F238E27FC236}">
                <a16:creationId xmlns:a16="http://schemas.microsoft.com/office/drawing/2014/main" id="{C1126E54-004A-EE23-BB85-AE272294227E}"/>
              </a:ext>
              <a:ext uri="{C183D7F6-B498-43B3-948B-1728B52AA6E4}">
                <adec:decorative xmlns:adec="http://schemas.microsoft.com/office/drawing/2017/decorative" val="1"/>
              </a:ext>
            </a:extLst>
          </p:cNvPr>
          <p:cNvGrpSpPr/>
          <p:nvPr userDrawn="1"/>
        </p:nvGrpSpPr>
        <p:grpSpPr>
          <a:xfrm>
            <a:off x="0" y="0"/>
            <a:ext cx="12192000" cy="397164"/>
            <a:chOff x="0" y="0"/>
            <a:chExt cx="12192000" cy="397164"/>
          </a:xfrm>
        </p:grpSpPr>
        <p:sp>
          <p:nvSpPr>
            <p:cNvPr id="3" name="Rectangle 2">
              <a:extLst>
                <a:ext uri="{FF2B5EF4-FFF2-40B4-BE49-F238E27FC236}">
                  <a16:creationId xmlns:a16="http://schemas.microsoft.com/office/drawing/2014/main" id="{EA1AD1EE-CC39-E546-ACB1-FD5C9FE3BC6A}"/>
                </a:ext>
              </a:extLst>
            </p:cNvPr>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eorgia"/>
                <a:ea typeface="+mn-ea"/>
                <a:cs typeface="+mn-cs"/>
              </a:endParaRPr>
            </a:p>
          </p:txBody>
        </p:sp>
        <p:sp>
          <p:nvSpPr>
            <p:cNvPr id="5" name="Rectangle 4">
              <a:extLst>
                <a:ext uri="{FF2B5EF4-FFF2-40B4-BE49-F238E27FC236}">
                  <a16:creationId xmlns:a16="http://schemas.microsoft.com/office/drawing/2014/main" id="{73949F3E-FDE9-6812-2F0E-4BD8F4237ECB}"/>
                </a:ext>
              </a:extLst>
            </p:cNvPr>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eorgia"/>
                <a:ea typeface="+mn-ea"/>
                <a:cs typeface="+mn-cs"/>
              </a:endParaRPr>
            </a:p>
          </p:txBody>
        </p:sp>
        <p:sp>
          <p:nvSpPr>
            <p:cNvPr id="7" name="Rectangle 6">
              <a:extLst>
                <a:ext uri="{FF2B5EF4-FFF2-40B4-BE49-F238E27FC236}">
                  <a16:creationId xmlns:a16="http://schemas.microsoft.com/office/drawing/2014/main" id="{45070D54-573D-54CF-3483-34AC647ECF5B}"/>
                </a:ext>
              </a:extLst>
            </p:cNvPr>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eorgia"/>
                <a:ea typeface="+mn-ea"/>
                <a:cs typeface="+mn-cs"/>
              </a:endParaRPr>
            </a:p>
          </p:txBody>
        </p:sp>
        <p:sp>
          <p:nvSpPr>
            <p:cNvPr id="8" name="Rectangle 7">
              <a:extLst>
                <a:ext uri="{FF2B5EF4-FFF2-40B4-BE49-F238E27FC236}">
                  <a16:creationId xmlns:a16="http://schemas.microsoft.com/office/drawing/2014/main" id="{FC798474-A87D-C482-80C7-32230F44DA1F}"/>
                </a:ext>
              </a:extLst>
            </p:cNvPr>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eorgia"/>
                <a:ea typeface="+mn-ea"/>
                <a:cs typeface="+mn-cs"/>
              </a:endParaRPr>
            </a:p>
          </p:txBody>
        </p:sp>
        <p:sp>
          <p:nvSpPr>
            <p:cNvPr id="9" name="Rectangle 8">
              <a:extLst>
                <a:ext uri="{FF2B5EF4-FFF2-40B4-BE49-F238E27FC236}">
                  <a16:creationId xmlns:a16="http://schemas.microsoft.com/office/drawing/2014/main" id="{F2C04FCD-2459-574A-E7D4-A3836F4C66FF}"/>
                </a:ext>
              </a:extLst>
            </p:cNvPr>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eorgia"/>
                <a:ea typeface="+mn-ea"/>
                <a:cs typeface="+mn-cs"/>
              </a:endParaRPr>
            </a:p>
          </p:txBody>
        </p:sp>
      </p:grpSp>
    </p:spTree>
    <p:extLst>
      <p:ext uri="{BB962C8B-B14F-4D97-AF65-F5344CB8AC3E}">
        <p14:creationId xmlns:p14="http://schemas.microsoft.com/office/powerpoint/2010/main" val="365626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Picture 13" descr="University of Waterloo Faculty of Mathematics logo">
            <a:extLst>
              <a:ext uri="{FF2B5EF4-FFF2-40B4-BE49-F238E27FC236}">
                <a16:creationId xmlns:a16="http://schemas.microsoft.com/office/drawing/2014/main" id="{D880C77E-1E1D-EE42-A63B-AC14ACFC9757}"/>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8911499" y="5997403"/>
            <a:ext cx="3280501" cy="896730"/>
          </a:xfrm>
          <a:prstGeom prst="rect">
            <a:avLst/>
          </a:prstGeom>
        </p:spPr>
      </p:pic>
      <p:sp>
        <p:nvSpPr>
          <p:cNvPr id="2" name="Title Placeholder 1"/>
          <p:cNvSpPr>
            <a:spLocks noGrp="1"/>
          </p:cNvSpPr>
          <p:nvPr>
            <p:ph type="title"/>
          </p:nvPr>
        </p:nvSpPr>
        <p:spPr>
          <a:xfrm>
            <a:off x="259883" y="434108"/>
            <a:ext cx="11569729" cy="89592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59882" y="1413163"/>
            <a:ext cx="11569729" cy="459511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38014" y="6335309"/>
            <a:ext cx="1181114" cy="250337"/>
          </a:xfrm>
          <a:prstGeom prst="rect">
            <a:avLst/>
          </a:prstGeom>
        </p:spPr>
        <p:txBody>
          <a:bodyPr vert="horz" lIns="91440" tIns="45720" rIns="91440" bIns="45720" rtlCol="0" anchor="ctr"/>
          <a:lstStyle>
            <a:lvl1pPr algn="ctr">
              <a:defRPr sz="10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5FDFC970-B950-4395-A833-47227D4A68CA}" type="datetime1">
              <a:rPr lang="en-US" smtClean="0"/>
              <a:t>2/24/2025</a:t>
            </a:fld>
            <a:endParaRPr lang="en-US" dirty="0"/>
          </a:p>
        </p:txBody>
      </p:sp>
      <p:sp>
        <p:nvSpPr>
          <p:cNvPr id="5" name="Footer Placeholder 4"/>
          <p:cNvSpPr>
            <a:spLocks noGrp="1"/>
          </p:cNvSpPr>
          <p:nvPr>
            <p:ph type="ftr" sz="quarter" idx="3"/>
          </p:nvPr>
        </p:nvSpPr>
        <p:spPr>
          <a:xfrm>
            <a:off x="259882" y="6335309"/>
            <a:ext cx="5226517" cy="250337"/>
          </a:xfrm>
          <a:prstGeom prst="rect">
            <a:avLst/>
          </a:prstGeom>
        </p:spPr>
        <p:txBody>
          <a:bodyPr vert="horz" lIns="91440" tIns="45720" rIns="91440" bIns="45720" rtlCol="0" anchor="ctr"/>
          <a:lstStyle>
            <a:lvl1pPr algn="l">
              <a:defRPr sz="10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5588000" y="6335309"/>
            <a:ext cx="1016000" cy="250337"/>
          </a:xfrm>
          <a:prstGeom prst="rect">
            <a:avLst/>
          </a:prstGeom>
        </p:spPr>
        <p:txBody>
          <a:bodyPr vert="horz" lIns="91440" tIns="45720" rIns="91440" bIns="45720" rtlCol="0" anchor="ctr"/>
          <a:lstStyle>
            <a:lvl1pPr algn="ctr">
              <a:defRPr sz="10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PAGE  </a:t>
            </a:r>
            <a:fld id="{93005692-73BE-493E-93AB-ECD6027A7652}" type="slidenum">
              <a:rPr lang="en-US" smtClean="0"/>
              <a:pPr/>
              <a:t>‹#›</a:t>
            </a:fld>
            <a:endParaRPr lang="en-US" dirty="0"/>
          </a:p>
        </p:txBody>
      </p:sp>
      <p:grpSp>
        <p:nvGrpSpPr>
          <p:cNvPr id="26" name="Group 25">
            <a:extLst>
              <a:ext uri="{C183D7F6-B498-43B3-948B-1728B52AA6E4}">
                <adec:decorative xmlns:adec="http://schemas.microsoft.com/office/drawing/2017/decorative" val="1"/>
              </a:ext>
            </a:extLst>
          </p:cNvPr>
          <p:cNvGrpSpPr/>
          <p:nvPr userDrawn="1"/>
        </p:nvGrpSpPr>
        <p:grpSpPr>
          <a:xfrm>
            <a:off x="0" y="0"/>
            <a:ext cx="12192000" cy="397164"/>
            <a:chOff x="0" y="0"/>
            <a:chExt cx="12192000" cy="397164"/>
          </a:xfrm>
        </p:grpSpPr>
        <p:sp>
          <p:nvSpPr>
            <p:cNvPr id="27" name="Rectangle 26"/>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941807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5000"/>
        </a:lnSpc>
        <a:spcBef>
          <a:spcPct val="0"/>
        </a:spcBef>
        <a:buNone/>
        <a:defRPr sz="3600" b="1" kern="1200" spc="50" baseline="0">
          <a:solidFill>
            <a:schemeClr val="tx1"/>
          </a:solidFill>
          <a:latin typeface="+mj-lt"/>
          <a:ea typeface="+mj-ea"/>
          <a:cs typeface="+mj-cs"/>
        </a:defRPr>
      </a:lvl1pPr>
    </p:titleStyle>
    <p:body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0.png"/><Relationship Id="rId7" Type="http://schemas.openxmlformats.org/officeDocument/2006/relationships/image" Target="../media/image24.png"/><Relationship Id="rId2"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0.png"/><Relationship Id="rId7" Type="http://schemas.openxmlformats.org/officeDocument/2006/relationships/image" Target="../media/image41.png"/><Relationship Id="rId2" Type="http://schemas.openxmlformats.org/officeDocument/2006/relationships/image" Target="../media/image36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13.png"/><Relationship Id="rId7" Type="http://schemas.openxmlformats.org/officeDocument/2006/relationships/image" Target="../media/image120.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0.png"/><Relationship Id="rId10" Type="http://schemas.openxmlformats.org/officeDocument/2006/relationships/image" Target="../media/image15.png"/><Relationship Id="rId4" Type="http://schemas.openxmlformats.org/officeDocument/2006/relationships/image" Target="../media/image90.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200.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ANALYSIS OF CORRECTED GRAPH CONVOLUTIONS</a:t>
            </a:r>
          </a:p>
        </p:txBody>
      </p:sp>
      <p:sp>
        <p:nvSpPr>
          <p:cNvPr id="10" name="Date Placeholder 9"/>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02/25/2025</a:t>
            </a:r>
          </a:p>
        </p:txBody>
      </p:sp>
      <p:sp>
        <p:nvSpPr>
          <p:cNvPr id="6" name="Subtitle 2">
            <a:extLst>
              <a:ext uri="{FF2B5EF4-FFF2-40B4-BE49-F238E27FC236}">
                <a16:creationId xmlns:a16="http://schemas.microsoft.com/office/drawing/2014/main" id="{BA6BB02D-69F6-AFAC-3285-391201B50DD8}"/>
              </a:ext>
            </a:extLst>
          </p:cNvPr>
          <p:cNvSpPr txBox="1">
            <a:spLocks/>
          </p:cNvSpPr>
          <p:nvPr/>
        </p:nvSpPr>
        <p:spPr>
          <a:xfrm>
            <a:off x="452740" y="3429000"/>
            <a:ext cx="6606428" cy="1192147"/>
          </a:xfrm>
          <a:prstGeom prst="rect">
            <a:avLst/>
          </a:prstGeom>
        </p:spPr>
        <p:txBody>
          <a:bodyPr vert="horz" lIns="0" tIns="45720" rIns="91440" bIns="45720" rtlCol="0" anchor="t">
            <a:normAutofit/>
          </a:bodyPr>
          <a:lstStyle>
            <a:lvl1pPr marL="0" indent="0" algn="l" defTabSz="914400" rtl="0" eaLnBrk="1" latinLnBrk="0" hangingPunct="1">
              <a:lnSpc>
                <a:spcPct val="100000"/>
              </a:lnSpc>
              <a:spcBef>
                <a:spcPts val="800"/>
              </a:spcBef>
              <a:spcAft>
                <a:spcPts val="800"/>
              </a:spcAft>
              <a:buClr>
                <a:schemeClr val="tx1"/>
              </a:buClr>
              <a:buSzPct val="85000"/>
              <a:buFont typeface="Wingdings" charset="2"/>
              <a:buNone/>
              <a:defRPr sz="1500" b="0" kern="1200">
                <a:solidFill>
                  <a:schemeClr val="tx1">
                    <a:lumMod val="50000"/>
                    <a:lumOff val="50000"/>
                  </a:schemeClr>
                </a:solidFill>
                <a:latin typeface="+mn-lt"/>
                <a:ea typeface="+mn-ea"/>
                <a:cs typeface="+mn-cs"/>
              </a:defRPr>
            </a:lvl1pPr>
            <a:lvl2pPr marL="457200" indent="0" algn="ctr" defTabSz="914400" rtl="0" eaLnBrk="1" latinLnBrk="0" hangingPunct="1">
              <a:lnSpc>
                <a:spcPct val="100000"/>
              </a:lnSpc>
              <a:spcBef>
                <a:spcPts val="800"/>
              </a:spcBef>
              <a:spcAft>
                <a:spcPts val="800"/>
              </a:spcAft>
              <a:buClr>
                <a:schemeClr val="tx1"/>
              </a:buClr>
              <a:buSzPct val="85000"/>
              <a:buFont typeface="Wingdings" charset="2"/>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800"/>
              </a:spcBef>
              <a:spcAft>
                <a:spcPts val="800"/>
              </a:spcAft>
              <a:buClr>
                <a:schemeClr val="tx1"/>
              </a:buClr>
              <a:buSzPct val="85000"/>
              <a:buFont typeface="Wingdings" charset="2"/>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800"/>
              </a:spcBef>
              <a:spcAft>
                <a:spcPts val="800"/>
              </a:spcAft>
              <a:buClr>
                <a:schemeClr val="tx1"/>
              </a:buClr>
              <a:buSzPct val="85000"/>
              <a:buFont typeface="Wingdings" charset="2"/>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800"/>
              </a:spcBef>
              <a:spcAft>
                <a:spcPts val="800"/>
              </a:spcAft>
              <a:buClr>
                <a:schemeClr val="tx1"/>
              </a:buClr>
              <a:buSzPct val="85000"/>
              <a:buFont typeface="Wingdings"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20000"/>
              </a:lnSpc>
            </a:pPr>
            <a:r>
              <a:rPr lang="en-US" sz="2000"/>
              <a:t>Khushee Kapoor</a:t>
            </a:r>
            <a:br>
              <a:rPr lang="en-US" sz="2000"/>
            </a:br>
            <a:r>
              <a:rPr lang="en-US" sz="1800">
                <a:solidFill>
                  <a:schemeClr val="tx1"/>
                </a:solidFill>
              </a:rPr>
              <a:t>Master of Data Science and Artificial Intelligence</a:t>
            </a:r>
            <a:endParaRPr lang="en-US" dirty="0">
              <a:solidFill>
                <a:schemeClr val="tx1"/>
              </a:solidFill>
            </a:endParaRPr>
          </a:p>
        </p:txBody>
      </p:sp>
    </p:spTree>
    <p:extLst>
      <p:ext uri="{BB962C8B-B14F-4D97-AF65-F5344CB8AC3E}">
        <p14:creationId xmlns:p14="http://schemas.microsoft.com/office/powerpoint/2010/main" val="121606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A59C3-86B6-99CF-0BD6-7EBE5B7F014E}"/>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FF093462-E34D-D2A2-EDC2-A3644B01D0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Analysis of Corrected Graph Convolutions</a:t>
            </a:r>
          </a:p>
        </p:txBody>
      </p:sp>
      <p:sp>
        <p:nvSpPr>
          <p:cNvPr id="7" name="Slide Number Placeholder 6">
            <a:extLst>
              <a:ext uri="{FF2B5EF4-FFF2-40B4-BE49-F238E27FC236}">
                <a16:creationId xmlns:a16="http://schemas.microsoft.com/office/drawing/2014/main" id="{6D0889FA-E6BE-7B66-B37E-22B086866520}"/>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PAGE  </a:t>
            </a:r>
            <a:fld id="{93005692-73BE-493E-93AB-ECD6027A7652}" type="slidenum">
              <a:rPr kumimoji="0" lang="en-US" sz="1000" b="0" i="0" u="none" strike="noStrike" kern="120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179FD8B1-4528-4301-F9FA-887525FE7862}"/>
              </a:ext>
            </a:extLst>
          </p:cNvPr>
          <p:cNvSpPr txBox="1"/>
          <p:nvPr/>
        </p:nvSpPr>
        <p:spPr>
          <a:xfrm>
            <a:off x="414511" y="919507"/>
            <a:ext cx="2895344" cy="400110"/>
          </a:xfrm>
          <a:prstGeom prst="rect">
            <a:avLst/>
          </a:prstGeom>
          <a:noFill/>
        </p:spPr>
        <p:txBody>
          <a:bodyPr wrap="none" rtlCol="0">
            <a:spAutoFit/>
          </a:bodyPr>
          <a:lstStyle/>
          <a:p>
            <a:r>
              <a:rPr lang="en-CA" sz="2000" dirty="0"/>
              <a:t>Spectral Decomposition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59CFC54-D721-50E6-30E2-F2BBF7D0E5BE}"/>
                  </a:ext>
                </a:extLst>
              </p:cNvPr>
              <p:cNvSpPr txBox="1"/>
              <p:nvPr/>
            </p:nvSpPr>
            <p:spPr>
              <a:xfrm>
                <a:off x="3944949" y="710571"/>
                <a:ext cx="6295644" cy="8179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CA" sz="2400" i="1" smtClean="0">
                              <a:latin typeface="Cambria Math" panose="02040503050406030204" pitchFamily="18" charset="0"/>
                            </a:rPr>
                          </m:ctrlPr>
                        </m:sSupPr>
                        <m:e>
                          <m:r>
                            <a:rPr lang="en-CA" sz="2400" b="0" i="1" smtClean="0">
                              <a:latin typeface="Cambria Math" panose="02040503050406030204" pitchFamily="18" charset="0"/>
                            </a:rPr>
                            <m:t>𝑀</m:t>
                          </m:r>
                        </m:e>
                        <m:sup>
                          <m:r>
                            <a:rPr lang="en-CA" sz="2400" b="0" i="1" smtClean="0">
                              <a:latin typeface="Cambria Math" panose="02040503050406030204" pitchFamily="18" charset="0"/>
                            </a:rPr>
                            <m:t>𝑘</m:t>
                          </m:r>
                        </m:sup>
                      </m:sSup>
                      <m:r>
                        <a:rPr lang="en-CA" sz="2400" b="0" i="1" smtClean="0">
                          <a:latin typeface="Cambria Math" panose="02040503050406030204" pitchFamily="18" charset="0"/>
                        </a:rPr>
                        <m:t>   =        </m:t>
                      </m:r>
                      <m:sSubSup>
                        <m:sSubSupPr>
                          <m:ctrlPr>
                            <a:rPr lang="en-CA" sz="2400" b="0" i="1" smtClean="0">
                              <a:latin typeface="Cambria Math" panose="02040503050406030204" pitchFamily="18" charset="0"/>
                            </a:rPr>
                          </m:ctrlPr>
                        </m:sSubSupPr>
                        <m:e>
                          <m:r>
                            <a:rPr lang="en-CA" sz="2400" b="0" i="1" smtClean="0">
                              <a:latin typeface="Cambria Math" panose="02040503050406030204" pitchFamily="18" charset="0"/>
                              <a:ea typeface="Cambria Math" panose="02040503050406030204" pitchFamily="18" charset="0"/>
                            </a:rPr>
                            <m:t>𝜆</m:t>
                          </m:r>
                        </m:e>
                        <m:sub>
                          <m:r>
                            <a:rPr lang="en-CA" sz="2400" b="0" i="1" smtClean="0">
                              <a:latin typeface="Cambria Math" panose="02040503050406030204" pitchFamily="18" charset="0"/>
                            </a:rPr>
                            <m:t>1</m:t>
                          </m:r>
                        </m:sub>
                        <m:sup>
                          <m:r>
                            <a:rPr lang="en-CA" sz="2400" b="0" i="1" smtClean="0">
                              <a:latin typeface="Cambria Math" panose="02040503050406030204" pitchFamily="18" charset="0"/>
                            </a:rPr>
                            <m:t>𝑘</m:t>
                          </m:r>
                        </m:sup>
                      </m:sSubSup>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𝑣</m:t>
                          </m:r>
                        </m:e>
                        <m:sub>
                          <m:r>
                            <a:rPr lang="en-CA" sz="2400" b="0" i="1" smtClean="0">
                              <a:latin typeface="Cambria Math" panose="02040503050406030204" pitchFamily="18" charset="0"/>
                            </a:rPr>
                            <m:t>1</m:t>
                          </m:r>
                        </m:sub>
                      </m:sSub>
                      <m:sSubSup>
                        <m:sSubSupPr>
                          <m:ctrlPr>
                            <a:rPr lang="en-CA" sz="2400" b="0" i="1" smtClean="0">
                              <a:latin typeface="Cambria Math" panose="02040503050406030204" pitchFamily="18" charset="0"/>
                            </a:rPr>
                          </m:ctrlPr>
                        </m:sSubSupPr>
                        <m:e>
                          <m:r>
                            <a:rPr lang="en-CA" sz="2400" b="0" i="1" smtClean="0">
                              <a:latin typeface="Cambria Math" panose="02040503050406030204" pitchFamily="18" charset="0"/>
                            </a:rPr>
                            <m:t>𝑣</m:t>
                          </m:r>
                        </m:e>
                        <m:sub>
                          <m:r>
                            <a:rPr lang="en-CA" sz="2400" b="0" i="1" smtClean="0">
                              <a:latin typeface="Cambria Math" panose="02040503050406030204" pitchFamily="18" charset="0"/>
                            </a:rPr>
                            <m:t>1</m:t>
                          </m:r>
                        </m:sub>
                        <m:sup>
                          <m:r>
                            <a:rPr lang="en-CA" sz="2400" b="0" i="1" smtClean="0">
                              <a:latin typeface="Cambria Math" panose="02040503050406030204" pitchFamily="18" charset="0"/>
                            </a:rPr>
                            <m:t>𝑇</m:t>
                          </m:r>
                        </m:sup>
                      </m:sSubSup>
                      <m:r>
                        <a:rPr lang="en-CA" sz="2400" b="0" i="1" smtClean="0">
                          <a:latin typeface="Cambria Math" panose="02040503050406030204" pitchFamily="18" charset="0"/>
                        </a:rPr>
                        <m:t>       +          </m:t>
                      </m:r>
                      <m:nary>
                        <m:naryPr>
                          <m:chr m:val="∑"/>
                          <m:limLoc m:val="subSup"/>
                          <m:ctrlPr>
                            <a:rPr lang="en-CA" sz="2400" b="0" i="1" smtClean="0">
                              <a:latin typeface="Cambria Math" panose="02040503050406030204" pitchFamily="18" charset="0"/>
                            </a:rPr>
                          </m:ctrlPr>
                        </m:naryPr>
                        <m:sub>
                          <m:r>
                            <m:rPr>
                              <m:brk m:alnAt="25"/>
                            </m:rPr>
                            <a:rPr lang="en-CA" sz="2400" b="0" i="1" smtClean="0">
                              <a:latin typeface="Cambria Math" panose="02040503050406030204" pitchFamily="18" charset="0"/>
                            </a:rPr>
                            <m:t>𝑖</m:t>
                          </m:r>
                          <m:r>
                            <a:rPr lang="en-CA" sz="2400" b="0" i="1" smtClean="0">
                              <a:latin typeface="Cambria Math" panose="02040503050406030204" pitchFamily="18" charset="0"/>
                            </a:rPr>
                            <m:t>=2</m:t>
                          </m:r>
                        </m:sub>
                        <m:sup>
                          <m:r>
                            <a:rPr lang="en-CA" sz="2400" b="0" i="1" smtClean="0">
                              <a:latin typeface="Cambria Math" panose="02040503050406030204" pitchFamily="18" charset="0"/>
                            </a:rPr>
                            <m:t>𝑛</m:t>
                          </m:r>
                        </m:sup>
                        <m:e>
                          <m:sSubSup>
                            <m:sSubSupPr>
                              <m:ctrlPr>
                                <a:rPr lang="en-CA" sz="2400" b="0" i="1" smtClean="0">
                                  <a:latin typeface="Cambria Math" panose="02040503050406030204" pitchFamily="18" charset="0"/>
                                </a:rPr>
                              </m:ctrlPr>
                            </m:sSubSupPr>
                            <m:e>
                              <m:r>
                                <a:rPr lang="en-CA" sz="2400" b="0" i="1" smtClean="0">
                                  <a:latin typeface="Cambria Math" panose="02040503050406030204" pitchFamily="18" charset="0"/>
                                  <a:ea typeface="Cambria Math" panose="02040503050406030204" pitchFamily="18" charset="0"/>
                                </a:rPr>
                                <m:t>𝜆</m:t>
                              </m:r>
                            </m:e>
                            <m:sub>
                              <m:r>
                                <a:rPr lang="en-CA" sz="2400" b="0" i="1" smtClean="0">
                                  <a:latin typeface="Cambria Math" panose="02040503050406030204" pitchFamily="18" charset="0"/>
                                  <a:ea typeface="Cambria Math" panose="02040503050406030204" pitchFamily="18" charset="0"/>
                                </a:rPr>
                                <m:t>𝑖</m:t>
                              </m:r>
                            </m:sub>
                            <m:sup>
                              <m:r>
                                <a:rPr lang="en-CA" sz="2400" b="0" i="1" smtClean="0">
                                  <a:latin typeface="Cambria Math" panose="02040503050406030204" pitchFamily="18" charset="0"/>
                                </a:rPr>
                                <m:t>𝑘</m:t>
                              </m:r>
                            </m:sup>
                          </m:sSubSup>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𝑣</m:t>
                              </m:r>
                            </m:e>
                            <m:sub>
                              <m:r>
                                <a:rPr lang="en-CA" sz="2400" b="0" i="1" smtClean="0">
                                  <a:latin typeface="Cambria Math" panose="02040503050406030204" pitchFamily="18" charset="0"/>
                                </a:rPr>
                                <m:t>𝑖</m:t>
                              </m:r>
                            </m:sub>
                          </m:sSub>
                          <m:sSubSup>
                            <m:sSubSupPr>
                              <m:ctrlPr>
                                <a:rPr lang="en-CA" sz="2400" b="0" i="1" smtClean="0">
                                  <a:latin typeface="Cambria Math" panose="02040503050406030204" pitchFamily="18" charset="0"/>
                                </a:rPr>
                              </m:ctrlPr>
                            </m:sSubSupPr>
                            <m:e>
                              <m:r>
                                <a:rPr lang="en-CA" sz="2400" b="0" i="1" smtClean="0">
                                  <a:latin typeface="Cambria Math" panose="02040503050406030204" pitchFamily="18" charset="0"/>
                                </a:rPr>
                                <m:t>𝑣</m:t>
                              </m:r>
                            </m:e>
                            <m:sub>
                              <m:r>
                                <a:rPr lang="en-CA" sz="2400" b="0" i="1" smtClean="0">
                                  <a:latin typeface="Cambria Math" panose="02040503050406030204" pitchFamily="18" charset="0"/>
                                </a:rPr>
                                <m:t>𝑖</m:t>
                              </m:r>
                            </m:sub>
                            <m:sup>
                              <m:r>
                                <a:rPr lang="en-CA" sz="2400" b="0" i="1" smtClean="0">
                                  <a:latin typeface="Cambria Math" panose="02040503050406030204" pitchFamily="18" charset="0"/>
                                </a:rPr>
                                <m:t>𝑇</m:t>
                              </m:r>
                            </m:sup>
                          </m:sSubSup>
                        </m:e>
                      </m:nary>
                    </m:oMath>
                  </m:oMathPara>
                </a14:m>
                <a:endParaRPr lang="en-CA" sz="2400" dirty="0"/>
              </a:p>
            </p:txBody>
          </p:sp>
        </mc:Choice>
        <mc:Fallback xmlns="">
          <p:sp>
            <p:nvSpPr>
              <p:cNvPr id="13" name="TextBox 12">
                <a:extLst>
                  <a:ext uri="{FF2B5EF4-FFF2-40B4-BE49-F238E27FC236}">
                    <a16:creationId xmlns:a16="http://schemas.microsoft.com/office/drawing/2014/main" id="{859CFC54-D721-50E6-30E2-F2BBF7D0E5BE}"/>
                  </a:ext>
                </a:extLst>
              </p:cNvPr>
              <p:cNvSpPr txBox="1">
                <a:spLocks noRot="1" noChangeAspect="1" noMove="1" noResize="1" noEditPoints="1" noAdjustHandles="1" noChangeArrowheads="1" noChangeShapeType="1" noTextEdit="1"/>
              </p:cNvSpPr>
              <p:nvPr/>
            </p:nvSpPr>
            <p:spPr>
              <a:xfrm>
                <a:off x="3944949" y="710571"/>
                <a:ext cx="6295644" cy="817981"/>
              </a:xfrm>
              <a:prstGeom prst="rect">
                <a:avLst/>
              </a:prstGeom>
              <a:blipFill>
                <a:blip r:embed="rId2"/>
                <a:stretch>
                  <a:fillRect/>
                </a:stretch>
              </a:blipFill>
            </p:spPr>
            <p:txBody>
              <a:bodyPr/>
              <a:lstStyle/>
              <a:p>
                <a:r>
                  <a:rPr lang="en-CA">
                    <a:noFill/>
                  </a:rPr>
                  <a:t> </a:t>
                </a:r>
              </a:p>
            </p:txBody>
          </p:sp>
        </mc:Fallback>
      </mc:AlternateContent>
      <p:sp>
        <p:nvSpPr>
          <p:cNvPr id="14" name="TextBox 13">
            <a:extLst>
              <a:ext uri="{FF2B5EF4-FFF2-40B4-BE49-F238E27FC236}">
                <a16:creationId xmlns:a16="http://schemas.microsoft.com/office/drawing/2014/main" id="{88EF08A5-4A21-E9A6-7A39-982A18E8AB03}"/>
              </a:ext>
            </a:extLst>
          </p:cNvPr>
          <p:cNvSpPr txBox="1"/>
          <p:nvPr/>
        </p:nvSpPr>
        <p:spPr>
          <a:xfrm>
            <a:off x="5486399" y="1528552"/>
            <a:ext cx="1646605" cy="307777"/>
          </a:xfrm>
          <a:prstGeom prst="rect">
            <a:avLst/>
          </a:prstGeom>
          <a:noFill/>
        </p:spPr>
        <p:txBody>
          <a:bodyPr wrap="none" rtlCol="0">
            <a:spAutoFit/>
          </a:bodyPr>
          <a:lstStyle/>
          <a:p>
            <a:r>
              <a:rPr lang="en-CA" sz="1400" dirty="0"/>
              <a:t>Dominating signal</a:t>
            </a:r>
          </a:p>
        </p:txBody>
      </p:sp>
      <p:sp>
        <p:nvSpPr>
          <p:cNvPr id="15" name="Left Brace 14">
            <a:extLst>
              <a:ext uri="{FF2B5EF4-FFF2-40B4-BE49-F238E27FC236}">
                <a16:creationId xmlns:a16="http://schemas.microsoft.com/office/drawing/2014/main" id="{DEF6B4E2-66AC-1C6A-00C6-77E661A2BF35}"/>
              </a:ext>
            </a:extLst>
          </p:cNvPr>
          <p:cNvSpPr/>
          <p:nvPr/>
        </p:nvSpPr>
        <p:spPr>
          <a:xfrm rot="16200000" flipV="1">
            <a:off x="6236330" y="989178"/>
            <a:ext cx="127736" cy="95101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6" name="TextBox 15">
            <a:extLst>
              <a:ext uri="{FF2B5EF4-FFF2-40B4-BE49-F238E27FC236}">
                <a16:creationId xmlns:a16="http://schemas.microsoft.com/office/drawing/2014/main" id="{2AD2A57D-DAF4-FA67-D62C-A1B0CE9A3DEF}"/>
              </a:ext>
            </a:extLst>
          </p:cNvPr>
          <p:cNvSpPr txBox="1"/>
          <p:nvPr/>
        </p:nvSpPr>
        <p:spPr>
          <a:xfrm>
            <a:off x="7822832" y="1607031"/>
            <a:ext cx="2520242" cy="307777"/>
          </a:xfrm>
          <a:prstGeom prst="rect">
            <a:avLst/>
          </a:prstGeom>
          <a:noFill/>
        </p:spPr>
        <p:txBody>
          <a:bodyPr wrap="none" rtlCol="0">
            <a:spAutoFit/>
          </a:bodyPr>
          <a:lstStyle/>
          <a:p>
            <a:r>
              <a:rPr lang="en-CA" sz="1400" dirty="0"/>
              <a:t>Corrected convolution matrix</a:t>
            </a:r>
          </a:p>
        </p:txBody>
      </p:sp>
      <p:sp>
        <p:nvSpPr>
          <p:cNvPr id="17" name="Left Brace 16">
            <a:extLst>
              <a:ext uri="{FF2B5EF4-FFF2-40B4-BE49-F238E27FC236}">
                <a16:creationId xmlns:a16="http://schemas.microsoft.com/office/drawing/2014/main" id="{7C3D4982-14F5-E44D-83BA-E7BCB76D3788}"/>
              </a:ext>
            </a:extLst>
          </p:cNvPr>
          <p:cNvSpPr/>
          <p:nvPr/>
        </p:nvSpPr>
        <p:spPr>
          <a:xfrm rot="16200000" flipV="1">
            <a:off x="9045683" y="715497"/>
            <a:ext cx="74541" cy="176801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8" name="TextBox 17">
            <a:extLst>
              <a:ext uri="{FF2B5EF4-FFF2-40B4-BE49-F238E27FC236}">
                <a16:creationId xmlns:a16="http://schemas.microsoft.com/office/drawing/2014/main" id="{38725F8A-8539-FBAE-E3D0-A632AB5F5E93}"/>
              </a:ext>
            </a:extLst>
          </p:cNvPr>
          <p:cNvSpPr txBox="1"/>
          <p:nvPr/>
        </p:nvSpPr>
        <p:spPr>
          <a:xfrm>
            <a:off x="5047452" y="2218796"/>
            <a:ext cx="2755883" cy="400110"/>
          </a:xfrm>
          <a:prstGeom prst="rect">
            <a:avLst/>
          </a:prstGeom>
          <a:noFill/>
        </p:spPr>
        <p:txBody>
          <a:bodyPr wrap="none" rtlCol="0">
            <a:spAutoFit/>
          </a:bodyPr>
          <a:lstStyle/>
          <a:p>
            <a:r>
              <a:rPr lang="en-CA" sz="2000" dirty="0"/>
              <a:t>Corrected Convolution</a:t>
            </a:r>
          </a:p>
        </p:txBody>
      </p:sp>
      <p:sp>
        <p:nvSpPr>
          <p:cNvPr id="28" name="TextBox 27">
            <a:extLst>
              <a:ext uri="{FF2B5EF4-FFF2-40B4-BE49-F238E27FC236}">
                <a16:creationId xmlns:a16="http://schemas.microsoft.com/office/drawing/2014/main" id="{909C9F05-31A0-BC29-8C8D-7807DBF2FCBC}"/>
              </a:ext>
            </a:extLst>
          </p:cNvPr>
          <p:cNvSpPr txBox="1"/>
          <p:nvPr/>
        </p:nvSpPr>
        <p:spPr>
          <a:xfrm>
            <a:off x="5705856" y="5250969"/>
            <a:ext cx="5633754" cy="646331"/>
          </a:xfrm>
          <a:prstGeom prst="rect">
            <a:avLst/>
          </a:prstGeom>
          <a:noFill/>
        </p:spPr>
        <p:txBody>
          <a:bodyPr wrap="square" rtlCol="0">
            <a:spAutoFit/>
          </a:bodyPr>
          <a:lstStyle/>
          <a:p>
            <a:pPr algn="ctr"/>
            <a:r>
              <a:rPr lang="en-CA" b="1" dirty="0"/>
              <a:t>This work</a:t>
            </a:r>
            <a:r>
              <a:rPr lang="en-CA" dirty="0"/>
              <a:t>: Removing the top eigenvector leads to variance reduction without aggregation of the means </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6E3411D-6AA4-4AB7-DED1-66E902E464B1}"/>
                  </a:ext>
                </a:extLst>
              </p:cNvPr>
              <p:cNvSpPr txBox="1"/>
              <p:nvPr/>
            </p:nvSpPr>
            <p:spPr>
              <a:xfrm>
                <a:off x="3681351" y="3365798"/>
                <a:ext cx="52719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2400" b="0" i="1" dirty="0" smtClean="0">
                          <a:latin typeface="Cambria Math" panose="02040503050406030204" pitchFamily="18" charset="0"/>
                        </a:rPr>
                        <m:t>𝑀</m:t>
                      </m:r>
                    </m:oMath>
                  </m:oMathPara>
                </a14:m>
                <a:endParaRPr lang="en-CA" sz="2400" dirty="0"/>
              </a:p>
            </p:txBody>
          </p:sp>
        </mc:Choice>
        <mc:Fallback xmlns="">
          <p:sp>
            <p:nvSpPr>
              <p:cNvPr id="29" name="TextBox 28">
                <a:extLst>
                  <a:ext uri="{FF2B5EF4-FFF2-40B4-BE49-F238E27FC236}">
                    <a16:creationId xmlns:a16="http://schemas.microsoft.com/office/drawing/2014/main" id="{46E3411D-6AA4-4AB7-DED1-66E902E464B1}"/>
                  </a:ext>
                </a:extLst>
              </p:cNvPr>
              <p:cNvSpPr txBox="1">
                <a:spLocks noRot="1" noChangeAspect="1" noMove="1" noResize="1" noEditPoints="1" noAdjustHandles="1" noChangeArrowheads="1" noChangeShapeType="1" noTextEdit="1"/>
              </p:cNvSpPr>
              <p:nvPr/>
            </p:nvSpPr>
            <p:spPr>
              <a:xfrm>
                <a:off x="3681351" y="3365798"/>
                <a:ext cx="527196" cy="461665"/>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84302E0-9584-ADC1-6E99-9769EB9BFDEE}"/>
                  </a:ext>
                </a:extLst>
              </p:cNvPr>
              <p:cNvSpPr txBox="1"/>
              <p:nvPr/>
            </p:nvSpPr>
            <p:spPr>
              <a:xfrm>
                <a:off x="8366845" y="3331474"/>
                <a:ext cx="682816" cy="4682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CA" sz="2400" i="1" smtClean="0">
                              <a:latin typeface="Cambria Math" panose="02040503050406030204" pitchFamily="18" charset="0"/>
                            </a:rPr>
                          </m:ctrlPr>
                        </m:sSupPr>
                        <m:e>
                          <m:r>
                            <a:rPr lang="en-CA" sz="2400" b="0" i="1" smtClean="0">
                              <a:latin typeface="Cambria Math" panose="02040503050406030204" pitchFamily="18" charset="0"/>
                            </a:rPr>
                            <m:t>𝑀</m:t>
                          </m:r>
                        </m:e>
                        <m:sup>
                          <m:r>
                            <a:rPr lang="en-CA" sz="2400" b="0" i="1" smtClean="0">
                              <a:latin typeface="Cambria Math" panose="02040503050406030204" pitchFamily="18" charset="0"/>
                            </a:rPr>
                            <m:t>𝑘</m:t>
                          </m:r>
                        </m:sup>
                      </m:sSup>
                    </m:oMath>
                  </m:oMathPara>
                </a14:m>
                <a:endParaRPr lang="en-CA" sz="2400" dirty="0"/>
              </a:p>
            </p:txBody>
          </p:sp>
        </mc:Choice>
        <mc:Fallback xmlns="">
          <p:sp>
            <p:nvSpPr>
              <p:cNvPr id="30" name="TextBox 29">
                <a:extLst>
                  <a:ext uri="{FF2B5EF4-FFF2-40B4-BE49-F238E27FC236}">
                    <a16:creationId xmlns:a16="http://schemas.microsoft.com/office/drawing/2014/main" id="{884302E0-9584-ADC1-6E99-9769EB9BFDEE}"/>
                  </a:ext>
                </a:extLst>
              </p:cNvPr>
              <p:cNvSpPr txBox="1">
                <a:spLocks noRot="1" noChangeAspect="1" noMove="1" noResize="1" noEditPoints="1" noAdjustHandles="1" noChangeArrowheads="1" noChangeShapeType="1" noTextEdit="1"/>
              </p:cNvSpPr>
              <p:nvPr/>
            </p:nvSpPr>
            <p:spPr>
              <a:xfrm>
                <a:off x="8366845" y="3331474"/>
                <a:ext cx="682816" cy="468205"/>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AFED04C-118C-E2A3-2937-FBF0FD035DA2}"/>
                  </a:ext>
                </a:extLst>
              </p:cNvPr>
              <p:cNvSpPr txBox="1"/>
              <p:nvPr/>
            </p:nvSpPr>
            <p:spPr>
              <a:xfrm>
                <a:off x="8298319" y="3670866"/>
                <a:ext cx="62869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3200" i="1" smtClean="0">
                          <a:latin typeface="Cambria Math" panose="02040503050406030204" pitchFamily="18" charset="0"/>
                          <a:ea typeface="Cambria Math" panose="02040503050406030204" pitchFamily="18" charset="0"/>
                        </a:rPr>
                        <m:t>→</m:t>
                      </m:r>
                    </m:oMath>
                  </m:oMathPara>
                </a14:m>
                <a:endParaRPr lang="en-CA" sz="3200" dirty="0"/>
              </a:p>
            </p:txBody>
          </p:sp>
        </mc:Choice>
        <mc:Fallback xmlns="">
          <p:sp>
            <p:nvSpPr>
              <p:cNvPr id="31" name="TextBox 30">
                <a:extLst>
                  <a:ext uri="{FF2B5EF4-FFF2-40B4-BE49-F238E27FC236}">
                    <a16:creationId xmlns:a16="http://schemas.microsoft.com/office/drawing/2014/main" id="{0AFED04C-118C-E2A3-2937-FBF0FD035DA2}"/>
                  </a:ext>
                </a:extLst>
              </p:cNvPr>
              <p:cNvSpPr txBox="1">
                <a:spLocks noRot="1" noChangeAspect="1" noMove="1" noResize="1" noEditPoints="1" noAdjustHandles="1" noChangeArrowheads="1" noChangeShapeType="1" noTextEdit="1"/>
              </p:cNvSpPr>
              <p:nvPr/>
            </p:nvSpPr>
            <p:spPr>
              <a:xfrm>
                <a:off x="8298319" y="3670866"/>
                <a:ext cx="628697" cy="584775"/>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C107344-0E03-D6E8-1416-25253B116A13}"/>
                  </a:ext>
                </a:extLst>
              </p:cNvPr>
              <p:cNvSpPr txBox="1"/>
              <p:nvPr/>
            </p:nvSpPr>
            <p:spPr>
              <a:xfrm>
                <a:off x="3668541" y="3623496"/>
                <a:ext cx="62869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3200" i="1" smtClean="0">
                          <a:latin typeface="Cambria Math" panose="02040503050406030204" pitchFamily="18" charset="0"/>
                          <a:ea typeface="Cambria Math" panose="02040503050406030204" pitchFamily="18" charset="0"/>
                        </a:rPr>
                        <m:t>→</m:t>
                      </m:r>
                    </m:oMath>
                  </m:oMathPara>
                </a14:m>
                <a:endParaRPr lang="en-CA" sz="3200" dirty="0"/>
              </a:p>
            </p:txBody>
          </p:sp>
        </mc:Choice>
        <mc:Fallback xmlns="">
          <p:sp>
            <p:nvSpPr>
              <p:cNvPr id="32" name="TextBox 31">
                <a:extLst>
                  <a:ext uri="{FF2B5EF4-FFF2-40B4-BE49-F238E27FC236}">
                    <a16:creationId xmlns:a16="http://schemas.microsoft.com/office/drawing/2014/main" id="{8C107344-0E03-D6E8-1416-25253B116A13}"/>
                  </a:ext>
                </a:extLst>
              </p:cNvPr>
              <p:cNvSpPr txBox="1">
                <a:spLocks noRot="1" noChangeAspect="1" noMove="1" noResize="1" noEditPoints="1" noAdjustHandles="1" noChangeArrowheads="1" noChangeShapeType="1" noTextEdit="1"/>
              </p:cNvSpPr>
              <p:nvPr/>
            </p:nvSpPr>
            <p:spPr>
              <a:xfrm>
                <a:off x="3668541" y="3623496"/>
                <a:ext cx="628697" cy="584775"/>
              </a:xfrm>
              <a:prstGeom prst="rect">
                <a:avLst/>
              </a:prstGeom>
              <a:blipFill>
                <a:blip r:embed="rId6"/>
                <a:stretch>
                  <a:fillRect/>
                </a:stretch>
              </a:blipFill>
            </p:spPr>
            <p:txBody>
              <a:bodyPr/>
              <a:lstStyle/>
              <a:p>
                <a:r>
                  <a:rPr lang="en-CA">
                    <a:noFill/>
                  </a:rPr>
                  <a:t> </a:t>
                </a:r>
              </a:p>
            </p:txBody>
          </p:sp>
        </mc:Fallback>
      </mc:AlternateContent>
      <p:pic>
        <p:nvPicPr>
          <p:cNvPr id="3" name="Picture 2">
            <a:extLst>
              <a:ext uri="{FF2B5EF4-FFF2-40B4-BE49-F238E27FC236}">
                <a16:creationId xmlns:a16="http://schemas.microsoft.com/office/drawing/2014/main" id="{5D4952C6-40EC-B1CB-DAE7-4BDC8C9E3445}"/>
              </a:ext>
            </a:extLst>
          </p:cNvPr>
          <p:cNvPicPr>
            <a:picLocks noChangeAspect="1"/>
          </p:cNvPicPr>
          <p:nvPr/>
        </p:nvPicPr>
        <p:blipFill>
          <a:blip r:embed="rId7"/>
          <a:stretch>
            <a:fillRect/>
          </a:stretch>
        </p:blipFill>
        <p:spPr>
          <a:xfrm>
            <a:off x="432901" y="2681665"/>
            <a:ext cx="2915439" cy="2354355"/>
          </a:xfrm>
          <a:prstGeom prst="rect">
            <a:avLst/>
          </a:prstGeom>
        </p:spPr>
      </p:pic>
      <p:pic>
        <p:nvPicPr>
          <p:cNvPr id="5" name="Picture 4">
            <a:extLst>
              <a:ext uri="{FF2B5EF4-FFF2-40B4-BE49-F238E27FC236}">
                <a16:creationId xmlns:a16="http://schemas.microsoft.com/office/drawing/2014/main" id="{4876C607-65FC-D38D-D91B-D1479010772F}"/>
              </a:ext>
            </a:extLst>
          </p:cNvPr>
          <p:cNvPicPr>
            <a:picLocks noChangeAspect="1"/>
          </p:cNvPicPr>
          <p:nvPr/>
        </p:nvPicPr>
        <p:blipFill>
          <a:blip r:embed="rId8"/>
          <a:stretch>
            <a:fillRect/>
          </a:stretch>
        </p:blipFill>
        <p:spPr>
          <a:xfrm>
            <a:off x="5134658" y="2827841"/>
            <a:ext cx="2169024" cy="2169024"/>
          </a:xfrm>
          <a:prstGeom prst="rect">
            <a:avLst/>
          </a:prstGeom>
        </p:spPr>
      </p:pic>
      <p:pic>
        <p:nvPicPr>
          <p:cNvPr id="9" name="Picture 8">
            <a:extLst>
              <a:ext uri="{FF2B5EF4-FFF2-40B4-BE49-F238E27FC236}">
                <a16:creationId xmlns:a16="http://schemas.microsoft.com/office/drawing/2014/main" id="{36434BD6-6E9F-3C3C-9054-DA513AAD6CC8}"/>
              </a:ext>
            </a:extLst>
          </p:cNvPr>
          <p:cNvPicPr>
            <a:picLocks noChangeAspect="1"/>
          </p:cNvPicPr>
          <p:nvPr/>
        </p:nvPicPr>
        <p:blipFill>
          <a:blip r:embed="rId9"/>
          <a:stretch>
            <a:fillRect/>
          </a:stretch>
        </p:blipFill>
        <p:spPr>
          <a:xfrm>
            <a:off x="9272139" y="2996939"/>
            <a:ext cx="2067471" cy="1816021"/>
          </a:xfrm>
          <a:prstGeom prst="rect">
            <a:avLst/>
          </a:prstGeom>
        </p:spPr>
      </p:pic>
    </p:spTree>
    <p:extLst>
      <p:ext uri="{BB962C8B-B14F-4D97-AF65-F5344CB8AC3E}">
        <p14:creationId xmlns:p14="http://schemas.microsoft.com/office/powerpoint/2010/main" val="70934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E4279-BB43-722B-D046-22EBCEB052B1}"/>
              </a:ext>
            </a:extLst>
          </p:cNvPr>
          <p:cNvSpPr>
            <a:spLocks noGrp="1"/>
          </p:cNvSpPr>
          <p:nvPr>
            <p:ph type="title"/>
          </p:nvPr>
        </p:nvSpPr>
        <p:spPr/>
        <p:txBody>
          <a:bodyPr/>
          <a:lstStyle/>
          <a:p>
            <a:r>
              <a:rPr lang="en-CA" dirty="0"/>
              <a:t>Classifiers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84807D-809C-667C-8924-C1AD858C68E1}"/>
                  </a:ext>
                </a:extLst>
              </p:cNvPr>
              <p:cNvSpPr>
                <a:spLocks noGrp="1"/>
              </p:cNvSpPr>
              <p:nvPr>
                <p:ph idx="1"/>
              </p:nvPr>
            </p:nvSpPr>
            <p:spPr/>
            <p:txBody>
              <a:bodyPr/>
              <a:lstStyle/>
              <a:p>
                <a:pPr marL="0" indent="0">
                  <a:buNone/>
                </a:pPr>
                <a:r>
                  <a:rPr lang="en-CA" dirty="0"/>
                  <a:t>Linear (Binary) Classifier: </a:t>
                </a:r>
                <a14:m>
                  <m:oMath xmlns:m="http://schemas.openxmlformats.org/officeDocument/2006/math">
                    <m:r>
                      <a:rPr lang="en-CA" b="0" i="1" smtClean="0">
                        <a:latin typeface="Cambria Math" panose="02040503050406030204" pitchFamily="18" charset="0"/>
                      </a:rPr>
                      <m:t>𝑋</m:t>
                    </m:r>
                    <m:r>
                      <a:rPr lang="en-CA" b="0" i="1" smtClean="0">
                        <a:latin typeface="Cambria Math" panose="02040503050406030204" pitchFamily="18" charset="0"/>
                      </a:rPr>
                      <m:t> ↦ </m:t>
                    </m:r>
                    <m:sSup>
                      <m:sSupPr>
                        <m:ctrlPr>
                          <a:rPr lang="en-CA" b="0" i="1" smtClean="0">
                            <a:latin typeface="Cambria Math" panose="02040503050406030204" pitchFamily="18" charset="0"/>
                            <a:ea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𝑀</m:t>
                        </m:r>
                      </m:e>
                      <m:sup>
                        <m:r>
                          <a:rPr lang="en-CA" b="0" i="1" smtClean="0">
                            <a:latin typeface="Cambria Math" panose="02040503050406030204" pitchFamily="18" charset="0"/>
                            <a:ea typeface="Cambria Math" panose="02040503050406030204" pitchFamily="18" charset="0"/>
                          </a:rPr>
                          <m:t>𝑘</m:t>
                        </m:r>
                      </m:sup>
                    </m:sSup>
                    <m:r>
                      <a:rPr lang="en-CA" b="0" i="1" smtClean="0">
                        <a:latin typeface="Cambria Math" panose="02040503050406030204" pitchFamily="18" charset="0"/>
                        <a:ea typeface="Cambria Math" panose="02040503050406030204" pitchFamily="18" charset="0"/>
                      </a:rPr>
                      <m:t>𝑋𝑤</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𝑏</m:t>
                    </m:r>
                  </m:oMath>
                </a14:m>
                <a:endParaRPr lang="en-CA" dirty="0"/>
              </a:p>
              <a:p>
                <a:pPr lvl="3"/>
                <a:endParaRPr lang="en-CA" dirty="0"/>
              </a:p>
              <a:p>
                <a:pPr lvl="3">
                  <a:spcBef>
                    <a:spcPts val="600"/>
                  </a:spcBef>
                  <a:spcAft>
                    <a:spcPts val="600"/>
                  </a:spcAft>
                </a:pPr>
                <a:r>
                  <a:rPr lang="en-CA" sz="2000" dirty="0"/>
                  <a:t>Data is linearly separable if all entries in one class are positive and all entries in the other class are negative</a:t>
                </a:r>
              </a:p>
              <a:p>
                <a:pPr lvl="3">
                  <a:spcBef>
                    <a:spcPts val="600"/>
                  </a:spcBef>
                  <a:spcAft>
                    <a:spcPts val="600"/>
                  </a:spcAft>
                </a:pPr>
                <a:r>
                  <a:rPr lang="en-US" sz="2000" dirty="0"/>
                  <a:t>For multi-class data, can apply a linear classifier to each class</a:t>
                </a:r>
              </a:p>
              <a:p>
                <a:pPr marL="60325" indent="0">
                  <a:spcBef>
                    <a:spcPts val="600"/>
                  </a:spcBef>
                  <a:spcAft>
                    <a:spcPts val="600"/>
                  </a:spcAft>
                  <a:buNone/>
                </a:pPr>
                <a:endParaRPr lang="en-CA" sz="1600" dirty="0"/>
              </a:p>
              <a:p>
                <a:pPr marL="60325" indent="0">
                  <a:spcBef>
                    <a:spcPts val="600"/>
                  </a:spcBef>
                  <a:spcAft>
                    <a:spcPts val="600"/>
                  </a:spcAft>
                  <a:buNone/>
                </a:pPr>
                <a:r>
                  <a:rPr lang="en-CA" dirty="0"/>
                  <a:t>Non-Linear Classifier: </a:t>
                </a:r>
                <a14:m>
                  <m:oMath xmlns:m="http://schemas.openxmlformats.org/officeDocument/2006/math">
                    <m:sSubSup>
                      <m:sSubSupPr>
                        <m:ctrlPr>
                          <a:rPr lang="en-CA" b="0" i="1" smtClean="0">
                            <a:latin typeface="Cambria Math" panose="02040503050406030204" pitchFamily="18" charset="0"/>
                          </a:rPr>
                        </m:ctrlPr>
                      </m:sSubSupPr>
                      <m:e>
                        <m:r>
                          <a:rPr lang="en-CA" i="1">
                            <a:latin typeface="Cambria Math" panose="02040503050406030204" pitchFamily="18" charset="0"/>
                          </a:rPr>
                          <m:t>𝑠𝑜𝑓𝑡𝑚𝑎𝑥</m:t>
                        </m:r>
                        <m:d>
                          <m:dPr>
                            <m:ctrlPr>
                              <a:rPr lang="en-CA" i="1">
                                <a:latin typeface="Cambria Math" panose="02040503050406030204" pitchFamily="18" charset="0"/>
                              </a:rPr>
                            </m:ctrlPr>
                          </m:dPr>
                          <m:e>
                            <m:r>
                              <a:rPr lang="en-CA" i="1">
                                <a:latin typeface="Cambria Math" panose="02040503050406030204" pitchFamily="18" charset="0"/>
                                <a:ea typeface="Cambria Math" panose="02040503050406030204" pitchFamily="18" charset="0"/>
                              </a:rPr>
                              <m:t>∥</m:t>
                            </m:r>
                            <m:sSubSup>
                              <m:sSubSupPr>
                                <m:ctrlPr>
                                  <a:rPr lang="en-CA" i="1">
                                    <a:latin typeface="Cambria Math" panose="02040503050406030204" pitchFamily="18" charset="0"/>
                                    <a:ea typeface="Cambria Math" panose="02040503050406030204" pitchFamily="18" charset="0"/>
                                  </a:rPr>
                                </m:ctrlPr>
                              </m:sSubSup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𝑖</m:t>
                                </m:r>
                              </m:sub>
                              <m:sup>
                                <m:d>
                                  <m:dPr>
                                    <m:ctrlPr>
                                      <a:rPr lang="en-CA" i="1">
                                        <a:latin typeface="Cambria Math" panose="02040503050406030204" pitchFamily="18" charset="0"/>
                                        <a:ea typeface="Cambria Math" panose="02040503050406030204" pitchFamily="18" charset="0"/>
                                      </a:rPr>
                                    </m:ctrlPr>
                                  </m:dPr>
                                  <m:e>
                                    <m:r>
                                      <a:rPr lang="en-CA" i="1">
                                        <a:latin typeface="Cambria Math" panose="02040503050406030204" pitchFamily="18" charset="0"/>
                                        <a:ea typeface="Cambria Math" panose="02040503050406030204" pitchFamily="18" charset="0"/>
                                      </a:rPr>
                                      <m:t>𝑘</m:t>
                                    </m:r>
                                  </m:e>
                                </m:d>
                              </m:sup>
                            </m:sSubSup>
                            <m:r>
                              <a:rPr lang="en-CA" i="1">
                                <a:latin typeface="Cambria Math" panose="02040503050406030204" pitchFamily="18" charset="0"/>
                                <a:ea typeface="Cambria Math" panose="02040503050406030204" pitchFamily="18" charset="0"/>
                              </a:rPr>
                              <m:t>−</m:t>
                            </m:r>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𝑐</m:t>
                                </m:r>
                              </m:e>
                              <m:sub>
                                <m:r>
                                  <a:rPr lang="en-CA" i="1">
                                    <a:latin typeface="Cambria Math" panose="02040503050406030204" pitchFamily="18" charset="0"/>
                                    <a:ea typeface="Cambria Math" panose="02040503050406030204" pitchFamily="18" charset="0"/>
                                  </a:rPr>
                                  <m:t>1</m:t>
                                </m:r>
                              </m:sub>
                            </m:sSub>
                            <m:sSup>
                              <m:sSupPr>
                                <m:ctrlPr>
                                  <a:rPr lang="en-CA" i="1">
                                    <a:latin typeface="Cambria Math" panose="02040503050406030204" pitchFamily="18" charset="0"/>
                                    <a:ea typeface="Cambria Math" panose="02040503050406030204" pitchFamily="18" charset="0"/>
                                  </a:rPr>
                                </m:ctrlPr>
                              </m:sSupPr>
                              <m:e>
                                <m:r>
                                  <a:rPr lang="en-CA" i="1">
                                    <a:latin typeface="Cambria Math" panose="02040503050406030204" pitchFamily="18" charset="0"/>
                                    <a:ea typeface="Cambria Math" panose="02040503050406030204" pitchFamily="18" charset="0"/>
                                  </a:rPr>
                                  <m:t>∥</m:t>
                                </m:r>
                              </m:e>
                              <m:sup>
                                <m:r>
                                  <a:rPr lang="en-CA" i="1">
                                    <a:latin typeface="Cambria Math" panose="02040503050406030204" pitchFamily="18" charset="0"/>
                                    <a:ea typeface="Cambria Math" panose="02040503050406030204" pitchFamily="18" charset="0"/>
                                  </a:rPr>
                                  <m:t>2</m:t>
                                </m:r>
                              </m:sup>
                            </m:sSup>
                            <m:r>
                              <a:rPr lang="en-CA" i="1">
                                <a:latin typeface="Cambria Math" panose="02040503050406030204" pitchFamily="18" charset="0"/>
                                <a:ea typeface="Cambria Math" panose="02040503050406030204" pitchFamily="18" charset="0"/>
                              </a:rPr>
                              <m:t>,∥</m:t>
                            </m:r>
                            <m:sSubSup>
                              <m:sSubSupPr>
                                <m:ctrlPr>
                                  <a:rPr lang="en-CA" i="1">
                                    <a:latin typeface="Cambria Math" panose="02040503050406030204" pitchFamily="18" charset="0"/>
                                    <a:ea typeface="Cambria Math" panose="02040503050406030204" pitchFamily="18" charset="0"/>
                                  </a:rPr>
                                </m:ctrlPr>
                              </m:sSubSup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𝑖</m:t>
                                </m:r>
                              </m:sub>
                              <m:sup>
                                <m:d>
                                  <m:dPr>
                                    <m:ctrlPr>
                                      <a:rPr lang="en-CA" i="1">
                                        <a:latin typeface="Cambria Math" panose="02040503050406030204" pitchFamily="18" charset="0"/>
                                        <a:ea typeface="Cambria Math" panose="02040503050406030204" pitchFamily="18" charset="0"/>
                                      </a:rPr>
                                    </m:ctrlPr>
                                  </m:dPr>
                                  <m:e>
                                    <m:r>
                                      <a:rPr lang="en-CA" i="1">
                                        <a:latin typeface="Cambria Math" panose="02040503050406030204" pitchFamily="18" charset="0"/>
                                        <a:ea typeface="Cambria Math" panose="02040503050406030204" pitchFamily="18" charset="0"/>
                                      </a:rPr>
                                      <m:t>𝑘</m:t>
                                    </m:r>
                                  </m:e>
                                </m:d>
                              </m:sup>
                            </m:sSubSup>
                            <m:r>
                              <a:rPr lang="en-CA" i="1">
                                <a:latin typeface="Cambria Math" panose="02040503050406030204" pitchFamily="18" charset="0"/>
                                <a:ea typeface="Cambria Math" panose="02040503050406030204" pitchFamily="18" charset="0"/>
                              </a:rPr>
                              <m:t>−</m:t>
                            </m:r>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𝑐</m:t>
                                </m:r>
                              </m:e>
                              <m:sub>
                                <m:r>
                                  <a:rPr lang="en-CA" i="1">
                                    <a:latin typeface="Cambria Math" panose="02040503050406030204" pitchFamily="18" charset="0"/>
                                    <a:ea typeface="Cambria Math" panose="02040503050406030204" pitchFamily="18" charset="0"/>
                                  </a:rPr>
                                  <m:t>2</m:t>
                                </m:r>
                              </m:sub>
                            </m:sSub>
                            <m:sSup>
                              <m:sSupPr>
                                <m:ctrlPr>
                                  <a:rPr lang="en-CA" i="1">
                                    <a:latin typeface="Cambria Math" panose="02040503050406030204" pitchFamily="18" charset="0"/>
                                    <a:ea typeface="Cambria Math" panose="02040503050406030204" pitchFamily="18" charset="0"/>
                                  </a:rPr>
                                </m:ctrlPr>
                              </m:sSupPr>
                              <m:e>
                                <m:r>
                                  <a:rPr lang="en-CA" i="1">
                                    <a:latin typeface="Cambria Math" panose="02040503050406030204" pitchFamily="18" charset="0"/>
                                    <a:ea typeface="Cambria Math" panose="02040503050406030204" pitchFamily="18" charset="0"/>
                                  </a:rPr>
                                  <m:t>∥</m:t>
                                </m:r>
                              </m:e>
                              <m:sup>
                                <m:r>
                                  <a:rPr lang="en-CA" i="1">
                                    <a:latin typeface="Cambria Math" panose="02040503050406030204" pitchFamily="18" charset="0"/>
                                    <a:ea typeface="Cambria Math" panose="02040503050406030204" pitchFamily="18" charset="0"/>
                                  </a:rPr>
                                  <m:t>2</m:t>
                                </m:r>
                              </m:sup>
                            </m:sSup>
                            <m:r>
                              <a:rPr lang="en-CA" i="1">
                                <a:latin typeface="Cambria Math" panose="02040503050406030204" pitchFamily="18" charset="0"/>
                                <a:ea typeface="Cambria Math" panose="02040503050406030204" pitchFamily="18" charset="0"/>
                              </a:rPr>
                              <m:t>…</m:t>
                            </m:r>
                          </m:e>
                        </m:d>
                      </m:e>
                      <m:sub>
                        <m:r>
                          <a:rPr lang="en-CA" b="0" i="1" smtClean="0">
                            <a:latin typeface="Cambria Math" panose="02040503050406030204" pitchFamily="18" charset="0"/>
                          </a:rPr>
                          <m:t>𝑖</m:t>
                        </m:r>
                        <m:r>
                          <a:rPr lang="en-CA" b="0" i="1" smtClean="0">
                            <a:latin typeface="Cambria Math" panose="02040503050406030204" pitchFamily="18" charset="0"/>
                          </a:rPr>
                          <m:t>=1</m:t>
                        </m:r>
                      </m:sub>
                      <m:sup>
                        <m:r>
                          <a:rPr lang="en-CA" b="0" i="1" smtClean="0">
                            <a:latin typeface="Cambria Math" panose="02040503050406030204" pitchFamily="18" charset="0"/>
                          </a:rPr>
                          <m:t>𝑛</m:t>
                        </m:r>
                      </m:sup>
                    </m:sSubSup>
                  </m:oMath>
                </a14:m>
                <a:endParaRPr lang="en-CA" dirty="0"/>
              </a:p>
            </p:txBody>
          </p:sp>
        </mc:Choice>
        <mc:Fallback xmlns="">
          <p:sp>
            <p:nvSpPr>
              <p:cNvPr id="3" name="Content Placeholder 2">
                <a:extLst>
                  <a:ext uri="{FF2B5EF4-FFF2-40B4-BE49-F238E27FC236}">
                    <a16:creationId xmlns:a16="http://schemas.microsoft.com/office/drawing/2014/main" id="{F984807D-809C-667C-8924-C1AD858C68E1}"/>
                  </a:ext>
                </a:extLst>
              </p:cNvPr>
              <p:cNvSpPr>
                <a:spLocks noGrp="1" noRot="1" noChangeAspect="1" noMove="1" noResize="1" noEditPoints="1" noAdjustHandles="1" noChangeArrowheads="1" noChangeShapeType="1" noTextEdit="1"/>
              </p:cNvSpPr>
              <p:nvPr>
                <p:ph idx="1"/>
              </p:nvPr>
            </p:nvSpPr>
            <p:spPr>
              <a:blipFill>
                <a:blip r:embed="rId2"/>
                <a:stretch>
                  <a:fillRect l="-843" t="-796"/>
                </a:stretch>
              </a:blipFill>
            </p:spPr>
            <p:txBody>
              <a:bodyPr/>
              <a:lstStyle/>
              <a:p>
                <a:r>
                  <a:rPr lang="en-CA">
                    <a:noFill/>
                  </a:rPr>
                  <a:t> </a:t>
                </a:r>
              </a:p>
            </p:txBody>
          </p:sp>
        </mc:Fallback>
      </mc:AlternateContent>
      <p:sp>
        <p:nvSpPr>
          <p:cNvPr id="4" name="Footer Placeholder 3">
            <a:extLst>
              <a:ext uri="{FF2B5EF4-FFF2-40B4-BE49-F238E27FC236}">
                <a16:creationId xmlns:a16="http://schemas.microsoft.com/office/drawing/2014/main" id="{7084EEB6-A015-D570-A425-243940A0C9D5}"/>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Analysis of Corrected Graph Convolutions</a:t>
            </a:r>
          </a:p>
        </p:txBody>
      </p:sp>
      <p:sp>
        <p:nvSpPr>
          <p:cNvPr id="5" name="Slide Number Placeholder 4">
            <a:extLst>
              <a:ext uri="{FF2B5EF4-FFF2-40B4-BE49-F238E27FC236}">
                <a16:creationId xmlns:a16="http://schemas.microsoft.com/office/drawing/2014/main" id="{368C20D4-9BE1-80D5-B3A1-25D8D24D8231}"/>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rPr>
              <a:t>PAGE  </a:t>
            </a:r>
            <a:fld id="{93005692-73BE-493E-93AB-ECD6027A7652}" type="slidenum">
              <a:rPr kumimoji="0" lang="en-US" sz="1000" b="0" i="0" u="none" strike="noStrike" kern="120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2863ACE-F80B-5D85-4328-9BCFF7BD7E55}"/>
                  </a:ext>
                </a:extLst>
              </p:cNvPr>
              <p:cNvSpPr txBox="1"/>
              <p:nvPr/>
            </p:nvSpPr>
            <p:spPr>
              <a:xfrm>
                <a:off x="4571964" y="5364332"/>
                <a:ext cx="5285358" cy="476669"/>
              </a:xfrm>
              <a:prstGeom prst="rect">
                <a:avLst/>
              </a:prstGeom>
              <a:noFill/>
            </p:spPr>
            <p:txBody>
              <a:bodyPr wrap="none" rtlCol="0">
                <a:spAutoFit/>
              </a:bodyPr>
              <a:lstStyle/>
              <a:p>
                <a:r>
                  <a:rPr lang="en-CA" sz="2000" dirty="0"/>
                  <a:t>Where </a:t>
                </a:r>
                <a14:m>
                  <m:oMath xmlns:m="http://schemas.openxmlformats.org/officeDocument/2006/math">
                    <m:sSubSup>
                      <m:sSubSupPr>
                        <m:ctrlPr>
                          <a:rPr lang="en-CA" sz="2000" i="1" smtClean="0">
                            <a:latin typeface="Cambria Math" panose="02040503050406030204" pitchFamily="18" charset="0"/>
                          </a:rPr>
                        </m:ctrlPr>
                      </m:sSubSupPr>
                      <m:e>
                        <m:r>
                          <a:rPr lang="en-CA" sz="2000" b="0" i="1" smtClean="0">
                            <a:latin typeface="Cambria Math" panose="02040503050406030204" pitchFamily="18" charset="0"/>
                          </a:rPr>
                          <m:t>𝑥</m:t>
                        </m:r>
                      </m:e>
                      <m:sub>
                        <m:r>
                          <a:rPr lang="en-CA" sz="2000" b="0" i="1" smtClean="0">
                            <a:latin typeface="Cambria Math" panose="02040503050406030204" pitchFamily="18" charset="0"/>
                          </a:rPr>
                          <m:t>1</m:t>
                        </m:r>
                      </m:sub>
                      <m:sup>
                        <m:r>
                          <a:rPr lang="en-CA" sz="2000" b="0" i="1" smtClean="0">
                            <a:latin typeface="Cambria Math" panose="02040503050406030204" pitchFamily="18" charset="0"/>
                          </a:rPr>
                          <m:t>(</m:t>
                        </m:r>
                        <m:r>
                          <a:rPr lang="en-CA" sz="2000" b="0" i="1" smtClean="0">
                            <a:latin typeface="Cambria Math" panose="02040503050406030204" pitchFamily="18" charset="0"/>
                          </a:rPr>
                          <m:t>𝑘</m:t>
                        </m:r>
                        <m:r>
                          <a:rPr lang="en-CA" sz="2000" b="0" i="1" smtClean="0">
                            <a:latin typeface="Cambria Math" panose="02040503050406030204" pitchFamily="18" charset="0"/>
                          </a:rPr>
                          <m:t>)</m:t>
                        </m:r>
                      </m:sup>
                    </m:sSubSup>
                    <m:r>
                      <a:rPr lang="en-CA" sz="2000" b="0" i="1" smtClean="0">
                        <a:latin typeface="Cambria Math" panose="02040503050406030204" pitchFamily="18" charset="0"/>
                      </a:rPr>
                      <m:t>…</m:t>
                    </m:r>
                    <m:sSubSup>
                      <m:sSubSupPr>
                        <m:ctrlPr>
                          <a:rPr lang="en-CA" sz="2000" b="0" i="1" smtClean="0">
                            <a:latin typeface="Cambria Math" panose="02040503050406030204" pitchFamily="18" charset="0"/>
                          </a:rPr>
                        </m:ctrlPr>
                      </m:sSubSupPr>
                      <m:e>
                        <m:r>
                          <a:rPr lang="en-CA" sz="2000" b="0" i="1" smtClean="0">
                            <a:latin typeface="Cambria Math" panose="02040503050406030204" pitchFamily="18" charset="0"/>
                          </a:rPr>
                          <m:t>𝑥</m:t>
                        </m:r>
                      </m:e>
                      <m:sub>
                        <m:r>
                          <a:rPr lang="en-CA" sz="2000" b="0" i="1" smtClean="0">
                            <a:latin typeface="Cambria Math" panose="02040503050406030204" pitchFamily="18" charset="0"/>
                          </a:rPr>
                          <m:t>𝑛</m:t>
                        </m:r>
                      </m:sub>
                      <m:sup>
                        <m:r>
                          <a:rPr lang="en-CA" sz="2000" b="0" i="1" smtClean="0">
                            <a:latin typeface="Cambria Math" panose="02040503050406030204" pitchFamily="18" charset="0"/>
                          </a:rPr>
                          <m:t>(</m:t>
                        </m:r>
                        <m:r>
                          <a:rPr lang="en-CA" sz="2000" b="0" i="1" smtClean="0">
                            <a:latin typeface="Cambria Math" panose="02040503050406030204" pitchFamily="18" charset="0"/>
                          </a:rPr>
                          <m:t>𝑘</m:t>
                        </m:r>
                        <m:r>
                          <a:rPr lang="en-CA" sz="2000" b="0" i="1" smtClean="0">
                            <a:latin typeface="Cambria Math" panose="02040503050406030204" pitchFamily="18" charset="0"/>
                          </a:rPr>
                          <m:t>)</m:t>
                        </m:r>
                      </m:sup>
                    </m:sSubSup>
                  </m:oMath>
                </a14:m>
                <a:r>
                  <a:rPr lang="en-CA" sz="2000" dirty="0"/>
                  <a:t> are rows of the matrix </a:t>
                </a:r>
                <a14:m>
                  <m:oMath xmlns:m="http://schemas.openxmlformats.org/officeDocument/2006/math">
                    <m:sSup>
                      <m:sSupPr>
                        <m:ctrlPr>
                          <a:rPr lang="en-CA" sz="2000" i="1" smtClean="0">
                            <a:latin typeface="Cambria Math" panose="02040503050406030204" pitchFamily="18" charset="0"/>
                          </a:rPr>
                        </m:ctrlPr>
                      </m:sSupPr>
                      <m:e>
                        <m:r>
                          <a:rPr lang="en-CA" sz="2000" b="0" i="1" smtClean="0">
                            <a:latin typeface="Cambria Math" panose="02040503050406030204" pitchFamily="18" charset="0"/>
                          </a:rPr>
                          <m:t>𝑀</m:t>
                        </m:r>
                      </m:e>
                      <m:sup>
                        <m:r>
                          <a:rPr lang="en-CA" sz="2000" b="0" i="1" smtClean="0">
                            <a:latin typeface="Cambria Math" panose="02040503050406030204" pitchFamily="18" charset="0"/>
                          </a:rPr>
                          <m:t>𝑘</m:t>
                        </m:r>
                      </m:sup>
                    </m:sSup>
                    <m:r>
                      <a:rPr lang="en-CA" sz="2000" b="0" i="1" smtClean="0">
                        <a:latin typeface="Cambria Math" panose="02040503050406030204" pitchFamily="18" charset="0"/>
                      </a:rPr>
                      <m:t>𝑋</m:t>
                    </m:r>
                  </m:oMath>
                </a14:m>
                <a:endParaRPr lang="en-CA" sz="2000" dirty="0"/>
              </a:p>
            </p:txBody>
          </p:sp>
        </mc:Choice>
        <mc:Fallback xmlns="">
          <p:sp>
            <p:nvSpPr>
              <p:cNvPr id="6" name="TextBox 5">
                <a:extLst>
                  <a:ext uri="{FF2B5EF4-FFF2-40B4-BE49-F238E27FC236}">
                    <a16:creationId xmlns:a16="http://schemas.microsoft.com/office/drawing/2014/main" id="{C2863ACE-F80B-5D85-4328-9BCFF7BD7E55}"/>
                  </a:ext>
                </a:extLst>
              </p:cNvPr>
              <p:cNvSpPr txBox="1">
                <a:spLocks noRot="1" noChangeAspect="1" noMove="1" noResize="1" noEditPoints="1" noAdjustHandles="1" noChangeArrowheads="1" noChangeShapeType="1" noTextEdit="1"/>
              </p:cNvSpPr>
              <p:nvPr/>
            </p:nvSpPr>
            <p:spPr>
              <a:xfrm>
                <a:off x="4571964" y="5364332"/>
                <a:ext cx="5285358" cy="476669"/>
              </a:xfrm>
              <a:prstGeom prst="rect">
                <a:avLst/>
              </a:prstGeom>
              <a:blipFill>
                <a:blip r:embed="rId3"/>
                <a:stretch>
                  <a:fillRect l="-1269" b="-17949"/>
                </a:stretch>
              </a:blipFill>
            </p:spPr>
            <p:txBody>
              <a:bodyPr/>
              <a:lstStyle/>
              <a:p>
                <a:r>
                  <a:rPr lang="en-CA">
                    <a:noFill/>
                  </a:rPr>
                  <a:t> </a:t>
                </a:r>
              </a:p>
            </p:txBody>
          </p:sp>
        </mc:Fallback>
      </mc:AlternateContent>
      <p:sp>
        <p:nvSpPr>
          <p:cNvPr id="7" name="TextBox 6">
            <a:extLst>
              <a:ext uri="{FF2B5EF4-FFF2-40B4-BE49-F238E27FC236}">
                <a16:creationId xmlns:a16="http://schemas.microsoft.com/office/drawing/2014/main" id="{C64DFD4A-3BE2-A5C0-87A6-197DF7F13DEC}"/>
              </a:ext>
            </a:extLst>
          </p:cNvPr>
          <p:cNvSpPr txBox="1"/>
          <p:nvPr/>
        </p:nvSpPr>
        <p:spPr>
          <a:xfrm>
            <a:off x="5702772" y="4667971"/>
            <a:ext cx="2323072" cy="369332"/>
          </a:xfrm>
          <a:prstGeom prst="rect">
            <a:avLst/>
          </a:prstGeom>
          <a:noFill/>
        </p:spPr>
        <p:txBody>
          <a:bodyPr wrap="none" rtlCol="0">
            <a:spAutoFit/>
          </a:bodyPr>
          <a:lstStyle/>
          <a:p>
            <a:r>
              <a:rPr lang="en-CA" dirty="0"/>
              <a:t>trainable parameters</a:t>
            </a:r>
          </a:p>
        </p:txBody>
      </p:sp>
      <p:sp>
        <p:nvSpPr>
          <p:cNvPr id="8" name="TextBox 7">
            <a:extLst>
              <a:ext uri="{FF2B5EF4-FFF2-40B4-BE49-F238E27FC236}">
                <a16:creationId xmlns:a16="http://schemas.microsoft.com/office/drawing/2014/main" id="{61DD5044-8E75-C100-E557-074C8A95044B}"/>
              </a:ext>
            </a:extLst>
          </p:cNvPr>
          <p:cNvSpPr txBox="1"/>
          <p:nvPr/>
        </p:nvSpPr>
        <p:spPr>
          <a:xfrm>
            <a:off x="4280928" y="1914210"/>
            <a:ext cx="2323072" cy="369332"/>
          </a:xfrm>
          <a:prstGeom prst="rect">
            <a:avLst/>
          </a:prstGeom>
          <a:noFill/>
        </p:spPr>
        <p:txBody>
          <a:bodyPr wrap="none" rtlCol="0">
            <a:spAutoFit/>
          </a:bodyPr>
          <a:lstStyle/>
          <a:p>
            <a:r>
              <a:rPr lang="en-CA" dirty="0"/>
              <a:t>trainable parameters</a:t>
            </a:r>
          </a:p>
        </p:txBody>
      </p:sp>
      <p:sp>
        <p:nvSpPr>
          <p:cNvPr id="9" name="TextBox 8">
            <a:extLst>
              <a:ext uri="{FF2B5EF4-FFF2-40B4-BE49-F238E27FC236}">
                <a16:creationId xmlns:a16="http://schemas.microsoft.com/office/drawing/2014/main" id="{22039178-CD24-305C-B2B0-7DA19A88815C}"/>
              </a:ext>
            </a:extLst>
          </p:cNvPr>
          <p:cNvSpPr txBox="1"/>
          <p:nvPr/>
        </p:nvSpPr>
        <p:spPr>
          <a:xfrm rot="16200000" flipH="1" flipV="1">
            <a:off x="5294827" y="1694513"/>
            <a:ext cx="295274" cy="400110"/>
          </a:xfrm>
          <a:prstGeom prst="rect">
            <a:avLst/>
          </a:prstGeom>
          <a:noFill/>
        </p:spPr>
        <p:txBody>
          <a:bodyPr wrap="none" rtlCol="0">
            <a:spAutoFit/>
          </a:bodyPr>
          <a:lstStyle/>
          <a:p>
            <a:r>
              <a:rPr lang="en-CA" sz="2000" dirty="0"/>
              <a:t>}</a:t>
            </a:r>
          </a:p>
        </p:txBody>
      </p:sp>
      <p:sp>
        <p:nvSpPr>
          <p:cNvPr id="10" name="TextBox 9">
            <a:extLst>
              <a:ext uri="{FF2B5EF4-FFF2-40B4-BE49-F238E27FC236}">
                <a16:creationId xmlns:a16="http://schemas.microsoft.com/office/drawing/2014/main" id="{D1514585-0BC4-B746-03FA-734A4FD1440F}"/>
              </a:ext>
            </a:extLst>
          </p:cNvPr>
          <p:cNvSpPr txBox="1"/>
          <p:nvPr/>
        </p:nvSpPr>
        <p:spPr>
          <a:xfrm rot="16200000" flipH="1" flipV="1">
            <a:off x="5848719" y="1714155"/>
            <a:ext cx="295274" cy="400110"/>
          </a:xfrm>
          <a:prstGeom prst="rect">
            <a:avLst/>
          </a:prstGeom>
          <a:noFill/>
        </p:spPr>
        <p:txBody>
          <a:bodyPr wrap="none" rtlCol="0">
            <a:spAutoFit/>
          </a:bodyPr>
          <a:lstStyle/>
          <a:p>
            <a:r>
              <a:rPr lang="en-CA" sz="2000" dirty="0"/>
              <a:t>}</a:t>
            </a:r>
          </a:p>
        </p:txBody>
      </p:sp>
    </p:spTree>
    <p:extLst>
      <p:ext uri="{BB962C8B-B14F-4D97-AF65-F5344CB8AC3E}">
        <p14:creationId xmlns:p14="http://schemas.microsoft.com/office/powerpoint/2010/main" val="402303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1070-3879-5A59-88AB-E26FC99BDAF8}"/>
              </a:ext>
            </a:extLst>
          </p:cNvPr>
          <p:cNvSpPr>
            <a:spLocks noGrp="1"/>
          </p:cNvSpPr>
          <p:nvPr>
            <p:ph type="title"/>
          </p:nvPr>
        </p:nvSpPr>
        <p:spPr>
          <a:ln>
            <a:noFill/>
          </a:ln>
        </p:spPr>
        <p:txBody>
          <a:bodyPr/>
          <a:lstStyle/>
          <a:p>
            <a:r>
              <a:rPr lang="en-CA" dirty="0"/>
              <a:t>Binary Classification: </a:t>
            </a:r>
            <a:r>
              <a:rPr lang="en-CA" dirty="0">
                <a:solidFill>
                  <a:schemeClr val="accent1"/>
                </a:solidFill>
              </a:rPr>
              <a:t>Partial Recovery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A56EAB-FB15-106F-A0B0-EA751B5FF04C}"/>
                  </a:ext>
                </a:extLst>
              </p:cNvPr>
              <p:cNvSpPr>
                <a:spLocks noGrp="1"/>
              </p:cNvSpPr>
              <p:nvPr>
                <p:ph idx="1"/>
              </p:nvPr>
            </p:nvSpPr>
            <p:spPr/>
            <p:txBody>
              <a:bodyPr/>
              <a:lstStyle/>
              <a:p>
                <a:r>
                  <a:rPr lang="en-CA" dirty="0"/>
                  <a:t>Parameters</a:t>
                </a:r>
              </a:p>
              <a:p>
                <a:pPr marL="1311275" lvl="3" indent="0">
                  <a:buNone/>
                </a:pPr>
                <a:r>
                  <a:rPr lang="en-CA" sz="2000" b="1" dirty="0"/>
                  <a:t>Graph Signal</a:t>
                </a:r>
                <a:r>
                  <a:rPr lang="en-CA" sz="1800" dirty="0"/>
                  <a:t>: </a:t>
                </a:r>
                <a14:m>
                  <m:oMath xmlns:m="http://schemas.openxmlformats.org/officeDocument/2006/math">
                    <m:r>
                      <a:rPr lang="en-CA" sz="2400" i="1" smtClean="0">
                        <a:latin typeface="Cambria Math" panose="02040503050406030204" pitchFamily="18" charset="0"/>
                        <a:ea typeface="Cambria Math" panose="02040503050406030204" pitchFamily="18" charset="0"/>
                      </a:rPr>
                      <m:t>𝛾</m:t>
                    </m:r>
                    <m:r>
                      <a:rPr lang="en-CA" sz="2400" b="0" i="1" smtClean="0">
                        <a:latin typeface="Cambria Math" panose="02040503050406030204" pitchFamily="18" charset="0"/>
                        <a:ea typeface="Cambria Math" panose="02040503050406030204" pitchFamily="18" charset="0"/>
                      </a:rPr>
                      <m:t>= </m:t>
                    </m:r>
                    <m:f>
                      <m:fPr>
                        <m:ctrlPr>
                          <a:rPr lang="en-CA" sz="2400" b="0" i="1" smtClean="0">
                            <a:latin typeface="Cambria Math" panose="02040503050406030204" pitchFamily="18" charset="0"/>
                            <a:ea typeface="Cambria Math" panose="02040503050406030204" pitchFamily="18" charset="0"/>
                          </a:rPr>
                        </m:ctrlPr>
                      </m:fPr>
                      <m:num>
                        <m:r>
                          <a:rPr lang="en-CA" sz="2400" b="0" i="1" smtClean="0">
                            <a:latin typeface="Cambria Math" panose="02040503050406030204" pitchFamily="18" charset="0"/>
                            <a:ea typeface="Cambria Math" panose="02040503050406030204" pitchFamily="18" charset="0"/>
                          </a:rPr>
                          <m:t>(</m:t>
                        </m:r>
                        <m:r>
                          <a:rPr lang="en-CA" sz="2400" b="0" i="1" smtClean="0">
                            <a:latin typeface="Cambria Math" panose="02040503050406030204" pitchFamily="18" charset="0"/>
                            <a:ea typeface="Cambria Math" panose="02040503050406030204" pitchFamily="18" charset="0"/>
                          </a:rPr>
                          <m:t>𝑝</m:t>
                        </m:r>
                        <m:r>
                          <a:rPr lang="en-CA" sz="2400" b="0" i="1" smtClean="0">
                            <a:latin typeface="Cambria Math" panose="02040503050406030204" pitchFamily="18" charset="0"/>
                            <a:ea typeface="Cambria Math" panose="02040503050406030204" pitchFamily="18" charset="0"/>
                          </a:rPr>
                          <m:t>−</m:t>
                        </m:r>
                        <m:r>
                          <a:rPr lang="en-CA" sz="2400" b="0" i="1" smtClean="0">
                            <a:latin typeface="Cambria Math" panose="02040503050406030204" pitchFamily="18" charset="0"/>
                            <a:ea typeface="Cambria Math" panose="02040503050406030204" pitchFamily="18" charset="0"/>
                          </a:rPr>
                          <m:t>𝑞</m:t>
                        </m:r>
                        <m:r>
                          <a:rPr lang="en-CA" sz="2400" b="0" i="1" smtClean="0">
                            <a:latin typeface="Cambria Math" panose="02040503050406030204" pitchFamily="18" charset="0"/>
                            <a:ea typeface="Cambria Math" panose="02040503050406030204" pitchFamily="18" charset="0"/>
                          </a:rPr>
                          <m:t>)</m:t>
                        </m:r>
                        <m:rad>
                          <m:radPr>
                            <m:degHide m:val="on"/>
                            <m:ctrlPr>
                              <a:rPr lang="en-CA" sz="2400" b="0" i="1" smtClean="0">
                                <a:latin typeface="Cambria Math" panose="02040503050406030204" pitchFamily="18" charset="0"/>
                                <a:ea typeface="Cambria Math" panose="02040503050406030204" pitchFamily="18" charset="0"/>
                              </a:rPr>
                            </m:ctrlPr>
                          </m:radPr>
                          <m:deg/>
                          <m:e>
                            <m:r>
                              <a:rPr lang="en-CA" sz="2400" b="0" i="1" smtClean="0">
                                <a:latin typeface="Cambria Math" panose="02040503050406030204" pitchFamily="18" charset="0"/>
                                <a:ea typeface="Cambria Math" panose="02040503050406030204" pitchFamily="18" charset="0"/>
                              </a:rPr>
                              <m:t>𝑛𝑝</m:t>
                            </m:r>
                          </m:e>
                        </m:rad>
                      </m:num>
                      <m:den>
                        <m:r>
                          <a:rPr lang="en-CA" sz="2400" b="0" i="1" smtClean="0">
                            <a:latin typeface="Cambria Math" panose="02040503050406030204" pitchFamily="18" charset="0"/>
                            <a:ea typeface="Cambria Math" panose="02040503050406030204" pitchFamily="18" charset="0"/>
                          </a:rPr>
                          <m:t>𝑝</m:t>
                        </m:r>
                        <m:r>
                          <a:rPr lang="en-CA" sz="2400" b="0" i="1" smtClean="0">
                            <a:latin typeface="Cambria Math" panose="02040503050406030204" pitchFamily="18" charset="0"/>
                            <a:ea typeface="Cambria Math" panose="02040503050406030204" pitchFamily="18" charset="0"/>
                          </a:rPr>
                          <m:t>+</m:t>
                        </m:r>
                        <m:r>
                          <a:rPr lang="en-CA" sz="2400" b="0" i="1" smtClean="0">
                            <a:latin typeface="Cambria Math" panose="02040503050406030204" pitchFamily="18" charset="0"/>
                            <a:ea typeface="Cambria Math" panose="02040503050406030204" pitchFamily="18" charset="0"/>
                          </a:rPr>
                          <m:t>𝑞</m:t>
                        </m:r>
                      </m:den>
                    </m:f>
                  </m:oMath>
                </a14:m>
                <a:r>
                  <a:rPr lang="en-CA" dirty="0"/>
                  <a:t>		</a:t>
                </a:r>
                <a:r>
                  <a:rPr lang="en-CA" sz="2000" b="1" dirty="0"/>
                  <a:t>Feature Separation</a:t>
                </a:r>
                <a:r>
                  <a:rPr lang="en-CA" sz="1800" dirty="0"/>
                  <a:t>: </a:t>
                </a:r>
                <a14:m>
                  <m:oMath xmlns:m="http://schemas.openxmlformats.org/officeDocument/2006/math">
                    <m:r>
                      <m:rPr>
                        <m:sty m:val="p"/>
                      </m:rPr>
                      <a:rPr lang="el-GR" sz="2400" i="1" smtClean="0">
                        <a:latin typeface="Cambria Math" panose="02040503050406030204" pitchFamily="18" charset="0"/>
                        <a:ea typeface="Cambria Math" panose="02040503050406030204" pitchFamily="18" charset="0"/>
                      </a:rPr>
                      <m:t>Δ</m:t>
                    </m:r>
                    <m:r>
                      <a:rPr lang="en-CA" sz="2400" b="0" i="1" smtClean="0">
                        <a:latin typeface="Cambria Math" panose="02040503050406030204" pitchFamily="18" charset="0"/>
                        <a:ea typeface="Cambria Math" panose="02040503050406030204" pitchFamily="18" charset="0"/>
                      </a:rPr>
                      <m:t>= ∥</m:t>
                    </m:r>
                    <m:sSub>
                      <m:sSubPr>
                        <m:ctrlPr>
                          <a:rPr lang="en-CA" sz="2400" b="0" i="1" smtClean="0">
                            <a:latin typeface="Cambria Math" panose="02040503050406030204" pitchFamily="18" charset="0"/>
                            <a:ea typeface="Cambria Math" panose="02040503050406030204" pitchFamily="18" charset="0"/>
                          </a:rPr>
                        </m:ctrlPr>
                      </m:sSubPr>
                      <m:e>
                        <m:r>
                          <a:rPr lang="en-CA" sz="2400" b="0" i="1" smtClean="0">
                            <a:latin typeface="Cambria Math" panose="02040503050406030204" pitchFamily="18" charset="0"/>
                            <a:ea typeface="Cambria Math" panose="02040503050406030204" pitchFamily="18" charset="0"/>
                          </a:rPr>
                          <m:t>𝜇</m:t>
                        </m:r>
                      </m:e>
                      <m:sub>
                        <m:r>
                          <a:rPr lang="en-CA" sz="2400" b="0" i="1" smtClean="0">
                            <a:latin typeface="Cambria Math" panose="02040503050406030204" pitchFamily="18" charset="0"/>
                            <a:ea typeface="Cambria Math" panose="02040503050406030204" pitchFamily="18" charset="0"/>
                          </a:rPr>
                          <m:t>1</m:t>
                        </m:r>
                      </m:sub>
                    </m:sSub>
                    <m:r>
                      <a:rPr lang="en-CA" sz="2400" b="0" i="1" smtClean="0">
                        <a:latin typeface="Cambria Math" panose="02040503050406030204" pitchFamily="18" charset="0"/>
                        <a:ea typeface="Cambria Math" panose="02040503050406030204" pitchFamily="18" charset="0"/>
                      </a:rPr>
                      <m:t>−</m:t>
                    </m:r>
                    <m:sSub>
                      <m:sSubPr>
                        <m:ctrlPr>
                          <a:rPr lang="en-CA" sz="2400" b="0" i="1" smtClean="0">
                            <a:latin typeface="Cambria Math" panose="02040503050406030204" pitchFamily="18" charset="0"/>
                            <a:ea typeface="Cambria Math" panose="02040503050406030204" pitchFamily="18" charset="0"/>
                          </a:rPr>
                        </m:ctrlPr>
                      </m:sSubPr>
                      <m:e>
                        <m:r>
                          <a:rPr lang="en-CA" sz="2400" b="0" i="1" smtClean="0">
                            <a:latin typeface="Cambria Math" panose="02040503050406030204" pitchFamily="18" charset="0"/>
                            <a:ea typeface="Cambria Math" panose="02040503050406030204" pitchFamily="18" charset="0"/>
                          </a:rPr>
                          <m:t>𝜇</m:t>
                        </m:r>
                      </m:e>
                      <m:sub>
                        <m:r>
                          <a:rPr lang="en-CA" sz="2400" b="0" i="1" smtClean="0">
                            <a:latin typeface="Cambria Math" panose="02040503050406030204" pitchFamily="18" charset="0"/>
                            <a:ea typeface="Cambria Math" panose="02040503050406030204" pitchFamily="18" charset="0"/>
                          </a:rPr>
                          <m:t>2</m:t>
                        </m:r>
                      </m:sub>
                    </m:sSub>
                    <m:r>
                      <a:rPr lang="en-CA" sz="2400" b="0" i="1" smtClean="0">
                        <a:latin typeface="Cambria Math" panose="02040503050406030204" pitchFamily="18" charset="0"/>
                        <a:ea typeface="Cambria Math" panose="02040503050406030204" pitchFamily="18" charset="0"/>
                      </a:rPr>
                      <m:t>∥</m:t>
                    </m:r>
                  </m:oMath>
                </a14:m>
                <a:endParaRPr lang="en-CA" sz="1800" dirty="0"/>
              </a:p>
              <a:p>
                <a:r>
                  <a:rPr lang="en-CA" dirty="0"/>
                  <a:t>Assumptions</a:t>
                </a:r>
              </a:p>
              <a:p>
                <a:endParaRPr lang="en-CA" dirty="0"/>
              </a:p>
              <a:p>
                <a:endParaRPr lang="en-CA" sz="900" dirty="0"/>
              </a:p>
              <a:p>
                <a:r>
                  <a:rPr lang="en-CA" b="1" dirty="0"/>
                  <a:t>Main Result</a:t>
                </a:r>
                <a:r>
                  <a:rPr lang="en-CA" dirty="0"/>
                  <a:t>: There is a linear classifier using </a:t>
                </a:r>
                <a14:m>
                  <m:oMath xmlns:m="http://schemas.openxmlformats.org/officeDocument/2006/math">
                    <m:r>
                      <a:rPr lang="en-CA" b="0" i="1" smtClean="0">
                        <a:latin typeface="Cambria Math" panose="02040503050406030204" pitchFamily="18" charset="0"/>
                      </a:rPr>
                      <m:t>𝑘</m:t>
                    </m:r>
                  </m:oMath>
                </a14:m>
                <a:r>
                  <a:rPr lang="en-CA" dirty="0"/>
                  <a:t> corrected convolutions that, with high probability, has error rate at most</a:t>
                </a:r>
              </a:p>
            </p:txBody>
          </p:sp>
        </mc:Choice>
        <mc:Fallback xmlns="">
          <p:sp>
            <p:nvSpPr>
              <p:cNvPr id="3" name="Content Placeholder 2">
                <a:extLst>
                  <a:ext uri="{FF2B5EF4-FFF2-40B4-BE49-F238E27FC236}">
                    <a16:creationId xmlns:a16="http://schemas.microsoft.com/office/drawing/2014/main" id="{36A56EAB-FB15-106F-A0B0-EA751B5FF04C}"/>
                  </a:ext>
                </a:extLst>
              </p:cNvPr>
              <p:cNvSpPr>
                <a:spLocks noGrp="1" noRot="1" noChangeAspect="1" noMove="1" noResize="1" noEditPoints="1" noAdjustHandles="1" noChangeArrowheads="1" noChangeShapeType="1" noTextEdit="1"/>
              </p:cNvSpPr>
              <p:nvPr>
                <p:ph idx="1"/>
              </p:nvPr>
            </p:nvSpPr>
            <p:spPr>
              <a:blipFill>
                <a:blip r:embed="rId2"/>
                <a:stretch>
                  <a:fillRect l="-474" t="-1061" r="-1001"/>
                </a:stretch>
              </a:blipFill>
            </p:spPr>
            <p:txBody>
              <a:bodyPr/>
              <a:lstStyle/>
              <a:p>
                <a:r>
                  <a:rPr lang="en-CA">
                    <a:noFill/>
                  </a:rPr>
                  <a:t> </a:t>
                </a:r>
              </a:p>
            </p:txBody>
          </p:sp>
        </mc:Fallback>
      </mc:AlternateContent>
      <p:sp>
        <p:nvSpPr>
          <p:cNvPr id="4" name="Footer Placeholder 3">
            <a:extLst>
              <a:ext uri="{FF2B5EF4-FFF2-40B4-BE49-F238E27FC236}">
                <a16:creationId xmlns:a16="http://schemas.microsoft.com/office/drawing/2014/main" id="{8DC45FB7-E146-B44C-EF14-E5CAC19E50C9}"/>
              </a:ext>
            </a:extLst>
          </p:cNvPr>
          <p:cNvSpPr>
            <a:spLocks noGrp="1"/>
          </p:cNvSpPr>
          <p:nvPr>
            <p:ph type="ftr" sz="quarter" idx="11"/>
          </p:nvPr>
        </p:nvSpPr>
        <p:spPr/>
        <p:txBody>
          <a:bodyPr/>
          <a:lstStyle/>
          <a:p>
            <a:pPr lvl="0">
              <a:defRPr/>
            </a:pPr>
            <a:r>
              <a:rPr lang="en-US" dirty="0">
                <a:solidFill>
                  <a:srgbClr val="000000"/>
                </a:solidFill>
              </a:rPr>
              <a:t>Analysis of Corrected Graph Convolutions</a:t>
            </a:r>
          </a:p>
        </p:txBody>
      </p:sp>
      <p:sp>
        <p:nvSpPr>
          <p:cNvPr id="5" name="Slide Number Placeholder 4">
            <a:extLst>
              <a:ext uri="{FF2B5EF4-FFF2-40B4-BE49-F238E27FC236}">
                <a16:creationId xmlns:a16="http://schemas.microsoft.com/office/drawing/2014/main" id="{C6803CD2-B5B9-5745-65B6-C2662AEA490E}"/>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rPr>
              <a:t>PAGE  </a:t>
            </a:r>
            <a:fld id="{93005692-73BE-493E-93AB-ECD6027A7652}" type="slidenum">
              <a:rPr kumimoji="0" lang="en-US" sz="1000" b="0" i="0" u="none" strike="noStrike" kern="120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pic>
        <p:nvPicPr>
          <p:cNvPr id="7" name="Picture 6">
            <a:extLst>
              <a:ext uri="{FF2B5EF4-FFF2-40B4-BE49-F238E27FC236}">
                <a16:creationId xmlns:a16="http://schemas.microsoft.com/office/drawing/2014/main" id="{FAA3B5E6-0540-F350-9952-4DDCB5F7D312}"/>
              </a:ext>
            </a:extLst>
          </p:cNvPr>
          <p:cNvPicPr>
            <a:picLocks noChangeAspect="1"/>
          </p:cNvPicPr>
          <p:nvPr/>
        </p:nvPicPr>
        <p:blipFill>
          <a:blip r:embed="rId3"/>
          <a:stretch>
            <a:fillRect/>
          </a:stretch>
        </p:blipFill>
        <p:spPr>
          <a:xfrm>
            <a:off x="2227266" y="3164058"/>
            <a:ext cx="2324219" cy="749339"/>
          </a:xfrm>
          <a:prstGeom prst="rect">
            <a:avLst/>
          </a:prstGeom>
        </p:spPr>
      </p:pic>
      <p:pic>
        <p:nvPicPr>
          <p:cNvPr id="9" name="Picture 8">
            <a:extLst>
              <a:ext uri="{FF2B5EF4-FFF2-40B4-BE49-F238E27FC236}">
                <a16:creationId xmlns:a16="http://schemas.microsoft.com/office/drawing/2014/main" id="{F791888F-F159-9F41-09AD-B902222D0EF3}"/>
              </a:ext>
            </a:extLst>
          </p:cNvPr>
          <p:cNvPicPr>
            <a:picLocks noChangeAspect="1"/>
          </p:cNvPicPr>
          <p:nvPr/>
        </p:nvPicPr>
        <p:blipFill>
          <a:blip r:embed="rId4"/>
          <a:stretch>
            <a:fillRect/>
          </a:stretch>
        </p:blipFill>
        <p:spPr>
          <a:xfrm>
            <a:off x="5397012" y="3287889"/>
            <a:ext cx="1295467" cy="501676"/>
          </a:xfrm>
          <a:prstGeom prst="rect">
            <a:avLst/>
          </a:prstGeom>
        </p:spPr>
      </p:pic>
      <p:pic>
        <p:nvPicPr>
          <p:cNvPr id="11" name="Picture 10">
            <a:extLst>
              <a:ext uri="{FF2B5EF4-FFF2-40B4-BE49-F238E27FC236}">
                <a16:creationId xmlns:a16="http://schemas.microsoft.com/office/drawing/2014/main" id="{BC791527-4107-0774-6A7C-BB71EBB0C688}"/>
              </a:ext>
            </a:extLst>
          </p:cNvPr>
          <p:cNvPicPr>
            <a:picLocks noChangeAspect="1"/>
          </p:cNvPicPr>
          <p:nvPr/>
        </p:nvPicPr>
        <p:blipFill>
          <a:blip r:embed="rId5"/>
          <a:stretch>
            <a:fillRect/>
          </a:stretch>
        </p:blipFill>
        <p:spPr>
          <a:xfrm>
            <a:off x="7640514" y="3011650"/>
            <a:ext cx="1549480" cy="1054154"/>
          </a:xfrm>
          <a:prstGeom prst="rect">
            <a:avLst/>
          </a:prstGeom>
        </p:spPr>
      </p:pic>
      <p:pic>
        <p:nvPicPr>
          <p:cNvPr id="13" name="Picture 12">
            <a:extLst>
              <a:ext uri="{FF2B5EF4-FFF2-40B4-BE49-F238E27FC236}">
                <a16:creationId xmlns:a16="http://schemas.microsoft.com/office/drawing/2014/main" id="{978F33DF-FA57-54C9-2C4C-CAE367B8FCD4}"/>
              </a:ext>
            </a:extLst>
          </p:cNvPr>
          <p:cNvPicPr>
            <a:picLocks noChangeAspect="1"/>
          </p:cNvPicPr>
          <p:nvPr/>
        </p:nvPicPr>
        <p:blipFill>
          <a:blip r:embed="rId6"/>
          <a:stretch>
            <a:fillRect/>
          </a:stretch>
        </p:blipFill>
        <p:spPr>
          <a:xfrm>
            <a:off x="4368711" y="5189662"/>
            <a:ext cx="3454578" cy="901746"/>
          </a:xfrm>
          <a:prstGeom prst="rect">
            <a:avLst/>
          </a:prstGeom>
        </p:spPr>
      </p:pic>
    </p:spTree>
    <p:extLst>
      <p:ext uri="{BB962C8B-B14F-4D97-AF65-F5344CB8AC3E}">
        <p14:creationId xmlns:p14="http://schemas.microsoft.com/office/powerpoint/2010/main" val="195629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859F0-85D0-6027-763A-3423D4BF141F}"/>
              </a:ext>
            </a:extLst>
          </p:cNvPr>
          <p:cNvSpPr>
            <a:spLocks noGrp="1"/>
          </p:cNvSpPr>
          <p:nvPr>
            <p:ph type="title"/>
          </p:nvPr>
        </p:nvSpPr>
        <p:spPr/>
        <p:txBody>
          <a:bodyPr/>
          <a:lstStyle/>
          <a:p>
            <a:r>
              <a:rPr lang="en-CA" dirty="0"/>
              <a:t>Binary Classification: </a:t>
            </a:r>
            <a:r>
              <a:rPr lang="en-CA" dirty="0">
                <a:solidFill>
                  <a:schemeClr val="accent1"/>
                </a:solidFill>
              </a:rPr>
              <a:t>Exact Recovery</a:t>
            </a:r>
          </a:p>
        </p:txBody>
      </p:sp>
      <p:sp>
        <p:nvSpPr>
          <p:cNvPr id="3" name="Content Placeholder 2">
            <a:extLst>
              <a:ext uri="{FF2B5EF4-FFF2-40B4-BE49-F238E27FC236}">
                <a16:creationId xmlns:a16="http://schemas.microsoft.com/office/drawing/2014/main" id="{F95B2FEB-6657-B135-3E10-2D6EAFB51526}"/>
              </a:ext>
            </a:extLst>
          </p:cNvPr>
          <p:cNvSpPr>
            <a:spLocks noGrp="1"/>
          </p:cNvSpPr>
          <p:nvPr>
            <p:ph idx="1"/>
          </p:nvPr>
        </p:nvSpPr>
        <p:spPr/>
        <p:txBody>
          <a:bodyPr/>
          <a:lstStyle/>
          <a:p>
            <a:pPr marL="0" indent="0">
              <a:buNone/>
            </a:pPr>
            <a:r>
              <a:rPr lang="en-CA" dirty="0"/>
              <a:t>Suppose our parameter satisfy the additional assumptions that:</a:t>
            </a:r>
          </a:p>
          <a:p>
            <a:pPr marL="0" indent="0">
              <a:buNone/>
            </a:pPr>
            <a:endParaRPr lang="en-CA" dirty="0"/>
          </a:p>
          <a:p>
            <a:pPr marL="0" indent="0">
              <a:buNone/>
            </a:pPr>
            <a:endParaRPr lang="en-CA" dirty="0"/>
          </a:p>
          <a:p>
            <a:pPr marL="0" indent="0">
              <a:buNone/>
            </a:pPr>
            <a:endParaRPr lang="en-CA" dirty="0"/>
          </a:p>
          <a:p>
            <a:pPr marL="0" indent="0">
              <a:buNone/>
            </a:pPr>
            <a:r>
              <a:rPr lang="en-CA" dirty="0"/>
              <a:t>Then the features are linearly separable after k convolutions with high probability </a:t>
            </a:r>
          </a:p>
        </p:txBody>
      </p:sp>
      <p:sp>
        <p:nvSpPr>
          <p:cNvPr id="4" name="Footer Placeholder 3">
            <a:extLst>
              <a:ext uri="{FF2B5EF4-FFF2-40B4-BE49-F238E27FC236}">
                <a16:creationId xmlns:a16="http://schemas.microsoft.com/office/drawing/2014/main" id="{CA6A3242-1F5B-6643-22D0-56AA7C3FBF2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Analysis of Corrected Graph Convolutions</a:t>
            </a:r>
          </a:p>
        </p:txBody>
      </p:sp>
      <p:sp>
        <p:nvSpPr>
          <p:cNvPr id="5" name="Slide Number Placeholder 4">
            <a:extLst>
              <a:ext uri="{FF2B5EF4-FFF2-40B4-BE49-F238E27FC236}">
                <a16:creationId xmlns:a16="http://schemas.microsoft.com/office/drawing/2014/main" id="{EA4E70C6-CDFD-A9E1-3EFB-37CD6E1E1647}"/>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rPr>
              <a:t>PAGE  </a:t>
            </a:r>
            <a:fld id="{93005692-73BE-493E-93AB-ECD6027A7652}" type="slidenum">
              <a:rPr kumimoji="0" lang="en-US" sz="1000" b="0" i="0" u="none" strike="noStrike" kern="120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pic>
        <p:nvPicPr>
          <p:cNvPr id="7" name="Picture 6">
            <a:extLst>
              <a:ext uri="{FF2B5EF4-FFF2-40B4-BE49-F238E27FC236}">
                <a16:creationId xmlns:a16="http://schemas.microsoft.com/office/drawing/2014/main" id="{F2F33F0A-22CD-8D6B-E923-80CDC360299F}"/>
              </a:ext>
            </a:extLst>
          </p:cNvPr>
          <p:cNvPicPr>
            <a:picLocks noChangeAspect="1"/>
          </p:cNvPicPr>
          <p:nvPr/>
        </p:nvPicPr>
        <p:blipFill>
          <a:blip r:embed="rId2"/>
          <a:stretch>
            <a:fillRect/>
          </a:stretch>
        </p:blipFill>
        <p:spPr>
          <a:xfrm>
            <a:off x="1576745" y="2067530"/>
            <a:ext cx="8325278" cy="1168460"/>
          </a:xfrm>
          <a:prstGeom prst="rect">
            <a:avLst/>
          </a:prstGeom>
        </p:spPr>
      </p:pic>
    </p:spTree>
    <p:extLst>
      <p:ext uri="{BB962C8B-B14F-4D97-AF65-F5344CB8AC3E}">
        <p14:creationId xmlns:p14="http://schemas.microsoft.com/office/powerpoint/2010/main" val="389269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8E5C9-ECD3-4959-10B5-CB62B34BD693}"/>
              </a:ext>
            </a:extLst>
          </p:cNvPr>
          <p:cNvSpPr>
            <a:spLocks noGrp="1"/>
          </p:cNvSpPr>
          <p:nvPr>
            <p:ph type="title"/>
          </p:nvPr>
        </p:nvSpPr>
        <p:spPr/>
        <p:txBody>
          <a:bodyPr/>
          <a:lstStyle/>
          <a:p>
            <a:r>
              <a:rPr lang="en-CA" dirty="0"/>
              <a:t>Two-Class Experiments: </a:t>
            </a:r>
            <a:r>
              <a:rPr lang="en-CA" dirty="0">
                <a:solidFill>
                  <a:schemeClr val="accent1"/>
                </a:solidFill>
              </a:rPr>
              <a:t>Synthetic Data</a:t>
            </a:r>
          </a:p>
        </p:txBody>
      </p:sp>
      <p:sp>
        <p:nvSpPr>
          <p:cNvPr id="4" name="Footer Placeholder 3">
            <a:extLst>
              <a:ext uri="{FF2B5EF4-FFF2-40B4-BE49-F238E27FC236}">
                <a16:creationId xmlns:a16="http://schemas.microsoft.com/office/drawing/2014/main" id="{05B77F74-DDCE-7B0E-0DDB-CEF2503A588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Analysis of Corrected Graph Convolutions</a:t>
            </a:r>
          </a:p>
        </p:txBody>
      </p:sp>
      <p:sp>
        <p:nvSpPr>
          <p:cNvPr id="5" name="Slide Number Placeholder 4">
            <a:extLst>
              <a:ext uri="{FF2B5EF4-FFF2-40B4-BE49-F238E27FC236}">
                <a16:creationId xmlns:a16="http://schemas.microsoft.com/office/drawing/2014/main" id="{E35A5393-2FCA-A87B-F688-13B98E6DB25C}"/>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rPr>
              <a:t>PAGE  </a:t>
            </a:r>
            <a:fld id="{93005692-73BE-493E-93AB-ECD6027A7652}" type="slidenum">
              <a:rPr kumimoji="0" lang="en-US" sz="1000" b="0" i="0" u="none" strike="noStrike" kern="120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CB8754A7-5B0E-973A-D4F3-3B75085DC1DB}"/>
              </a:ext>
            </a:extLst>
          </p:cNvPr>
          <p:cNvSpPr txBox="1"/>
          <p:nvPr/>
        </p:nvSpPr>
        <p:spPr>
          <a:xfrm>
            <a:off x="2135687" y="5449431"/>
            <a:ext cx="7818120" cy="584775"/>
          </a:xfrm>
          <a:prstGeom prst="rect">
            <a:avLst/>
          </a:prstGeom>
          <a:noFill/>
        </p:spPr>
        <p:txBody>
          <a:bodyPr wrap="square">
            <a:spAutoFit/>
          </a:bodyPr>
          <a:lstStyle/>
          <a:p>
            <a:pPr algn="ctr"/>
            <a:r>
              <a:rPr lang="en-CA" sz="1600" dirty="0"/>
              <a:t>Accuracy plot (average over 50 trials) against signal-to-noise ratio of the features and fixing </a:t>
            </a:r>
            <a:r>
              <a:rPr lang="el-GR" sz="1600" dirty="0"/>
              <a:t>γ=|</a:t>
            </a:r>
            <a:r>
              <a:rPr lang="en-CA" sz="1600" dirty="0"/>
              <a:t>p−q|/(</a:t>
            </a:r>
            <a:r>
              <a:rPr lang="en-CA" sz="1600" dirty="0" err="1"/>
              <a:t>p+q</a:t>
            </a:r>
            <a:r>
              <a:rPr lang="en-CA" sz="1600" dirty="0"/>
              <a:t>)=2/3 for increasing number of convolutions.</a:t>
            </a:r>
          </a:p>
        </p:txBody>
      </p:sp>
      <p:pic>
        <p:nvPicPr>
          <p:cNvPr id="8" name="Picture 7">
            <a:extLst>
              <a:ext uri="{FF2B5EF4-FFF2-40B4-BE49-F238E27FC236}">
                <a16:creationId xmlns:a16="http://schemas.microsoft.com/office/drawing/2014/main" id="{2429E546-ED7E-991C-B3DF-24E4EC18AD10}"/>
              </a:ext>
            </a:extLst>
          </p:cNvPr>
          <p:cNvPicPr>
            <a:picLocks noChangeAspect="1"/>
          </p:cNvPicPr>
          <p:nvPr/>
        </p:nvPicPr>
        <p:blipFill>
          <a:blip r:embed="rId3"/>
          <a:stretch>
            <a:fillRect/>
          </a:stretch>
        </p:blipFill>
        <p:spPr>
          <a:xfrm>
            <a:off x="1548920" y="1330035"/>
            <a:ext cx="8801552" cy="4026107"/>
          </a:xfrm>
          <a:prstGeom prst="rect">
            <a:avLst/>
          </a:prstGeom>
        </p:spPr>
      </p:pic>
    </p:spTree>
    <p:extLst>
      <p:ext uri="{BB962C8B-B14F-4D97-AF65-F5344CB8AC3E}">
        <p14:creationId xmlns:p14="http://schemas.microsoft.com/office/powerpoint/2010/main" val="4269384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4E0791-09F0-0F77-AFAE-3D9C726A4A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F2B874-9F05-C707-53D1-BC8103A7544D}"/>
              </a:ext>
            </a:extLst>
          </p:cNvPr>
          <p:cNvSpPr>
            <a:spLocks noGrp="1"/>
          </p:cNvSpPr>
          <p:nvPr>
            <p:ph type="title"/>
          </p:nvPr>
        </p:nvSpPr>
        <p:spPr/>
        <p:txBody>
          <a:bodyPr/>
          <a:lstStyle/>
          <a:p>
            <a:r>
              <a:rPr lang="en-CA" dirty="0"/>
              <a:t>Two-Class Experiments: </a:t>
            </a:r>
            <a:r>
              <a:rPr lang="en-CA" dirty="0">
                <a:solidFill>
                  <a:schemeClr val="accent1"/>
                </a:solidFill>
              </a:rPr>
              <a:t>Synthetic Data</a:t>
            </a:r>
          </a:p>
        </p:txBody>
      </p:sp>
      <p:sp>
        <p:nvSpPr>
          <p:cNvPr id="4" name="Footer Placeholder 3">
            <a:extLst>
              <a:ext uri="{FF2B5EF4-FFF2-40B4-BE49-F238E27FC236}">
                <a16:creationId xmlns:a16="http://schemas.microsoft.com/office/drawing/2014/main" id="{0FFA9F5D-AC42-5448-C702-9CD8E6AAC47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Analysis of Corrected Graph Convolutions</a:t>
            </a:r>
          </a:p>
        </p:txBody>
      </p:sp>
      <p:sp>
        <p:nvSpPr>
          <p:cNvPr id="5" name="Slide Number Placeholder 4">
            <a:extLst>
              <a:ext uri="{FF2B5EF4-FFF2-40B4-BE49-F238E27FC236}">
                <a16:creationId xmlns:a16="http://schemas.microsoft.com/office/drawing/2014/main" id="{6A41A7CF-99AE-E86B-67D3-A11CF63E7A42}"/>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rPr>
              <a:t>PAGE  </a:t>
            </a:r>
            <a:fld id="{93005692-73BE-493E-93AB-ECD6027A7652}" type="slidenum">
              <a:rPr kumimoji="0" lang="en-US" sz="1000" b="0" i="0" u="none" strike="noStrike" kern="120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BCA15890-B06D-BF6E-1B73-1A9007669D4F}"/>
              </a:ext>
            </a:extLst>
          </p:cNvPr>
          <p:cNvSpPr txBox="1"/>
          <p:nvPr/>
        </p:nvSpPr>
        <p:spPr>
          <a:xfrm>
            <a:off x="2135687" y="5449431"/>
            <a:ext cx="7818120" cy="830997"/>
          </a:xfrm>
          <a:prstGeom prst="rect">
            <a:avLst/>
          </a:prstGeom>
          <a:noFill/>
        </p:spPr>
        <p:txBody>
          <a:bodyPr wrap="square">
            <a:spAutoFit/>
          </a:bodyPr>
          <a:lstStyle/>
          <a:p>
            <a:pPr algn="ctr"/>
            <a:r>
              <a:rPr lang="en-CA" sz="1600" dirty="0"/>
              <a:t>Accuracy plot (average over 50 trials) against graph relative strength </a:t>
            </a:r>
            <a:r>
              <a:rPr lang="el-GR" sz="1600" dirty="0"/>
              <a:t>(γ=|</a:t>
            </a:r>
            <a:r>
              <a:rPr lang="en-CA" sz="1600" dirty="0"/>
              <a:t>p−q|/(</a:t>
            </a:r>
            <a:r>
              <a:rPr lang="en-CA" sz="1600" dirty="0" err="1"/>
              <a:t>p+q</a:t>
            </a:r>
            <a:r>
              <a:rPr lang="en-CA" sz="1600" dirty="0"/>
              <a:t>)) </a:t>
            </a:r>
            <a:r>
              <a:rPr lang="en-CA" sz="1600" b="0" dirty="0">
                <a:ea typeface="Cambria Math" panose="02040503050406030204" pitchFamily="18" charset="0"/>
              </a:rPr>
              <a:t>and fixing </a:t>
            </a:r>
            <a:r>
              <a:rPr lang="el-GR" sz="1600" dirty="0"/>
              <a:t>∥µ−ν∥/σ=1</a:t>
            </a:r>
            <a:r>
              <a:rPr lang="en-CA" sz="1600" b="0" dirty="0">
                <a:ea typeface="Cambria Math" panose="02040503050406030204" pitchFamily="18" charset="0"/>
              </a:rPr>
              <a:t> for various number of convolutions</a:t>
            </a:r>
            <a:br>
              <a:rPr lang="en-CA" sz="1600" b="0" dirty="0">
                <a:ea typeface="Cambria Math" panose="02040503050406030204" pitchFamily="18" charset="0"/>
              </a:rPr>
            </a:br>
            <a:endParaRPr lang="en-CA" sz="1600" dirty="0"/>
          </a:p>
        </p:txBody>
      </p:sp>
      <p:pic>
        <p:nvPicPr>
          <p:cNvPr id="7" name="Picture 6">
            <a:extLst>
              <a:ext uri="{FF2B5EF4-FFF2-40B4-BE49-F238E27FC236}">
                <a16:creationId xmlns:a16="http://schemas.microsoft.com/office/drawing/2014/main" id="{F78D1DE8-9CEE-D080-5379-97EA37D8E939}"/>
              </a:ext>
            </a:extLst>
          </p:cNvPr>
          <p:cNvPicPr>
            <a:picLocks noChangeAspect="1"/>
          </p:cNvPicPr>
          <p:nvPr/>
        </p:nvPicPr>
        <p:blipFill>
          <a:blip r:embed="rId3"/>
          <a:stretch>
            <a:fillRect/>
          </a:stretch>
        </p:blipFill>
        <p:spPr>
          <a:xfrm>
            <a:off x="1658265" y="1384916"/>
            <a:ext cx="8469120" cy="3859124"/>
          </a:xfrm>
          <a:prstGeom prst="rect">
            <a:avLst/>
          </a:prstGeom>
        </p:spPr>
      </p:pic>
    </p:spTree>
    <p:extLst>
      <p:ext uri="{BB962C8B-B14F-4D97-AF65-F5344CB8AC3E}">
        <p14:creationId xmlns:p14="http://schemas.microsoft.com/office/powerpoint/2010/main" val="1877136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AB4543-F95A-0876-65D6-A134DDD93E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8F7441-74FB-2735-A45A-80CDE7AC7E75}"/>
              </a:ext>
            </a:extLst>
          </p:cNvPr>
          <p:cNvSpPr>
            <a:spLocks noGrp="1"/>
          </p:cNvSpPr>
          <p:nvPr>
            <p:ph type="title"/>
          </p:nvPr>
        </p:nvSpPr>
        <p:spPr/>
        <p:txBody>
          <a:bodyPr/>
          <a:lstStyle/>
          <a:p>
            <a:r>
              <a:rPr lang="en-CA" dirty="0"/>
              <a:t>Two-Class Experiments: </a:t>
            </a:r>
            <a:r>
              <a:rPr lang="en-CA" dirty="0">
                <a:solidFill>
                  <a:schemeClr val="accent1"/>
                </a:solidFill>
              </a:rPr>
              <a:t>Real Data</a:t>
            </a:r>
          </a:p>
        </p:txBody>
      </p:sp>
      <p:sp>
        <p:nvSpPr>
          <p:cNvPr id="4" name="Footer Placeholder 3">
            <a:extLst>
              <a:ext uri="{FF2B5EF4-FFF2-40B4-BE49-F238E27FC236}">
                <a16:creationId xmlns:a16="http://schemas.microsoft.com/office/drawing/2014/main" id="{572F565C-C6D6-2AAB-1A55-4F299A4185F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Analysis of Corrected Graph Convolutions</a:t>
            </a:r>
          </a:p>
        </p:txBody>
      </p:sp>
      <p:sp>
        <p:nvSpPr>
          <p:cNvPr id="5" name="Slide Number Placeholder 4">
            <a:extLst>
              <a:ext uri="{FF2B5EF4-FFF2-40B4-BE49-F238E27FC236}">
                <a16:creationId xmlns:a16="http://schemas.microsoft.com/office/drawing/2014/main" id="{88A794D9-041D-20C7-69D2-F0F61D065EBB}"/>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rPr>
              <a:t>PAGE  </a:t>
            </a:r>
            <a:fld id="{93005692-73BE-493E-93AB-ECD6027A7652}" type="slidenum">
              <a:rPr kumimoji="0" lang="en-US" sz="1000" b="0" i="0" u="none" strike="noStrike" kern="120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pic>
        <p:nvPicPr>
          <p:cNvPr id="7" name="Picture 6">
            <a:extLst>
              <a:ext uri="{FF2B5EF4-FFF2-40B4-BE49-F238E27FC236}">
                <a16:creationId xmlns:a16="http://schemas.microsoft.com/office/drawing/2014/main" id="{FD211DB8-A3D3-F371-5AE8-68237B58DA7C}"/>
              </a:ext>
            </a:extLst>
          </p:cNvPr>
          <p:cNvPicPr>
            <a:picLocks noChangeAspect="1"/>
          </p:cNvPicPr>
          <p:nvPr/>
        </p:nvPicPr>
        <p:blipFill>
          <a:blip r:embed="rId3"/>
          <a:stretch>
            <a:fillRect/>
          </a:stretch>
        </p:blipFill>
        <p:spPr>
          <a:xfrm>
            <a:off x="669446" y="1597452"/>
            <a:ext cx="10562866" cy="2565816"/>
          </a:xfrm>
          <a:prstGeom prst="rect">
            <a:avLst/>
          </a:prstGeom>
        </p:spPr>
      </p:pic>
      <p:sp>
        <p:nvSpPr>
          <p:cNvPr id="6" name="TextBox 5">
            <a:extLst>
              <a:ext uri="{FF2B5EF4-FFF2-40B4-BE49-F238E27FC236}">
                <a16:creationId xmlns:a16="http://schemas.microsoft.com/office/drawing/2014/main" id="{73C5E6A9-6494-B3AA-5AD0-B453E9C20B34}"/>
              </a:ext>
            </a:extLst>
          </p:cNvPr>
          <p:cNvSpPr txBox="1"/>
          <p:nvPr/>
        </p:nvSpPr>
        <p:spPr>
          <a:xfrm>
            <a:off x="2287524" y="4433433"/>
            <a:ext cx="7616952" cy="584775"/>
          </a:xfrm>
          <a:prstGeom prst="rect">
            <a:avLst/>
          </a:prstGeom>
          <a:noFill/>
        </p:spPr>
        <p:txBody>
          <a:bodyPr wrap="square">
            <a:spAutoFit/>
          </a:bodyPr>
          <a:lstStyle/>
          <a:p>
            <a:pPr algn="ctr"/>
            <a:r>
              <a:rPr lang="en-US" sz="1600" dirty="0"/>
              <a:t>Important information about class memberships is typically captured by the top C eigenvectors, where C &gt; no. of classes</a:t>
            </a:r>
            <a:endParaRPr lang="en-CA" sz="1600" dirty="0"/>
          </a:p>
        </p:txBody>
      </p:sp>
    </p:spTree>
    <p:extLst>
      <p:ext uri="{BB962C8B-B14F-4D97-AF65-F5344CB8AC3E}">
        <p14:creationId xmlns:p14="http://schemas.microsoft.com/office/powerpoint/2010/main" val="25035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44C3C-79B1-5661-E16D-8C585ECA3B29}"/>
              </a:ext>
            </a:extLst>
          </p:cNvPr>
          <p:cNvSpPr>
            <a:spLocks noGrp="1"/>
          </p:cNvSpPr>
          <p:nvPr>
            <p:ph type="title"/>
          </p:nvPr>
        </p:nvSpPr>
        <p:spPr/>
        <p:txBody>
          <a:bodyPr/>
          <a:lstStyle/>
          <a:p>
            <a:r>
              <a:rPr lang="en-CA" dirty="0"/>
              <a:t>Multi-class Classification: </a:t>
            </a:r>
            <a:r>
              <a:rPr lang="en-CA" dirty="0">
                <a:solidFill>
                  <a:schemeClr val="accent1"/>
                </a:solidFill>
              </a:rPr>
              <a:t>Partial Recovery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B1743F-4B81-C1D1-0450-CB87944198D7}"/>
                  </a:ext>
                </a:extLst>
              </p:cNvPr>
              <p:cNvSpPr>
                <a:spLocks noGrp="1"/>
              </p:cNvSpPr>
              <p:nvPr>
                <p:ph idx="1"/>
              </p:nvPr>
            </p:nvSpPr>
            <p:spPr/>
            <p:txBody>
              <a:bodyPr/>
              <a:lstStyle/>
              <a:p>
                <a:r>
                  <a:rPr lang="en-CA" dirty="0"/>
                  <a:t>Parameters: suppose we have </a:t>
                </a:r>
                <a14:m>
                  <m:oMath xmlns:m="http://schemas.openxmlformats.org/officeDocument/2006/math">
                    <m:r>
                      <a:rPr lang="en-CA" b="0" i="1" smtClean="0">
                        <a:latin typeface="Cambria Math" panose="02040503050406030204" pitchFamily="18" charset="0"/>
                      </a:rPr>
                      <m:t>𝐿</m:t>
                    </m:r>
                  </m:oMath>
                </a14:m>
                <a:r>
                  <a:rPr lang="en-CA" dirty="0"/>
                  <a:t> balanced classes with means </a:t>
                </a:r>
                <a14:m>
                  <m:oMath xmlns:m="http://schemas.openxmlformats.org/officeDocument/2006/math">
                    <m:sSub>
                      <m:sSubPr>
                        <m:ctrlPr>
                          <a:rPr lang="en-CA" i="1" smtClean="0">
                            <a:latin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𝜇</m:t>
                        </m:r>
                      </m:e>
                      <m:sub>
                        <m:r>
                          <a:rPr lang="en-CA" b="0" i="1" smtClean="0">
                            <a:latin typeface="Cambria Math" panose="02040503050406030204" pitchFamily="18" charset="0"/>
                          </a:rPr>
                          <m:t>1</m:t>
                        </m:r>
                      </m:sub>
                    </m:sSub>
                    <m:r>
                      <a:rPr lang="en-CA" b="0" i="1" smtClean="0">
                        <a:latin typeface="Cambria Math" panose="02040503050406030204" pitchFamily="18" charset="0"/>
                      </a:rPr>
                      <m:t>, … </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𝜇</m:t>
                        </m:r>
                      </m:e>
                      <m:sub>
                        <m:r>
                          <a:rPr lang="en-CA" b="0" i="1" smtClean="0">
                            <a:latin typeface="Cambria Math" panose="02040503050406030204" pitchFamily="18" charset="0"/>
                          </a:rPr>
                          <m:t>𝐿</m:t>
                        </m:r>
                      </m:sub>
                    </m:sSub>
                  </m:oMath>
                </a14:m>
                <a:endParaRPr lang="en-CA" dirty="0"/>
              </a:p>
              <a:p>
                <a:endParaRPr lang="en-CA" dirty="0"/>
              </a:p>
              <a:p>
                <a:endParaRPr lang="en-CA" dirty="0"/>
              </a:p>
              <a:p>
                <a:r>
                  <a:rPr lang="en-CA" dirty="0"/>
                  <a:t>Assumptions</a:t>
                </a:r>
              </a:p>
              <a:p>
                <a:endParaRPr lang="en-CA" dirty="0"/>
              </a:p>
              <a:p>
                <a:endParaRPr lang="en-CA" sz="800" b="1" dirty="0"/>
              </a:p>
              <a:p>
                <a:r>
                  <a:rPr lang="en-CA" b="1" dirty="0"/>
                  <a:t>Main Result</a:t>
                </a:r>
                <a:r>
                  <a:rPr lang="en-CA" dirty="0"/>
                  <a:t>: There is a linear classifier using </a:t>
                </a:r>
                <a14:m>
                  <m:oMath xmlns:m="http://schemas.openxmlformats.org/officeDocument/2006/math">
                    <m:r>
                      <a:rPr lang="en-CA" b="0" i="1" smtClean="0">
                        <a:latin typeface="Cambria Math" panose="02040503050406030204" pitchFamily="18" charset="0"/>
                      </a:rPr>
                      <m:t>𝑘</m:t>
                    </m:r>
                  </m:oMath>
                </a14:m>
                <a:r>
                  <a:rPr lang="en-CA" dirty="0"/>
                  <a:t> corrected convolutions that, with high probability, has error rate at most</a:t>
                </a:r>
              </a:p>
            </p:txBody>
          </p:sp>
        </mc:Choice>
        <mc:Fallback xmlns="">
          <p:sp>
            <p:nvSpPr>
              <p:cNvPr id="3" name="Content Placeholder 2">
                <a:extLst>
                  <a:ext uri="{FF2B5EF4-FFF2-40B4-BE49-F238E27FC236}">
                    <a16:creationId xmlns:a16="http://schemas.microsoft.com/office/drawing/2014/main" id="{EFB1743F-4B81-C1D1-0450-CB87944198D7}"/>
                  </a:ext>
                </a:extLst>
              </p:cNvPr>
              <p:cNvSpPr>
                <a:spLocks noGrp="1" noRot="1" noChangeAspect="1" noMove="1" noResize="1" noEditPoints="1" noAdjustHandles="1" noChangeArrowheads="1" noChangeShapeType="1" noTextEdit="1"/>
              </p:cNvSpPr>
              <p:nvPr>
                <p:ph idx="1"/>
              </p:nvPr>
            </p:nvSpPr>
            <p:spPr>
              <a:blipFill>
                <a:blip r:embed="rId2"/>
                <a:stretch>
                  <a:fillRect l="-474" t="-1061" r="-1001"/>
                </a:stretch>
              </a:blipFill>
            </p:spPr>
            <p:txBody>
              <a:bodyPr/>
              <a:lstStyle/>
              <a:p>
                <a:r>
                  <a:rPr lang="en-CA">
                    <a:noFill/>
                  </a:rPr>
                  <a:t> </a:t>
                </a:r>
              </a:p>
            </p:txBody>
          </p:sp>
        </mc:Fallback>
      </mc:AlternateContent>
      <p:sp>
        <p:nvSpPr>
          <p:cNvPr id="4" name="Footer Placeholder 3">
            <a:extLst>
              <a:ext uri="{FF2B5EF4-FFF2-40B4-BE49-F238E27FC236}">
                <a16:creationId xmlns:a16="http://schemas.microsoft.com/office/drawing/2014/main" id="{9225B5D3-96D3-2090-7389-519811FE0D2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Analysis of Corrected Graph Convolutions</a:t>
            </a:r>
          </a:p>
        </p:txBody>
      </p:sp>
      <p:sp>
        <p:nvSpPr>
          <p:cNvPr id="5" name="Slide Number Placeholder 4">
            <a:extLst>
              <a:ext uri="{FF2B5EF4-FFF2-40B4-BE49-F238E27FC236}">
                <a16:creationId xmlns:a16="http://schemas.microsoft.com/office/drawing/2014/main" id="{68B9531C-C67E-800A-58F9-8E9EA6B53F07}"/>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rPr>
              <a:t>PAGE  </a:t>
            </a:r>
            <a:fld id="{93005692-73BE-493E-93AB-ECD6027A7652}" type="slidenum">
              <a:rPr kumimoji="0" lang="en-US" sz="1000" b="0" i="0" u="none" strike="noStrike" kern="120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D239371-733E-0EB6-7E03-8CBEC8042DA5}"/>
                  </a:ext>
                </a:extLst>
              </p:cNvPr>
              <p:cNvSpPr txBox="1"/>
              <p:nvPr/>
            </p:nvSpPr>
            <p:spPr>
              <a:xfrm>
                <a:off x="362389" y="2061236"/>
                <a:ext cx="11346903" cy="725327"/>
              </a:xfrm>
              <a:prstGeom prst="rect">
                <a:avLst/>
              </a:prstGeom>
              <a:noFill/>
            </p:spPr>
            <p:txBody>
              <a:bodyPr wrap="square">
                <a:spAutoFit/>
              </a:bodyPr>
              <a:lstStyle/>
              <a:p>
                <a:pPr marL="396875" lvl="1"/>
                <a:r>
                  <a:rPr lang="en-CA" b="1" dirty="0"/>
                  <a:t>Graph Signal</a:t>
                </a:r>
                <a:r>
                  <a:rPr lang="en-CA" sz="1600" dirty="0"/>
                  <a:t>: </a:t>
                </a:r>
                <a14:m>
                  <m:oMath xmlns:m="http://schemas.openxmlformats.org/officeDocument/2006/math">
                    <m:r>
                      <a:rPr lang="en-CA" sz="2400" i="1" smtClean="0">
                        <a:latin typeface="Cambria Math" panose="02040503050406030204" pitchFamily="18" charset="0"/>
                        <a:ea typeface="Cambria Math" panose="02040503050406030204" pitchFamily="18" charset="0"/>
                      </a:rPr>
                      <m:t>𝛾</m:t>
                    </m:r>
                    <m:r>
                      <a:rPr lang="en-CA" sz="2400" b="0" i="1" smtClean="0">
                        <a:latin typeface="Cambria Math" panose="02040503050406030204" pitchFamily="18" charset="0"/>
                        <a:ea typeface="Cambria Math" panose="02040503050406030204" pitchFamily="18" charset="0"/>
                      </a:rPr>
                      <m:t>= </m:t>
                    </m:r>
                    <m:f>
                      <m:fPr>
                        <m:ctrlPr>
                          <a:rPr lang="en-CA" sz="2400" b="0" i="1" smtClean="0">
                            <a:latin typeface="Cambria Math" panose="02040503050406030204" pitchFamily="18" charset="0"/>
                            <a:ea typeface="Cambria Math" panose="02040503050406030204" pitchFamily="18" charset="0"/>
                          </a:rPr>
                        </m:ctrlPr>
                      </m:fPr>
                      <m:num>
                        <m:r>
                          <a:rPr lang="en-CA" sz="2400" b="0" i="1" smtClean="0">
                            <a:latin typeface="Cambria Math" panose="02040503050406030204" pitchFamily="18" charset="0"/>
                            <a:ea typeface="Cambria Math" panose="02040503050406030204" pitchFamily="18" charset="0"/>
                          </a:rPr>
                          <m:t>(</m:t>
                        </m:r>
                        <m:r>
                          <a:rPr lang="en-CA" sz="2400" b="0" i="1" smtClean="0">
                            <a:latin typeface="Cambria Math" panose="02040503050406030204" pitchFamily="18" charset="0"/>
                            <a:ea typeface="Cambria Math" panose="02040503050406030204" pitchFamily="18" charset="0"/>
                          </a:rPr>
                          <m:t>𝑝</m:t>
                        </m:r>
                        <m:r>
                          <a:rPr lang="en-CA" sz="2400" b="0" i="1" smtClean="0">
                            <a:latin typeface="Cambria Math" panose="02040503050406030204" pitchFamily="18" charset="0"/>
                            <a:ea typeface="Cambria Math" panose="02040503050406030204" pitchFamily="18" charset="0"/>
                          </a:rPr>
                          <m:t>−</m:t>
                        </m:r>
                        <m:r>
                          <a:rPr lang="en-CA" sz="2400" b="0" i="1" smtClean="0">
                            <a:latin typeface="Cambria Math" panose="02040503050406030204" pitchFamily="18" charset="0"/>
                            <a:ea typeface="Cambria Math" panose="02040503050406030204" pitchFamily="18" charset="0"/>
                          </a:rPr>
                          <m:t>𝑞</m:t>
                        </m:r>
                        <m:r>
                          <a:rPr lang="en-CA" sz="2400" b="0" i="1" smtClean="0">
                            <a:latin typeface="Cambria Math" panose="02040503050406030204" pitchFamily="18" charset="0"/>
                            <a:ea typeface="Cambria Math" panose="02040503050406030204" pitchFamily="18" charset="0"/>
                          </a:rPr>
                          <m:t>)</m:t>
                        </m:r>
                        <m:rad>
                          <m:radPr>
                            <m:degHide m:val="on"/>
                            <m:ctrlPr>
                              <a:rPr lang="en-CA" sz="2400" b="0" i="1" smtClean="0">
                                <a:latin typeface="Cambria Math" panose="02040503050406030204" pitchFamily="18" charset="0"/>
                                <a:ea typeface="Cambria Math" panose="02040503050406030204" pitchFamily="18" charset="0"/>
                              </a:rPr>
                            </m:ctrlPr>
                          </m:radPr>
                          <m:deg/>
                          <m:e>
                            <m:r>
                              <a:rPr lang="en-CA" sz="2400" b="0" i="1" smtClean="0">
                                <a:latin typeface="Cambria Math" panose="02040503050406030204" pitchFamily="18" charset="0"/>
                                <a:ea typeface="Cambria Math" panose="02040503050406030204" pitchFamily="18" charset="0"/>
                              </a:rPr>
                              <m:t>𝑛𝑝</m:t>
                            </m:r>
                          </m:e>
                        </m:rad>
                      </m:num>
                      <m:den>
                        <m:rad>
                          <m:radPr>
                            <m:degHide m:val="on"/>
                            <m:ctrlPr>
                              <a:rPr lang="en-CA" sz="2400" b="0" i="1" smtClean="0">
                                <a:latin typeface="Cambria Math" panose="02040503050406030204" pitchFamily="18" charset="0"/>
                                <a:ea typeface="Cambria Math" panose="02040503050406030204" pitchFamily="18" charset="0"/>
                              </a:rPr>
                            </m:ctrlPr>
                          </m:radPr>
                          <m:deg/>
                          <m:e>
                            <m:r>
                              <a:rPr lang="en-CA" sz="2400" b="0" i="1" smtClean="0">
                                <a:latin typeface="Cambria Math" panose="02040503050406030204" pitchFamily="18" charset="0"/>
                                <a:ea typeface="Cambria Math" panose="02040503050406030204" pitchFamily="18" charset="0"/>
                              </a:rPr>
                              <m:t>𝐿𝑝</m:t>
                            </m:r>
                            <m:r>
                              <a:rPr lang="en-CA" sz="2400" b="0" i="1" smtClean="0">
                                <a:latin typeface="Cambria Math" panose="02040503050406030204" pitchFamily="18" charset="0"/>
                                <a:ea typeface="Cambria Math" panose="02040503050406030204" pitchFamily="18" charset="0"/>
                              </a:rPr>
                              <m:t>(1−</m:t>
                            </m:r>
                            <m:r>
                              <a:rPr lang="en-CA" sz="2400" b="0" i="1" smtClean="0">
                                <a:latin typeface="Cambria Math" panose="02040503050406030204" pitchFamily="18" charset="0"/>
                                <a:ea typeface="Cambria Math" panose="02040503050406030204" pitchFamily="18" charset="0"/>
                              </a:rPr>
                              <m:t>𝑝</m:t>
                            </m:r>
                            <m:r>
                              <a:rPr lang="en-CA" sz="2400" b="0" i="1" smtClean="0">
                                <a:latin typeface="Cambria Math" panose="02040503050406030204" pitchFamily="18" charset="0"/>
                                <a:ea typeface="Cambria Math" panose="02040503050406030204" pitchFamily="18" charset="0"/>
                              </a:rPr>
                              <m:t>)</m:t>
                            </m:r>
                          </m:e>
                        </m:rad>
                        <m:r>
                          <a:rPr lang="en-CA" sz="2400" b="0" i="1" smtClean="0">
                            <a:latin typeface="Cambria Math" panose="02040503050406030204" pitchFamily="18" charset="0"/>
                            <a:ea typeface="Cambria Math" panose="02040503050406030204" pitchFamily="18" charset="0"/>
                          </a:rPr>
                          <m:t>+</m:t>
                        </m:r>
                        <m:r>
                          <a:rPr lang="en-CA" sz="2400" b="0" i="1" smtClean="0">
                            <a:latin typeface="Cambria Math" panose="02040503050406030204" pitchFamily="18" charset="0"/>
                            <a:ea typeface="Cambria Math" panose="02040503050406030204" pitchFamily="18" charset="0"/>
                          </a:rPr>
                          <m:t>𝐿</m:t>
                        </m:r>
                        <m:rad>
                          <m:radPr>
                            <m:degHide m:val="on"/>
                            <m:ctrlPr>
                              <a:rPr lang="en-CA" sz="2400" b="0" i="1" smtClean="0">
                                <a:latin typeface="Cambria Math" panose="02040503050406030204" pitchFamily="18" charset="0"/>
                                <a:ea typeface="Cambria Math" panose="02040503050406030204" pitchFamily="18" charset="0"/>
                              </a:rPr>
                            </m:ctrlPr>
                          </m:radPr>
                          <m:deg/>
                          <m:e>
                            <m:r>
                              <a:rPr lang="en-CA" sz="2400" b="0" i="1" smtClean="0">
                                <a:latin typeface="Cambria Math" panose="02040503050406030204" pitchFamily="18" charset="0"/>
                                <a:ea typeface="Cambria Math" panose="02040503050406030204" pitchFamily="18" charset="0"/>
                              </a:rPr>
                              <m:t>𝑞</m:t>
                            </m:r>
                            <m:r>
                              <a:rPr lang="en-CA" sz="2400" b="0" i="1" smtClean="0">
                                <a:latin typeface="Cambria Math" panose="02040503050406030204" pitchFamily="18" charset="0"/>
                                <a:ea typeface="Cambria Math" panose="02040503050406030204" pitchFamily="18" charset="0"/>
                              </a:rPr>
                              <m:t>(1−</m:t>
                            </m:r>
                            <m:r>
                              <a:rPr lang="en-CA" sz="2400" b="0" i="1" smtClean="0">
                                <a:latin typeface="Cambria Math" panose="02040503050406030204" pitchFamily="18" charset="0"/>
                                <a:ea typeface="Cambria Math" panose="02040503050406030204" pitchFamily="18" charset="0"/>
                              </a:rPr>
                              <m:t>𝑞</m:t>
                            </m:r>
                            <m:r>
                              <a:rPr lang="en-CA" sz="2400" b="0" i="1" smtClean="0">
                                <a:latin typeface="Cambria Math" panose="02040503050406030204" pitchFamily="18" charset="0"/>
                                <a:ea typeface="Cambria Math" panose="02040503050406030204" pitchFamily="18" charset="0"/>
                              </a:rPr>
                              <m:t>)</m:t>
                            </m:r>
                          </m:e>
                        </m:rad>
                      </m:den>
                    </m:f>
                  </m:oMath>
                </a14:m>
                <a:r>
                  <a:rPr lang="en-CA" sz="2400" dirty="0"/>
                  <a:t>	</a:t>
                </a:r>
                <a:r>
                  <a:rPr lang="en-CA" b="1" dirty="0"/>
                  <a:t>Feature Separation</a:t>
                </a:r>
                <a:r>
                  <a:rPr lang="en-CA" sz="1600" dirty="0"/>
                  <a:t>: </a:t>
                </a:r>
                <a14:m>
                  <m:oMath xmlns:m="http://schemas.openxmlformats.org/officeDocument/2006/math">
                    <m:r>
                      <m:rPr>
                        <m:sty m:val="p"/>
                      </m:rPr>
                      <a:rPr lang="el-GR" sz="2400" i="1" smtClean="0">
                        <a:latin typeface="Cambria Math" panose="02040503050406030204" pitchFamily="18" charset="0"/>
                        <a:ea typeface="Cambria Math" panose="02040503050406030204" pitchFamily="18" charset="0"/>
                      </a:rPr>
                      <m:t>Δ</m:t>
                    </m:r>
                    <m:r>
                      <a:rPr lang="en-CA" sz="2400" b="0" i="1" smtClean="0">
                        <a:latin typeface="Cambria Math" panose="02040503050406030204" pitchFamily="18" charset="0"/>
                        <a:ea typeface="Cambria Math" panose="02040503050406030204" pitchFamily="18" charset="0"/>
                      </a:rPr>
                      <m:t>= </m:t>
                    </m:r>
                    <m:func>
                      <m:funcPr>
                        <m:ctrlPr>
                          <a:rPr lang="en-CA" sz="2400" b="0" i="1" smtClean="0">
                            <a:latin typeface="Cambria Math" panose="02040503050406030204" pitchFamily="18" charset="0"/>
                            <a:ea typeface="Cambria Math" panose="02040503050406030204" pitchFamily="18" charset="0"/>
                          </a:rPr>
                        </m:ctrlPr>
                      </m:funcPr>
                      <m:fName>
                        <m:limLow>
                          <m:limLowPr>
                            <m:ctrlPr>
                              <a:rPr lang="en-CA" sz="2400" b="0" i="1" smtClean="0">
                                <a:latin typeface="Cambria Math" panose="02040503050406030204" pitchFamily="18" charset="0"/>
                                <a:ea typeface="Cambria Math" panose="02040503050406030204" pitchFamily="18" charset="0"/>
                              </a:rPr>
                            </m:ctrlPr>
                          </m:limLowPr>
                          <m:e>
                            <m:r>
                              <m:rPr>
                                <m:sty m:val="p"/>
                              </m:rPr>
                              <a:rPr lang="en-CA" sz="2400" b="0" i="0" smtClean="0">
                                <a:latin typeface="Cambria Math" panose="02040503050406030204" pitchFamily="18" charset="0"/>
                                <a:ea typeface="Cambria Math" panose="02040503050406030204" pitchFamily="18" charset="0"/>
                              </a:rPr>
                              <m:t>min</m:t>
                            </m:r>
                          </m:e>
                          <m:lim>
                            <m:r>
                              <a:rPr lang="en-CA" sz="2400" b="0" i="1" smtClean="0">
                                <a:latin typeface="Cambria Math" panose="02040503050406030204" pitchFamily="18" charset="0"/>
                                <a:ea typeface="Cambria Math" panose="02040503050406030204" pitchFamily="18" charset="0"/>
                              </a:rPr>
                              <m:t>𝑖</m:t>
                            </m:r>
                            <m:r>
                              <a:rPr lang="en-CA" sz="2400" b="0" i="1" smtClean="0">
                                <a:latin typeface="Cambria Math" panose="02040503050406030204" pitchFamily="18" charset="0"/>
                                <a:ea typeface="Cambria Math" panose="02040503050406030204" pitchFamily="18" charset="0"/>
                              </a:rPr>
                              <m:t>,</m:t>
                            </m:r>
                            <m:r>
                              <a:rPr lang="en-CA" sz="2400" b="0" i="1" smtClean="0">
                                <a:latin typeface="Cambria Math" panose="02040503050406030204" pitchFamily="18" charset="0"/>
                                <a:ea typeface="Cambria Math" panose="02040503050406030204" pitchFamily="18" charset="0"/>
                              </a:rPr>
                              <m:t>𝑗</m:t>
                            </m:r>
                          </m:lim>
                        </m:limLow>
                      </m:fName>
                      <m:e>
                        <m:r>
                          <a:rPr lang="en-CA" sz="2400" i="1">
                            <a:latin typeface="Cambria Math" panose="02040503050406030204" pitchFamily="18" charset="0"/>
                            <a:ea typeface="Cambria Math" panose="02040503050406030204" pitchFamily="18" charset="0"/>
                          </a:rPr>
                          <m:t>∥</m:t>
                        </m:r>
                        <m:sSub>
                          <m:sSubPr>
                            <m:ctrlPr>
                              <a:rPr lang="en-CA" sz="2400" i="1">
                                <a:latin typeface="Cambria Math" panose="02040503050406030204" pitchFamily="18" charset="0"/>
                                <a:ea typeface="Cambria Math" panose="02040503050406030204" pitchFamily="18" charset="0"/>
                              </a:rPr>
                            </m:ctrlPr>
                          </m:sSubPr>
                          <m:e>
                            <m:r>
                              <a:rPr lang="en-CA" sz="2400" i="1">
                                <a:latin typeface="Cambria Math" panose="02040503050406030204" pitchFamily="18" charset="0"/>
                                <a:ea typeface="Cambria Math" panose="02040503050406030204" pitchFamily="18" charset="0"/>
                              </a:rPr>
                              <m:t>𝜇</m:t>
                            </m:r>
                          </m:e>
                          <m:sub>
                            <m:r>
                              <a:rPr lang="en-CA" sz="2400" b="0" i="1" smtClean="0">
                                <a:latin typeface="Cambria Math" panose="02040503050406030204" pitchFamily="18" charset="0"/>
                                <a:ea typeface="Cambria Math" panose="02040503050406030204" pitchFamily="18" charset="0"/>
                              </a:rPr>
                              <m:t>𝑖</m:t>
                            </m:r>
                          </m:sub>
                        </m:sSub>
                        <m:r>
                          <a:rPr lang="en-CA" sz="2400" i="1">
                            <a:latin typeface="Cambria Math" panose="02040503050406030204" pitchFamily="18" charset="0"/>
                            <a:ea typeface="Cambria Math" panose="02040503050406030204" pitchFamily="18" charset="0"/>
                          </a:rPr>
                          <m:t>−</m:t>
                        </m:r>
                        <m:sSub>
                          <m:sSubPr>
                            <m:ctrlPr>
                              <a:rPr lang="en-CA" sz="2400" i="1">
                                <a:latin typeface="Cambria Math" panose="02040503050406030204" pitchFamily="18" charset="0"/>
                                <a:ea typeface="Cambria Math" panose="02040503050406030204" pitchFamily="18" charset="0"/>
                              </a:rPr>
                            </m:ctrlPr>
                          </m:sSubPr>
                          <m:e>
                            <m:r>
                              <a:rPr lang="en-CA" sz="2400" i="1">
                                <a:latin typeface="Cambria Math" panose="02040503050406030204" pitchFamily="18" charset="0"/>
                                <a:ea typeface="Cambria Math" panose="02040503050406030204" pitchFamily="18" charset="0"/>
                              </a:rPr>
                              <m:t>𝜇</m:t>
                            </m:r>
                          </m:e>
                          <m:sub>
                            <m:r>
                              <a:rPr lang="en-CA" sz="2400" b="0" i="1" smtClean="0">
                                <a:latin typeface="Cambria Math" panose="02040503050406030204" pitchFamily="18" charset="0"/>
                                <a:ea typeface="Cambria Math" panose="02040503050406030204" pitchFamily="18" charset="0"/>
                              </a:rPr>
                              <m:t>𝑗</m:t>
                            </m:r>
                          </m:sub>
                        </m:sSub>
                        <m:r>
                          <a:rPr lang="en-CA" sz="2400" i="1">
                            <a:latin typeface="Cambria Math" panose="02040503050406030204" pitchFamily="18" charset="0"/>
                            <a:ea typeface="Cambria Math" panose="02040503050406030204" pitchFamily="18" charset="0"/>
                          </a:rPr>
                          <m:t>∥</m:t>
                        </m:r>
                      </m:e>
                    </m:func>
                  </m:oMath>
                </a14:m>
                <a:endParaRPr lang="en-CA" sz="1600" dirty="0"/>
              </a:p>
            </p:txBody>
          </p:sp>
        </mc:Choice>
        <mc:Fallback xmlns="">
          <p:sp>
            <p:nvSpPr>
              <p:cNvPr id="9" name="TextBox 8">
                <a:extLst>
                  <a:ext uri="{FF2B5EF4-FFF2-40B4-BE49-F238E27FC236}">
                    <a16:creationId xmlns:a16="http://schemas.microsoft.com/office/drawing/2014/main" id="{5D239371-733E-0EB6-7E03-8CBEC8042DA5}"/>
                  </a:ext>
                </a:extLst>
              </p:cNvPr>
              <p:cNvSpPr txBox="1">
                <a:spLocks noRot="1" noChangeAspect="1" noMove="1" noResize="1" noEditPoints="1" noAdjustHandles="1" noChangeArrowheads="1" noChangeShapeType="1" noTextEdit="1"/>
              </p:cNvSpPr>
              <p:nvPr/>
            </p:nvSpPr>
            <p:spPr>
              <a:xfrm>
                <a:off x="362389" y="2061236"/>
                <a:ext cx="11346903" cy="725327"/>
              </a:xfrm>
              <a:prstGeom prst="rect">
                <a:avLst/>
              </a:prstGeom>
              <a:blipFill>
                <a:blip r:embed="rId3"/>
                <a:stretch>
                  <a:fillRect/>
                </a:stretch>
              </a:blipFill>
            </p:spPr>
            <p:txBody>
              <a:bodyPr/>
              <a:lstStyle/>
              <a:p>
                <a:r>
                  <a:rPr lang="en-CA">
                    <a:noFill/>
                  </a:rPr>
                  <a:t> </a:t>
                </a:r>
              </a:p>
            </p:txBody>
          </p:sp>
        </mc:Fallback>
      </mc:AlternateContent>
      <p:grpSp>
        <p:nvGrpSpPr>
          <p:cNvPr id="13" name="Group 12">
            <a:extLst>
              <a:ext uri="{FF2B5EF4-FFF2-40B4-BE49-F238E27FC236}">
                <a16:creationId xmlns:a16="http://schemas.microsoft.com/office/drawing/2014/main" id="{D196DF0E-4F49-0D0B-4F0D-8227E25F6C01}"/>
              </a:ext>
            </a:extLst>
          </p:cNvPr>
          <p:cNvGrpSpPr/>
          <p:nvPr/>
        </p:nvGrpSpPr>
        <p:grpSpPr>
          <a:xfrm>
            <a:off x="2067725" y="3509891"/>
            <a:ext cx="2286117" cy="802857"/>
            <a:chOff x="1730081" y="3621024"/>
            <a:chExt cx="2286117" cy="802857"/>
          </a:xfrm>
        </p:grpSpPr>
        <p:pic>
          <p:nvPicPr>
            <p:cNvPr id="11" name="Picture 10">
              <a:extLst>
                <a:ext uri="{FF2B5EF4-FFF2-40B4-BE49-F238E27FC236}">
                  <a16:creationId xmlns:a16="http://schemas.microsoft.com/office/drawing/2014/main" id="{10B20BC6-4417-C7B6-AEB0-D220382CD187}"/>
                </a:ext>
              </a:extLst>
            </p:cNvPr>
            <p:cNvPicPr>
              <a:picLocks noChangeAspect="1"/>
            </p:cNvPicPr>
            <p:nvPr/>
          </p:nvPicPr>
          <p:blipFill>
            <a:blip r:embed="rId4"/>
            <a:stretch>
              <a:fillRect/>
            </a:stretch>
          </p:blipFill>
          <p:spPr>
            <a:xfrm>
              <a:off x="1730081" y="3718995"/>
              <a:ext cx="2286117" cy="704886"/>
            </a:xfrm>
            <a:prstGeom prst="rect">
              <a:avLst/>
            </a:prstGeom>
          </p:spPr>
        </p:pic>
        <p:sp>
          <p:nvSpPr>
            <p:cNvPr id="12" name="Rectangle 11">
              <a:extLst>
                <a:ext uri="{FF2B5EF4-FFF2-40B4-BE49-F238E27FC236}">
                  <a16:creationId xmlns:a16="http://schemas.microsoft.com/office/drawing/2014/main" id="{0C274CB0-5AC6-60BE-EE94-6C8CA37A5B1F}"/>
                </a:ext>
              </a:extLst>
            </p:cNvPr>
            <p:cNvSpPr/>
            <p:nvPr/>
          </p:nvSpPr>
          <p:spPr>
            <a:xfrm>
              <a:off x="2203704" y="3621024"/>
              <a:ext cx="173736" cy="1737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15" name="Picture 14">
            <a:extLst>
              <a:ext uri="{FF2B5EF4-FFF2-40B4-BE49-F238E27FC236}">
                <a16:creationId xmlns:a16="http://schemas.microsoft.com/office/drawing/2014/main" id="{0ECEAB36-610F-81D1-2806-BD718593BD4D}"/>
              </a:ext>
            </a:extLst>
          </p:cNvPr>
          <p:cNvPicPr>
            <a:picLocks noChangeAspect="1"/>
          </p:cNvPicPr>
          <p:nvPr/>
        </p:nvPicPr>
        <p:blipFill>
          <a:blip r:embed="rId5"/>
          <a:stretch>
            <a:fillRect/>
          </a:stretch>
        </p:blipFill>
        <p:spPr>
          <a:xfrm>
            <a:off x="5211285" y="3743864"/>
            <a:ext cx="1257365" cy="482625"/>
          </a:xfrm>
          <a:prstGeom prst="rect">
            <a:avLst/>
          </a:prstGeom>
        </p:spPr>
      </p:pic>
      <p:pic>
        <p:nvPicPr>
          <p:cNvPr id="17" name="Picture 16">
            <a:extLst>
              <a:ext uri="{FF2B5EF4-FFF2-40B4-BE49-F238E27FC236}">
                <a16:creationId xmlns:a16="http://schemas.microsoft.com/office/drawing/2014/main" id="{333E3C08-2899-3052-8547-909FDDA59D7E}"/>
              </a:ext>
            </a:extLst>
          </p:cNvPr>
          <p:cNvPicPr>
            <a:picLocks noChangeAspect="1"/>
          </p:cNvPicPr>
          <p:nvPr/>
        </p:nvPicPr>
        <p:blipFill>
          <a:blip r:embed="rId6"/>
          <a:stretch>
            <a:fillRect/>
          </a:stretch>
        </p:blipFill>
        <p:spPr>
          <a:xfrm>
            <a:off x="7618701" y="3398301"/>
            <a:ext cx="1530429" cy="1124008"/>
          </a:xfrm>
          <a:prstGeom prst="rect">
            <a:avLst/>
          </a:prstGeom>
        </p:spPr>
      </p:pic>
      <p:pic>
        <p:nvPicPr>
          <p:cNvPr id="19" name="Picture 18">
            <a:extLst>
              <a:ext uri="{FF2B5EF4-FFF2-40B4-BE49-F238E27FC236}">
                <a16:creationId xmlns:a16="http://schemas.microsoft.com/office/drawing/2014/main" id="{FFDCBDEC-4119-4D03-A231-C709002467EC}"/>
              </a:ext>
            </a:extLst>
          </p:cNvPr>
          <p:cNvPicPr>
            <a:picLocks noChangeAspect="1"/>
          </p:cNvPicPr>
          <p:nvPr/>
        </p:nvPicPr>
        <p:blipFill>
          <a:blip r:embed="rId7"/>
          <a:stretch>
            <a:fillRect/>
          </a:stretch>
        </p:blipFill>
        <p:spPr>
          <a:xfrm>
            <a:off x="3311382" y="5412403"/>
            <a:ext cx="5569236" cy="901746"/>
          </a:xfrm>
          <a:prstGeom prst="rect">
            <a:avLst/>
          </a:prstGeom>
        </p:spPr>
      </p:pic>
    </p:spTree>
    <p:extLst>
      <p:ext uri="{BB962C8B-B14F-4D97-AF65-F5344CB8AC3E}">
        <p14:creationId xmlns:p14="http://schemas.microsoft.com/office/powerpoint/2010/main" val="418784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F5DB5-FB4E-EF8A-69B0-22B37E7C3CBA}"/>
              </a:ext>
            </a:extLst>
          </p:cNvPr>
          <p:cNvSpPr>
            <a:spLocks noGrp="1"/>
          </p:cNvSpPr>
          <p:nvPr>
            <p:ph type="title"/>
          </p:nvPr>
        </p:nvSpPr>
        <p:spPr>
          <a:xfrm>
            <a:off x="259883" y="434108"/>
            <a:ext cx="11569729" cy="895927"/>
          </a:xfrm>
        </p:spPr>
        <p:txBody>
          <a:bodyPr/>
          <a:lstStyle/>
          <a:p>
            <a:r>
              <a:rPr lang="en-CA" dirty="0"/>
              <a:t>Multi-Class Experiments</a:t>
            </a:r>
          </a:p>
        </p:txBody>
      </p:sp>
      <p:sp>
        <p:nvSpPr>
          <p:cNvPr id="4" name="Footer Placeholder 3">
            <a:extLst>
              <a:ext uri="{FF2B5EF4-FFF2-40B4-BE49-F238E27FC236}">
                <a16:creationId xmlns:a16="http://schemas.microsoft.com/office/drawing/2014/main" id="{A4F406CA-4EAD-0EEF-7655-4BC4C7D95C98}"/>
              </a:ext>
            </a:extLst>
          </p:cNvPr>
          <p:cNvSpPr>
            <a:spLocks noGrp="1"/>
          </p:cNvSpPr>
          <p:nvPr>
            <p:ph type="ftr" sz="quarter" idx="11"/>
          </p:nvPr>
        </p:nvSpPr>
        <p:spPr>
          <a:xfrm>
            <a:off x="259882" y="6335309"/>
            <a:ext cx="5226517" cy="250337"/>
          </a:xfrm>
        </p:spPr>
        <p:txBody>
          <a:bodyPr/>
          <a:lstStyle/>
          <a:p>
            <a:pPr lvl="0"/>
            <a:r>
              <a:rPr lang="en-US" noProof="0" dirty="0"/>
              <a:t>Analysis of Corrected Graph Convolutions</a:t>
            </a:r>
          </a:p>
        </p:txBody>
      </p:sp>
      <p:sp>
        <p:nvSpPr>
          <p:cNvPr id="5" name="Slide Number Placeholder 4">
            <a:extLst>
              <a:ext uri="{FF2B5EF4-FFF2-40B4-BE49-F238E27FC236}">
                <a16:creationId xmlns:a16="http://schemas.microsoft.com/office/drawing/2014/main" id="{54E22E7A-6DB8-29B8-4BE0-EAEB12D58BD2}"/>
              </a:ext>
            </a:extLst>
          </p:cNvPr>
          <p:cNvSpPr>
            <a:spLocks noGrp="1"/>
          </p:cNvSpPr>
          <p:nvPr>
            <p:ph type="sldNum" sz="quarter" idx="12"/>
          </p:nvPr>
        </p:nvSpPr>
        <p:spPr>
          <a:xfrm>
            <a:off x="5588000" y="6335309"/>
            <a:ext cx="1016000" cy="250337"/>
          </a:xfrm>
        </p:spPr>
        <p:txBody>
          <a:bodyPr/>
          <a:lstStyle/>
          <a:p>
            <a:pPr lvl="0"/>
            <a:r>
              <a:rPr lang="en-US" noProof="0"/>
              <a:t>PAGE  </a:t>
            </a:r>
            <a:fld id="{93005692-73BE-493E-93AB-ECD6027A7652}" type="slidenum">
              <a:rPr lang="en-US" noProof="0" smtClean="0"/>
              <a:pPr lvl="0"/>
              <a:t>18</a:t>
            </a:fld>
            <a:endParaRPr lang="en-US" noProof="0" dirty="0"/>
          </a:p>
        </p:txBody>
      </p:sp>
      <p:pic>
        <p:nvPicPr>
          <p:cNvPr id="7" name="Picture 6">
            <a:extLst>
              <a:ext uri="{FF2B5EF4-FFF2-40B4-BE49-F238E27FC236}">
                <a16:creationId xmlns:a16="http://schemas.microsoft.com/office/drawing/2014/main" id="{2D187617-7BA9-49AB-D419-5102C9E742D3}"/>
              </a:ext>
            </a:extLst>
          </p:cNvPr>
          <p:cNvPicPr>
            <a:picLocks noChangeAspect="1"/>
          </p:cNvPicPr>
          <p:nvPr/>
        </p:nvPicPr>
        <p:blipFill>
          <a:blip r:embed="rId3"/>
          <a:stretch>
            <a:fillRect/>
          </a:stretch>
        </p:blipFill>
        <p:spPr>
          <a:xfrm>
            <a:off x="1645561" y="1257916"/>
            <a:ext cx="8799278" cy="4081366"/>
          </a:xfrm>
          <a:prstGeom prst="rect">
            <a:avLst/>
          </a:prstGeom>
        </p:spPr>
      </p:pic>
      <p:sp>
        <p:nvSpPr>
          <p:cNvPr id="10" name="TextBox 9">
            <a:extLst>
              <a:ext uri="{FF2B5EF4-FFF2-40B4-BE49-F238E27FC236}">
                <a16:creationId xmlns:a16="http://schemas.microsoft.com/office/drawing/2014/main" id="{DF2E9487-6B5A-C339-D457-0B5F19266C2A}"/>
              </a:ext>
            </a:extLst>
          </p:cNvPr>
          <p:cNvSpPr txBox="1"/>
          <p:nvPr/>
        </p:nvSpPr>
        <p:spPr>
          <a:xfrm>
            <a:off x="1998527" y="5487182"/>
            <a:ext cx="7818120" cy="830997"/>
          </a:xfrm>
          <a:prstGeom prst="rect">
            <a:avLst/>
          </a:prstGeom>
          <a:noFill/>
        </p:spPr>
        <p:txBody>
          <a:bodyPr wrap="square">
            <a:spAutoFit/>
          </a:bodyPr>
          <a:lstStyle/>
          <a:p>
            <a:pPr algn="ctr"/>
            <a:r>
              <a:rPr lang="en-CA" sz="1600" dirty="0"/>
              <a:t>Accuracy plot (average over 50 trials) on CSBM data with 5 balanced classes, 500 nodes per class and orthogonal means, with fixed p=0.1.</a:t>
            </a:r>
            <a:br>
              <a:rPr lang="en-CA" sz="1600" b="0" dirty="0">
                <a:ea typeface="Cambria Math" panose="02040503050406030204" pitchFamily="18" charset="0"/>
              </a:rPr>
            </a:br>
            <a:endParaRPr lang="en-CA" sz="1600" dirty="0"/>
          </a:p>
        </p:txBody>
      </p:sp>
    </p:spTree>
    <p:extLst>
      <p:ext uri="{BB962C8B-B14F-4D97-AF65-F5344CB8AC3E}">
        <p14:creationId xmlns:p14="http://schemas.microsoft.com/office/powerpoint/2010/main" val="4602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CE9E1-B769-1C45-2D5E-ADECE0F500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421E51-A43B-DEBC-88F4-E8ECC511CC9D}"/>
              </a:ext>
            </a:extLst>
          </p:cNvPr>
          <p:cNvSpPr>
            <a:spLocks noGrp="1"/>
          </p:cNvSpPr>
          <p:nvPr>
            <p:ph type="title"/>
          </p:nvPr>
        </p:nvSpPr>
        <p:spPr/>
        <p:txBody>
          <a:bodyPr/>
          <a:lstStyle/>
          <a:p>
            <a:r>
              <a:rPr lang="en-US" dirty="0"/>
              <a:t>Key Findings</a:t>
            </a:r>
            <a:endParaRPr lang="en-US" dirty="0">
              <a:solidFill>
                <a:schemeClr val="accent1"/>
              </a:solidFill>
            </a:endParaRPr>
          </a:p>
        </p:txBody>
      </p:sp>
      <p:sp>
        <p:nvSpPr>
          <p:cNvPr id="6" name="Footer Placeholder 5">
            <a:extLst>
              <a:ext uri="{FF2B5EF4-FFF2-40B4-BE49-F238E27FC236}">
                <a16:creationId xmlns:a16="http://schemas.microsoft.com/office/drawing/2014/main" id="{C3FDD963-5764-B0DC-2766-3F037B07A7F8}"/>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Analysis of Corrected Graph Convolutions</a:t>
            </a:r>
          </a:p>
        </p:txBody>
      </p:sp>
      <p:sp>
        <p:nvSpPr>
          <p:cNvPr id="7" name="Slide Number Placeholder 6">
            <a:extLst>
              <a:ext uri="{FF2B5EF4-FFF2-40B4-BE49-F238E27FC236}">
                <a16:creationId xmlns:a16="http://schemas.microsoft.com/office/drawing/2014/main" id="{E6419920-B5E6-0A24-1F84-D1ABE6ACA8B3}"/>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PAGE  </a:t>
            </a:r>
            <a:fld id="{93005692-73BE-493E-93AB-ECD6027A7652}" type="slidenum">
              <a:rPr kumimoji="0" lang="en-US" sz="1000" b="0" i="0" u="none" strike="noStrike" kern="120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3" name="Rectangle 1">
            <a:extLst>
              <a:ext uri="{FF2B5EF4-FFF2-40B4-BE49-F238E27FC236}">
                <a16:creationId xmlns:a16="http://schemas.microsoft.com/office/drawing/2014/main" id="{16B59BCE-B8C8-E281-E95C-532602322ACB}"/>
              </a:ext>
            </a:extLst>
          </p:cNvPr>
          <p:cNvSpPr>
            <a:spLocks noGrp="1" noChangeArrowheads="1"/>
          </p:cNvSpPr>
          <p:nvPr>
            <p:ph idx="1"/>
          </p:nvPr>
        </p:nvSpPr>
        <p:spPr bwMode="auto">
          <a:xfrm>
            <a:off x="259882" y="1432014"/>
            <a:ext cx="1116550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ts val="600"/>
              </a:spcBef>
              <a:spcAft>
                <a:spcPts val="600"/>
              </a:spcAft>
              <a:buClrTx/>
              <a:buSzTx/>
            </a:pPr>
            <a:r>
              <a:rPr lang="en-US" altLang="en-US" sz="2000" dirty="0"/>
              <a:t>First theoretical guarantees on partial and exact classification after k rounds of graph convolutions in the contextual stochastic block model.</a:t>
            </a:r>
          </a:p>
          <a:p>
            <a:pPr eaLnBrk="0" fontAlgn="base" hangingPunct="0">
              <a:spcBef>
                <a:spcPts val="600"/>
              </a:spcBef>
              <a:spcAft>
                <a:spcPts val="600"/>
              </a:spcAft>
              <a:buClrTx/>
              <a:buSzTx/>
            </a:pPr>
            <a:r>
              <a:rPr lang="en-US" altLang="en-US" sz="2000" dirty="0"/>
              <a:t>Corrected convolution matrix improves classification accuracy exponentially until a saturation point.</a:t>
            </a:r>
          </a:p>
          <a:p>
            <a:pPr eaLnBrk="0" fontAlgn="base" hangingPunct="0">
              <a:spcBef>
                <a:spcPts val="600"/>
              </a:spcBef>
              <a:spcAft>
                <a:spcPts val="600"/>
              </a:spcAft>
              <a:buClrTx/>
              <a:buSzTx/>
            </a:pPr>
            <a:r>
              <a:rPr lang="en-US" altLang="en-US" sz="2000" dirty="0"/>
              <a:t>The number of convolutions required for saturation depends on input feature variance.</a:t>
            </a:r>
          </a:p>
          <a:p>
            <a:pPr eaLnBrk="0" fontAlgn="base" hangingPunct="0">
              <a:spcBef>
                <a:spcPts val="600"/>
              </a:spcBef>
              <a:spcAft>
                <a:spcPts val="600"/>
              </a:spcAft>
              <a:buClrTx/>
              <a:buSzTx/>
            </a:pPr>
            <a:r>
              <a:rPr lang="en-US" altLang="en-US" sz="2000" dirty="0"/>
              <a:t>Linear classifier accuracy at saturation depends only on signal strength from the graph. </a:t>
            </a:r>
          </a:p>
        </p:txBody>
      </p:sp>
    </p:spTree>
    <p:extLst>
      <p:ext uri="{BB962C8B-B14F-4D97-AF65-F5344CB8AC3E}">
        <p14:creationId xmlns:p14="http://schemas.microsoft.com/office/powerpoint/2010/main" val="208463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Neural Networks</a:t>
            </a:r>
          </a:p>
        </p:txBody>
      </p:sp>
      <p:sp>
        <p:nvSpPr>
          <p:cNvPr id="3" name="Content Placeholder 2"/>
          <p:cNvSpPr>
            <a:spLocks noGrp="1"/>
          </p:cNvSpPr>
          <p:nvPr>
            <p:ph idx="1"/>
          </p:nvPr>
        </p:nvSpPr>
        <p:spPr/>
        <p:txBody>
          <a:bodyPr/>
          <a:lstStyle/>
          <a:p>
            <a:r>
              <a:rPr lang="en-US" b="1" dirty="0">
                <a:solidFill>
                  <a:schemeClr val="accent1"/>
                </a:solidFill>
              </a:rPr>
              <a:t>Input</a:t>
            </a:r>
            <a:r>
              <a:rPr lang="en-US" dirty="0"/>
              <a:t>: A graph with an associated feature vector at each node. </a:t>
            </a:r>
          </a:p>
          <a:p>
            <a:endParaRPr lang="en-US" dirty="0"/>
          </a:p>
          <a:p>
            <a:r>
              <a:rPr lang="en-US" b="1" dirty="0">
                <a:solidFill>
                  <a:schemeClr val="accent1"/>
                </a:solidFill>
              </a:rPr>
              <a:t>Assumption</a:t>
            </a:r>
            <a:r>
              <a:rPr lang="en-US" dirty="0"/>
              <a:t>: graph and the features are correlated, and we wish to learn some signal from the input</a:t>
            </a:r>
          </a:p>
          <a:p>
            <a:endParaRPr lang="en-US" dirty="0"/>
          </a:p>
          <a:p>
            <a:r>
              <a:rPr lang="en-US" dirty="0"/>
              <a:t>GNN takes the features as input to the neural network, and incorporates the graph into its architecture</a:t>
            </a: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Analysis of Corrected Graph Convolutions</a:t>
            </a:r>
          </a:p>
        </p:txBody>
      </p:sp>
      <p:sp>
        <p:nvSpPr>
          <p:cNvPr id="7" name="Slide Number Placeholder 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PAGE  </a:t>
            </a:r>
            <a:fld id="{93005692-73BE-493E-93AB-ECD6027A7652}" type="slidenum">
              <a:rPr kumimoji="0" lang="en-US" sz="1000" b="0" i="0" u="none" strike="noStrike" kern="120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56893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DAE96-BEC3-D8A4-29FE-0AAC76E5DD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BFB987-423E-F022-7470-35861B84AAF1}"/>
              </a:ext>
            </a:extLst>
          </p:cNvPr>
          <p:cNvSpPr>
            <a:spLocks noGrp="1"/>
          </p:cNvSpPr>
          <p:nvPr>
            <p:ph type="title"/>
          </p:nvPr>
        </p:nvSpPr>
        <p:spPr/>
        <p:txBody>
          <a:bodyPr/>
          <a:lstStyle/>
          <a:p>
            <a:r>
              <a:rPr lang="en-US" dirty="0"/>
              <a:t>Key Methodology</a:t>
            </a:r>
            <a:endParaRPr lang="en-US" dirty="0">
              <a:solidFill>
                <a:schemeClr val="accent1"/>
              </a:solidFill>
            </a:endParaRPr>
          </a:p>
        </p:txBody>
      </p:sp>
      <p:sp>
        <p:nvSpPr>
          <p:cNvPr id="6" name="Footer Placeholder 5">
            <a:extLst>
              <a:ext uri="{FF2B5EF4-FFF2-40B4-BE49-F238E27FC236}">
                <a16:creationId xmlns:a16="http://schemas.microsoft.com/office/drawing/2014/main" id="{18554A5D-41FE-6776-8556-9E3FC004F05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Analysis of Corrected Graph Convolutions</a:t>
            </a:r>
          </a:p>
        </p:txBody>
      </p:sp>
      <p:sp>
        <p:nvSpPr>
          <p:cNvPr id="7" name="Slide Number Placeholder 6">
            <a:extLst>
              <a:ext uri="{FF2B5EF4-FFF2-40B4-BE49-F238E27FC236}">
                <a16:creationId xmlns:a16="http://schemas.microsoft.com/office/drawing/2014/main" id="{3CEC4413-9753-D6D9-2D56-68EBD29849DE}"/>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PAGE  </a:t>
            </a:r>
            <a:fld id="{93005692-73BE-493E-93AB-ECD6027A7652}" type="slidenum">
              <a:rPr kumimoji="0" lang="en-US" sz="1000" b="0" i="0" u="none" strike="noStrike" kern="120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3" name="Rectangle 1">
            <a:extLst>
              <a:ext uri="{FF2B5EF4-FFF2-40B4-BE49-F238E27FC236}">
                <a16:creationId xmlns:a16="http://schemas.microsoft.com/office/drawing/2014/main" id="{26A1EA5B-C8B9-0E51-FF9C-8B7E3C75A9FD}"/>
              </a:ext>
            </a:extLst>
          </p:cNvPr>
          <p:cNvSpPr txBox="1">
            <a:spLocks noChangeArrowheads="1"/>
          </p:cNvSpPr>
          <p:nvPr/>
        </p:nvSpPr>
        <p:spPr bwMode="auto">
          <a:xfrm>
            <a:off x="259882" y="1490008"/>
            <a:ext cx="1224857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spcBef>
                <a:spcPts val="600"/>
              </a:spcBef>
              <a:spcAft>
                <a:spcPts val="600"/>
              </a:spcAft>
              <a:buClrTx/>
              <a:buSzTx/>
            </a:pPr>
            <a:r>
              <a:rPr lang="en-US" altLang="en-US" sz="2000" dirty="0"/>
              <a:t>Spectral analysis to bound mean-squared error between convolved and true features for </a:t>
            </a:r>
            <a:r>
              <a:rPr lang="en-US" altLang="en-US" sz="2000" dirty="0">
                <a:solidFill>
                  <a:schemeClr val="accent1"/>
                </a:solidFill>
              </a:rPr>
              <a:t>partial classification</a:t>
            </a:r>
            <a:r>
              <a:rPr lang="en-US" altLang="en-US" sz="2000" dirty="0"/>
              <a:t>. </a:t>
            </a:r>
          </a:p>
          <a:p>
            <a:pPr eaLnBrk="0" fontAlgn="base" hangingPunct="0">
              <a:spcBef>
                <a:spcPts val="600"/>
              </a:spcBef>
              <a:spcAft>
                <a:spcPts val="600"/>
              </a:spcAft>
              <a:buClrTx/>
              <a:buSzTx/>
            </a:pPr>
            <a:r>
              <a:rPr lang="en-US" altLang="en-US" sz="2000" dirty="0"/>
              <a:t>Concentration inequalities for </a:t>
            </a:r>
            <a:r>
              <a:rPr lang="en-US" altLang="en-US" sz="2000" dirty="0">
                <a:solidFill>
                  <a:schemeClr val="accent1"/>
                </a:solidFill>
              </a:rPr>
              <a:t>exact classification</a:t>
            </a:r>
            <a:r>
              <a:rPr lang="en-US" altLang="en-US" sz="2000" dirty="0"/>
              <a:t>.</a:t>
            </a:r>
          </a:p>
          <a:p>
            <a:pPr eaLnBrk="0" fontAlgn="base" hangingPunct="0">
              <a:spcBef>
                <a:spcPts val="600"/>
              </a:spcBef>
              <a:spcAft>
                <a:spcPts val="600"/>
              </a:spcAft>
              <a:buClrTx/>
              <a:buSzTx/>
            </a:pPr>
            <a:r>
              <a:rPr lang="en-US" altLang="en-US" sz="2000" dirty="0"/>
              <a:t>Gaussian mixture model for features and L-block stochastic block model for graph for </a:t>
            </a:r>
            <a:r>
              <a:rPr lang="en-US" altLang="en-US" sz="2000" dirty="0">
                <a:solidFill>
                  <a:schemeClr val="accent1"/>
                </a:solidFill>
              </a:rPr>
              <a:t>multi-class classification</a:t>
            </a:r>
            <a:r>
              <a:rPr lang="en-US" altLang="en-US" sz="2000" dirty="0"/>
              <a:t>. </a:t>
            </a:r>
          </a:p>
        </p:txBody>
      </p:sp>
    </p:spTree>
    <p:extLst>
      <p:ext uri="{BB962C8B-B14F-4D97-AF65-F5344CB8AC3E}">
        <p14:creationId xmlns:p14="http://schemas.microsoft.com/office/powerpoint/2010/main" val="1739350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146C8-D954-3BA2-9680-C90376AB9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590E4F-5872-9B66-8AD9-DF21111F999E}"/>
              </a:ext>
            </a:extLst>
          </p:cNvPr>
          <p:cNvSpPr>
            <a:spLocks noGrp="1"/>
          </p:cNvSpPr>
          <p:nvPr>
            <p:ph type="title"/>
          </p:nvPr>
        </p:nvSpPr>
        <p:spPr/>
        <p:txBody>
          <a:bodyPr/>
          <a:lstStyle/>
          <a:p>
            <a:r>
              <a:rPr lang="en-US" dirty="0"/>
              <a:t>Main Results</a:t>
            </a:r>
          </a:p>
        </p:txBody>
      </p:sp>
      <p:sp>
        <p:nvSpPr>
          <p:cNvPr id="6" name="Footer Placeholder 5">
            <a:extLst>
              <a:ext uri="{FF2B5EF4-FFF2-40B4-BE49-F238E27FC236}">
                <a16:creationId xmlns:a16="http://schemas.microsoft.com/office/drawing/2014/main" id="{584E4C91-C1B8-2D0F-D3EC-C7B12C3888F2}"/>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Analysis of Corrected Graph Convolutions</a:t>
            </a:r>
          </a:p>
        </p:txBody>
      </p:sp>
      <p:sp>
        <p:nvSpPr>
          <p:cNvPr id="7" name="Slide Number Placeholder 6">
            <a:extLst>
              <a:ext uri="{FF2B5EF4-FFF2-40B4-BE49-F238E27FC236}">
                <a16:creationId xmlns:a16="http://schemas.microsoft.com/office/drawing/2014/main" id="{FCE61372-CE5D-C731-D7DB-4128A6AA0C98}"/>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PAGE  </a:t>
            </a:r>
            <a:fld id="{93005692-73BE-493E-93AB-ECD6027A7652}" type="slidenum">
              <a:rPr kumimoji="0" lang="en-US" sz="1000" b="0" i="0" u="none" strike="noStrike" kern="120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grpSp>
        <p:nvGrpSpPr>
          <p:cNvPr id="12" name="Group 11">
            <a:extLst>
              <a:ext uri="{FF2B5EF4-FFF2-40B4-BE49-F238E27FC236}">
                <a16:creationId xmlns:a16="http://schemas.microsoft.com/office/drawing/2014/main" id="{9DD2CB62-5FA9-C82C-2215-7C0E17FE49CF}"/>
              </a:ext>
            </a:extLst>
          </p:cNvPr>
          <p:cNvGrpSpPr/>
          <p:nvPr/>
        </p:nvGrpSpPr>
        <p:grpSpPr>
          <a:xfrm>
            <a:off x="592643" y="1920618"/>
            <a:ext cx="10904208" cy="2957418"/>
            <a:chOff x="936810" y="2408120"/>
            <a:chExt cx="10306580" cy="2616334"/>
          </a:xfrm>
        </p:grpSpPr>
        <p:pic>
          <p:nvPicPr>
            <p:cNvPr id="8" name="Picture 7">
              <a:extLst>
                <a:ext uri="{FF2B5EF4-FFF2-40B4-BE49-F238E27FC236}">
                  <a16:creationId xmlns:a16="http://schemas.microsoft.com/office/drawing/2014/main" id="{2B542846-F80F-F209-01E3-6947EC07A705}"/>
                </a:ext>
              </a:extLst>
            </p:cNvPr>
            <p:cNvPicPr>
              <a:picLocks noChangeAspect="1"/>
            </p:cNvPicPr>
            <p:nvPr/>
          </p:nvPicPr>
          <p:blipFill>
            <a:blip r:embed="rId2"/>
            <a:stretch>
              <a:fillRect/>
            </a:stretch>
          </p:blipFill>
          <p:spPr>
            <a:xfrm>
              <a:off x="936810" y="3309866"/>
              <a:ext cx="10306580" cy="1714588"/>
            </a:xfrm>
            <a:prstGeom prst="rect">
              <a:avLst/>
            </a:prstGeom>
          </p:spPr>
        </p:pic>
        <p:pic>
          <p:nvPicPr>
            <p:cNvPr id="10" name="Picture 9">
              <a:extLst>
                <a:ext uri="{FF2B5EF4-FFF2-40B4-BE49-F238E27FC236}">
                  <a16:creationId xmlns:a16="http://schemas.microsoft.com/office/drawing/2014/main" id="{D06F4175-166D-7282-5BFE-CC8C5EC55661}"/>
                </a:ext>
              </a:extLst>
            </p:cNvPr>
            <p:cNvPicPr>
              <a:picLocks noChangeAspect="1"/>
            </p:cNvPicPr>
            <p:nvPr/>
          </p:nvPicPr>
          <p:blipFill>
            <a:blip r:embed="rId3"/>
            <a:stretch>
              <a:fillRect/>
            </a:stretch>
          </p:blipFill>
          <p:spPr>
            <a:xfrm>
              <a:off x="999863" y="2408120"/>
              <a:ext cx="10192274" cy="901746"/>
            </a:xfrm>
            <a:prstGeom prst="rect">
              <a:avLst/>
            </a:prstGeom>
          </p:spPr>
        </p:pic>
      </p:grpSp>
      <mc:AlternateContent xmlns:mc="http://schemas.openxmlformats.org/markup-compatibility/2006" xmlns:a14="http://schemas.microsoft.com/office/drawing/2010/main">
        <mc:Choice Requires="a14">
          <p:sp>
            <p:nvSpPr>
              <p:cNvPr id="11" name="Rectangle 1">
                <a:extLst>
                  <a:ext uri="{FF2B5EF4-FFF2-40B4-BE49-F238E27FC236}">
                    <a16:creationId xmlns:a16="http://schemas.microsoft.com/office/drawing/2014/main" id="{C35CF44A-7D58-A015-01E3-BD4CDB4B85B5}"/>
                  </a:ext>
                </a:extLst>
              </p:cNvPr>
              <p:cNvSpPr>
                <a:spLocks noGrp="1" noChangeArrowheads="1"/>
              </p:cNvSpPr>
              <p:nvPr>
                <p:ph idx="1"/>
              </p:nvPr>
            </p:nvSpPr>
            <p:spPr bwMode="auto">
              <a:xfrm>
                <a:off x="461997" y="1332572"/>
                <a:ext cx="11165500" cy="58804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spcBef>
                    <a:spcPts val="600"/>
                  </a:spcBef>
                  <a:spcAft>
                    <a:spcPts val="600"/>
                  </a:spcAft>
                  <a:buClrTx/>
                  <a:buSzTx/>
                  <a:buNone/>
                </a:pPr>
                <a:r>
                  <a:rPr lang="en-US" altLang="en-US" sz="2000" dirty="0"/>
                  <a:t>For relative signal strength </a:t>
                </a:r>
                <a14:m>
                  <m:oMath xmlns:m="http://schemas.openxmlformats.org/officeDocument/2006/math">
                    <m:f>
                      <m:fPr>
                        <m:ctrlPr>
                          <a:rPr lang="en-CA" sz="2000" b="0" i="1" smtClean="0">
                            <a:latin typeface="Cambria Math" panose="02040503050406030204" pitchFamily="18" charset="0"/>
                            <a:ea typeface="Cambria Math" panose="02040503050406030204" pitchFamily="18" charset="0"/>
                          </a:rPr>
                        </m:ctrlPr>
                      </m:fPr>
                      <m:num>
                        <m:r>
                          <a:rPr lang="en-CA" sz="2000" b="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𝑝</m:t>
                        </m:r>
                        <m:r>
                          <a:rPr lang="en-CA" sz="2000" b="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𝑞</m:t>
                        </m:r>
                        <m:r>
                          <a:rPr lang="en-CA" sz="2000" b="0" i="1" smtClean="0">
                            <a:latin typeface="Cambria Math" panose="02040503050406030204" pitchFamily="18" charset="0"/>
                            <a:ea typeface="Cambria Math" panose="02040503050406030204" pitchFamily="18" charset="0"/>
                          </a:rPr>
                          <m:t>)</m:t>
                        </m:r>
                        <m:rad>
                          <m:radPr>
                            <m:degHide m:val="on"/>
                            <m:ctrlPr>
                              <a:rPr lang="en-CA" sz="2000" b="0" i="1" smtClean="0">
                                <a:latin typeface="Cambria Math" panose="02040503050406030204" pitchFamily="18" charset="0"/>
                                <a:ea typeface="Cambria Math" panose="02040503050406030204" pitchFamily="18" charset="0"/>
                              </a:rPr>
                            </m:ctrlPr>
                          </m:radPr>
                          <m:deg/>
                          <m:e>
                            <m:r>
                              <a:rPr lang="en-CA" sz="2000" b="0" i="1" smtClean="0">
                                <a:latin typeface="Cambria Math" panose="02040503050406030204" pitchFamily="18" charset="0"/>
                                <a:ea typeface="Cambria Math" panose="02040503050406030204" pitchFamily="18" charset="0"/>
                              </a:rPr>
                              <m:t>𝑛𝑝</m:t>
                            </m:r>
                          </m:e>
                        </m:rad>
                      </m:num>
                      <m:den>
                        <m:r>
                          <a:rPr lang="en-CA" sz="2000" b="0" i="1" smtClean="0">
                            <a:latin typeface="Cambria Math" panose="02040503050406030204" pitchFamily="18" charset="0"/>
                            <a:ea typeface="Cambria Math" panose="02040503050406030204" pitchFamily="18" charset="0"/>
                          </a:rPr>
                          <m:t>𝑝</m:t>
                        </m:r>
                        <m:r>
                          <a:rPr lang="en-CA" sz="2000" b="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𝑞</m:t>
                        </m:r>
                      </m:den>
                    </m:f>
                  </m:oMath>
                </a14:m>
                <a:r>
                  <a:rPr lang="en-US" altLang="en-US" sz="2000" dirty="0"/>
                  <a:t>: </a:t>
                </a:r>
              </a:p>
            </p:txBody>
          </p:sp>
        </mc:Choice>
        <mc:Fallback xmlns="">
          <p:sp>
            <p:nvSpPr>
              <p:cNvPr id="11" name="Rectangle 1">
                <a:extLst>
                  <a:ext uri="{FF2B5EF4-FFF2-40B4-BE49-F238E27FC236}">
                    <a16:creationId xmlns:a16="http://schemas.microsoft.com/office/drawing/2014/main" id="{C35CF44A-7D58-A015-01E3-BD4CDB4B85B5}"/>
                  </a:ext>
                </a:extLst>
              </p:cNvPr>
              <p:cNvSpPr>
                <a:spLocks noGrp="1" noRot="1" noChangeAspect="1" noMove="1" noResize="1" noEditPoints="1" noAdjustHandles="1" noChangeArrowheads="1" noChangeShapeType="1" noTextEdit="1"/>
              </p:cNvSpPr>
              <p:nvPr>
                <p:ph idx="1"/>
              </p:nvPr>
            </p:nvSpPr>
            <p:spPr bwMode="auto">
              <a:xfrm>
                <a:off x="461997" y="1332572"/>
                <a:ext cx="11165500" cy="588046"/>
              </a:xfrm>
              <a:prstGeom prst="rect">
                <a:avLst/>
              </a:prstGeom>
              <a:blipFill>
                <a:blip r:embed="rId4"/>
                <a:stretch>
                  <a:fillRect l="-60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CA">
                    <a:noFill/>
                  </a:rPr>
                  <a:t> </a:t>
                </a:r>
              </a:p>
            </p:txBody>
          </p:sp>
        </mc:Fallback>
      </mc:AlternateContent>
    </p:spTree>
    <p:extLst>
      <p:ext uri="{BB962C8B-B14F-4D97-AF65-F5344CB8AC3E}">
        <p14:creationId xmlns:p14="http://schemas.microsoft.com/office/powerpoint/2010/main" val="120673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4DEAC-A3F3-B847-5894-BB2F95ADBF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98B3C6-F7FC-A08B-689A-E2F04C319529}"/>
              </a:ext>
            </a:extLst>
          </p:cNvPr>
          <p:cNvSpPr>
            <a:spLocks noGrp="1"/>
          </p:cNvSpPr>
          <p:nvPr>
            <p:ph type="title"/>
          </p:nvPr>
        </p:nvSpPr>
        <p:spPr/>
        <p:txBody>
          <a:bodyPr/>
          <a:lstStyle/>
          <a:p>
            <a:r>
              <a:rPr lang="en-CA" dirty="0"/>
              <a:t>Interesting Discussions from </a:t>
            </a:r>
            <a:r>
              <a:rPr lang="en-CA" dirty="0">
                <a:solidFill>
                  <a:schemeClr val="accent1"/>
                </a:solidFill>
              </a:rPr>
              <a:t>OpenReview.net</a:t>
            </a:r>
            <a:endParaRPr lang="en-CA" dirty="0"/>
          </a:p>
        </p:txBody>
      </p:sp>
      <p:sp>
        <p:nvSpPr>
          <p:cNvPr id="4" name="Footer Placeholder 3">
            <a:extLst>
              <a:ext uri="{FF2B5EF4-FFF2-40B4-BE49-F238E27FC236}">
                <a16:creationId xmlns:a16="http://schemas.microsoft.com/office/drawing/2014/main" id="{6EE5D9F5-CC5A-26A5-1A10-E5CD1341491D}"/>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Analysis of Corrected Graph Convolutions</a:t>
            </a:r>
          </a:p>
        </p:txBody>
      </p:sp>
      <p:sp>
        <p:nvSpPr>
          <p:cNvPr id="5" name="Slide Number Placeholder 4">
            <a:extLst>
              <a:ext uri="{FF2B5EF4-FFF2-40B4-BE49-F238E27FC236}">
                <a16:creationId xmlns:a16="http://schemas.microsoft.com/office/drawing/2014/main" id="{DFE5A8E2-EC03-CF06-2D77-F7CF995CEFE8}"/>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rPr>
              <a:t>PAGE  </a:t>
            </a:r>
            <a:fld id="{93005692-73BE-493E-93AB-ECD6027A7652}" type="slidenum">
              <a:rPr kumimoji="0" lang="en-US" sz="1000" b="0" i="0" u="none" strike="noStrike" kern="120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pic>
        <p:nvPicPr>
          <p:cNvPr id="9" name="Picture 8">
            <a:extLst>
              <a:ext uri="{FF2B5EF4-FFF2-40B4-BE49-F238E27FC236}">
                <a16:creationId xmlns:a16="http://schemas.microsoft.com/office/drawing/2014/main" id="{9984BE42-DF53-C433-DD59-811DD4CFF08E}"/>
              </a:ext>
            </a:extLst>
          </p:cNvPr>
          <p:cNvPicPr>
            <a:picLocks noChangeAspect="1"/>
          </p:cNvPicPr>
          <p:nvPr/>
        </p:nvPicPr>
        <p:blipFill>
          <a:blip r:embed="rId2"/>
          <a:stretch>
            <a:fillRect/>
          </a:stretch>
        </p:blipFill>
        <p:spPr>
          <a:xfrm>
            <a:off x="692477" y="1330035"/>
            <a:ext cx="10704539" cy="2182156"/>
          </a:xfrm>
          <a:prstGeom prst="rect">
            <a:avLst/>
          </a:prstGeom>
        </p:spPr>
      </p:pic>
      <p:sp>
        <p:nvSpPr>
          <p:cNvPr id="3" name="TextBox 2">
            <a:extLst>
              <a:ext uri="{FF2B5EF4-FFF2-40B4-BE49-F238E27FC236}">
                <a16:creationId xmlns:a16="http://schemas.microsoft.com/office/drawing/2014/main" id="{2E17B49A-8C08-3921-2EFF-5DBBC7407333}"/>
              </a:ext>
            </a:extLst>
          </p:cNvPr>
          <p:cNvSpPr txBox="1"/>
          <p:nvPr/>
        </p:nvSpPr>
        <p:spPr>
          <a:xfrm>
            <a:off x="692477" y="3761787"/>
            <a:ext cx="10268667" cy="2323713"/>
          </a:xfrm>
          <a:prstGeom prst="rect">
            <a:avLst/>
          </a:prstGeom>
          <a:noFill/>
        </p:spPr>
        <p:txBody>
          <a:bodyPr wrap="square" rtlCol="0">
            <a:spAutoFit/>
          </a:bodyPr>
          <a:lstStyle/>
          <a:p>
            <a:pPr marL="285750" indent="-285750">
              <a:buFont typeface="Arial" panose="020B0604020202020204" pitchFamily="34" charset="0"/>
              <a:buChar char="•"/>
            </a:pPr>
            <a:r>
              <a:rPr lang="en-US" sz="1600" dirty="0"/>
              <a:t>If data is balanced, all eigenvalues are the same, and eigenvectors hold class-related information, suggesting performance should be unaffected.</a:t>
            </a:r>
            <a:br>
              <a:rPr lang="en-US" sz="1600" dirty="0"/>
            </a:br>
            <a:r>
              <a:rPr lang="en-US" sz="500" dirty="0"/>
              <a:t> </a:t>
            </a:r>
            <a:endParaRPr lang="en-US" sz="1600" dirty="0"/>
          </a:p>
          <a:p>
            <a:pPr marL="285750" indent="-285750">
              <a:buFont typeface="Arial" panose="020B0604020202020204" pitchFamily="34" charset="0"/>
              <a:buChar char="•"/>
            </a:pPr>
            <a:r>
              <a:rPr lang="en-US" sz="1600" dirty="0"/>
              <a:t>When the convolution matrix's </a:t>
            </a:r>
            <a:r>
              <a:rPr lang="en-US" sz="1600" b="1" dirty="0"/>
              <a:t>top eigenvalue has multiplicity L</a:t>
            </a:r>
            <a:r>
              <a:rPr lang="en-US" sz="1600" dirty="0"/>
              <a:t> (number of classes), repeated convolutions lead to projection onto the top </a:t>
            </a:r>
            <a:r>
              <a:rPr lang="en-US" sz="1600" b="1" dirty="0"/>
              <a:t>L-eigenspaces</a:t>
            </a:r>
            <a:r>
              <a:rPr lang="en-US" sz="1600" dirty="0"/>
              <a:t>.</a:t>
            </a:r>
            <a:br>
              <a:rPr lang="en-US" sz="1600" dirty="0"/>
            </a:br>
            <a:r>
              <a:rPr lang="en-US" sz="600" dirty="0"/>
              <a:t> </a:t>
            </a:r>
            <a:endParaRPr lang="en-US" sz="1600" dirty="0"/>
          </a:p>
          <a:p>
            <a:pPr marL="285750" indent="-285750">
              <a:buFont typeface="Arial" panose="020B0604020202020204" pitchFamily="34" charset="0"/>
              <a:buChar char="•"/>
            </a:pPr>
            <a:r>
              <a:rPr lang="en-US" sz="1600" dirty="0"/>
              <a:t>The second eigenvalue of the expected adjacency matrix has multiplicity </a:t>
            </a:r>
            <a:r>
              <a:rPr lang="en-US" sz="1600" b="1" dirty="0"/>
              <a:t>L - 1</a:t>
            </a:r>
            <a:r>
              <a:rPr lang="en-US" sz="1600" dirty="0"/>
              <a:t>. If perturbation is small and </a:t>
            </a:r>
            <a:r>
              <a:rPr lang="en-US" sz="1600" b="1" dirty="0"/>
              <a:t>k</a:t>
            </a:r>
            <a:r>
              <a:rPr lang="en-US" sz="1600" dirty="0"/>
              <a:t> is not too large, the corrected convolution still projects onto the </a:t>
            </a:r>
            <a:r>
              <a:rPr lang="en-US" sz="1600" b="1" dirty="0"/>
              <a:t>2nd to Lth eigenspace</a:t>
            </a:r>
            <a:r>
              <a:rPr lang="en-US" sz="1600" dirty="0"/>
              <a:t>.</a:t>
            </a:r>
          </a:p>
          <a:p>
            <a:pPr marL="285750" indent="-285750">
              <a:buFont typeface="Arial" panose="020B0604020202020204" pitchFamily="34" charset="0"/>
              <a:buChar char="•"/>
            </a:pPr>
            <a:endParaRPr lang="en-US" sz="600" dirty="0"/>
          </a:p>
          <a:p>
            <a:pPr marL="285750" indent="-285750">
              <a:buFont typeface="Arial" panose="020B0604020202020204" pitchFamily="34" charset="0"/>
              <a:buChar char="•"/>
            </a:pPr>
            <a:r>
              <a:rPr lang="en-US" sz="1600" dirty="0"/>
              <a:t>Projecting onto top eigenspaces </a:t>
            </a:r>
            <a:r>
              <a:rPr lang="en-US" sz="1600" b="1" dirty="0"/>
              <a:t>may not capture all class label information</a:t>
            </a:r>
            <a:r>
              <a:rPr lang="en-US" sz="1600" dirty="0"/>
              <a:t> and can distort feature distribution.</a:t>
            </a:r>
            <a:endParaRPr lang="en-CA" sz="1600" dirty="0"/>
          </a:p>
        </p:txBody>
      </p:sp>
    </p:spTree>
    <p:extLst>
      <p:ext uri="{BB962C8B-B14F-4D97-AF65-F5344CB8AC3E}">
        <p14:creationId xmlns:p14="http://schemas.microsoft.com/office/powerpoint/2010/main" val="3495904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D2CE-9459-345F-2AD8-E9004FEC96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DDAFA8-F03E-F6A0-D90F-1B3B82C6D9B6}"/>
              </a:ext>
            </a:extLst>
          </p:cNvPr>
          <p:cNvSpPr>
            <a:spLocks noGrp="1"/>
          </p:cNvSpPr>
          <p:nvPr>
            <p:ph type="title"/>
          </p:nvPr>
        </p:nvSpPr>
        <p:spPr/>
        <p:txBody>
          <a:bodyPr/>
          <a:lstStyle/>
          <a:p>
            <a:r>
              <a:rPr lang="en-CA" dirty="0"/>
              <a:t>Interesting Discussions from </a:t>
            </a:r>
            <a:r>
              <a:rPr lang="en-CA" dirty="0">
                <a:solidFill>
                  <a:schemeClr val="accent1"/>
                </a:solidFill>
              </a:rPr>
              <a:t>OpenReview.net</a:t>
            </a:r>
            <a:endParaRPr lang="en-CA" dirty="0"/>
          </a:p>
        </p:txBody>
      </p:sp>
      <p:sp>
        <p:nvSpPr>
          <p:cNvPr id="4" name="Footer Placeholder 3">
            <a:extLst>
              <a:ext uri="{FF2B5EF4-FFF2-40B4-BE49-F238E27FC236}">
                <a16:creationId xmlns:a16="http://schemas.microsoft.com/office/drawing/2014/main" id="{47E445F0-37AF-8CF8-B348-487C657A28DC}"/>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Analysis of Corrected Graph Convolutions</a:t>
            </a:r>
          </a:p>
        </p:txBody>
      </p:sp>
      <p:sp>
        <p:nvSpPr>
          <p:cNvPr id="5" name="Slide Number Placeholder 4">
            <a:extLst>
              <a:ext uri="{FF2B5EF4-FFF2-40B4-BE49-F238E27FC236}">
                <a16:creationId xmlns:a16="http://schemas.microsoft.com/office/drawing/2014/main" id="{4D014FCB-7AAB-D733-E3E4-94310870C556}"/>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rPr>
              <a:t>PAGE  </a:t>
            </a:r>
            <a:fld id="{93005692-73BE-493E-93AB-ECD6027A7652}" type="slidenum">
              <a:rPr kumimoji="0" lang="en-US" sz="1000" b="0" i="0" u="none" strike="noStrike" kern="120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DE1E9761-4F86-92F6-E25A-AF5F90318CE5}"/>
              </a:ext>
            </a:extLst>
          </p:cNvPr>
          <p:cNvPicPr>
            <a:picLocks noChangeAspect="1"/>
          </p:cNvPicPr>
          <p:nvPr/>
        </p:nvPicPr>
        <p:blipFill>
          <a:blip r:embed="rId2"/>
          <a:stretch>
            <a:fillRect/>
          </a:stretch>
        </p:blipFill>
        <p:spPr>
          <a:xfrm>
            <a:off x="636806" y="1473867"/>
            <a:ext cx="10815882" cy="1519084"/>
          </a:xfrm>
          <a:prstGeom prst="rect">
            <a:avLst/>
          </a:prstGeom>
        </p:spPr>
      </p:pic>
      <p:sp>
        <p:nvSpPr>
          <p:cNvPr id="3" name="TextBox 2">
            <a:extLst>
              <a:ext uri="{FF2B5EF4-FFF2-40B4-BE49-F238E27FC236}">
                <a16:creationId xmlns:a16="http://schemas.microsoft.com/office/drawing/2014/main" id="{AD4EB8D2-C40D-3B7B-247D-C3A1AF440240}"/>
              </a:ext>
            </a:extLst>
          </p:cNvPr>
          <p:cNvSpPr txBox="1"/>
          <p:nvPr/>
        </p:nvSpPr>
        <p:spPr>
          <a:xfrm>
            <a:off x="636806" y="3429000"/>
            <a:ext cx="10268667"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t>When the </a:t>
            </a:r>
            <a:r>
              <a:rPr lang="en-US" sz="1600" b="1" dirty="0"/>
              <a:t>graph’s community structure does not perfectly align</a:t>
            </a:r>
            <a:r>
              <a:rPr lang="en-US" sz="1600" dirty="0"/>
              <a:t> with the true class labels, convolution operations may pull mismatched vertices towards incorrect cluster means.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This misalignment leads to </a:t>
            </a:r>
            <a:r>
              <a:rPr lang="en-US" sz="1600" b="1" dirty="0"/>
              <a:t>more misclassified nodes</a:t>
            </a:r>
            <a:r>
              <a:rPr lang="en-US" sz="1600" dirty="0"/>
              <a:t>, worsening partial classification accuracy. The </a:t>
            </a:r>
            <a:r>
              <a:rPr lang="en-US" sz="1600" b="1" dirty="0"/>
              <a:t>threshold for correct classification increases</a:t>
            </a:r>
            <a:r>
              <a:rPr lang="en-US" sz="1600" dirty="0"/>
              <a:t>, making exact classification more challenging.</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Decompose the feature vector</a:t>
            </a:r>
            <a:r>
              <a:rPr lang="en-US" sz="1600" dirty="0"/>
              <a:t> into two parts: one for correctly matched vertices; one for mismatched vertices.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Analyze errors separately for a clearer understanding of their impact.</a:t>
            </a:r>
          </a:p>
          <a:p>
            <a:pPr marL="285750" indent="-285750">
              <a:buFont typeface="Arial" panose="020B0604020202020204" pitchFamily="34" charset="0"/>
              <a:buChar char="•"/>
            </a:pPr>
            <a:endParaRPr lang="en-CA" sz="1600" dirty="0"/>
          </a:p>
        </p:txBody>
      </p:sp>
    </p:spTree>
    <p:extLst>
      <p:ext uri="{BB962C8B-B14F-4D97-AF65-F5344CB8AC3E}">
        <p14:creationId xmlns:p14="http://schemas.microsoft.com/office/powerpoint/2010/main" val="9064807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7CE96-C991-1724-B345-082463550E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C55222-1230-5F41-8FB1-A7BEBA6E0642}"/>
              </a:ext>
            </a:extLst>
          </p:cNvPr>
          <p:cNvSpPr>
            <a:spLocks noGrp="1"/>
          </p:cNvSpPr>
          <p:nvPr>
            <p:ph type="title"/>
          </p:nvPr>
        </p:nvSpPr>
        <p:spPr/>
        <p:txBody>
          <a:bodyPr/>
          <a:lstStyle/>
          <a:p>
            <a:r>
              <a:rPr lang="en-CA" dirty="0"/>
              <a:t>Interesting Discussions from </a:t>
            </a:r>
            <a:r>
              <a:rPr lang="en-CA" dirty="0">
                <a:solidFill>
                  <a:schemeClr val="accent1"/>
                </a:solidFill>
              </a:rPr>
              <a:t>OpenReview.net</a:t>
            </a:r>
            <a:endParaRPr lang="en-CA" dirty="0"/>
          </a:p>
        </p:txBody>
      </p:sp>
      <p:sp>
        <p:nvSpPr>
          <p:cNvPr id="4" name="Footer Placeholder 3">
            <a:extLst>
              <a:ext uri="{FF2B5EF4-FFF2-40B4-BE49-F238E27FC236}">
                <a16:creationId xmlns:a16="http://schemas.microsoft.com/office/drawing/2014/main" id="{3141EE7B-FC1D-E818-A19B-17B2871C7FF9}"/>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Analysis of Corrected Graph Convolutions</a:t>
            </a:r>
          </a:p>
        </p:txBody>
      </p:sp>
      <p:sp>
        <p:nvSpPr>
          <p:cNvPr id="5" name="Slide Number Placeholder 4">
            <a:extLst>
              <a:ext uri="{FF2B5EF4-FFF2-40B4-BE49-F238E27FC236}">
                <a16:creationId xmlns:a16="http://schemas.microsoft.com/office/drawing/2014/main" id="{B6DB1964-C0BE-D1AA-56B6-503C226B9F68}"/>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rPr>
              <a:t>PAGE  </a:t>
            </a:r>
            <a:fld id="{93005692-73BE-493E-93AB-ECD6027A7652}" type="slidenum">
              <a:rPr kumimoji="0" lang="en-US" sz="1000" b="0" i="0" u="none" strike="noStrike" kern="120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0D0F22C4-9C33-1CAE-4389-05E16B645F25}"/>
              </a:ext>
            </a:extLst>
          </p:cNvPr>
          <p:cNvPicPr>
            <a:picLocks noChangeAspect="1"/>
          </p:cNvPicPr>
          <p:nvPr/>
        </p:nvPicPr>
        <p:blipFill>
          <a:blip r:embed="rId2"/>
          <a:stretch>
            <a:fillRect/>
          </a:stretch>
        </p:blipFill>
        <p:spPr>
          <a:xfrm>
            <a:off x="520033" y="1259261"/>
            <a:ext cx="11309579" cy="2377622"/>
          </a:xfrm>
          <a:prstGeom prst="rect">
            <a:avLst/>
          </a:prstGeom>
        </p:spPr>
      </p:pic>
      <p:sp>
        <p:nvSpPr>
          <p:cNvPr id="3" name="TextBox 2">
            <a:extLst>
              <a:ext uri="{FF2B5EF4-FFF2-40B4-BE49-F238E27FC236}">
                <a16:creationId xmlns:a16="http://schemas.microsoft.com/office/drawing/2014/main" id="{350B0131-0E7E-064A-1CAE-80E64F007002}"/>
              </a:ext>
            </a:extLst>
          </p:cNvPr>
          <p:cNvSpPr txBox="1"/>
          <p:nvPr/>
        </p:nvSpPr>
        <p:spPr>
          <a:xfrm>
            <a:off x="692477" y="3636883"/>
            <a:ext cx="10268667" cy="2569934"/>
          </a:xfrm>
          <a:prstGeom prst="rect">
            <a:avLst/>
          </a:prstGeom>
          <a:noFill/>
        </p:spPr>
        <p:txBody>
          <a:bodyPr wrap="square" rtlCol="0">
            <a:spAutoFit/>
          </a:bodyPr>
          <a:lstStyle/>
          <a:p>
            <a:endParaRPr lang="en-US" sz="1600" dirty="0"/>
          </a:p>
          <a:p>
            <a:pPr marL="285750" indent="-285750">
              <a:buFont typeface="Arial" panose="020B0604020202020204" pitchFamily="34" charset="0"/>
              <a:buChar char="•"/>
            </a:pPr>
            <a:r>
              <a:rPr lang="en-US" sz="1600" dirty="0"/>
              <a:t>The study is based on a </a:t>
            </a:r>
            <a:r>
              <a:rPr lang="en-US" sz="1600" b="1" dirty="0"/>
              <a:t>linear setting</a:t>
            </a:r>
            <a:r>
              <a:rPr lang="en-US" sz="1600" dirty="0"/>
              <a:t>, making it challenging to extend to </a:t>
            </a:r>
            <a:r>
              <a:rPr lang="en-US" sz="1600" b="1" dirty="0"/>
              <a:t>non-linear activations</a:t>
            </a:r>
            <a:r>
              <a:rPr lang="en-US" sz="1600" dirty="0"/>
              <a:t>.</a:t>
            </a:r>
          </a:p>
          <a:p>
            <a:pPr marL="285750" indent="-285750">
              <a:buFont typeface="Arial" panose="020B0604020202020204" pitchFamily="34" charset="0"/>
              <a:buChar char="•"/>
            </a:pPr>
            <a:endParaRPr lang="en-US" sz="600" dirty="0"/>
          </a:p>
          <a:p>
            <a:pPr marL="285750" indent="-285750">
              <a:buFont typeface="Arial" panose="020B0604020202020204" pitchFamily="34" charset="0"/>
              <a:buChar char="•"/>
            </a:pPr>
            <a:r>
              <a:rPr lang="en-US" sz="1600" dirty="0"/>
              <a:t>While a </a:t>
            </a:r>
            <a:r>
              <a:rPr lang="en-US" sz="1600" b="1" dirty="0"/>
              <a:t>linear classifier</a:t>
            </a:r>
            <a:r>
              <a:rPr lang="en-US" sz="1600" dirty="0"/>
              <a:t> suffices for binary classification, </a:t>
            </a:r>
            <a:r>
              <a:rPr lang="en-US" sz="1600" b="1" dirty="0"/>
              <a:t>multi-class classification</a:t>
            </a:r>
            <a:r>
              <a:rPr lang="en-US" sz="1600" dirty="0"/>
              <a:t> may require </a:t>
            </a:r>
            <a:r>
              <a:rPr lang="en-US" sz="1600" b="1" dirty="0"/>
              <a:t>non-linear methods</a:t>
            </a:r>
            <a:r>
              <a:rPr lang="en-US" sz="1600" dirty="0"/>
              <a:t>, modeled using a </a:t>
            </a:r>
            <a:r>
              <a:rPr lang="en-US" sz="1600" b="1" dirty="0"/>
              <a:t>Gaussian mixture model</a:t>
            </a:r>
            <a:r>
              <a:rPr lang="en-US" sz="1600" dirty="0"/>
              <a:t>.</a:t>
            </a:r>
          </a:p>
          <a:p>
            <a:pPr marL="285750" indent="-285750">
              <a:buFont typeface="Arial" panose="020B0604020202020204" pitchFamily="34" charset="0"/>
              <a:buChar char="•"/>
            </a:pPr>
            <a:endParaRPr lang="en-US" sz="600" dirty="0"/>
          </a:p>
          <a:p>
            <a:pPr marL="285750" indent="-285750">
              <a:buFont typeface="Arial" panose="020B0604020202020204" pitchFamily="34" charset="0"/>
              <a:buChar char="•"/>
            </a:pPr>
            <a:r>
              <a:rPr lang="en-US" sz="1600" dirty="0"/>
              <a:t>The </a:t>
            </a:r>
            <a:r>
              <a:rPr lang="en-US" sz="1600" b="1" dirty="0"/>
              <a:t>graph signal (λ)</a:t>
            </a:r>
            <a:r>
              <a:rPr lang="en-US" sz="1600" dirty="0"/>
              <a:t> must be strong relative to </a:t>
            </a:r>
            <a:r>
              <a:rPr lang="en-US" sz="1600" b="1" dirty="0"/>
              <a:t>noise (δ)</a:t>
            </a:r>
            <a:r>
              <a:rPr lang="en-US" sz="1600" dirty="0"/>
              <a:t> for accurate classification, enabling correct classification of </a:t>
            </a:r>
            <a:r>
              <a:rPr lang="en-US" sz="1600" b="1" dirty="0"/>
              <a:t>1−o(1) fraction of nodes</a:t>
            </a:r>
            <a:r>
              <a:rPr lang="en-US" sz="1600" dirty="0"/>
              <a:t> using a </a:t>
            </a:r>
            <a:r>
              <a:rPr lang="en-US" sz="1600" b="1" dirty="0"/>
              <a:t>quadratic classifier</a:t>
            </a:r>
            <a:r>
              <a:rPr lang="en-US" sz="1600" dirty="0"/>
              <a:t>.</a:t>
            </a:r>
          </a:p>
          <a:p>
            <a:pPr marL="285750" indent="-285750">
              <a:buFont typeface="Arial" panose="020B0604020202020204" pitchFamily="34" charset="0"/>
              <a:buChar char="•"/>
            </a:pPr>
            <a:endParaRPr lang="en-US" sz="600" dirty="0"/>
          </a:p>
          <a:p>
            <a:pPr marL="285750" indent="-285750">
              <a:buFont typeface="Arial" panose="020B0604020202020204" pitchFamily="34" charset="0"/>
              <a:buChar char="•"/>
            </a:pPr>
            <a:r>
              <a:rPr lang="en-US" sz="1600" dirty="0"/>
              <a:t>Potential improvements include </a:t>
            </a:r>
            <a:r>
              <a:rPr lang="en-US" sz="1600" b="1" dirty="0"/>
              <a:t>multiple means per class</a:t>
            </a:r>
            <a:r>
              <a:rPr lang="en-US" sz="1600" dirty="0"/>
              <a:t>, </a:t>
            </a:r>
            <a:r>
              <a:rPr lang="en-US" sz="1600" b="1" dirty="0"/>
              <a:t>non-linear models</a:t>
            </a:r>
            <a:r>
              <a:rPr lang="en-US" sz="1600" dirty="0"/>
              <a:t> (e.g., XOR-based), and extending the analysis to </a:t>
            </a:r>
            <a:r>
              <a:rPr lang="en-US" sz="1600" b="1" dirty="0"/>
              <a:t>more complex classification settings</a:t>
            </a:r>
            <a:r>
              <a:rPr lang="en-US" sz="1600" dirty="0"/>
              <a:t>.</a:t>
            </a:r>
          </a:p>
          <a:p>
            <a:pPr marL="285750" indent="-285750">
              <a:buFont typeface="Arial" panose="020B0604020202020204" pitchFamily="34" charset="0"/>
              <a:buChar char="•"/>
            </a:pPr>
            <a:endParaRPr lang="en-CA" sz="1600" dirty="0"/>
          </a:p>
        </p:txBody>
      </p:sp>
    </p:spTree>
    <p:extLst>
      <p:ext uri="{BB962C8B-B14F-4D97-AF65-F5344CB8AC3E}">
        <p14:creationId xmlns:p14="http://schemas.microsoft.com/office/powerpoint/2010/main" val="358190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Analysis of Corrected Graph Convolutions</a:t>
            </a: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PAGE  </a:t>
            </a:r>
            <a:fld id="{93005692-73BE-493E-93AB-ECD6027A7652}" type="slidenum">
              <a:rPr kumimoji="0" lang="en-US" sz="1000" b="0" i="0" u="none" strike="noStrike" kern="120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28580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7AB6B-C3BA-B6B1-6CD6-21B4CEDBA9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2586B9-0729-64D2-162D-978938CA1C14}"/>
              </a:ext>
            </a:extLst>
          </p:cNvPr>
          <p:cNvSpPr>
            <a:spLocks noGrp="1"/>
          </p:cNvSpPr>
          <p:nvPr>
            <p:ph type="title"/>
          </p:nvPr>
        </p:nvSpPr>
        <p:spPr/>
        <p:txBody>
          <a:bodyPr/>
          <a:lstStyle/>
          <a:p>
            <a:r>
              <a:rPr lang="en-US" dirty="0" err="1"/>
              <a:t>Oversmoothing</a:t>
            </a:r>
            <a:endParaRPr lang="en-US" dirty="0"/>
          </a:p>
        </p:txBody>
      </p:sp>
      <p:sp>
        <p:nvSpPr>
          <p:cNvPr id="3" name="Content Placeholder 2">
            <a:extLst>
              <a:ext uri="{FF2B5EF4-FFF2-40B4-BE49-F238E27FC236}">
                <a16:creationId xmlns:a16="http://schemas.microsoft.com/office/drawing/2014/main" id="{1C739507-4304-1910-9536-D5792AE0782F}"/>
              </a:ext>
            </a:extLst>
          </p:cNvPr>
          <p:cNvSpPr>
            <a:spLocks noGrp="1"/>
          </p:cNvSpPr>
          <p:nvPr>
            <p:ph idx="1"/>
          </p:nvPr>
        </p:nvSpPr>
        <p:spPr/>
        <p:txBody>
          <a:bodyPr/>
          <a:lstStyle/>
          <a:p>
            <a:r>
              <a:rPr lang="en-US" dirty="0"/>
              <a:t>Using graph convolutions to the feature data enhances the prediction performance of a model.</a:t>
            </a:r>
          </a:p>
          <a:p>
            <a:r>
              <a:rPr lang="en-US" dirty="0"/>
              <a:t>Too many graph convolutions can have the opposite effect – </a:t>
            </a:r>
            <a:r>
              <a:rPr lang="en-US" dirty="0" err="1">
                <a:solidFill>
                  <a:schemeClr val="accent1"/>
                </a:solidFill>
              </a:rPr>
              <a:t>oversmoothing</a:t>
            </a:r>
            <a:endParaRPr lang="en-US" dirty="0">
              <a:solidFill>
                <a:schemeClr val="accent1"/>
              </a:solidFill>
            </a:endParaRPr>
          </a:p>
          <a:p>
            <a:r>
              <a:rPr lang="en-US" dirty="0"/>
              <a:t>Effect can be alleviated by excluding the principal eigenvector component.</a:t>
            </a:r>
          </a:p>
        </p:txBody>
      </p:sp>
      <p:sp>
        <p:nvSpPr>
          <p:cNvPr id="6" name="Footer Placeholder 5">
            <a:extLst>
              <a:ext uri="{FF2B5EF4-FFF2-40B4-BE49-F238E27FC236}">
                <a16:creationId xmlns:a16="http://schemas.microsoft.com/office/drawing/2014/main" id="{3B99B7D7-9D23-073A-E81E-7C6BD328C018}"/>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Analysis of Corrected Graph Convolutions</a:t>
            </a:r>
          </a:p>
        </p:txBody>
      </p:sp>
      <p:sp>
        <p:nvSpPr>
          <p:cNvPr id="7" name="Slide Number Placeholder 6">
            <a:extLst>
              <a:ext uri="{FF2B5EF4-FFF2-40B4-BE49-F238E27FC236}">
                <a16:creationId xmlns:a16="http://schemas.microsoft.com/office/drawing/2014/main" id="{5F996E3F-EF43-D02F-0411-5CA79BB2E87E}"/>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PAGE  </a:t>
            </a:r>
            <a:fld id="{93005692-73BE-493E-93AB-ECD6027A7652}" type="slidenum">
              <a:rPr kumimoji="0" lang="en-US" sz="1000" b="0" i="0" u="none" strike="noStrike" kern="120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5871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F9473-FB9B-6BD4-492B-49ACAE6696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F33808-4639-8B19-69F8-2D4F83CD6402}"/>
              </a:ext>
            </a:extLst>
          </p:cNvPr>
          <p:cNvSpPr>
            <a:spLocks noGrp="1"/>
          </p:cNvSpPr>
          <p:nvPr>
            <p:ph type="title"/>
          </p:nvPr>
        </p:nvSpPr>
        <p:spPr/>
        <p:txBody>
          <a:bodyPr/>
          <a:lstStyle/>
          <a:p>
            <a:r>
              <a:rPr lang="en-US" dirty="0"/>
              <a:t>Intuition</a:t>
            </a:r>
          </a:p>
        </p:txBody>
      </p:sp>
      <p:sp>
        <p:nvSpPr>
          <p:cNvPr id="6" name="Footer Placeholder 5">
            <a:extLst>
              <a:ext uri="{FF2B5EF4-FFF2-40B4-BE49-F238E27FC236}">
                <a16:creationId xmlns:a16="http://schemas.microsoft.com/office/drawing/2014/main" id="{402BD490-E1FA-9518-6F69-3D5A32207EA4}"/>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Analysis of Corrected Graph Convolutions</a:t>
            </a:r>
          </a:p>
        </p:txBody>
      </p:sp>
      <p:sp>
        <p:nvSpPr>
          <p:cNvPr id="7" name="Slide Number Placeholder 6">
            <a:extLst>
              <a:ext uri="{FF2B5EF4-FFF2-40B4-BE49-F238E27FC236}">
                <a16:creationId xmlns:a16="http://schemas.microsoft.com/office/drawing/2014/main" id="{65D6371A-DB22-76C4-1B84-9D147296801C}"/>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PAGE  </a:t>
            </a:r>
            <a:fld id="{93005692-73BE-493E-93AB-ECD6027A7652}" type="slidenum">
              <a:rPr kumimoji="0" lang="en-US" sz="1000" b="0" i="0" u="none" strike="noStrike" kern="120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23B3F9AA-6841-E28B-8065-AB107D0E8570}"/>
                  </a:ext>
                </a:extLst>
              </p:cNvPr>
              <p:cNvSpPr>
                <a:spLocks noGrp="1"/>
              </p:cNvSpPr>
              <p:nvPr>
                <p:ph idx="1"/>
              </p:nvPr>
            </p:nvSpPr>
            <p:spPr/>
            <p:txBody>
              <a:bodyPr>
                <a:normAutofit lnSpcReduction="10000"/>
              </a:bodyPr>
              <a:lstStyle/>
              <a:p>
                <a:pPr>
                  <a:spcBef>
                    <a:spcPts val="0"/>
                  </a:spcBef>
                  <a:spcAft>
                    <a:spcPts val="0"/>
                  </a:spcAft>
                  <a:buFont typeface="Arial" panose="020B0604020202020204" pitchFamily="34" charset="0"/>
                  <a:buChar char="•"/>
                </a:pPr>
                <a:r>
                  <a:rPr lang="en-CA" sz="2000" dirty="0"/>
                  <a:t>Vanilla Graph Convolutions: </a:t>
                </a:r>
                <a14:m>
                  <m:oMath xmlns:m="http://schemas.openxmlformats.org/officeDocument/2006/math">
                    <m:sSup>
                      <m:sSupPr>
                        <m:ctrlPr>
                          <a:rPr lang="en-CA" sz="2000" i="1" smtClean="0">
                            <a:latin typeface="Cambria Math" panose="02040503050406030204" pitchFamily="18" charset="0"/>
                          </a:rPr>
                        </m:ctrlPr>
                      </m:sSupPr>
                      <m:e>
                        <m:r>
                          <a:rPr lang="en-CA" sz="2000" b="0" i="1" smtClean="0">
                            <a:latin typeface="Cambria Math" panose="02040503050406030204" pitchFamily="18" charset="0"/>
                          </a:rPr>
                          <m:t>𝐷</m:t>
                        </m:r>
                      </m:e>
                      <m:sup>
                        <m:r>
                          <a:rPr lang="en-CA" sz="2000" b="0" i="1" smtClean="0">
                            <a:latin typeface="Cambria Math" panose="02040503050406030204" pitchFamily="18" charset="0"/>
                          </a:rPr>
                          <m:t>−1</m:t>
                        </m:r>
                      </m:sup>
                    </m:sSup>
                    <m:r>
                      <a:rPr lang="en-CA" sz="2000" b="0" i="1" smtClean="0">
                        <a:latin typeface="Cambria Math" panose="02040503050406030204" pitchFamily="18" charset="0"/>
                      </a:rPr>
                      <m:t>𝐴</m:t>
                    </m:r>
                  </m:oMath>
                </a14:m>
                <a:r>
                  <a:rPr lang="en-CA" sz="2000" dirty="0"/>
                  <a:t> or </a:t>
                </a:r>
                <a14:m>
                  <m:oMath xmlns:m="http://schemas.openxmlformats.org/officeDocument/2006/math">
                    <m:sSup>
                      <m:sSupPr>
                        <m:ctrlPr>
                          <a:rPr lang="en-CA" sz="2000" i="1" smtClean="0">
                            <a:latin typeface="Cambria Math" panose="02040503050406030204" pitchFamily="18" charset="0"/>
                          </a:rPr>
                        </m:ctrlPr>
                      </m:sSupPr>
                      <m:e>
                        <m:r>
                          <a:rPr lang="en-CA" sz="2000" b="0" i="1" smtClean="0">
                            <a:latin typeface="Cambria Math" panose="02040503050406030204" pitchFamily="18" charset="0"/>
                          </a:rPr>
                          <m:t>𝐷</m:t>
                        </m:r>
                      </m:e>
                      <m:sup>
                        <m:r>
                          <a:rPr lang="en-CA" sz="2000" b="0" i="1" smtClean="0">
                            <a:latin typeface="Cambria Math" panose="02040503050406030204" pitchFamily="18" charset="0"/>
                          </a:rPr>
                          <m:t>−1/2</m:t>
                        </m:r>
                      </m:sup>
                    </m:sSup>
                    <m:r>
                      <a:rPr lang="en-CA" sz="2000" b="0" i="1" smtClean="0">
                        <a:latin typeface="Cambria Math" panose="02040503050406030204" pitchFamily="18" charset="0"/>
                      </a:rPr>
                      <m:t>𝐴</m:t>
                    </m:r>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𝐷</m:t>
                        </m:r>
                      </m:e>
                      <m:sup>
                        <m:r>
                          <a:rPr lang="en-CA" sz="2000" b="0" i="1" smtClean="0">
                            <a:latin typeface="Cambria Math" panose="02040503050406030204" pitchFamily="18" charset="0"/>
                          </a:rPr>
                          <m:t>−1/2</m:t>
                        </m:r>
                      </m:sup>
                    </m:sSup>
                  </m:oMath>
                </a14:m>
                <a:endParaRPr lang="en-CA" sz="2000" dirty="0"/>
              </a:p>
              <a:p>
                <a:pPr lvl="1">
                  <a:spcBef>
                    <a:spcPts val="0"/>
                  </a:spcBef>
                  <a:spcAft>
                    <a:spcPts val="0"/>
                  </a:spcAft>
                  <a:buFont typeface="Arial" panose="020B0604020202020204" pitchFamily="34" charset="0"/>
                  <a:buChar char="•"/>
                </a:pPr>
                <a:r>
                  <a:rPr lang="en-CA" sz="1800" dirty="0"/>
                  <a:t>In d-regular graphs, </a:t>
                </a:r>
                <a:r>
                  <a:rPr lang="en-US" sz="1800" dirty="0"/>
                  <a:t>repeated convolution leads to convergence to the all-ones vector </a:t>
                </a:r>
                <a14:m>
                  <m:oMath xmlns:m="http://schemas.openxmlformats.org/officeDocument/2006/math">
                    <m:r>
                      <a:rPr lang="en-CA" b="1" i="1" smtClean="0">
                        <a:latin typeface="Cambria Math" panose="02040503050406030204" pitchFamily="18" charset="0"/>
                      </a:rPr>
                      <m:t>𝟏</m:t>
                    </m:r>
                  </m:oMath>
                </a14:m>
                <a:r>
                  <a:rPr lang="en-US" sz="1800" dirty="0"/>
                  <a:t>, causing large learning errors</a:t>
                </a:r>
                <a:r>
                  <a:rPr lang="en-US" sz="1600" dirty="0"/>
                  <a:t>.</a:t>
                </a:r>
              </a:p>
              <a:p>
                <a:pPr lvl="1">
                  <a:spcBef>
                    <a:spcPts val="0"/>
                  </a:spcBef>
                  <a:spcAft>
                    <a:spcPts val="0"/>
                  </a:spcAft>
                  <a:buFont typeface="Arial" panose="020B0604020202020204" pitchFamily="34" charset="0"/>
                  <a:buChar char="•"/>
                </a:pPr>
                <a:endParaRPr lang="en-US" sz="1600" dirty="0"/>
              </a:p>
              <a:p>
                <a:pPr>
                  <a:spcBef>
                    <a:spcPts val="0"/>
                  </a:spcBef>
                  <a:spcAft>
                    <a:spcPts val="0"/>
                  </a:spcAft>
                  <a:buFont typeface="Arial" panose="020B0604020202020204" pitchFamily="34" charset="0"/>
                  <a:buChar char="•"/>
                </a:pPr>
                <a:r>
                  <a:rPr lang="en-US" sz="2000" dirty="0"/>
                  <a:t>To mitigate convergence issues, corrected matrices are introduced</a:t>
                </a:r>
                <a:r>
                  <a:rPr lang="en-US" sz="1800" dirty="0"/>
                  <a:t>:</a:t>
                </a:r>
              </a:p>
              <a:p>
                <a:pPr marL="0" indent="0">
                  <a:spcBef>
                    <a:spcPts val="0"/>
                  </a:spcBef>
                  <a:spcAft>
                    <a:spcPts val="0"/>
                  </a:spcAft>
                  <a:buNone/>
                </a:pPr>
                <a:r>
                  <a:rPr lang="en-CA" sz="2000" dirty="0"/>
                  <a:t>	</a:t>
                </a:r>
                <a14:m>
                  <m:oMath xmlns:m="http://schemas.openxmlformats.org/officeDocument/2006/math">
                    <m:acc>
                      <m:accPr>
                        <m:chr m:val="̂"/>
                        <m:ctrlPr>
                          <a:rPr lang="en-CA" i="1" smtClean="0">
                            <a:latin typeface="Cambria Math" panose="02040503050406030204" pitchFamily="18" charset="0"/>
                          </a:rPr>
                        </m:ctrlPr>
                      </m:accPr>
                      <m:e>
                        <m:r>
                          <a:rPr lang="en-CA" b="0" i="1" smtClean="0">
                            <a:latin typeface="Cambria Math" panose="02040503050406030204" pitchFamily="18" charset="0"/>
                          </a:rPr>
                          <m:t>𝐴</m:t>
                        </m:r>
                      </m:e>
                    </m:acc>
                    <m:r>
                      <a:rPr lang="en-CA" b="0" i="1" smtClean="0">
                        <a:latin typeface="Cambria Math" panose="02040503050406030204" pitchFamily="18" charset="0"/>
                      </a:rPr>
                      <m:t>= </m:t>
                    </m:r>
                    <m:sSup>
                      <m:sSupPr>
                        <m:ctrlPr>
                          <a:rPr lang="en-CA" i="1" smtClean="0">
                            <a:latin typeface="Cambria Math" panose="02040503050406030204" pitchFamily="18" charset="0"/>
                          </a:rPr>
                        </m:ctrlPr>
                      </m:sSupPr>
                      <m:e>
                        <m:r>
                          <a:rPr lang="en-CA" b="0" i="1" smtClean="0">
                            <a:latin typeface="Cambria Math" panose="02040503050406030204" pitchFamily="18" charset="0"/>
                          </a:rPr>
                          <m:t>𝐷</m:t>
                        </m:r>
                      </m:e>
                      <m:sup>
                        <m:r>
                          <a:rPr lang="en-CA" b="0" i="1" smtClean="0">
                            <a:latin typeface="Cambria Math" panose="02040503050406030204" pitchFamily="18" charset="0"/>
                          </a:rPr>
                          <m:t>−1/2</m:t>
                        </m:r>
                      </m:sup>
                    </m:sSup>
                    <m:r>
                      <a:rPr lang="en-CA" b="0" i="1" smtClean="0">
                        <a:latin typeface="Cambria Math" panose="02040503050406030204" pitchFamily="18" charset="0"/>
                      </a:rPr>
                      <m:t>𝐴</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𝐷</m:t>
                        </m:r>
                      </m:e>
                      <m:sup>
                        <m:r>
                          <a:rPr lang="en-CA" b="0" i="1" smtClean="0">
                            <a:latin typeface="Cambria Math" panose="02040503050406030204" pitchFamily="18" charset="0"/>
                          </a:rPr>
                          <m:t>−1/2</m:t>
                        </m:r>
                      </m:sup>
                    </m:sSup>
                    <m:r>
                      <a:rPr lang="en-CA" b="0" i="1" smtClean="0">
                        <a:latin typeface="Cambria Math" panose="02040503050406030204" pitchFamily="18" charset="0"/>
                      </a:rPr>
                      <m:t> − </m:t>
                    </m:r>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sSup>
                          <m:sSupPr>
                            <m:ctrlPr>
                              <a:rPr lang="en-CA" b="0" i="1" smtClean="0">
                                <a:latin typeface="Cambria Math" panose="02040503050406030204" pitchFamily="18" charset="0"/>
                              </a:rPr>
                            </m:ctrlPr>
                          </m:sSupPr>
                          <m:e>
                            <m:r>
                              <a:rPr lang="en-CA" b="0" i="1" smtClean="0">
                                <a:latin typeface="Cambria Math" panose="02040503050406030204" pitchFamily="18" charset="0"/>
                              </a:rPr>
                              <m:t>1</m:t>
                            </m:r>
                          </m:e>
                          <m:sup>
                            <m:r>
                              <a:rPr lang="en-CA" b="0" i="1" smtClean="0">
                                <a:latin typeface="Cambria Math" panose="02040503050406030204" pitchFamily="18" charset="0"/>
                              </a:rPr>
                              <m:t>𝑇</m:t>
                            </m:r>
                          </m:sup>
                        </m:sSup>
                        <m:r>
                          <a:rPr lang="en-CA" b="0" i="1" smtClean="0">
                            <a:latin typeface="Cambria Math" panose="02040503050406030204" pitchFamily="18" charset="0"/>
                          </a:rPr>
                          <m:t>𝐷</m:t>
                        </m:r>
                        <m:r>
                          <a:rPr lang="en-CA" b="0" i="1" smtClean="0">
                            <a:latin typeface="Cambria Math" panose="02040503050406030204" pitchFamily="18" charset="0"/>
                          </a:rPr>
                          <m:t>1</m:t>
                        </m:r>
                      </m:den>
                    </m:f>
                    <m:sSup>
                      <m:sSupPr>
                        <m:ctrlPr>
                          <a:rPr lang="en-CA" b="0" i="1" smtClean="0">
                            <a:latin typeface="Cambria Math" panose="02040503050406030204" pitchFamily="18" charset="0"/>
                          </a:rPr>
                        </m:ctrlPr>
                      </m:sSupPr>
                      <m:e>
                        <m:r>
                          <a:rPr lang="en-CA" b="0" i="1" smtClean="0">
                            <a:latin typeface="Cambria Math" panose="02040503050406030204" pitchFamily="18" charset="0"/>
                          </a:rPr>
                          <m:t>𝐷</m:t>
                        </m:r>
                      </m:e>
                      <m:sup>
                        <m:r>
                          <a:rPr lang="en-CA" b="0" i="1" smtClean="0">
                            <a:latin typeface="Cambria Math" panose="02040503050406030204" pitchFamily="18" charset="0"/>
                          </a:rPr>
                          <m:t>1/2</m:t>
                        </m:r>
                      </m:sup>
                    </m:sSup>
                    <m:sSup>
                      <m:sSupPr>
                        <m:ctrlPr>
                          <a:rPr lang="en-CA" b="0" i="1" smtClean="0">
                            <a:latin typeface="Cambria Math" panose="02040503050406030204" pitchFamily="18" charset="0"/>
                          </a:rPr>
                        </m:ctrlPr>
                      </m:sSupPr>
                      <m:e>
                        <m:r>
                          <a:rPr lang="en-CA" b="0" i="1" smtClean="0">
                            <a:latin typeface="Cambria Math" panose="02040503050406030204" pitchFamily="18" charset="0"/>
                          </a:rPr>
                          <m:t>11</m:t>
                        </m:r>
                      </m:e>
                      <m:sup>
                        <m:r>
                          <a:rPr lang="en-CA" b="0" i="1" smtClean="0">
                            <a:latin typeface="Cambria Math" panose="02040503050406030204" pitchFamily="18" charset="0"/>
                          </a:rPr>
                          <m:t>𝑇</m:t>
                        </m:r>
                      </m:sup>
                    </m:sSup>
                    <m:sSup>
                      <m:sSupPr>
                        <m:ctrlPr>
                          <a:rPr lang="en-CA" b="0" i="1" smtClean="0">
                            <a:latin typeface="Cambria Math" panose="02040503050406030204" pitchFamily="18" charset="0"/>
                          </a:rPr>
                        </m:ctrlPr>
                      </m:sSupPr>
                      <m:e>
                        <m:r>
                          <a:rPr lang="en-CA" b="0" i="1" smtClean="0">
                            <a:latin typeface="Cambria Math" panose="02040503050406030204" pitchFamily="18" charset="0"/>
                          </a:rPr>
                          <m:t>𝐷</m:t>
                        </m:r>
                      </m:e>
                      <m:sup>
                        <m:r>
                          <a:rPr lang="en-CA" b="0" i="1" smtClean="0">
                            <a:latin typeface="Cambria Math" panose="02040503050406030204" pitchFamily="18" charset="0"/>
                          </a:rPr>
                          <m:t>1/2</m:t>
                        </m:r>
                      </m:sup>
                    </m:sSup>
                  </m:oMath>
                </a14:m>
                <a:r>
                  <a:rPr lang="en-CA" dirty="0"/>
                  <a:t>		</a:t>
                </a:r>
                <a14:m>
                  <m:oMath xmlns:m="http://schemas.openxmlformats.org/officeDocument/2006/math">
                    <m:acc>
                      <m:accPr>
                        <m:chr m:val="̃"/>
                        <m:ctrlPr>
                          <a:rPr lang="en-CA" i="1" smtClean="0">
                            <a:latin typeface="Cambria Math" panose="02040503050406030204" pitchFamily="18" charset="0"/>
                          </a:rPr>
                        </m:ctrlPr>
                      </m:accPr>
                      <m:e>
                        <m:r>
                          <a:rPr lang="en-CA" b="0" i="1" smtClean="0">
                            <a:latin typeface="Cambria Math" panose="02040503050406030204" pitchFamily="18" charset="0"/>
                          </a:rPr>
                          <m:t>𝐴</m:t>
                        </m:r>
                      </m:e>
                    </m:acc>
                    <m:r>
                      <a:rPr lang="en-CA" b="0" i="1" smtClean="0">
                        <a:latin typeface="Cambria Math" panose="02040503050406030204" pitchFamily="18" charset="0"/>
                      </a:rPr>
                      <m:t>= </m:t>
                    </m:r>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𝑑</m:t>
                        </m:r>
                      </m:den>
                    </m:f>
                    <m:r>
                      <a:rPr lang="en-CA" b="0" i="1" smtClean="0">
                        <a:latin typeface="Cambria Math" panose="02040503050406030204" pitchFamily="18" charset="0"/>
                      </a:rPr>
                      <m:t>𝐴</m:t>
                    </m:r>
                    <m:r>
                      <a:rPr lang="en-CA" b="0" i="1" smtClean="0">
                        <a:latin typeface="Cambria Math" panose="02040503050406030204" pitchFamily="18" charset="0"/>
                      </a:rPr>
                      <m:t> − </m:t>
                    </m:r>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𝑛</m:t>
                        </m:r>
                      </m:den>
                    </m:f>
                    <m:sSup>
                      <m:sSupPr>
                        <m:ctrlPr>
                          <a:rPr lang="en-CA" b="0" i="1" smtClean="0">
                            <a:latin typeface="Cambria Math" panose="02040503050406030204" pitchFamily="18" charset="0"/>
                          </a:rPr>
                        </m:ctrlPr>
                      </m:sSupPr>
                      <m:e>
                        <m:r>
                          <a:rPr lang="en-CA" b="0" i="1" smtClean="0">
                            <a:latin typeface="Cambria Math" panose="02040503050406030204" pitchFamily="18" charset="0"/>
                          </a:rPr>
                          <m:t>11</m:t>
                        </m:r>
                      </m:e>
                      <m:sup>
                        <m:r>
                          <a:rPr lang="en-CA" b="0" i="1" smtClean="0">
                            <a:latin typeface="Cambria Math" panose="02040503050406030204" pitchFamily="18" charset="0"/>
                          </a:rPr>
                          <m:t>𝑇</m:t>
                        </m:r>
                      </m:sup>
                    </m:sSup>
                  </m:oMath>
                </a14:m>
                <a:br>
                  <a:rPr lang="en-CA" sz="2000" dirty="0"/>
                </a:br>
                <a:endParaRPr lang="en-CA" sz="2000" dirty="0"/>
              </a:p>
              <a:p>
                <a:pPr>
                  <a:spcBef>
                    <a:spcPts val="0"/>
                  </a:spcBef>
                  <a:spcAft>
                    <a:spcPts val="0"/>
                  </a:spcAft>
                </a:pPr>
                <a:r>
                  <a:rPr lang="en-US" sz="2000" dirty="0"/>
                  <a:t>Removing the effect of the dominant eigenvector (all-ones vector).</a:t>
                </a:r>
                <a:br>
                  <a:rPr lang="en-US" sz="2000" dirty="0"/>
                </a:br>
                <a:endParaRPr lang="en-US" sz="2000" dirty="0"/>
              </a:p>
              <a:p>
                <a:pPr>
                  <a:spcBef>
                    <a:spcPts val="0"/>
                  </a:spcBef>
                  <a:spcAft>
                    <a:spcPts val="0"/>
                  </a:spcAft>
                </a:pPr>
                <a:r>
                  <a:rPr lang="en-US" sz="2000" dirty="0"/>
                  <a:t>The second eigenvector captures more useful signal, particularly for </a:t>
                </a:r>
                <a:r>
                  <a:rPr lang="en-US" sz="2000" dirty="0">
                    <a:solidFill>
                      <a:schemeClr val="accent1"/>
                    </a:solidFill>
                  </a:rPr>
                  <a:t>binary classification </a:t>
                </a:r>
              </a:p>
              <a:p>
                <a:pPr lvl="1">
                  <a:spcBef>
                    <a:spcPts val="0"/>
                  </a:spcBef>
                  <a:spcAft>
                    <a:spcPts val="0"/>
                  </a:spcAft>
                  <a:buFont typeface="Arial" panose="020B0604020202020204" pitchFamily="34" charset="0"/>
                  <a:buChar char="•"/>
                </a:pPr>
                <a:endParaRPr lang="en-CA" sz="1800" dirty="0"/>
              </a:p>
              <a:p>
                <a:pPr>
                  <a:spcBef>
                    <a:spcPts val="0"/>
                  </a:spcBef>
                  <a:spcAft>
                    <a:spcPts val="0"/>
                  </a:spcAft>
                  <a:buFont typeface="Arial" panose="020B0604020202020204" pitchFamily="34" charset="0"/>
                  <a:buChar char="•"/>
                </a:pPr>
                <a:r>
                  <a:rPr lang="en-US" sz="2000" dirty="0"/>
                  <a:t>Corrected convolutions exponentially improve classification accuracy</a:t>
                </a:r>
                <a:endParaRPr lang="en-CA" sz="2000" dirty="0"/>
              </a:p>
              <a:p>
                <a:pPr lvl="1">
                  <a:spcBef>
                    <a:spcPts val="0"/>
                  </a:spcBef>
                  <a:spcAft>
                    <a:spcPts val="0"/>
                  </a:spcAft>
                  <a:buFont typeface="Arial" panose="020B0604020202020204" pitchFamily="34" charset="0"/>
                  <a:buChar char="•"/>
                </a:pPr>
                <a:r>
                  <a:rPr lang="pt-BR" sz="1800" dirty="0">
                    <a:solidFill>
                      <a:schemeClr val="accent1"/>
                    </a:solidFill>
                  </a:rPr>
                  <a:t>Improvement saturates after O(log n) convolutions.</a:t>
                </a:r>
              </a:p>
              <a:p>
                <a:pPr lvl="1">
                  <a:spcBef>
                    <a:spcPts val="0"/>
                  </a:spcBef>
                  <a:spcAft>
                    <a:spcPts val="0"/>
                  </a:spcAft>
                  <a:buFont typeface="Arial" panose="020B0604020202020204" pitchFamily="34" charset="0"/>
                  <a:buChar char="•"/>
                </a:pPr>
                <a:endParaRPr lang="pt-BR" sz="1800" dirty="0">
                  <a:solidFill>
                    <a:schemeClr val="accent1"/>
                  </a:solidFill>
                </a:endParaRPr>
              </a:p>
              <a:p>
                <a:pPr>
                  <a:spcBef>
                    <a:spcPts val="0"/>
                  </a:spcBef>
                  <a:spcAft>
                    <a:spcPts val="0"/>
                  </a:spcAft>
                  <a:buFont typeface="Arial" panose="020B0604020202020204" pitchFamily="34" charset="0"/>
                  <a:buChar char="•"/>
                </a:pPr>
                <a:r>
                  <a:rPr lang="en-US" sz="2000" dirty="0"/>
                  <a:t>Vanilla convolutions degrade accuracy with more iteration, corrected convolutions avoid this problem.</a:t>
                </a:r>
                <a:endParaRPr lang="en-CA" sz="2200" dirty="0">
                  <a:solidFill>
                    <a:schemeClr val="accent1"/>
                  </a:solidFill>
                </a:endParaRPr>
              </a:p>
            </p:txBody>
          </p:sp>
        </mc:Choice>
        <mc:Fallback xmlns="">
          <p:sp>
            <p:nvSpPr>
              <p:cNvPr id="5" name="Content Placeholder 4">
                <a:extLst>
                  <a:ext uri="{FF2B5EF4-FFF2-40B4-BE49-F238E27FC236}">
                    <a16:creationId xmlns:a16="http://schemas.microsoft.com/office/drawing/2014/main" id="{23B3F9AA-6841-E28B-8065-AB107D0E8570}"/>
                  </a:ext>
                </a:extLst>
              </p:cNvPr>
              <p:cNvSpPr>
                <a:spLocks noGrp="1" noRot="1" noChangeAspect="1" noMove="1" noResize="1" noEditPoints="1" noAdjustHandles="1" noChangeArrowheads="1" noChangeShapeType="1" noTextEdit="1"/>
              </p:cNvSpPr>
              <p:nvPr>
                <p:ph idx="1"/>
              </p:nvPr>
            </p:nvSpPr>
            <p:spPr>
              <a:blipFill>
                <a:blip r:embed="rId3"/>
                <a:stretch>
                  <a:fillRect l="-263" t="-1326" b="-531"/>
                </a:stretch>
              </a:blipFill>
            </p:spPr>
            <p:txBody>
              <a:bodyPr/>
              <a:lstStyle/>
              <a:p>
                <a:r>
                  <a:rPr lang="en-CA">
                    <a:noFill/>
                  </a:rPr>
                  <a:t> </a:t>
                </a:r>
              </a:p>
            </p:txBody>
          </p:sp>
        </mc:Fallback>
      </mc:AlternateContent>
    </p:spTree>
    <p:extLst>
      <p:ext uri="{BB962C8B-B14F-4D97-AF65-F5344CB8AC3E}">
        <p14:creationId xmlns:p14="http://schemas.microsoft.com/office/powerpoint/2010/main" val="3238818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94FE3-E9ED-DE83-7E3D-18CE00EB4B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3BE82E-EAA8-8E67-549C-1BFE4CBC900A}"/>
              </a:ext>
            </a:extLst>
          </p:cNvPr>
          <p:cNvSpPr>
            <a:spLocks noGrp="1"/>
          </p:cNvSpPr>
          <p:nvPr>
            <p:ph type="title"/>
          </p:nvPr>
        </p:nvSpPr>
        <p:spPr/>
        <p:txBody>
          <a:bodyPr/>
          <a:lstStyle/>
          <a:p>
            <a:r>
              <a:rPr lang="en-US" dirty="0"/>
              <a:t>Contextual Stochastic Block Model </a:t>
            </a:r>
            <a:r>
              <a:rPr lang="en-US" dirty="0">
                <a:solidFill>
                  <a:schemeClr val="accent1"/>
                </a:solidFill>
              </a:rPr>
              <a:t>(CSBM)</a:t>
            </a:r>
          </a:p>
        </p:txBody>
      </p:sp>
      <p:sp>
        <p:nvSpPr>
          <p:cNvPr id="6" name="Footer Placeholder 5">
            <a:extLst>
              <a:ext uri="{FF2B5EF4-FFF2-40B4-BE49-F238E27FC236}">
                <a16:creationId xmlns:a16="http://schemas.microsoft.com/office/drawing/2014/main" id="{0A8695E0-88BE-723E-4052-3281C7A4954D}"/>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Analysis of Corrected Graph Convolutions</a:t>
            </a:r>
          </a:p>
        </p:txBody>
      </p:sp>
      <p:sp>
        <p:nvSpPr>
          <p:cNvPr id="7" name="Slide Number Placeholder 6">
            <a:extLst>
              <a:ext uri="{FF2B5EF4-FFF2-40B4-BE49-F238E27FC236}">
                <a16:creationId xmlns:a16="http://schemas.microsoft.com/office/drawing/2014/main" id="{7A9578C5-34B2-019B-DAB2-E00027CB4C66}"/>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PAGE  </a:t>
            </a:r>
            <a:fld id="{93005692-73BE-493E-93AB-ECD6027A7652}" type="slidenum">
              <a:rPr kumimoji="0" lang="en-US" sz="1000" b="0" i="0" u="none" strike="noStrike" kern="120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A6D2802-9EF7-A4F9-B159-7D5B8024A69E}"/>
                  </a:ext>
                </a:extLst>
              </p:cNvPr>
              <p:cNvSpPr txBox="1"/>
              <p:nvPr/>
            </p:nvSpPr>
            <p:spPr>
              <a:xfrm>
                <a:off x="2708548" y="1394043"/>
                <a:ext cx="6333785" cy="707886"/>
              </a:xfrm>
              <a:prstGeom prst="rect">
                <a:avLst/>
              </a:prstGeom>
              <a:noFill/>
            </p:spPr>
            <p:txBody>
              <a:bodyPr wrap="none" rtlCol="0">
                <a:spAutoFit/>
              </a:bodyPr>
              <a:lstStyle/>
              <a:p>
                <a:pPr algn="ctr"/>
                <a:r>
                  <a:rPr lang="en-CA" sz="2000" dirty="0"/>
                  <a:t>Defines an undirected graph </a:t>
                </a:r>
                <a14:m>
                  <m:oMath xmlns:m="http://schemas.openxmlformats.org/officeDocument/2006/math">
                    <m:r>
                      <a:rPr lang="en-CA" sz="2000" b="0" i="1" smtClean="0">
                        <a:latin typeface="Cambria Math" panose="02040503050406030204" pitchFamily="18" charset="0"/>
                      </a:rPr>
                      <m:t>𝐺</m:t>
                    </m:r>
                    <m:r>
                      <a:rPr lang="en-CA" sz="2000" b="0" i="1" smtClean="0">
                        <a:latin typeface="Cambria Math" panose="02040503050406030204" pitchFamily="18" charset="0"/>
                      </a:rPr>
                      <m:t>=(</m:t>
                    </m:r>
                    <m:r>
                      <a:rPr lang="en-CA" sz="2000" b="0" i="1" smtClean="0">
                        <a:latin typeface="Cambria Math" panose="02040503050406030204" pitchFamily="18" charset="0"/>
                      </a:rPr>
                      <m:t>𝑉</m:t>
                    </m:r>
                    <m:r>
                      <a:rPr lang="en-CA" sz="2000" b="0" i="1" smtClean="0">
                        <a:latin typeface="Cambria Math" panose="02040503050406030204" pitchFamily="18" charset="0"/>
                      </a:rPr>
                      <m:t>,</m:t>
                    </m:r>
                    <m:r>
                      <a:rPr lang="en-CA" sz="2000" b="0" i="1" smtClean="0">
                        <a:latin typeface="Cambria Math" panose="02040503050406030204" pitchFamily="18" charset="0"/>
                      </a:rPr>
                      <m:t>𝐸</m:t>
                    </m:r>
                    <m:r>
                      <a:rPr lang="en-CA" sz="2000" b="0" i="1" smtClean="0">
                        <a:latin typeface="Cambria Math" panose="02040503050406030204" pitchFamily="18" charset="0"/>
                      </a:rPr>
                      <m:t>)</m:t>
                    </m:r>
                  </m:oMath>
                </a14:m>
                <a:r>
                  <a:rPr lang="en-CA" sz="2000" dirty="0"/>
                  <a:t> with </a:t>
                </a:r>
                <a14:m>
                  <m:oMath xmlns:m="http://schemas.openxmlformats.org/officeDocument/2006/math">
                    <m:d>
                      <m:dPr>
                        <m:begChr m:val="|"/>
                        <m:endChr m:val="|"/>
                        <m:ctrlPr>
                          <a:rPr lang="en-CA" sz="2000" b="0" i="1" smtClean="0">
                            <a:latin typeface="Cambria Math" panose="02040503050406030204" pitchFamily="18" charset="0"/>
                          </a:rPr>
                        </m:ctrlPr>
                      </m:dPr>
                      <m:e>
                        <m:r>
                          <a:rPr lang="en-CA" sz="2000" b="0" i="1" smtClean="0">
                            <a:latin typeface="Cambria Math" panose="02040503050406030204" pitchFamily="18" charset="0"/>
                          </a:rPr>
                          <m:t>𝑉</m:t>
                        </m:r>
                      </m:e>
                    </m:d>
                    <m:r>
                      <a:rPr lang="en-CA" sz="2000" b="0" i="1" smtClean="0">
                        <a:latin typeface="Cambria Math" panose="02040503050406030204" pitchFamily="18" charset="0"/>
                      </a:rPr>
                      <m:t>=</m:t>
                    </m:r>
                    <m:r>
                      <a:rPr lang="en-CA" sz="2000" b="0" i="1" smtClean="0">
                        <a:latin typeface="Cambria Math" panose="02040503050406030204" pitchFamily="18" charset="0"/>
                      </a:rPr>
                      <m:t>𝑛</m:t>
                    </m:r>
                  </m:oMath>
                </a14:m>
                <a:br>
                  <a:rPr lang="en-CA" sz="2000" dirty="0"/>
                </a:br>
                <a:r>
                  <a:rPr lang="en-CA" sz="2000" dirty="0">
                    <a:solidFill>
                      <a:schemeClr val="accent1"/>
                    </a:solidFill>
                  </a:rPr>
                  <a:t>Features are drawn from the Gaussian Mixture Model </a:t>
                </a:r>
              </a:p>
            </p:txBody>
          </p:sp>
        </mc:Choice>
        <mc:Fallback xmlns="">
          <p:sp>
            <p:nvSpPr>
              <p:cNvPr id="3" name="TextBox 2">
                <a:extLst>
                  <a:ext uri="{FF2B5EF4-FFF2-40B4-BE49-F238E27FC236}">
                    <a16:creationId xmlns:a16="http://schemas.microsoft.com/office/drawing/2014/main" id="{1A6D2802-9EF7-A4F9-B159-7D5B8024A69E}"/>
                  </a:ext>
                </a:extLst>
              </p:cNvPr>
              <p:cNvSpPr txBox="1">
                <a:spLocks noRot="1" noChangeAspect="1" noMove="1" noResize="1" noEditPoints="1" noAdjustHandles="1" noChangeArrowheads="1" noChangeShapeType="1" noTextEdit="1"/>
              </p:cNvSpPr>
              <p:nvPr/>
            </p:nvSpPr>
            <p:spPr>
              <a:xfrm>
                <a:off x="2708548" y="1394043"/>
                <a:ext cx="6333785" cy="707886"/>
              </a:xfrm>
              <a:prstGeom prst="rect">
                <a:avLst/>
              </a:prstGeom>
              <a:blipFill>
                <a:blip r:embed="rId3"/>
                <a:stretch>
                  <a:fillRect l="-481" t="-6034" r="-577" b="-1379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09F1851-B085-6A4F-26E8-A1C6D1ADD96A}"/>
                  </a:ext>
                </a:extLst>
              </p:cNvPr>
              <p:cNvSpPr txBox="1"/>
              <p:nvPr/>
            </p:nvSpPr>
            <p:spPr>
              <a:xfrm>
                <a:off x="494665" y="2201456"/>
                <a:ext cx="4934927" cy="1631216"/>
              </a:xfrm>
              <a:prstGeom prst="rect">
                <a:avLst/>
              </a:prstGeom>
              <a:noFill/>
            </p:spPr>
            <p:txBody>
              <a:bodyPr wrap="square" rtlCol="0">
                <a:spAutoFit/>
              </a:bodyPr>
              <a:lstStyle/>
              <a:p>
                <a:pPr lvl="1" algn="ctr"/>
                <a:r>
                  <a:rPr lang="en-CA" sz="2000" b="1" dirty="0"/>
                  <a:t>Two-block Stochastic Model</a:t>
                </a:r>
                <a:br>
                  <a:rPr lang="en-CA" sz="2000" b="1" dirty="0"/>
                </a:br>
                <a:r>
                  <a:rPr lang="en-CA" sz="2000" dirty="0"/>
                  <a:t>Two classes </a:t>
                </a:r>
                <a:r>
                  <a:rPr lang="en-CA" sz="2000" dirty="0">
                    <a:solidFill>
                      <a:schemeClr val="accent1"/>
                    </a:solidFill>
                  </a:rPr>
                  <a:t>S</a:t>
                </a:r>
                <a:r>
                  <a:rPr lang="en-CA" sz="2000" dirty="0"/>
                  <a:t> and </a:t>
                </a:r>
                <a:r>
                  <a:rPr lang="en-CA" sz="2000" dirty="0">
                    <a:solidFill>
                      <a:schemeClr val="accent1"/>
                    </a:solidFill>
                  </a:rPr>
                  <a:t>T</a:t>
                </a:r>
                <a:r>
                  <a:rPr lang="en-CA" sz="2000" dirty="0"/>
                  <a:t> of equal size </a:t>
                </a:r>
                <a14:m>
                  <m:oMath xmlns:m="http://schemas.openxmlformats.org/officeDocument/2006/math">
                    <m:r>
                      <a:rPr lang="en-CA" sz="2000" b="0" i="1" smtClean="0">
                        <a:latin typeface="Cambria Math" panose="02040503050406030204" pitchFamily="18" charset="0"/>
                      </a:rPr>
                      <m:t>𝑛</m:t>
                    </m:r>
                    <m:r>
                      <a:rPr lang="en-CA" sz="2000" b="0" i="1" smtClean="0">
                        <a:latin typeface="Cambria Math" panose="02040503050406030204" pitchFamily="18" charset="0"/>
                      </a:rPr>
                      <m:t>/2</m:t>
                    </m:r>
                  </m:oMath>
                </a14:m>
                <a:endParaRPr lang="en-CA" sz="2000" dirty="0">
                  <a:solidFill>
                    <a:schemeClr val="accent1"/>
                  </a:solidFill>
                </a:endParaRPr>
              </a:p>
              <a:p>
                <a:r>
                  <a:rPr lang="en-CA" sz="2000" dirty="0"/>
                  <a:t>Edge probabilities: </a:t>
                </a:r>
              </a:p>
              <a:p>
                <a:pPr marL="342900" indent="-342900">
                  <a:buFont typeface="Arial" panose="020B0604020202020204" pitchFamily="34" charset="0"/>
                  <a:buChar char="•"/>
                </a:pPr>
                <a:r>
                  <a:rPr lang="en-CA" sz="2000" dirty="0">
                    <a:solidFill>
                      <a:schemeClr val="accent1"/>
                    </a:solidFill>
                  </a:rPr>
                  <a:t>p </a:t>
                </a:r>
                <a:r>
                  <a:rPr lang="en-CA" sz="2000" dirty="0"/>
                  <a:t>(within class) </a:t>
                </a:r>
              </a:p>
              <a:p>
                <a:pPr marL="342900" indent="-342900">
                  <a:buFont typeface="Arial" panose="020B0604020202020204" pitchFamily="34" charset="0"/>
                  <a:buChar char="•"/>
                </a:pPr>
                <a:r>
                  <a:rPr lang="en-CA" sz="2000" dirty="0">
                    <a:solidFill>
                      <a:schemeClr val="accent1"/>
                    </a:solidFill>
                  </a:rPr>
                  <a:t>q </a:t>
                </a:r>
                <a:r>
                  <a:rPr lang="en-CA" sz="2000" dirty="0"/>
                  <a:t>(between class) </a:t>
                </a:r>
                <a:endParaRPr lang="en-CA" sz="2000" dirty="0">
                  <a:solidFill>
                    <a:schemeClr val="accent1"/>
                  </a:solidFill>
                </a:endParaRPr>
              </a:p>
            </p:txBody>
          </p:sp>
        </mc:Choice>
        <mc:Fallback xmlns="">
          <p:sp>
            <p:nvSpPr>
              <p:cNvPr id="4" name="TextBox 3">
                <a:extLst>
                  <a:ext uri="{FF2B5EF4-FFF2-40B4-BE49-F238E27FC236}">
                    <a16:creationId xmlns:a16="http://schemas.microsoft.com/office/drawing/2014/main" id="{909F1851-B085-6A4F-26E8-A1C6D1ADD96A}"/>
                  </a:ext>
                </a:extLst>
              </p:cNvPr>
              <p:cNvSpPr txBox="1">
                <a:spLocks noRot="1" noChangeAspect="1" noMove="1" noResize="1" noEditPoints="1" noAdjustHandles="1" noChangeArrowheads="1" noChangeShapeType="1" noTextEdit="1"/>
              </p:cNvSpPr>
              <p:nvPr/>
            </p:nvSpPr>
            <p:spPr>
              <a:xfrm>
                <a:off x="494665" y="2201456"/>
                <a:ext cx="4934927" cy="1631216"/>
              </a:xfrm>
              <a:prstGeom prst="rect">
                <a:avLst/>
              </a:prstGeom>
              <a:blipFill>
                <a:blip r:embed="rId4"/>
                <a:stretch>
                  <a:fillRect l="-1235" t="-2239" b="-522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D35B254-4C4C-C94E-CB76-CB9A059611BE}"/>
                  </a:ext>
                </a:extLst>
              </p:cNvPr>
              <p:cNvSpPr txBox="1"/>
              <p:nvPr/>
            </p:nvSpPr>
            <p:spPr>
              <a:xfrm>
                <a:off x="405676" y="4113303"/>
                <a:ext cx="4934927" cy="1938992"/>
              </a:xfrm>
              <a:prstGeom prst="rect">
                <a:avLst/>
              </a:prstGeom>
              <a:noFill/>
            </p:spPr>
            <p:txBody>
              <a:bodyPr wrap="square" rtlCol="0">
                <a:spAutoFit/>
              </a:bodyPr>
              <a:lstStyle/>
              <a:p>
                <a:pPr lvl="1" algn="ctr"/>
                <a:r>
                  <a:rPr lang="en-CA" sz="2000" b="1" dirty="0"/>
                  <a:t>Feature Representation</a:t>
                </a:r>
                <a:br>
                  <a:rPr lang="en-CA" sz="2000" b="1" dirty="0"/>
                </a:br>
                <a:r>
                  <a:rPr lang="en-CA" sz="2000" dirty="0"/>
                  <a:t>Feature Matrix </a:t>
                </a:r>
                <a14:m>
                  <m:oMath xmlns:m="http://schemas.openxmlformats.org/officeDocument/2006/math">
                    <m:r>
                      <a:rPr lang="en-CA" sz="2000" b="0" i="1" smtClean="0">
                        <a:latin typeface="Cambria Math" panose="02040503050406030204" pitchFamily="18" charset="0"/>
                      </a:rPr>
                      <m:t>𝑋</m:t>
                    </m:r>
                    <m:r>
                      <a:rPr lang="en-CA" sz="2000" b="0" i="1" smtClean="0">
                        <a:latin typeface="Cambria Math" panose="02040503050406030204" pitchFamily="18" charset="0"/>
                      </a:rPr>
                      <m:t> ∈ </m:t>
                    </m:r>
                    <m:sSup>
                      <m:sSupPr>
                        <m:ctrlPr>
                          <a:rPr lang="en-CA" sz="2000" b="0" i="1" smtClean="0">
                            <a:latin typeface="Cambria Math" panose="02040503050406030204" pitchFamily="18" charset="0"/>
                            <a:ea typeface="Cambria Math" panose="02040503050406030204" pitchFamily="18" charset="0"/>
                          </a:rPr>
                        </m:ctrlPr>
                      </m:sSupPr>
                      <m:e>
                        <m:r>
                          <a:rPr lang="en-CA" sz="2000" b="0" i="1" smtClean="0">
                            <a:latin typeface="Cambria Math" panose="02040503050406030204" pitchFamily="18" charset="0"/>
                            <a:ea typeface="Cambria Math" panose="02040503050406030204" pitchFamily="18" charset="0"/>
                          </a:rPr>
                          <m:t>ℝ</m:t>
                        </m:r>
                      </m:e>
                      <m:sup>
                        <m:r>
                          <a:rPr lang="en-CA" sz="2000" b="0" i="1" smtClean="0">
                            <a:latin typeface="Cambria Math" panose="02040503050406030204" pitchFamily="18" charset="0"/>
                            <a:ea typeface="Cambria Math" panose="02040503050406030204" pitchFamily="18" charset="0"/>
                          </a:rPr>
                          <m:t>𝑚</m:t>
                        </m:r>
                        <m:r>
                          <a:rPr lang="en-CA" sz="2000" b="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𝑛</m:t>
                        </m:r>
                      </m:sup>
                    </m:sSup>
                  </m:oMath>
                </a14:m>
                <a:endParaRPr lang="en-CA" sz="2000" dirty="0">
                  <a:solidFill>
                    <a:schemeClr val="accent1"/>
                  </a:solidFill>
                </a:endParaRPr>
              </a:p>
              <a:p>
                <a:r>
                  <a:rPr lang="en-CA" sz="2000" dirty="0">
                    <a:solidFill>
                      <a:schemeClr val="tx1"/>
                    </a:solidFill>
                  </a:rPr>
                  <a:t>Each node </a:t>
                </a:r>
                <a14:m>
                  <m:oMath xmlns:m="http://schemas.openxmlformats.org/officeDocument/2006/math">
                    <m:r>
                      <a:rPr lang="en-CA" sz="2000" b="0" i="1" smtClean="0">
                        <a:solidFill>
                          <a:schemeClr val="tx1"/>
                        </a:solidFill>
                        <a:latin typeface="Cambria Math" panose="02040503050406030204" pitchFamily="18" charset="0"/>
                      </a:rPr>
                      <m:t>𝑖</m:t>
                    </m:r>
                  </m:oMath>
                </a14:m>
                <a:r>
                  <a:rPr lang="en-CA" sz="2000" dirty="0">
                    <a:solidFill>
                      <a:schemeClr val="tx1"/>
                    </a:solidFill>
                  </a:rPr>
                  <a:t> has the feature vector:</a:t>
                </a:r>
              </a:p>
              <a:p>
                <a:pPr marL="342900" indent="-342900">
                  <a:buFont typeface="Arial" panose="020B0604020202020204" pitchFamily="34" charset="0"/>
                  <a:buChar char="•"/>
                </a:pPr>
                <a14:m>
                  <m:oMath xmlns:m="http://schemas.openxmlformats.org/officeDocument/2006/math">
                    <m:sSub>
                      <m:sSubPr>
                        <m:ctrlPr>
                          <a:rPr lang="en-CA" sz="200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𝑖</m:t>
                        </m:r>
                      </m:sub>
                    </m:sSub>
                    <m:r>
                      <a:rPr lang="en-CA" sz="2000" b="0" i="1" smtClean="0">
                        <a:latin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𝜇</m:t>
                    </m:r>
                    <m:r>
                      <a:rPr lang="en-CA" sz="2000" b="0" i="1" smtClean="0">
                        <a:latin typeface="Cambria Math" panose="02040503050406030204" pitchFamily="18" charset="0"/>
                        <a:ea typeface="Cambria Math" panose="02040503050406030204" pitchFamily="18" charset="0"/>
                      </a:rPr>
                      <m:t>+ </m:t>
                    </m:r>
                    <m:sSub>
                      <m:sSubPr>
                        <m:ctrlPr>
                          <a:rPr lang="en-CA" sz="2000" b="0" i="1" smtClean="0">
                            <a:latin typeface="Cambria Math" panose="02040503050406030204" pitchFamily="18" charset="0"/>
                            <a:ea typeface="Cambria Math" panose="02040503050406030204" pitchFamily="18" charset="0"/>
                          </a:rPr>
                        </m:ctrlPr>
                      </m:sSubPr>
                      <m:e>
                        <m:r>
                          <a:rPr lang="en-CA" sz="2000" b="0" i="1" smtClean="0">
                            <a:latin typeface="Cambria Math" panose="02040503050406030204" pitchFamily="18" charset="0"/>
                            <a:ea typeface="Cambria Math" panose="02040503050406030204" pitchFamily="18" charset="0"/>
                          </a:rPr>
                          <m:t>𝑔</m:t>
                        </m:r>
                      </m:e>
                      <m:sub>
                        <m:r>
                          <a:rPr lang="en-CA" sz="2000" b="0" i="1" smtClean="0">
                            <a:latin typeface="Cambria Math" panose="02040503050406030204" pitchFamily="18" charset="0"/>
                            <a:ea typeface="Cambria Math" panose="02040503050406030204" pitchFamily="18" charset="0"/>
                          </a:rPr>
                          <m:t>𝑖</m:t>
                        </m:r>
                      </m:sub>
                    </m:sSub>
                  </m:oMath>
                </a14:m>
                <a:r>
                  <a:rPr lang="en-CA" sz="2000" dirty="0"/>
                  <a:t> for </a:t>
                </a:r>
                <a14:m>
                  <m:oMath xmlns:m="http://schemas.openxmlformats.org/officeDocument/2006/math">
                    <m:r>
                      <a:rPr lang="en-CA" sz="2000" b="0" i="1" smtClean="0">
                        <a:latin typeface="Cambria Math" panose="02040503050406030204" pitchFamily="18" charset="0"/>
                      </a:rPr>
                      <m:t>𝑖</m:t>
                    </m:r>
                    <m:r>
                      <a:rPr lang="en-CA" sz="2000" b="0" i="1" smtClean="0">
                        <a:latin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𝜖</m:t>
                    </m:r>
                    <m:r>
                      <a:rPr lang="en-CA" sz="2000" b="0" i="1" smtClean="0">
                        <a:latin typeface="Cambria Math" panose="02040503050406030204" pitchFamily="18" charset="0"/>
                        <a:ea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𝑆</m:t>
                    </m:r>
                  </m:oMath>
                </a14:m>
                <a:endParaRPr lang="en-CA" sz="2000" dirty="0"/>
              </a:p>
              <a:p>
                <a:pPr marL="342900" indent="-342900">
                  <a:buFont typeface="Arial" panose="020B0604020202020204" pitchFamily="34" charset="0"/>
                  <a:buChar char="•"/>
                </a:pPr>
                <a14:m>
                  <m:oMath xmlns:m="http://schemas.openxmlformats.org/officeDocument/2006/math">
                    <m:sSub>
                      <m:sSubPr>
                        <m:ctrlPr>
                          <a:rPr lang="en-CA" sz="200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𝑖</m:t>
                        </m:r>
                      </m:sub>
                    </m:sSub>
                    <m:r>
                      <a:rPr lang="en-CA" sz="2000" b="0" i="1" smtClean="0">
                        <a:latin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𝜐</m:t>
                    </m:r>
                    <m:r>
                      <a:rPr lang="en-CA" sz="2000" b="0" i="1" smtClean="0">
                        <a:latin typeface="Cambria Math" panose="02040503050406030204" pitchFamily="18" charset="0"/>
                        <a:ea typeface="Cambria Math" panose="02040503050406030204" pitchFamily="18" charset="0"/>
                      </a:rPr>
                      <m:t>+ </m:t>
                    </m:r>
                    <m:sSub>
                      <m:sSubPr>
                        <m:ctrlPr>
                          <a:rPr lang="en-CA" sz="2000" b="0" i="1" smtClean="0">
                            <a:latin typeface="Cambria Math" panose="02040503050406030204" pitchFamily="18" charset="0"/>
                            <a:ea typeface="Cambria Math" panose="02040503050406030204" pitchFamily="18" charset="0"/>
                          </a:rPr>
                        </m:ctrlPr>
                      </m:sSubPr>
                      <m:e>
                        <m:r>
                          <a:rPr lang="en-CA" sz="2000" b="0" i="1" smtClean="0">
                            <a:latin typeface="Cambria Math" panose="02040503050406030204" pitchFamily="18" charset="0"/>
                            <a:ea typeface="Cambria Math" panose="02040503050406030204" pitchFamily="18" charset="0"/>
                          </a:rPr>
                          <m:t>𝑔</m:t>
                        </m:r>
                      </m:e>
                      <m:sub>
                        <m:r>
                          <a:rPr lang="en-CA" sz="2000" b="0" i="1" smtClean="0">
                            <a:latin typeface="Cambria Math" panose="02040503050406030204" pitchFamily="18" charset="0"/>
                            <a:ea typeface="Cambria Math" panose="02040503050406030204" pitchFamily="18" charset="0"/>
                          </a:rPr>
                          <m:t>𝑖</m:t>
                        </m:r>
                      </m:sub>
                    </m:sSub>
                  </m:oMath>
                </a14:m>
                <a:r>
                  <a:rPr lang="en-CA" sz="2000" dirty="0"/>
                  <a:t> for </a:t>
                </a:r>
                <a14:m>
                  <m:oMath xmlns:m="http://schemas.openxmlformats.org/officeDocument/2006/math">
                    <m:r>
                      <a:rPr lang="en-CA" sz="2000" b="0" i="1" smtClean="0">
                        <a:latin typeface="Cambria Math" panose="02040503050406030204" pitchFamily="18" charset="0"/>
                      </a:rPr>
                      <m:t>𝑖</m:t>
                    </m:r>
                    <m:r>
                      <a:rPr lang="en-CA" sz="2000" b="0" i="1" smtClean="0">
                        <a:latin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𝜖</m:t>
                    </m:r>
                    <m:r>
                      <a:rPr lang="en-CA" sz="2000" b="0" i="1" smtClean="0">
                        <a:latin typeface="Cambria Math" panose="02040503050406030204" pitchFamily="18" charset="0"/>
                        <a:ea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𝑇</m:t>
                    </m:r>
                  </m:oMath>
                </a14:m>
                <a:endParaRPr lang="en-CA" sz="2000" dirty="0"/>
              </a:p>
              <a:p>
                <a:pPr marL="342900" indent="-342900">
                  <a:buFont typeface="Arial" panose="020B0604020202020204" pitchFamily="34" charset="0"/>
                  <a:buChar char="•"/>
                </a:pPr>
                <a14:m>
                  <m:oMath xmlns:m="http://schemas.openxmlformats.org/officeDocument/2006/math">
                    <m:sSub>
                      <m:sSubPr>
                        <m:ctrlPr>
                          <a:rPr lang="en-CA" sz="2000" i="1" smtClean="0">
                            <a:latin typeface="Cambria Math" panose="02040503050406030204" pitchFamily="18" charset="0"/>
                          </a:rPr>
                        </m:ctrlPr>
                      </m:sSubPr>
                      <m:e>
                        <m:r>
                          <a:rPr lang="en-CA" sz="2000" b="0" i="1" smtClean="0">
                            <a:latin typeface="Cambria Math" panose="02040503050406030204" pitchFamily="18" charset="0"/>
                          </a:rPr>
                          <m:t>𝑔</m:t>
                        </m:r>
                      </m:e>
                      <m:sub>
                        <m:r>
                          <a:rPr lang="en-CA" sz="2000" b="0" i="1" smtClean="0">
                            <a:latin typeface="Cambria Math" panose="02040503050406030204" pitchFamily="18" charset="0"/>
                          </a:rPr>
                          <m:t>𝑖</m:t>
                        </m:r>
                      </m:sub>
                    </m:sSub>
                    <m:r>
                      <a:rPr lang="en-CA" sz="2000" b="0" i="1" smtClean="0">
                        <a:latin typeface="Cambria Math" panose="02040503050406030204" pitchFamily="18" charset="0"/>
                      </a:rPr>
                      <m:t> ~</m:t>
                    </m:r>
                    <m:r>
                      <m:rPr>
                        <m:nor/>
                      </m:rPr>
                      <a:rPr lang="en-CA" sz="2000" b="0" i="0" smtClean="0">
                        <a:latin typeface="Cambria Math" panose="02040503050406030204" pitchFamily="18" charset="0"/>
                      </a:rPr>
                      <m:t> </m:t>
                    </m:r>
                    <m:r>
                      <m:rPr>
                        <m:nor/>
                      </m:rPr>
                      <a:rPr lang="en-CA" sz="2000"/>
                      <m:t>N</m:t>
                    </m:r>
                    <m:r>
                      <m:rPr>
                        <m:nor/>
                      </m:rPr>
                      <a:rPr lang="en-CA" sz="2000"/>
                      <m:t>(0, </m:t>
                    </m:r>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ea typeface="Cambria Math" panose="02040503050406030204" pitchFamily="18" charset="0"/>
                          </a:rPr>
                          <m:t>𝜎</m:t>
                        </m:r>
                      </m:e>
                      <m:sup>
                        <m:r>
                          <a:rPr lang="en-CA" sz="2000" b="0" i="1" smtClean="0">
                            <a:latin typeface="Cambria Math" panose="02040503050406030204" pitchFamily="18" charset="0"/>
                          </a:rPr>
                          <m:t>2</m:t>
                        </m:r>
                      </m:sup>
                    </m:sSup>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𝐼</m:t>
                        </m:r>
                      </m:e>
                      <m:sub>
                        <m:r>
                          <a:rPr lang="en-CA" sz="2000" b="0" i="1" smtClean="0">
                            <a:latin typeface="Cambria Math" panose="02040503050406030204" pitchFamily="18" charset="0"/>
                          </a:rPr>
                          <m:t>𝑚</m:t>
                        </m:r>
                      </m:sub>
                    </m:sSub>
                    <m:r>
                      <m:rPr>
                        <m:nor/>
                      </m:rPr>
                      <a:rPr lang="en-CA" sz="2000"/>
                      <m:t>)</m:t>
                    </m:r>
                  </m:oMath>
                </a14:m>
                <a:endParaRPr lang="en-CA" sz="2000" dirty="0"/>
              </a:p>
            </p:txBody>
          </p:sp>
        </mc:Choice>
        <mc:Fallback xmlns="">
          <p:sp>
            <p:nvSpPr>
              <p:cNvPr id="10" name="TextBox 9">
                <a:extLst>
                  <a:ext uri="{FF2B5EF4-FFF2-40B4-BE49-F238E27FC236}">
                    <a16:creationId xmlns:a16="http://schemas.microsoft.com/office/drawing/2014/main" id="{2D35B254-4C4C-C94E-CB76-CB9A059611BE}"/>
                  </a:ext>
                </a:extLst>
              </p:cNvPr>
              <p:cNvSpPr txBox="1">
                <a:spLocks noRot="1" noChangeAspect="1" noMove="1" noResize="1" noEditPoints="1" noAdjustHandles="1" noChangeArrowheads="1" noChangeShapeType="1" noTextEdit="1"/>
              </p:cNvSpPr>
              <p:nvPr/>
            </p:nvSpPr>
            <p:spPr>
              <a:xfrm>
                <a:off x="405676" y="4113303"/>
                <a:ext cx="4934927" cy="1938992"/>
              </a:xfrm>
              <a:prstGeom prst="rect">
                <a:avLst/>
              </a:prstGeom>
              <a:blipFill>
                <a:blip r:embed="rId5"/>
                <a:stretch>
                  <a:fillRect l="-1360" t="-2201" b="-377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2A78E24-4335-3C3E-290E-7CB2AF00351D}"/>
                  </a:ext>
                </a:extLst>
              </p:cNvPr>
              <p:cNvSpPr txBox="1"/>
              <p:nvPr/>
            </p:nvSpPr>
            <p:spPr>
              <a:xfrm>
                <a:off x="6604000" y="2228888"/>
                <a:ext cx="4934927" cy="1631216"/>
              </a:xfrm>
              <a:prstGeom prst="rect">
                <a:avLst/>
              </a:prstGeom>
              <a:noFill/>
            </p:spPr>
            <p:txBody>
              <a:bodyPr wrap="square" rtlCol="0">
                <a:spAutoFit/>
              </a:bodyPr>
              <a:lstStyle/>
              <a:p>
                <a:pPr lvl="1" algn="ctr"/>
                <a:r>
                  <a:rPr lang="en-CA" sz="2000" b="1" dirty="0"/>
                  <a:t>Multi-class Extension</a:t>
                </a:r>
                <a:br>
                  <a:rPr lang="en-CA" sz="2000" b="1" dirty="0"/>
                </a:br>
                <a:r>
                  <a:rPr lang="en-CA" sz="2000" dirty="0"/>
                  <a:t>L classes </a:t>
                </a:r>
                <a14:m>
                  <m:oMath xmlns:m="http://schemas.openxmlformats.org/officeDocument/2006/math">
                    <m:sSub>
                      <m:sSubPr>
                        <m:ctrlPr>
                          <a:rPr lang="en-CA" sz="2000" i="1" smtClean="0">
                            <a:latin typeface="Cambria Math" panose="02040503050406030204" pitchFamily="18" charset="0"/>
                          </a:rPr>
                        </m:ctrlPr>
                      </m:sSubPr>
                      <m:e>
                        <m:r>
                          <a:rPr lang="en-CA" sz="2000" b="0" i="1" smtClean="0">
                            <a:latin typeface="Cambria Math" panose="02040503050406030204" pitchFamily="18" charset="0"/>
                          </a:rPr>
                          <m:t>𝐶</m:t>
                        </m:r>
                      </m:e>
                      <m:sub>
                        <m:r>
                          <a:rPr lang="en-CA" sz="2000" b="0" i="1" smtClean="0">
                            <a:latin typeface="Cambria Math" panose="02040503050406030204" pitchFamily="18" charset="0"/>
                          </a:rPr>
                          <m:t>1</m:t>
                        </m:r>
                      </m:sub>
                    </m:sSub>
                    <m:r>
                      <a:rPr lang="en-CA" sz="2000" b="0" i="1" smtClean="0">
                        <a:latin typeface="Cambria Math" panose="02040503050406030204" pitchFamily="18" charset="0"/>
                      </a:rPr>
                      <m:t>, …, </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𝐶</m:t>
                        </m:r>
                      </m:e>
                      <m:sub>
                        <m:r>
                          <a:rPr lang="en-CA" sz="2000" b="0" i="1" smtClean="0">
                            <a:latin typeface="Cambria Math" panose="02040503050406030204" pitchFamily="18" charset="0"/>
                          </a:rPr>
                          <m:t>𝐿</m:t>
                        </m:r>
                      </m:sub>
                    </m:sSub>
                  </m:oMath>
                </a14:m>
                <a:r>
                  <a:rPr lang="en-CA" sz="2000" dirty="0"/>
                  <a:t> equal size </a:t>
                </a:r>
                <a14:m>
                  <m:oMath xmlns:m="http://schemas.openxmlformats.org/officeDocument/2006/math">
                    <m:r>
                      <a:rPr lang="en-CA" sz="2000" b="0" i="1" smtClean="0">
                        <a:latin typeface="Cambria Math" panose="02040503050406030204" pitchFamily="18" charset="0"/>
                      </a:rPr>
                      <m:t>𝑛</m:t>
                    </m:r>
                    <m:r>
                      <a:rPr lang="en-CA" sz="2000" b="0" i="1" smtClean="0">
                        <a:latin typeface="Cambria Math" panose="02040503050406030204" pitchFamily="18" charset="0"/>
                      </a:rPr>
                      <m:t>/</m:t>
                    </m:r>
                    <m:r>
                      <a:rPr lang="en-CA" sz="2000" b="0" i="1" smtClean="0">
                        <a:latin typeface="Cambria Math" panose="02040503050406030204" pitchFamily="18" charset="0"/>
                      </a:rPr>
                      <m:t>𝐿</m:t>
                    </m:r>
                  </m:oMath>
                </a14:m>
                <a:endParaRPr lang="en-CA" sz="2000" dirty="0">
                  <a:solidFill>
                    <a:schemeClr val="accent1"/>
                  </a:solidFill>
                </a:endParaRPr>
              </a:p>
              <a:p>
                <a:r>
                  <a:rPr lang="en-CA" sz="2000" dirty="0"/>
                  <a:t>Edge probabilities: </a:t>
                </a:r>
              </a:p>
              <a:p>
                <a:pPr marL="342900" indent="-342900">
                  <a:buFont typeface="Arial" panose="020B0604020202020204" pitchFamily="34" charset="0"/>
                  <a:buChar char="•"/>
                </a:pPr>
                <a:r>
                  <a:rPr lang="en-CA" sz="2000" dirty="0">
                    <a:solidFill>
                      <a:schemeClr val="accent1"/>
                    </a:solidFill>
                  </a:rPr>
                  <a:t>p </a:t>
                </a:r>
                <a:r>
                  <a:rPr lang="en-CA" sz="2000" dirty="0"/>
                  <a:t>(within class) </a:t>
                </a:r>
              </a:p>
              <a:p>
                <a:pPr marL="342900" indent="-342900">
                  <a:buFont typeface="Arial" panose="020B0604020202020204" pitchFamily="34" charset="0"/>
                  <a:buChar char="•"/>
                </a:pPr>
                <a:r>
                  <a:rPr lang="en-CA" sz="2000" dirty="0">
                    <a:solidFill>
                      <a:schemeClr val="accent1"/>
                    </a:solidFill>
                  </a:rPr>
                  <a:t>q </a:t>
                </a:r>
                <a:r>
                  <a:rPr lang="en-CA" sz="2000" dirty="0"/>
                  <a:t>(between class) </a:t>
                </a:r>
                <a:endParaRPr lang="en-CA" sz="2000" dirty="0">
                  <a:solidFill>
                    <a:schemeClr val="accent1"/>
                  </a:solidFill>
                </a:endParaRPr>
              </a:p>
            </p:txBody>
          </p:sp>
        </mc:Choice>
        <mc:Fallback xmlns="">
          <p:sp>
            <p:nvSpPr>
              <p:cNvPr id="21" name="TextBox 20">
                <a:extLst>
                  <a:ext uri="{FF2B5EF4-FFF2-40B4-BE49-F238E27FC236}">
                    <a16:creationId xmlns:a16="http://schemas.microsoft.com/office/drawing/2014/main" id="{B2A78E24-4335-3C3E-290E-7CB2AF00351D}"/>
                  </a:ext>
                </a:extLst>
              </p:cNvPr>
              <p:cNvSpPr txBox="1">
                <a:spLocks noRot="1" noChangeAspect="1" noMove="1" noResize="1" noEditPoints="1" noAdjustHandles="1" noChangeArrowheads="1" noChangeShapeType="1" noTextEdit="1"/>
              </p:cNvSpPr>
              <p:nvPr/>
            </p:nvSpPr>
            <p:spPr>
              <a:xfrm>
                <a:off x="6604000" y="2228888"/>
                <a:ext cx="4934927" cy="1631216"/>
              </a:xfrm>
              <a:prstGeom prst="rect">
                <a:avLst/>
              </a:prstGeom>
              <a:blipFill>
                <a:blip r:embed="rId6"/>
                <a:stretch>
                  <a:fillRect l="-1235" t="-2622" b="-561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D8869BE-8F32-68E1-54B6-5DA7F351598C}"/>
                  </a:ext>
                </a:extLst>
              </p:cNvPr>
              <p:cNvSpPr txBox="1"/>
              <p:nvPr/>
            </p:nvSpPr>
            <p:spPr>
              <a:xfrm>
                <a:off x="6604000" y="4113303"/>
                <a:ext cx="4934927" cy="1040349"/>
              </a:xfrm>
              <a:prstGeom prst="rect">
                <a:avLst/>
              </a:prstGeom>
              <a:noFill/>
            </p:spPr>
            <p:txBody>
              <a:bodyPr wrap="square" rtlCol="0">
                <a:spAutoFit/>
              </a:bodyPr>
              <a:lstStyle/>
              <a:p>
                <a:pPr lvl="1" algn="ctr"/>
                <a:r>
                  <a:rPr lang="en-CA" sz="2000" b="1" dirty="0"/>
                  <a:t>Feature Generation</a:t>
                </a:r>
                <a:endParaRPr lang="en-CA" sz="2000" b="0" dirty="0">
                  <a:ea typeface="Cambria Math" panose="02040503050406030204" pitchFamily="18" charset="0"/>
                </a:endParaRPr>
              </a:p>
              <a:p>
                <a:pPr marL="342900" indent="-342900">
                  <a:buFont typeface="Arial" panose="020B0604020202020204" pitchFamily="34" charset="0"/>
                  <a:buChar char="•"/>
                </a:pPr>
                <a:r>
                  <a:rPr lang="en-CA" sz="2000" dirty="0">
                    <a:solidFill>
                      <a:schemeClr val="tx1"/>
                    </a:solidFill>
                  </a:rPr>
                  <a:t>Centers: </a:t>
                </a:r>
                <a14:m>
                  <m:oMath xmlns:m="http://schemas.openxmlformats.org/officeDocument/2006/math">
                    <m:sSub>
                      <m:sSubPr>
                        <m:ctrlPr>
                          <a:rPr lang="en-CA" sz="2000" i="1" smtClean="0">
                            <a:solidFill>
                              <a:schemeClr val="tx1"/>
                            </a:solidFill>
                            <a:latin typeface="Cambria Math" panose="02040503050406030204" pitchFamily="18" charset="0"/>
                          </a:rPr>
                        </m:ctrlPr>
                      </m:sSubPr>
                      <m:e>
                        <m:r>
                          <a:rPr lang="en-CA" sz="2000" b="0" i="1" smtClean="0">
                            <a:solidFill>
                              <a:schemeClr val="tx1"/>
                            </a:solidFill>
                            <a:latin typeface="Cambria Math" panose="02040503050406030204" pitchFamily="18" charset="0"/>
                          </a:rPr>
                          <m:t>𝐶</m:t>
                        </m:r>
                      </m:e>
                      <m:sub>
                        <m:r>
                          <a:rPr lang="en-CA" sz="2000" b="0" i="1" smtClean="0">
                            <a:solidFill>
                              <a:schemeClr val="tx1"/>
                            </a:solidFill>
                            <a:latin typeface="Cambria Math" panose="02040503050406030204" pitchFamily="18" charset="0"/>
                          </a:rPr>
                          <m:t>1</m:t>
                        </m:r>
                      </m:sub>
                    </m:sSub>
                    <m:r>
                      <a:rPr lang="en-CA" sz="2000" b="0" i="1" smtClean="0">
                        <a:solidFill>
                          <a:schemeClr val="tx1"/>
                        </a:solidFill>
                        <a:latin typeface="Cambria Math" panose="02040503050406030204" pitchFamily="18" charset="0"/>
                      </a:rPr>
                      <m:t>, …, </m:t>
                    </m:r>
                    <m:sSub>
                      <m:sSubPr>
                        <m:ctrlPr>
                          <a:rPr lang="en-CA" sz="2000" b="0" i="1" smtClean="0">
                            <a:solidFill>
                              <a:schemeClr val="tx1"/>
                            </a:solidFill>
                            <a:latin typeface="Cambria Math" panose="02040503050406030204" pitchFamily="18" charset="0"/>
                          </a:rPr>
                        </m:ctrlPr>
                      </m:sSubPr>
                      <m:e>
                        <m:r>
                          <a:rPr lang="en-CA" sz="2000" b="0" i="1" smtClean="0">
                            <a:solidFill>
                              <a:schemeClr val="tx1"/>
                            </a:solidFill>
                            <a:latin typeface="Cambria Math" panose="02040503050406030204" pitchFamily="18" charset="0"/>
                          </a:rPr>
                          <m:t>𝐶</m:t>
                        </m:r>
                      </m:e>
                      <m:sub>
                        <m:r>
                          <a:rPr lang="en-CA" sz="2000" b="0" i="1" smtClean="0">
                            <a:solidFill>
                              <a:schemeClr val="tx1"/>
                            </a:solidFill>
                            <a:latin typeface="Cambria Math" panose="02040503050406030204" pitchFamily="18" charset="0"/>
                          </a:rPr>
                          <m:t>𝐿</m:t>
                        </m:r>
                      </m:sub>
                    </m:sSub>
                    <m:r>
                      <a:rPr lang="en-CA" sz="2000" b="0" i="1" smtClean="0">
                        <a:solidFill>
                          <a:schemeClr val="tx1"/>
                        </a:solidFill>
                        <a:latin typeface="Cambria Math" panose="02040503050406030204" pitchFamily="18" charset="0"/>
                      </a:rPr>
                      <m:t> </m:t>
                    </m:r>
                    <m:r>
                      <a:rPr lang="en-CA" sz="2000" b="0" i="1" smtClean="0">
                        <a:solidFill>
                          <a:schemeClr val="tx1"/>
                        </a:solidFill>
                        <a:latin typeface="Cambria Math" panose="02040503050406030204" pitchFamily="18" charset="0"/>
                        <a:ea typeface="Cambria Math" panose="02040503050406030204" pitchFamily="18" charset="0"/>
                      </a:rPr>
                      <m:t>𝜖</m:t>
                    </m:r>
                    <m:r>
                      <a:rPr lang="en-CA" sz="2000" b="0" i="1" smtClean="0">
                        <a:solidFill>
                          <a:schemeClr val="tx1"/>
                        </a:solidFill>
                        <a:latin typeface="Cambria Math" panose="02040503050406030204" pitchFamily="18" charset="0"/>
                        <a:ea typeface="Cambria Math" panose="02040503050406030204" pitchFamily="18" charset="0"/>
                      </a:rPr>
                      <m:t> </m:t>
                    </m:r>
                    <m:sSup>
                      <m:sSupPr>
                        <m:ctrlPr>
                          <a:rPr lang="en-CA" sz="2000" b="0" i="1" smtClean="0">
                            <a:solidFill>
                              <a:schemeClr val="tx1"/>
                            </a:solidFill>
                            <a:latin typeface="Cambria Math" panose="02040503050406030204" pitchFamily="18" charset="0"/>
                            <a:ea typeface="Cambria Math" panose="02040503050406030204" pitchFamily="18" charset="0"/>
                          </a:rPr>
                        </m:ctrlPr>
                      </m:sSupPr>
                      <m:e>
                        <m:r>
                          <a:rPr lang="en-CA" sz="2000" b="0" i="1" smtClean="0">
                            <a:solidFill>
                              <a:schemeClr val="tx1"/>
                            </a:solidFill>
                            <a:latin typeface="Cambria Math" panose="02040503050406030204" pitchFamily="18" charset="0"/>
                            <a:ea typeface="Cambria Math" panose="02040503050406030204" pitchFamily="18" charset="0"/>
                          </a:rPr>
                          <m:t>ℝ</m:t>
                        </m:r>
                      </m:e>
                      <m:sup>
                        <m:r>
                          <a:rPr lang="en-CA" sz="2000" b="0" i="1" smtClean="0">
                            <a:solidFill>
                              <a:schemeClr val="tx1"/>
                            </a:solidFill>
                            <a:latin typeface="Cambria Math" panose="02040503050406030204" pitchFamily="18" charset="0"/>
                            <a:ea typeface="Cambria Math" panose="02040503050406030204" pitchFamily="18" charset="0"/>
                          </a:rPr>
                          <m:t>𝑚</m:t>
                        </m:r>
                      </m:sup>
                    </m:sSup>
                  </m:oMath>
                </a14:m>
                <a:endParaRPr lang="en-CA" sz="2000" b="0" dirty="0">
                  <a:solidFill>
                    <a:schemeClr val="tx1"/>
                  </a:solidFill>
                  <a:ea typeface="Cambria Math" panose="02040503050406030204" pitchFamily="18" charset="0"/>
                </a:endParaRPr>
              </a:p>
              <a:p>
                <a:pPr marL="342900" indent="-342900">
                  <a:buFont typeface="Arial" panose="020B0604020202020204" pitchFamily="34" charset="0"/>
                  <a:buChar char="•"/>
                </a:pPr>
                <a:r>
                  <a:rPr lang="en-CA" sz="2000" dirty="0">
                    <a:solidFill>
                      <a:schemeClr val="tx1"/>
                    </a:solidFill>
                  </a:rPr>
                  <a:t>For class </a:t>
                </a:r>
                <a14:m>
                  <m:oMath xmlns:m="http://schemas.openxmlformats.org/officeDocument/2006/math">
                    <m:r>
                      <a:rPr lang="en-CA" sz="2000" b="0" i="1" smtClean="0">
                        <a:solidFill>
                          <a:schemeClr val="tx1"/>
                        </a:solidFill>
                        <a:latin typeface="Cambria Math" panose="02040503050406030204" pitchFamily="18" charset="0"/>
                      </a:rPr>
                      <m:t>𝑙</m:t>
                    </m:r>
                  </m:oMath>
                </a14:m>
                <a:r>
                  <a:rPr lang="en-CA" sz="2000" dirty="0">
                    <a:solidFill>
                      <a:schemeClr val="tx1"/>
                    </a:solidFill>
                  </a:rPr>
                  <a:t>, node feature: </a:t>
                </a:r>
                <a14:m>
                  <m:oMath xmlns:m="http://schemas.openxmlformats.org/officeDocument/2006/math">
                    <m:sSub>
                      <m:sSubPr>
                        <m:ctrlPr>
                          <a:rPr lang="en-CA" sz="2000" i="1" smtClean="0">
                            <a:solidFill>
                              <a:schemeClr val="tx1"/>
                            </a:solidFill>
                            <a:latin typeface="Cambria Math" panose="02040503050406030204" pitchFamily="18" charset="0"/>
                          </a:rPr>
                        </m:ctrlPr>
                      </m:sSubPr>
                      <m:e>
                        <m:r>
                          <a:rPr lang="en-CA" sz="2000" b="0" i="1" smtClean="0">
                            <a:solidFill>
                              <a:schemeClr val="tx1"/>
                            </a:solidFill>
                            <a:latin typeface="Cambria Math" panose="02040503050406030204" pitchFamily="18" charset="0"/>
                          </a:rPr>
                          <m:t>𝑥</m:t>
                        </m:r>
                      </m:e>
                      <m:sub>
                        <m:r>
                          <a:rPr lang="en-CA" sz="2000" b="0" i="1" smtClean="0">
                            <a:solidFill>
                              <a:schemeClr val="tx1"/>
                            </a:solidFill>
                            <a:latin typeface="Cambria Math" panose="02040503050406030204" pitchFamily="18" charset="0"/>
                          </a:rPr>
                          <m:t>𝑗</m:t>
                        </m:r>
                      </m:sub>
                    </m:sSub>
                    <m:r>
                      <a:rPr lang="en-CA" sz="2000" b="0" i="1" smtClean="0">
                        <a:solidFill>
                          <a:schemeClr val="tx1"/>
                        </a:solidFill>
                        <a:latin typeface="Cambria Math" panose="02040503050406030204" pitchFamily="18" charset="0"/>
                      </a:rPr>
                      <m:t>=</m:t>
                    </m:r>
                    <m:sSub>
                      <m:sSubPr>
                        <m:ctrlPr>
                          <a:rPr lang="en-CA" sz="2000" b="0" i="1" smtClean="0">
                            <a:solidFill>
                              <a:schemeClr val="tx1"/>
                            </a:solidFill>
                            <a:latin typeface="Cambria Math" panose="02040503050406030204" pitchFamily="18" charset="0"/>
                          </a:rPr>
                        </m:ctrlPr>
                      </m:sSubPr>
                      <m:e>
                        <m:r>
                          <a:rPr lang="en-CA" sz="2000" b="0" i="1" smtClean="0">
                            <a:solidFill>
                              <a:schemeClr val="tx1"/>
                            </a:solidFill>
                            <a:latin typeface="Cambria Math" panose="02040503050406030204" pitchFamily="18" charset="0"/>
                          </a:rPr>
                          <m:t>𝑐</m:t>
                        </m:r>
                      </m:e>
                      <m:sub>
                        <m:r>
                          <a:rPr lang="en-CA" sz="2000" b="0" i="1" smtClean="0">
                            <a:solidFill>
                              <a:schemeClr val="tx1"/>
                            </a:solidFill>
                            <a:latin typeface="Cambria Math" panose="02040503050406030204" pitchFamily="18" charset="0"/>
                          </a:rPr>
                          <m:t>𝑙</m:t>
                        </m:r>
                      </m:sub>
                    </m:sSub>
                    <m:r>
                      <a:rPr lang="en-CA" sz="2000" b="0" i="1" smtClean="0">
                        <a:solidFill>
                          <a:schemeClr val="tx1"/>
                        </a:solidFill>
                        <a:latin typeface="Cambria Math" panose="02040503050406030204" pitchFamily="18" charset="0"/>
                      </a:rPr>
                      <m:t>+ </m:t>
                    </m:r>
                    <m:sSub>
                      <m:sSubPr>
                        <m:ctrlPr>
                          <a:rPr lang="en-CA" sz="2000" b="0" i="1" smtClean="0">
                            <a:solidFill>
                              <a:schemeClr val="tx1"/>
                            </a:solidFill>
                            <a:latin typeface="Cambria Math" panose="02040503050406030204" pitchFamily="18" charset="0"/>
                          </a:rPr>
                        </m:ctrlPr>
                      </m:sSubPr>
                      <m:e>
                        <m:r>
                          <a:rPr lang="en-CA" sz="2000" b="0" i="1" smtClean="0">
                            <a:solidFill>
                              <a:schemeClr val="tx1"/>
                            </a:solidFill>
                            <a:latin typeface="Cambria Math" panose="02040503050406030204" pitchFamily="18" charset="0"/>
                          </a:rPr>
                          <m:t>𝑔</m:t>
                        </m:r>
                      </m:e>
                      <m:sub>
                        <m:r>
                          <a:rPr lang="en-CA" sz="2000" b="0" i="1" smtClean="0">
                            <a:solidFill>
                              <a:schemeClr val="tx1"/>
                            </a:solidFill>
                            <a:latin typeface="Cambria Math" panose="02040503050406030204" pitchFamily="18" charset="0"/>
                          </a:rPr>
                          <m:t>𝑖</m:t>
                        </m:r>
                      </m:sub>
                    </m:sSub>
                  </m:oMath>
                </a14:m>
                <a:endParaRPr lang="en-CA" sz="2000" dirty="0">
                  <a:solidFill>
                    <a:schemeClr val="tx1"/>
                  </a:solidFill>
                </a:endParaRPr>
              </a:p>
            </p:txBody>
          </p:sp>
        </mc:Choice>
        <mc:Fallback xmlns="">
          <p:sp>
            <p:nvSpPr>
              <p:cNvPr id="22" name="TextBox 21">
                <a:extLst>
                  <a:ext uri="{FF2B5EF4-FFF2-40B4-BE49-F238E27FC236}">
                    <a16:creationId xmlns:a16="http://schemas.microsoft.com/office/drawing/2014/main" id="{1D8869BE-8F32-68E1-54B6-5DA7F351598C}"/>
                  </a:ext>
                </a:extLst>
              </p:cNvPr>
              <p:cNvSpPr txBox="1">
                <a:spLocks noRot="1" noChangeAspect="1" noMove="1" noResize="1" noEditPoints="1" noAdjustHandles="1" noChangeArrowheads="1" noChangeShapeType="1" noTextEdit="1"/>
              </p:cNvSpPr>
              <p:nvPr/>
            </p:nvSpPr>
            <p:spPr>
              <a:xfrm>
                <a:off x="6604000" y="4113303"/>
                <a:ext cx="4934927" cy="1040349"/>
              </a:xfrm>
              <a:prstGeom prst="rect">
                <a:avLst/>
              </a:prstGeom>
              <a:blipFill>
                <a:blip r:embed="rId7"/>
                <a:stretch>
                  <a:fillRect l="-1111" t="-4118" b="-7059"/>
                </a:stretch>
              </a:blipFill>
            </p:spPr>
            <p:txBody>
              <a:bodyPr/>
              <a:lstStyle/>
              <a:p>
                <a:r>
                  <a:rPr lang="en-CA">
                    <a:noFill/>
                  </a:rPr>
                  <a:t> </a:t>
                </a:r>
              </a:p>
            </p:txBody>
          </p:sp>
        </mc:Fallback>
      </mc:AlternateContent>
    </p:spTree>
    <p:extLst>
      <p:ext uri="{BB962C8B-B14F-4D97-AF65-F5344CB8AC3E}">
        <p14:creationId xmlns:p14="http://schemas.microsoft.com/office/powerpoint/2010/main" val="42277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7EF81-2111-F221-AA9B-57723B273F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F5FEB7-0081-1D34-8933-299EEC6C4145}"/>
              </a:ext>
            </a:extLst>
          </p:cNvPr>
          <p:cNvSpPr>
            <a:spLocks noGrp="1"/>
          </p:cNvSpPr>
          <p:nvPr>
            <p:ph type="title"/>
          </p:nvPr>
        </p:nvSpPr>
        <p:spPr/>
        <p:txBody>
          <a:bodyPr/>
          <a:lstStyle/>
          <a:p>
            <a:r>
              <a:rPr lang="en-US" dirty="0"/>
              <a:t>Contextual Stochastic Block Model </a:t>
            </a:r>
            <a:r>
              <a:rPr lang="en-US" dirty="0">
                <a:solidFill>
                  <a:schemeClr val="accent1"/>
                </a:solidFill>
              </a:rPr>
              <a:t>(CSBM)</a:t>
            </a:r>
          </a:p>
        </p:txBody>
      </p:sp>
      <p:sp>
        <p:nvSpPr>
          <p:cNvPr id="6" name="Footer Placeholder 5">
            <a:extLst>
              <a:ext uri="{FF2B5EF4-FFF2-40B4-BE49-F238E27FC236}">
                <a16:creationId xmlns:a16="http://schemas.microsoft.com/office/drawing/2014/main" id="{BC504222-C767-125F-D3B7-8DFF275B4DE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Analysis of Corrected Graph Convolutions</a:t>
            </a:r>
          </a:p>
        </p:txBody>
      </p:sp>
      <p:sp>
        <p:nvSpPr>
          <p:cNvPr id="7" name="Slide Number Placeholder 6">
            <a:extLst>
              <a:ext uri="{FF2B5EF4-FFF2-40B4-BE49-F238E27FC236}">
                <a16:creationId xmlns:a16="http://schemas.microsoft.com/office/drawing/2014/main" id="{87F0310B-491D-2E42-C6DF-FDB12C28352D}"/>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PAGE  </a:t>
            </a:r>
            <a:fld id="{93005692-73BE-493E-93AB-ECD6027A7652}" type="slidenum">
              <a:rPr kumimoji="0" lang="en-US" sz="1000" b="0" i="0" u="none" strike="noStrike" kern="120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pic>
        <p:nvPicPr>
          <p:cNvPr id="9" name="Picture 8">
            <a:extLst>
              <a:ext uri="{FF2B5EF4-FFF2-40B4-BE49-F238E27FC236}">
                <a16:creationId xmlns:a16="http://schemas.microsoft.com/office/drawing/2014/main" id="{CAC8E953-0372-8876-2565-E8B65AEA0A0F}"/>
              </a:ext>
            </a:extLst>
          </p:cNvPr>
          <p:cNvPicPr>
            <a:picLocks noChangeAspect="1"/>
          </p:cNvPicPr>
          <p:nvPr/>
        </p:nvPicPr>
        <p:blipFill>
          <a:blip r:embed="rId2"/>
          <a:stretch>
            <a:fillRect/>
          </a:stretch>
        </p:blipFill>
        <p:spPr>
          <a:xfrm>
            <a:off x="1225880" y="2064831"/>
            <a:ext cx="4161613" cy="3388937"/>
          </a:xfrm>
          <a:prstGeom prst="rect">
            <a:avLst/>
          </a:prstGeom>
        </p:spPr>
      </p:pic>
      <p:pic>
        <p:nvPicPr>
          <p:cNvPr id="11" name="Picture 10">
            <a:extLst>
              <a:ext uri="{FF2B5EF4-FFF2-40B4-BE49-F238E27FC236}">
                <a16:creationId xmlns:a16="http://schemas.microsoft.com/office/drawing/2014/main" id="{FB8C1035-31E9-9144-AA3E-D9198D3BE46F}"/>
              </a:ext>
            </a:extLst>
          </p:cNvPr>
          <p:cNvPicPr>
            <a:picLocks noChangeAspect="1"/>
          </p:cNvPicPr>
          <p:nvPr/>
        </p:nvPicPr>
        <p:blipFill>
          <a:blip r:embed="rId3"/>
          <a:stretch>
            <a:fillRect/>
          </a:stretch>
        </p:blipFill>
        <p:spPr>
          <a:xfrm>
            <a:off x="7261708" y="2176272"/>
            <a:ext cx="3953573" cy="3209544"/>
          </a:xfrm>
          <a:prstGeom prst="rect">
            <a:avLst/>
          </a:prstGeom>
        </p:spPr>
      </p:pic>
      <p:sp>
        <p:nvSpPr>
          <p:cNvPr id="12" name="TextBox 11">
            <a:extLst>
              <a:ext uri="{FF2B5EF4-FFF2-40B4-BE49-F238E27FC236}">
                <a16:creationId xmlns:a16="http://schemas.microsoft.com/office/drawing/2014/main" id="{5264E995-B101-782A-905B-CFC312D89F5B}"/>
              </a:ext>
            </a:extLst>
          </p:cNvPr>
          <p:cNvSpPr txBox="1"/>
          <p:nvPr/>
        </p:nvSpPr>
        <p:spPr>
          <a:xfrm>
            <a:off x="1035151" y="1539973"/>
            <a:ext cx="4552849" cy="461665"/>
          </a:xfrm>
          <a:prstGeom prst="rect">
            <a:avLst/>
          </a:prstGeom>
          <a:noFill/>
        </p:spPr>
        <p:txBody>
          <a:bodyPr wrap="none" rtlCol="0">
            <a:spAutoFit/>
          </a:bodyPr>
          <a:lstStyle/>
          <a:p>
            <a:r>
              <a:rPr lang="en-CA" sz="2400" dirty="0"/>
              <a:t>Graph ~ Stochastic Block Model</a:t>
            </a:r>
          </a:p>
        </p:txBody>
      </p:sp>
      <p:sp>
        <p:nvSpPr>
          <p:cNvPr id="13" name="TextBox 12">
            <a:extLst>
              <a:ext uri="{FF2B5EF4-FFF2-40B4-BE49-F238E27FC236}">
                <a16:creationId xmlns:a16="http://schemas.microsoft.com/office/drawing/2014/main" id="{C02CB2BA-0034-B517-8620-8A6E2BE469C7}"/>
              </a:ext>
            </a:extLst>
          </p:cNvPr>
          <p:cNvSpPr txBox="1"/>
          <p:nvPr/>
        </p:nvSpPr>
        <p:spPr>
          <a:xfrm>
            <a:off x="5905082" y="1534284"/>
            <a:ext cx="381836" cy="461665"/>
          </a:xfrm>
          <a:prstGeom prst="rect">
            <a:avLst/>
          </a:prstGeom>
          <a:noFill/>
        </p:spPr>
        <p:txBody>
          <a:bodyPr wrap="none" rtlCol="0">
            <a:spAutoFit/>
          </a:bodyPr>
          <a:lstStyle/>
          <a:p>
            <a:r>
              <a:rPr lang="en-CA" sz="2400" dirty="0"/>
              <a:t>+</a:t>
            </a:r>
          </a:p>
        </p:txBody>
      </p:sp>
      <p:sp>
        <p:nvSpPr>
          <p:cNvPr id="14" name="TextBox 13">
            <a:extLst>
              <a:ext uri="{FF2B5EF4-FFF2-40B4-BE49-F238E27FC236}">
                <a16:creationId xmlns:a16="http://schemas.microsoft.com/office/drawing/2014/main" id="{012778EA-FC0B-5B86-9779-4BCB65B07BE8}"/>
              </a:ext>
            </a:extLst>
          </p:cNvPr>
          <p:cNvSpPr txBox="1"/>
          <p:nvPr/>
        </p:nvSpPr>
        <p:spPr>
          <a:xfrm>
            <a:off x="6604000" y="1534283"/>
            <a:ext cx="5057795" cy="461665"/>
          </a:xfrm>
          <a:prstGeom prst="rect">
            <a:avLst/>
          </a:prstGeom>
          <a:noFill/>
        </p:spPr>
        <p:txBody>
          <a:bodyPr wrap="none" rtlCol="0">
            <a:spAutoFit/>
          </a:bodyPr>
          <a:lstStyle/>
          <a:p>
            <a:r>
              <a:rPr lang="en-CA" sz="2400" dirty="0"/>
              <a:t>Features ~ Gaussian Mixture Model</a:t>
            </a:r>
          </a:p>
        </p:txBody>
      </p:sp>
      <p:sp>
        <p:nvSpPr>
          <p:cNvPr id="18" name="Rectangle 17">
            <a:extLst>
              <a:ext uri="{FF2B5EF4-FFF2-40B4-BE49-F238E27FC236}">
                <a16:creationId xmlns:a16="http://schemas.microsoft.com/office/drawing/2014/main" id="{B5D5B70D-1926-C7E0-87D3-51FB0ABC4070}"/>
              </a:ext>
            </a:extLst>
          </p:cNvPr>
          <p:cNvSpPr/>
          <p:nvPr/>
        </p:nvSpPr>
        <p:spPr>
          <a:xfrm>
            <a:off x="1453896" y="4475281"/>
            <a:ext cx="640080" cy="4441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082D9A6A-0B8D-EA5F-62B4-EAEF7A7844DB}"/>
              </a:ext>
            </a:extLst>
          </p:cNvPr>
          <p:cNvSpPr txBox="1"/>
          <p:nvPr/>
        </p:nvSpPr>
        <p:spPr>
          <a:xfrm>
            <a:off x="1312993" y="4396252"/>
            <a:ext cx="780983" cy="523220"/>
          </a:xfrm>
          <a:prstGeom prst="rect">
            <a:avLst/>
          </a:prstGeom>
          <a:noFill/>
        </p:spPr>
        <p:txBody>
          <a:bodyPr wrap="none" rtlCol="0">
            <a:spAutoFit/>
          </a:bodyPr>
          <a:lstStyle/>
          <a:p>
            <a:pPr algn="ctr"/>
            <a:r>
              <a:rPr lang="en-CA" sz="1400" dirty="0"/>
              <a:t>Hidden</a:t>
            </a:r>
          </a:p>
          <a:p>
            <a:pPr algn="ctr"/>
            <a:r>
              <a:rPr lang="en-CA" sz="1400" dirty="0"/>
              <a:t> classes</a:t>
            </a:r>
          </a:p>
        </p:txBody>
      </p:sp>
      <p:sp>
        <p:nvSpPr>
          <p:cNvPr id="19" name="Rectangle 18">
            <a:extLst>
              <a:ext uri="{FF2B5EF4-FFF2-40B4-BE49-F238E27FC236}">
                <a16:creationId xmlns:a16="http://schemas.microsoft.com/office/drawing/2014/main" id="{0C306511-BDB7-0418-3FD6-056EF7EC9CFD}"/>
              </a:ext>
            </a:extLst>
          </p:cNvPr>
          <p:cNvSpPr/>
          <p:nvPr/>
        </p:nvSpPr>
        <p:spPr>
          <a:xfrm>
            <a:off x="4059936" y="2176272"/>
            <a:ext cx="1078992" cy="4480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TextBox 16">
            <a:extLst>
              <a:ext uri="{FF2B5EF4-FFF2-40B4-BE49-F238E27FC236}">
                <a16:creationId xmlns:a16="http://schemas.microsoft.com/office/drawing/2014/main" id="{D9BF2CC2-B197-F67C-F2C6-0776AEB8CB6F}"/>
              </a:ext>
            </a:extLst>
          </p:cNvPr>
          <p:cNvSpPr txBox="1"/>
          <p:nvPr/>
        </p:nvSpPr>
        <p:spPr>
          <a:xfrm>
            <a:off x="4026223" y="2176272"/>
            <a:ext cx="1361270" cy="523220"/>
          </a:xfrm>
          <a:prstGeom prst="rect">
            <a:avLst/>
          </a:prstGeom>
          <a:noFill/>
        </p:spPr>
        <p:txBody>
          <a:bodyPr wrap="none" rtlCol="0">
            <a:spAutoFit/>
          </a:bodyPr>
          <a:lstStyle/>
          <a:p>
            <a:pPr algn="ctr"/>
            <a:r>
              <a:rPr lang="en-CA" sz="1400" dirty="0" err="1"/>
              <a:t>Intracluster</a:t>
            </a:r>
            <a:r>
              <a:rPr lang="en-CA" sz="1400" dirty="0"/>
              <a:t> </a:t>
            </a:r>
          </a:p>
          <a:p>
            <a:pPr algn="ctr"/>
            <a:r>
              <a:rPr lang="en-CA" sz="1400" dirty="0"/>
              <a:t>probability = p</a:t>
            </a:r>
          </a:p>
        </p:txBody>
      </p:sp>
      <p:sp>
        <p:nvSpPr>
          <p:cNvPr id="20" name="Rectangle 19">
            <a:extLst>
              <a:ext uri="{FF2B5EF4-FFF2-40B4-BE49-F238E27FC236}">
                <a16:creationId xmlns:a16="http://schemas.microsoft.com/office/drawing/2014/main" id="{8A64DD07-88D2-C168-0FB1-E4833E3E129B}"/>
              </a:ext>
            </a:extLst>
          </p:cNvPr>
          <p:cNvSpPr/>
          <p:nvPr/>
        </p:nvSpPr>
        <p:spPr>
          <a:xfrm>
            <a:off x="3977335" y="3895344"/>
            <a:ext cx="1277297" cy="5009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4090531A-CB25-0A9B-8C2C-231D979A1074}"/>
              </a:ext>
            </a:extLst>
          </p:cNvPr>
          <p:cNvSpPr txBox="1"/>
          <p:nvPr/>
        </p:nvSpPr>
        <p:spPr>
          <a:xfrm>
            <a:off x="3791644" y="3873032"/>
            <a:ext cx="1670650" cy="523220"/>
          </a:xfrm>
          <a:prstGeom prst="rect">
            <a:avLst/>
          </a:prstGeom>
          <a:noFill/>
        </p:spPr>
        <p:txBody>
          <a:bodyPr wrap="none" rtlCol="0">
            <a:spAutoFit/>
          </a:bodyPr>
          <a:lstStyle/>
          <a:p>
            <a:pPr algn="ctr"/>
            <a:r>
              <a:rPr lang="en-CA" sz="1400" dirty="0" err="1"/>
              <a:t>Intracluster</a:t>
            </a:r>
            <a:r>
              <a:rPr lang="en-CA" sz="1400" dirty="0"/>
              <a:t> </a:t>
            </a:r>
          </a:p>
          <a:p>
            <a:pPr algn="ctr"/>
            <a:r>
              <a:rPr lang="en-CA" sz="1400" dirty="0"/>
              <a:t>probability = q &lt; p</a:t>
            </a:r>
          </a:p>
        </p:txBody>
      </p:sp>
    </p:spTree>
    <p:extLst>
      <p:ext uri="{BB962C8B-B14F-4D97-AF65-F5344CB8AC3E}">
        <p14:creationId xmlns:p14="http://schemas.microsoft.com/office/powerpoint/2010/main" val="403825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33A13-50CD-0E5D-9B19-D9409CF12D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D15D3D-97DA-F9B1-EF4A-A6E2E1F01951}"/>
              </a:ext>
            </a:extLst>
          </p:cNvPr>
          <p:cNvSpPr>
            <a:spLocks noGrp="1"/>
          </p:cNvSpPr>
          <p:nvPr>
            <p:ph type="title"/>
          </p:nvPr>
        </p:nvSpPr>
        <p:spPr/>
        <p:txBody>
          <a:bodyPr/>
          <a:lstStyle/>
          <a:p>
            <a:r>
              <a:rPr lang="en-US" dirty="0"/>
              <a:t>Graph </a:t>
            </a:r>
            <a:r>
              <a:rPr lang="en-US" dirty="0">
                <a:solidFill>
                  <a:schemeClr val="accent1"/>
                </a:solidFill>
              </a:rPr>
              <a:t>Convolution</a:t>
            </a:r>
          </a:p>
        </p:txBody>
      </p:sp>
      <p:sp>
        <p:nvSpPr>
          <p:cNvPr id="6" name="Footer Placeholder 5">
            <a:extLst>
              <a:ext uri="{FF2B5EF4-FFF2-40B4-BE49-F238E27FC236}">
                <a16:creationId xmlns:a16="http://schemas.microsoft.com/office/drawing/2014/main" id="{C36C2E13-76E5-D3BB-79B2-6682832B576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Analysis of Corrected Graph Convolutions</a:t>
            </a:r>
          </a:p>
        </p:txBody>
      </p:sp>
      <p:sp>
        <p:nvSpPr>
          <p:cNvPr id="7" name="Slide Number Placeholder 6">
            <a:extLst>
              <a:ext uri="{FF2B5EF4-FFF2-40B4-BE49-F238E27FC236}">
                <a16:creationId xmlns:a16="http://schemas.microsoft.com/office/drawing/2014/main" id="{D76EDF9C-D52E-0A1E-F8E5-4107A85FCA55}"/>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PAGE  </a:t>
            </a:r>
            <a:fld id="{93005692-73BE-493E-93AB-ECD6027A7652}" type="slidenum">
              <a:rPr kumimoji="0" lang="en-US" sz="1000" b="0" i="0" u="none" strike="noStrike" kern="120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EF151EF-3B79-F778-1528-1157D6402A69}"/>
                  </a:ext>
                </a:extLst>
              </p:cNvPr>
              <p:cNvSpPr txBox="1"/>
              <p:nvPr/>
            </p:nvSpPr>
            <p:spPr>
              <a:xfrm>
                <a:off x="4893919" y="588997"/>
                <a:ext cx="3565399" cy="5309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2800" b="0" i="1" dirty="0" smtClean="0">
                          <a:latin typeface="Cambria Math" panose="02040503050406030204" pitchFamily="18" charset="0"/>
                        </a:rPr>
                        <m:t>𝑋</m:t>
                      </m:r>
                      <m:r>
                        <a:rPr lang="en-CA" sz="2800" b="0" i="1" dirty="0" smtClean="0">
                          <a:latin typeface="Cambria Math" panose="02040503050406030204" pitchFamily="18" charset="0"/>
                        </a:rPr>
                        <m:t>             ↦          </m:t>
                      </m:r>
                      <m:sSup>
                        <m:sSupPr>
                          <m:ctrlPr>
                            <a:rPr lang="en-CA" sz="2800" b="0" i="1" dirty="0" smtClean="0">
                              <a:latin typeface="Cambria Math" panose="02040503050406030204" pitchFamily="18" charset="0"/>
                              <a:ea typeface="Cambria Math" panose="02040503050406030204" pitchFamily="18" charset="0"/>
                            </a:rPr>
                          </m:ctrlPr>
                        </m:sSupPr>
                        <m:e>
                          <m:r>
                            <a:rPr lang="en-CA" sz="2800" b="0" i="1" dirty="0" smtClean="0">
                              <a:latin typeface="Cambria Math" panose="02040503050406030204" pitchFamily="18" charset="0"/>
                              <a:ea typeface="Cambria Math" panose="02040503050406030204" pitchFamily="18" charset="0"/>
                            </a:rPr>
                            <m:t>𝑀</m:t>
                          </m:r>
                        </m:e>
                        <m:sup>
                          <m:r>
                            <a:rPr lang="en-CA" sz="2800" b="0" i="1" dirty="0" smtClean="0">
                              <a:latin typeface="Cambria Math" panose="02040503050406030204" pitchFamily="18" charset="0"/>
                              <a:ea typeface="Cambria Math" panose="02040503050406030204" pitchFamily="18" charset="0"/>
                            </a:rPr>
                            <m:t>𝑘</m:t>
                          </m:r>
                        </m:sup>
                      </m:sSup>
                      <m:r>
                        <a:rPr lang="en-CA" sz="2800" b="0" i="1" dirty="0" smtClean="0">
                          <a:latin typeface="Cambria Math" panose="02040503050406030204" pitchFamily="18" charset="0"/>
                          <a:ea typeface="Cambria Math" panose="02040503050406030204" pitchFamily="18" charset="0"/>
                        </a:rPr>
                        <m:t>𝑋</m:t>
                      </m:r>
                    </m:oMath>
                  </m:oMathPara>
                </a14:m>
                <a:endParaRPr lang="en-CA" sz="2800" dirty="0"/>
              </a:p>
            </p:txBody>
          </p:sp>
        </mc:Choice>
        <mc:Fallback xmlns="">
          <p:sp>
            <p:nvSpPr>
              <p:cNvPr id="3" name="TextBox 2">
                <a:extLst>
                  <a:ext uri="{FF2B5EF4-FFF2-40B4-BE49-F238E27FC236}">
                    <a16:creationId xmlns:a16="http://schemas.microsoft.com/office/drawing/2014/main" id="{1EF151EF-3B79-F778-1528-1157D6402A69}"/>
                  </a:ext>
                </a:extLst>
              </p:cNvPr>
              <p:cNvSpPr txBox="1">
                <a:spLocks noRot="1" noChangeAspect="1" noMove="1" noResize="1" noEditPoints="1" noAdjustHandles="1" noChangeArrowheads="1" noChangeShapeType="1" noTextEdit="1"/>
              </p:cNvSpPr>
              <p:nvPr/>
            </p:nvSpPr>
            <p:spPr>
              <a:xfrm>
                <a:off x="4893919" y="588997"/>
                <a:ext cx="3565399" cy="530915"/>
              </a:xfrm>
              <a:prstGeom prst="rect">
                <a:avLst/>
              </a:prstGeom>
              <a:blipFill>
                <a:blip r:embed="rId2"/>
                <a:stretch>
                  <a:fillRect/>
                </a:stretch>
              </a:blipFill>
            </p:spPr>
            <p:txBody>
              <a:bodyPr/>
              <a:lstStyle/>
              <a:p>
                <a:r>
                  <a:rPr lang="en-CA">
                    <a:noFill/>
                  </a:rPr>
                  <a:t> </a:t>
                </a:r>
              </a:p>
            </p:txBody>
          </p:sp>
        </mc:Fallback>
      </mc:AlternateContent>
      <p:sp>
        <p:nvSpPr>
          <p:cNvPr id="4" name="TextBox 3">
            <a:extLst>
              <a:ext uri="{FF2B5EF4-FFF2-40B4-BE49-F238E27FC236}">
                <a16:creationId xmlns:a16="http://schemas.microsoft.com/office/drawing/2014/main" id="{B1FB1D06-31FC-9E12-BA48-5090CF0E9C1D}"/>
              </a:ext>
            </a:extLst>
          </p:cNvPr>
          <p:cNvSpPr txBox="1"/>
          <p:nvPr/>
        </p:nvSpPr>
        <p:spPr>
          <a:xfrm>
            <a:off x="4433671" y="1293765"/>
            <a:ext cx="1718740" cy="369332"/>
          </a:xfrm>
          <a:prstGeom prst="rect">
            <a:avLst/>
          </a:prstGeom>
          <a:noFill/>
        </p:spPr>
        <p:txBody>
          <a:bodyPr wrap="none" rtlCol="0">
            <a:spAutoFit/>
          </a:bodyPr>
          <a:lstStyle/>
          <a:p>
            <a:r>
              <a:rPr lang="en-CA" dirty="0">
                <a:solidFill>
                  <a:schemeClr val="accent1"/>
                </a:solidFill>
              </a:rPr>
              <a:t>Feature Matrix</a:t>
            </a:r>
          </a:p>
        </p:txBody>
      </p:sp>
      <p:sp>
        <p:nvSpPr>
          <p:cNvPr id="5" name="TextBox 4">
            <a:extLst>
              <a:ext uri="{FF2B5EF4-FFF2-40B4-BE49-F238E27FC236}">
                <a16:creationId xmlns:a16="http://schemas.microsoft.com/office/drawing/2014/main" id="{4F0E3E0E-624D-B590-F9E1-ACA8714F4603}"/>
              </a:ext>
            </a:extLst>
          </p:cNvPr>
          <p:cNvSpPr txBox="1"/>
          <p:nvPr/>
        </p:nvSpPr>
        <p:spPr>
          <a:xfrm>
            <a:off x="6844639" y="1293765"/>
            <a:ext cx="2188420" cy="369332"/>
          </a:xfrm>
          <a:prstGeom prst="rect">
            <a:avLst/>
          </a:prstGeom>
          <a:noFill/>
        </p:spPr>
        <p:txBody>
          <a:bodyPr wrap="none" rtlCol="0">
            <a:spAutoFit/>
          </a:bodyPr>
          <a:lstStyle/>
          <a:p>
            <a:r>
              <a:rPr lang="en-CA" dirty="0">
                <a:solidFill>
                  <a:schemeClr val="accent1"/>
                </a:solidFill>
              </a:rPr>
              <a:t>Convolution Matrix</a:t>
            </a:r>
          </a:p>
        </p:txBody>
      </p:sp>
      <p:sp>
        <p:nvSpPr>
          <p:cNvPr id="8" name="TextBox 7">
            <a:extLst>
              <a:ext uri="{FF2B5EF4-FFF2-40B4-BE49-F238E27FC236}">
                <a16:creationId xmlns:a16="http://schemas.microsoft.com/office/drawing/2014/main" id="{9F7E4FD2-FE4F-1B6D-3323-74FF75355909}"/>
              </a:ext>
            </a:extLst>
          </p:cNvPr>
          <p:cNvSpPr txBox="1"/>
          <p:nvPr/>
        </p:nvSpPr>
        <p:spPr>
          <a:xfrm rot="16200000" flipH="1" flipV="1">
            <a:off x="7583542" y="914452"/>
            <a:ext cx="360996" cy="584775"/>
          </a:xfrm>
          <a:prstGeom prst="rect">
            <a:avLst/>
          </a:prstGeom>
          <a:noFill/>
        </p:spPr>
        <p:txBody>
          <a:bodyPr wrap="none" rtlCol="0">
            <a:spAutoFit/>
          </a:bodyPr>
          <a:lstStyle/>
          <a:p>
            <a:r>
              <a:rPr lang="en-CA" sz="3200" dirty="0">
                <a:solidFill>
                  <a:schemeClr val="accent1"/>
                </a:solidFill>
              </a:rPr>
              <a:t>}</a:t>
            </a:r>
          </a:p>
        </p:txBody>
      </p:sp>
      <p:sp>
        <p:nvSpPr>
          <p:cNvPr id="10" name="TextBox 9">
            <a:extLst>
              <a:ext uri="{FF2B5EF4-FFF2-40B4-BE49-F238E27FC236}">
                <a16:creationId xmlns:a16="http://schemas.microsoft.com/office/drawing/2014/main" id="{98412E45-D557-9FB7-5E48-124B39D2AE86}"/>
              </a:ext>
            </a:extLst>
          </p:cNvPr>
          <p:cNvSpPr txBox="1"/>
          <p:nvPr/>
        </p:nvSpPr>
        <p:spPr>
          <a:xfrm rot="16200000" flipH="1" flipV="1">
            <a:off x="5042384" y="914452"/>
            <a:ext cx="360996" cy="584775"/>
          </a:xfrm>
          <a:prstGeom prst="rect">
            <a:avLst/>
          </a:prstGeom>
          <a:noFill/>
        </p:spPr>
        <p:txBody>
          <a:bodyPr wrap="none" rtlCol="0">
            <a:spAutoFit/>
          </a:bodyPr>
          <a:lstStyle/>
          <a:p>
            <a:r>
              <a:rPr lang="en-CA" sz="3200" dirty="0">
                <a:solidFill>
                  <a:schemeClr val="accent1"/>
                </a:solidFill>
              </a:rPr>
              <a:t>}</a:t>
            </a:r>
          </a:p>
        </p:txBody>
      </p:sp>
      <p:pic>
        <p:nvPicPr>
          <p:cNvPr id="16" name="Picture 15">
            <a:extLst>
              <a:ext uri="{FF2B5EF4-FFF2-40B4-BE49-F238E27FC236}">
                <a16:creationId xmlns:a16="http://schemas.microsoft.com/office/drawing/2014/main" id="{37FB85BB-1F15-F809-BAF4-A6B13925CB58}"/>
              </a:ext>
            </a:extLst>
          </p:cNvPr>
          <p:cNvPicPr>
            <a:picLocks noChangeAspect="1"/>
          </p:cNvPicPr>
          <p:nvPr/>
        </p:nvPicPr>
        <p:blipFill>
          <a:blip r:embed="rId3"/>
          <a:srcRect r="19179" b="10124"/>
          <a:stretch/>
        </p:blipFill>
        <p:spPr>
          <a:xfrm>
            <a:off x="1218030" y="2589569"/>
            <a:ext cx="875946" cy="983917"/>
          </a:xfrm>
          <a:prstGeom prst="rect">
            <a:avLst/>
          </a:prstGeom>
        </p:spPr>
      </p:pic>
      <p:sp>
        <p:nvSpPr>
          <p:cNvPr id="17" name="TextBox 16">
            <a:extLst>
              <a:ext uri="{FF2B5EF4-FFF2-40B4-BE49-F238E27FC236}">
                <a16:creationId xmlns:a16="http://schemas.microsoft.com/office/drawing/2014/main" id="{6AF80155-5602-7A63-BF69-5A2F8E30439F}"/>
              </a:ext>
            </a:extLst>
          </p:cNvPr>
          <p:cNvSpPr txBox="1"/>
          <p:nvPr/>
        </p:nvSpPr>
        <p:spPr>
          <a:xfrm>
            <a:off x="1264903" y="2272819"/>
            <a:ext cx="829073" cy="369332"/>
          </a:xfrm>
          <a:prstGeom prst="rect">
            <a:avLst/>
          </a:prstGeom>
          <a:noFill/>
        </p:spPr>
        <p:txBody>
          <a:bodyPr wrap="none" rtlCol="0">
            <a:spAutoFit/>
          </a:bodyPr>
          <a:lstStyle/>
          <a:p>
            <a:r>
              <a:rPr lang="en-CA" dirty="0"/>
              <a:t>Graph</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D0F5C87-E114-22C8-692F-05AABF606D72}"/>
                  </a:ext>
                </a:extLst>
              </p:cNvPr>
              <p:cNvSpPr txBox="1"/>
              <p:nvPr/>
            </p:nvSpPr>
            <p:spPr>
              <a:xfrm>
                <a:off x="3270485" y="2779807"/>
                <a:ext cx="67518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2000" b="0" i="1" dirty="0" smtClean="0">
                          <a:latin typeface="Cambria Math" panose="02040503050406030204" pitchFamily="18" charset="0"/>
                        </a:rPr>
                        <m:t>𝐴</m:t>
                      </m:r>
                      <m:r>
                        <a:rPr lang="en-CA" sz="2000" b="0" i="1" dirty="0" smtClean="0">
                          <a:latin typeface="Cambria Math" panose="02040503050406030204" pitchFamily="18" charset="0"/>
                        </a:rPr>
                        <m:t>=</m:t>
                      </m:r>
                    </m:oMath>
                  </m:oMathPara>
                </a14:m>
                <a:endParaRPr lang="en-CA" sz="2000" dirty="0"/>
              </a:p>
            </p:txBody>
          </p:sp>
        </mc:Choice>
        <mc:Fallback xmlns="">
          <p:sp>
            <p:nvSpPr>
              <p:cNvPr id="18" name="TextBox 17">
                <a:extLst>
                  <a:ext uri="{FF2B5EF4-FFF2-40B4-BE49-F238E27FC236}">
                    <a16:creationId xmlns:a16="http://schemas.microsoft.com/office/drawing/2014/main" id="{7D0F5C87-E114-22C8-692F-05AABF606D72}"/>
                  </a:ext>
                </a:extLst>
              </p:cNvPr>
              <p:cNvSpPr txBox="1">
                <a:spLocks noRot="1" noChangeAspect="1" noMove="1" noResize="1" noEditPoints="1" noAdjustHandles="1" noChangeArrowheads="1" noChangeShapeType="1" noTextEdit="1"/>
              </p:cNvSpPr>
              <p:nvPr/>
            </p:nvSpPr>
            <p:spPr>
              <a:xfrm>
                <a:off x="3270485" y="2779807"/>
                <a:ext cx="675185" cy="400110"/>
              </a:xfrm>
              <a:prstGeom prst="rect">
                <a:avLst/>
              </a:prstGeom>
              <a:blipFill>
                <a:blip r:embed="rId4"/>
                <a:stretch>
                  <a:fillRect/>
                </a:stretch>
              </a:blipFill>
            </p:spPr>
            <p:txBody>
              <a:bodyPr/>
              <a:lstStyle/>
              <a:p>
                <a:r>
                  <a:rPr lang="en-CA">
                    <a:noFill/>
                  </a:rPr>
                  <a:t> </a:t>
                </a:r>
              </a:p>
            </p:txBody>
          </p:sp>
        </mc:Fallback>
      </mc:AlternateContent>
      <p:graphicFrame>
        <p:nvGraphicFramePr>
          <p:cNvPr id="22" name="Table 21">
            <a:extLst>
              <a:ext uri="{FF2B5EF4-FFF2-40B4-BE49-F238E27FC236}">
                <a16:creationId xmlns:a16="http://schemas.microsoft.com/office/drawing/2014/main" id="{3976245E-1E52-577D-9764-55C9F54E8D47}"/>
              </a:ext>
            </a:extLst>
          </p:cNvPr>
          <p:cNvGraphicFramePr>
            <a:graphicFrameLocks noGrp="1"/>
          </p:cNvGraphicFramePr>
          <p:nvPr>
            <p:extLst>
              <p:ext uri="{D42A27DB-BD31-4B8C-83A1-F6EECF244321}">
                <p14:modId xmlns:p14="http://schemas.microsoft.com/office/powerpoint/2010/main" val="1347584916"/>
              </p:ext>
            </p:extLst>
          </p:nvPr>
        </p:nvGraphicFramePr>
        <p:xfrm>
          <a:off x="4147831" y="2272819"/>
          <a:ext cx="2206740" cy="1680124"/>
        </p:xfrm>
        <a:graphic>
          <a:graphicData uri="http://schemas.openxmlformats.org/drawingml/2006/table">
            <a:tbl>
              <a:tblPr firstRow="1" bandRow="1">
                <a:tableStyleId>{2D5ABB26-0587-4C30-8999-92F81FD0307C}</a:tableStyleId>
              </a:tblPr>
              <a:tblGrid>
                <a:gridCol w="551685">
                  <a:extLst>
                    <a:ext uri="{9D8B030D-6E8A-4147-A177-3AD203B41FA5}">
                      <a16:colId xmlns:a16="http://schemas.microsoft.com/office/drawing/2014/main" val="1142961295"/>
                    </a:ext>
                  </a:extLst>
                </a:gridCol>
                <a:gridCol w="551685">
                  <a:extLst>
                    <a:ext uri="{9D8B030D-6E8A-4147-A177-3AD203B41FA5}">
                      <a16:colId xmlns:a16="http://schemas.microsoft.com/office/drawing/2014/main" val="4063263988"/>
                    </a:ext>
                  </a:extLst>
                </a:gridCol>
                <a:gridCol w="551685">
                  <a:extLst>
                    <a:ext uri="{9D8B030D-6E8A-4147-A177-3AD203B41FA5}">
                      <a16:colId xmlns:a16="http://schemas.microsoft.com/office/drawing/2014/main" val="2352823859"/>
                    </a:ext>
                  </a:extLst>
                </a:gridCol>
                <a:gridCol w="551685">
                  <a:extLst>
                    <a:ext uri="{9D8B030D-6E8A-4147-A177-3AD203B41FA5}">
                      <a16:colId xmlns:a16="http://schemas.microsoft.com/office/drawing/2014/main" val="22838735"/>
                    </a:ext>
                  </a:extLst>
                </a:gridCol>
              </a:tblGrid>
              <a:tr h="420031">
                <a:tc>
                  <a:txBody>
                    <a:bodyPr/>
                    <a:lstStyle/>
                    <a:p>
                      <a:pPr algn="ctr"/>
                      <a:r>
                        <a:rPr lang="en-CA" sz="2000" dirty="0"/>
                        <a:t>0</a:t>
                      </a:r>
                    </a:p>
                  </a:txBody>
                  <a:tcPr/>
                </a:tc>
                <a:tc>
                  <a:txBody>
                    <a:bodyPr/>
                    <a:lstStyle/>
                    <a:p>
                      <a:pPr algn="ctr"/>
                      <a:r>
                        <a:rPr lang="en-CA" sz="2000" dirty="0"/>
                        <a:t>1</a:t>
                      </a:r>
                    </a:p>
                  </a:txBody>
                  <a:tcPr/>
                </a:tc>
                <a:tc>
                  <a:txBody>
                    <a:bodyPr/>
                    <a:lstStyle/>
                    <a:p>
                      <a:pPr algn="ctr"/>
                      <a:r>
                        <a:rPr lang="en-CA" sz="2000" dirty="0"/>
                        <a:t>1</a:t>
                      </a:r>
                    </a:p>
                  </a:txBody>
                  <a:tcPr/>
                </a:tc>
                <a:tc>
                  <a:txBody>
                    <a:bodyPr/>
                    <a:lstStyle/>
                    <a:p>
                      <a:pPr algn="ctr"/>
                      <a:r>
                        <a:rPr lang="en-CA" sz="2000" dirty="0"/>
                        <a:t>1</a:t>
                      </a:r>
                    </a:p>
                  </a:txBody>
                  <a:tcPr/>
                </a:tc>
                <a:extLst>
                  <a:ext uri="{0D108BD9-81ED-4DB2-BD59-A6C34878D82A}">
                    <a16:rowId xmlns:a16="http://schemas.microsoft.com/office/drawing/2014/main" val="2417518708"/>
                  </a:ext>
                </a:extLst>
              </a:tr>
              <a:tr h="420031">
                <a:tc>
                  <a:txBody>
                    <a:bodyPr/>
                    <a:lstStyle/>
                    <a:p>
                      <a:pPr algn="ctr"/>
                      <a:r>
                        <a:rPr lang="en-CA" sz="2000" dirty="0"/>
                        <a:t>1</a:t>
                      </a:r>
                    </a:p>
                  </a:txBody>
                  <a:tcPr/>
                </a:tc>
                <a:tc>
                  <a:txBody>
                    <a:bodyPr/>
                    <a:lstStyle/>
                    <a:p>
                      <a:pPr algn="ctr"/>
                      <a:r>
                        <a:rPr lang="en-CA" sz="2000" dirty="0"/>
                        <a:t>0</a:t>
                      </a:r>
                    </a:p>
                  </a:txBody>
                  <a:tcPr/>
                </a:tc>
                <a:tc>
                  <a:txBody>
                    <a:bodyPr/>
                    <a:lstStyle/>
                    <a:p>
                      <a:pPr algn="ctr"/>
                      <a:r>
                        <a:rPr lang="en-CA" sz="2000" dirty="0"/>
                        <a:t>1</a:t>
                      </a:r>
                    </a:p>
                  </a:txBody>
                  <a:tcPr/>
                </a:tc>
                <a:tc>
                  <a:txBody>
                    <a:bodyPr/>
                    <a:lstStyle/>
                    <a:p>
                      <a:pPr algn="ctr"/>
                      <a:r>
                        <a:rPr lang="en-CA" sz="2000" dirty="0"/>
                        <a:t>0</a:t>
                      </a:r>
                    </a:p>
                  </a:txBody>
                  <a:tcPr/>
                </a:tc>
                <a:extLst>
                  <a:ext uri="{0D108BD9-81ED-4DB2-BD59-A6C34878D82A}">
                    <a16:rowId xmlns:a16="http://schemas.microsoft.com/office/drawing/2014/main" val="2615170949"/>
                  </a:ext>
                </a:extLst>
              </a:tr>
              <a:tr h="420031">
                <a:tc>
                  <a:txBody>
                    <a:bodyPr/>
                    <a:lstStyle/>
                    <a:p>
                      <a:pPr algn="ctr"/>
                      <a:r>
                        <a:rPr lang="en-CA" sz="2000" dirty="0"/>
                        <a:t>1</a:t>
                      </a:r>
                    </a:p>
                  </a:txBody>
                  <a:tcPr/>
                </a:tc>
                <a:tc>
                  <a:txBody>
                    <a:bodyPr/>
                    <a:lstStyle/>
                    <a:p>
                      <a:pPr algn="ctr"/>
                      <a:r>
                        <a:rPr lang="en-CA" sz="2000" dirty="0"/>
                        <a:t>1</a:t>
                      </a:r>
                    </a:p>
                  </a:txBody>
                  <a:tcPr/>
                </a:tc>
                <a:tc>
                  <a:txBody>
                    <a:bodyPr/>
                    <a:lstStyle/>
                    <a:p>
                      <a:pPr algn="ctr"/>
                      <a:r>
                        <a:rPr lang="en-CA" sz="2000" dirty="0"/>
                        <a:t>0</a:t>
                      </a:r>
                    </a:p>
                  </a:txBody>
                  <a:tcPr/>
                </a:tc>
                <a:tc>
                  <a:txBody>
                    <a:bodyPr/>
                    <a:lstStyle/>
                    <a:p>
                      <a:pPr algn="ctr"/>
                      <a:r>
                        <a:rPr lang="en-CA" sz="2000" dirty="0"/>
                        <a:t>1</a:t>
                      </a:r>
                    </a:p>
                  </a:txBody>
                  <a:tcPr/>
                </a:tc>
                <a:extLst>
                  <a:ext uri="{0D108BD9-81ED-4DB2-BD59-A6C34878D82A}">
                    <a16:rowId xmlns:a16="http://schemas.microsoft.com/office/drawing/2014/main" val="1291546548"/>
                  </a:ext>
                </a:extLst>
              </a:tr>
              <a:tr h="420031">
                <a:tc>
                  <a:txBody>
                    <a:bodyPr/>
                    <a:lstStyle/>
                    <a:p>
                      <a:pPr algn="ctr"/>
                      <a:r>
                        <a:rPr lang="en-CA" sz="2000" dirty="0"/>
                        <a:t>1</a:t>
                      </a:r>
                    </a:p>
                  </a:txBody>
                  <a:tcPr/>
                </a:tc>
                <a:tc>
                  <a:txBody>
                    <a:bodyPr/>
                    <a:lstStyle/>
                    <a:p>
                      <a:pPr algn="ctr"/>
                      <a:r>
                        <a:rPr lang="en-CA" sz="2000" dirty="0"/>
                        <a:t>0</a:t>
                      </a:r>
                    </a:p>
                  </a:txBody>
                  <a:tcPr/>
                </a:tc>
                <a:tc>
                  <a:txBody>
                    <a:bodyPr/>
                    <a:lstStyle/>
                    <a:p>
                      <a:pPr algn="ctr"/>
                      <a:r>
                        <a:rPr lang="en-CA" sz="2000" dirty="0"/>
                        <a:t>1</a:t>
                      </a:r>
                    </a:p>
                  </a:txBody>
                  <a:tcPr/>
                </a:tc>
                <a:tc>
                  <a:txBody>
                    <a:bodyPr/>
                    <a:lstStyle/>
                    <a:p>
                      <a:pPr algn="ctr"/>
                      <a:r>
                        <a:rPr lang="en-CA" sz="2000" dirty="0"/>
                        <a:t>0</a:t>
                      </a:r>
                    </a:p>
                  </a:txBody>
                  <a:tcPr/>
                </a:tc>
                <a:extLst>
                  <a:ext uri="{0D108BD9-81ED-4DB2-BD59-A6C34878D82A}">
                    <a16:rowId xmlns:a16="http://schemas.microsoft.com/office/drawing/2014/main" val="2079836585"/>
                  </a:ext>
                </a:extLst>
              </a:tr>
            </a:tbl>
          </a:graphicData>
        </a:graphic>
      </p:graphicFrame>
      <p:sp>
        <p:nvSpPr>
          <p:cNvPr id="24" name="Double Bracket 23">
            <a:extLst>
              <a:ext uri="{FF2B5EF4-FFF2-40B4-BE49-F238E27FC236}">
                <a16:creationId xmlns:a16="http://schemas.microsoft.com/office/drawing/2014/main" id="{43A41451-A40E-B9DB-860D-7AED18D1FF34}"/>
              </a:ext>
            </a:extLst>
          </p:cNvPr>
          <p:cNvSpPr/>
          <p:nvPr/>
        </p:nvSpPr>
        <p:spPr>
          <a:xfrm>
            <a:off x="4099132" y="2258261"/>
            <a:ext cx="2338244" cy="1751786"/>
          </a:xfrm>
          <a:prstGeom prst="bracketPair">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5" name="TextBox 24">
            <a:extLst>
              <a:ext uri="{FF2B5EF4-FFF2-40B4-BE49-F238E27FC236}">
                <a16:creationId xmlns:a16="http://schemas.microsoft.com/office/drawing/2014/main" id="{BB9D9A8B-CCE7-B52D-6A4A-AEB03E8DF366}"/>
              </a:ext>
            </a:extLst>
          </p:cNvPr>
          <p:cNvSpPr txBox="1"/>
          <p:nvPr/>
        </p:nvSpPr>
        <p:spPr>
          <a:xfrm>
            <a:off x="4309273" y="1809133"/>
            <a:ext cx="1975221" cy="369332"/>
          </a:xfrm>
          <a:prstGeom prst="rect">
            <a:avLst/>
          </a:prstGeom>
          <a:noFill/>
        </p:spPr>
        <p:txBody>
          <a:bodyPr wrap="none" rtlCol="0">
            <a:spAutoFit/>
          </a:bodyPr>
          <a:lstStyle/>
          <a:p>
            <a:r>
              <a:rPr lang="en-CA" dirty="0"/>
              <a:t>Adjacency Matrix</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041F7BB-E3E2-A8F8-56E6-EEAFC5BA439E}"/>
                  </a:ext>
                </a:extLst>
              </p:cNvPr>
              <p:cNvSpPr txBox="1"/>
              <p:nvPr/>
            </p:nvSpPr>
            <p:spPr>
              <a:xfrm>
                <a:off x="6815643" y="2779416"/>
                <a:ext cx="69621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2000" b="0" i="1" dirty="0" smtClean="0">
                          <a:latin typeface="Cambria Math" panose="02040503050406030204" pitchFamily="18" charset="0"/>
                        </a:rPr>
                        <m:t>𝐷</m:t>
                      </m:r>
                      <m:r>
                        <a:rPr lang="en-CA" sz="2000" b="0" i="1" dirty="0" smtClean="0">
                          <a:latin typeface="Cambria Math" panose="02040503050406030204" pitchFamily="18" charset="0"/>
                        </a:rPr>
                        <m:t>=</m:t>
                      </m:r>
                    </m:oMath>
                  </m:oMathPara>
                </a14:m>
                <a:endParaRPr lang="en-CA" sz="2000" dirty="0"/>
              </a:p>
            </p:txBody>
          </p:sp>
        </mc:Choice>
        <mc:Fallback xmlns="">
          <p:sp>
            <p:nvSpPr>
              <p:cNvPr id="27" name="TextBox 26">
                <a:extLst>
                  <a:ext uri="{FF2B5EF4-FFF2-40B4-BE49-F238E27FC236}">
                    <a16:creationId xmlns:a16="http://schemas.microsoft.com/office/drawing/2014/main" id="{E041F7BB-E3E2-A8F8-56E6-EEAFC5BA439E}"/>
                  </a:ext>
                </a:extLst>
              </p:cNvPr>
              <p:cNvSpPr txBox="1">
                <a:spLocks noRot="1" noChangeAspect="1" noMove="1" noResize="1" noEditPoints="1" noAdjustHandles="1" noChangeArrowheads="1" noChangeShapeType="1" noTextEdit="1"/>
              </p:cNvSpPr>
              <p:nvPr/>
            </p:nvSpPr>
            <p:spPr>
              <a:xfrm>
                <a:off x="6815643" y="2779416"/>
                <a:ext cx="696216" cy="400110"/>
              </a:xfrm>
              <a:prstGeom prst="rect">
                <a:avLst/>
              </a:prstGeom>
              <a:blipFill>
                <a:blip r:embed="rId5"/>
                <a:stretch>
                  <a:fillRect/>
                </a:stretch>
              </a:blipFill>
            </p:spPr>
            <p:txBody>
              <a:bodyPr/>
              <a:lstStyle/>
              <a:p>
                <a:r>
                  <a:rPr lang="en-CA">
                    <a:noFill/>
                  </a:rPr>
                  <a:t> </a:t>
                </a:r>
              </a:p>
            </p:txBody>
          </p:sp>
        </mc:Fallback>
      </mc:AlternateContent>
      <p:graphicFrame>
        <p:nvGraphicFramePr>
          <p:cNvPr id="28" name="Table 27">
            <a:extLst>
              <a:ext uri="{FF2B5EF4-FFF2-40B4-BE49-F238E27FC236}">
                <a16:creationId xmlns:a16="http://schemas.microsoft.com/office/drawing/2014/main" id="{0E65B632-05CA-ADBA-984F-2D94C54747BD}"/>
              </a:ext>
            </a:extLst>
          </p:cNvPr>
          <p:cNvGraphicFramePr>
            <a:graphicFrameLocks noGrp="1"/>
          </p:cNvGraphicFramePr>
          <p:nvPr>
            <p:extLst>
              <p:ext uri="{D42A27DB-BD31-4B8C-83A1-F6EECF244321}">
                <p14:modId xmlns:p14="http://schemas.microsoft.com/office/powerpoint/2010/main" val="1162590916"/>
              </p:ext>
            </p:extLst>
          </p:nvPr>
        </p:nvGraphicFramePr>
        <p:xfrm>
          <a:off x="7692989" y="2272428"/>
          <a:ext cx="2206740" cy="1680124"/>
        </p:xfrm>
        <a:graphic>
          <a:graphicData uri="http://schemas.openxmlformats.org/drawingml/2006/table">
            <a:tbl>
              <a:tblPr firstRow="1" bandRow="1">
                <a:tableStyleId>{2D5ABB26-0587-4C30-8999-92F81FD0307C}</a:tableStyleId>
              </a:tblPr>
              <a:tblGrid>
                <a:gridCol w="551685">
                  <a:extLst>
                    <a:ext uri="{9D8B030D-6E8A-4147-A177-3AD203B41FA5}">
                      <a16:colId xmlns:a16="http://schemas.microsoft.com/office/drawing/2014/main" val="1142961295"/>
                    </a:ext>
                  </a:extLst>
                </a:gridCol>
                <a:gridCol w="551685">
                  <a:extLst>
                    <a:ext uri="{9D8B030D-6E8A-4147-A177-3AD203B41FA5}">
                      <a16:colId xmlns:a16="http://schemas.microsoft.com/office/drawing/2014/main" val="4063263988"/>
                    </a:ext>
                  </a:extLst>
                </a:gridCol>
                <a:gridCol w="551685">
                  <a:extLst>
                    <a:ext uri="{9D8B030D-6E8A-4147-A177-3AD203B41FA5}">
                      <a16:colId xmlns:a16="http://schemas.microsoft.com/office/drawing/2014/main" val="2352823859"/>
                    </a:ext>
                  </a:extLst>
                </a:gridCol>
                <a:gridCol w="551685">
                  <a:extLst>
                    <a:ext uri="{9D8B030D-6E8A-4147-A177-3AD203B41FA5}">
                      <a16:colId xmlns:a16="http://schemas.microsoft.com/office/drawing/2014/main" val="22838735"/>
                    </a:ext>
                  </a:extLst>
                </a:gridCol>
              </a:tblGrid>
              <a:tr h="420031">
                <a:tc>
                  <a:txBody>
                    <a:bodyPr/>
                    <a:lstStyle/>
                    <a:p>
                      <a:pPr algn="ctr"/>
                      <a:r>
                        <a:rPr lang="en-CA" sz="2000" dirty="0"/>
                        <a:t>3</a:t>
                      </a:r>
                    </a:p>
                  </a:txBody>
                  <a:tcPr/>
                </a:tc>
                <a:tc>
                  <a:txBody>
                    <a:bodyPr/>
                    <a:lstStyle/>
                    <a:p>
                      <a:pPr algn="ctr"/>
                      <a:r>
                        <a:rPr lang="en-CA" sz="2000" dirty="0"/>
                        <a:t>0</a:t>
                      </a:r>
                    </a:p>
                  </a:txBody>
                  <a:tcPr/>
                </a:tc>
                <a:tc>
                  <a:txBody>
                    <a:bodyPr/>
                    <a:lstStyle/>
                    <a:p>
                      <a:pPr algn="ctr"/>
                      <a:r>
                        <a:rPr lang="en-CA" sz="2000" dirty="0"/>
                        <a:t>0</a:t>
                      </a:r>
                    </a:p>
                  </a:txBody>
                  <a:tcPr/>
                </a:tc>
                <a:tc>
                  <a:txBody>
                    <a:bodyPr/>
                    <a:lstStyle/>
                    <a:p>
                      <a:pPr algn="ctr"/>
                      <a:r>
                        <a:rPr lang="en-CA" sz="2000" dirty="0"/>
                        <a:t>0</a:t>
                      </a:r>
                    </a:p>
                  </a:txBody>
                  <a:tcPr/>
                </a:tc>
                <a:extLst>
                  <a:ext uri="{0D108BD9-81ED-4DB2-BD59-A6C34878D82A}">
                    <a16:rowId xmlns:a16="http://schemas.microsoft.com/office/drawing/2014/main" val="2417518708"/>
                  </a:ext>
                </a:extLst>
              </a:tr>
              <a:tr h="420031">
                <a:tc>
                  <a:txBody>
                    <a:bodyPr/>
                    <a:lstStyle/>
                    <a:p>
                      <a:pPr algn="ctr"/>
                      <a:r>
                        <a:rPr lang="en-CA" sz="2000" dirty="0"/>
                        <a:t>0</a:t>
                      </a:r>
                    </a:p>
                  </a:txBody>
                  <a:tcPr/>
                </a:tc>
                <a:tc>
                  <a:txBody>
                    <a:bodyPr/>
                    <a:lstStyle/>
                    <a:p>
                      <a:pPr algn="ctr"/>
                      <a:r>
                        <a:rPr lang="en-CA" sz="2000" dirty="0"/>
                        <a:t>2</a:t>
                      </a:r>
                    </a:p>
                  </a:txBody>
                  <a:tcPr/>
                </a:tc>
                <a:tc>
                  <a:txBody>
                    <a:bodyPr/>
                    <a:lstStyle/>
                    <a:p>
                      <a:pPr algn="ctr"/>
                      <a:r>
                        <a:rPr lang="en-CA" sz="2000" dirty="0"/>
                        <a:t>0</a:t>
                      </a:r>
                    </a:p>
                  </a:txBody>
                  <a:tcPr/>
                </a:tc>
                <a:tc>
                  <a:txBody>
                    <a:bodyPr/>
                    <a:lstStyle/>
                    <a:p>
                      <a:pPr algn="ctr"/>
                      <a:r>
                        <a:rPr lang="en-CA" sz="2000" dirty="0"/>
                        <a:t>0</a:t>
                      </a:r>
                    </a:p>
                  </a:txBody>
                  <a:tcPr/>
                </a:tc>
                <a:extLst>
                  <a:ext uri="{0D108BD9-81ED-4DB2-BD59-A6C34878D82A}">
                    <a16:rowId xmlns:a16="http://schemas.microsoft.com/office/drawing/2014/main" val="2615170949"/>
                  </a:ext>
                </a:extLst>
              </a:tr>
              <a:tr h="420031">
                <a:tc>
                  <a:txBody>
                    <a:bodyPr/>
                    <a:lstStyle/>
                    <a:p>
                      <a:pPr algn="ctr"/>
                      <a:r>
                        <a:rPr lang="en-CA" sz="2000" dirty="0"/>
                        <a:t>0</a:t>
                      </a:r>
                    </a:p>
                  </a:txBody>
                  <a:tcPr/>
                </a:tc>
                <a:tc>
                  <a:txBody>
                    <a:bodyPr/>
                    <a:lstStyle/>
                    <a:p>
                      <a:pPr algn="ctr"/>
                      <a:r>
                        <a:rPr lang="en-CA" sz="2000" dirty="0"/>
                        <a:t>0</a:t>
                      </a:r>
                    </a:p>
                  </a:txBody>
                  <a:tcPr/>
                </a:tc>
                <a:tc>
                  <a:txBody>
                    <a:bodyPr/>
                    <a:lstStyle/>
                    <a:p>
                      <a:pPr algn="ctr"/>
                      <a:r>
                        <a:rPr lang="en-CA" sz="2000" dirty="0"/>
                        <a:t>3</a:t>
                      </a:r>
                    </a:p>
                  </a:txBody>
                  <a:tcPr/>
                </a:tc>
                <a:tc>
                  <a:txBody>
                    <a:bodyPr/>
                    <a:lstStyle/>
                    <a:p>
                      <a:pPr algn="ctr"/>
                      <a:r>
                        <a:rPr lang="en-CA" sz="2000" dirty="0"/>
                        <a:t>0</a:t>
                      </a:r>
                    </a:p>
                  </a:txBody>
                  <a:tcPr/>
                </a:tc>
                <a:extLst>
                  <a:ext uri="{0D108BD9-81ED-4DB2-BD59-A6C34878D82A}">
                    <a16:rowId xmlns:a16="http://schemas.microsoft.com/office/drawing/2014/main" val="1291546548"/>
                  </a:ext>
                </a:extLst>
              </a:tr>
              <a:tr h="420031">
                <a:tc>
                  <a:txBody>
                    <a:bodyPr/>
                    <a:lstStyle/>
                    <a:p>
                      <a:pPr algn="ctr"/>
                      <a:r>
                        <a:rPr lang="en-CA" sz="2000" dirty="0"/>
                        <a:t>0</a:t>
                      </a:r>
                    </a:p>
                  </a:txBody>
                  <a:tcPr/>
                </a:tc>
                <a:tc>
                  <a:txBody>
                    <a:bodyPr/>
                    <a:lstStyle/>
                    <a:p>
                      <a:pPr algn="ctr"/>
                      <a:r>
                        <a:rPr lang="en-CA" sz="2000" dirty="0"/>
                        <a:t>0</a:t>
                      </a:r>
                    </a:p>
                  </a:txBody>
                  <a:tcPr/>
                </a:tc>
                <a:tc>
                  <a:txBody>
                    <a:bodyPr/>
                    <a:lstStyle/>
                    <a:p>
                      <a:pPr algn="ctr"/>
                      <a:r>
                        <a:rPr lang="en-CA" sz="2000" dirty="0"/>
                        <a:t>0</a:t>
                      </a:r>
                    </a:p>
                  </a:txBody>
                  <a:tcPr/>
                </a:tc>
                <a:tc>
                  <a:txBody>
                    <a:bodyPr/>
                    <a:lstStyle/>
                    <a:p>
                      <a:pPr algn="ctr"/>
                      <a:r>
                        <a:rPr lang="en-CA" sz="2000" dirty="0"/>
                        <a:t>2</a:t>
                      </a:r>
                    </a:p>
                  </a:txBody>
                  <a:tcPr/>
                </a:tc>
                <a:extLst>
                  <a:ext uri="{0D108BD9-81ED-4DB2-BD59-A6C34878D82A}">
                    <a16:rowId xmlns:a16="http://schemas.microsoft.com/office/drawing/2014/main" val="2079836585"/>
                  </a:ext>
                </a:extLst>
              </a:tr>
            </a:tbl>
          </a:graphicData>
        </a:graphic>
      </p:graphicFrame>
      <p:sp>
        <p:nvSpPr>
          <p:cNvPr id="29" name="Double Bracket 28">
            <a:extLst>
              <a:ext uri="{FF2B5EF4-FFF2-40B4-BE49-F238E27FC236}">
                <a16:creationId xmlns:a16="http://schemas.microsoft.com/office/drawing/2014/main" id="{03287DEE-D938-7E82-F6C6-3313C494CE28}"/>
              </a:ext>
            </a:extLst>
          </p:cNvPr>
          <p:cNvSpPr/>
          <p:nvPr/>
        </p:nvSpPr>
        <p:spPr>
          <a:xfrm>
            <a:off x="7644290" y="2257870"/>
            <a:ext cx="2338244" cy="1751786"/>
          </a:xfrm>
          <a:prstGeom prst="bracketPair">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30" name="TextBox 29">
            <a:extLst>
              <a:ext uri="{FF2B5EF4-FFF2-40B4-BE49-F238E27FC236}">
                <a16:creationId xmlns:a16="http://schemas.microsoft.com/office/drawing/2014/main" id="{C48B5A78-E834-A97E-D60F-D0715753B98A}"/>
              </a:ext>
            </a:extLst>
          </p:cNvPr>
          <p:cNvSpPr txBox="1"/>
          <p:nvPr/>
        </p:nvSpPr>
        <p:spPr>
          <a:xfrm>
            <a:off x="8019023" y="1809133"/>
            <a:ext cx="1653017" cy="369332"/>
          </a:xfrm>
          <a:prstGeom prst="rect">
            <a:avLst/>
          </a:prstGeom>
          <a:noFill/>
        </p:spPr>
        <p:txBody>
          <a:bodyPr wrap="none" rtlCol="0">
            <a:spAutoFit/>
          </a:bodyPr>
          <a:lstStyle/>
          <a:p>
            <a:r>
              <a:rPr lang="en-CA" dirty="0"/>
              <a:t>Degree Matrix</a:t>
            </a:r>
          </a:p>
        </p:txBody>
      </p:sp>
      <p:sp>
        <p:nvSpPr>
          <p:cNvPr id="31" name="TextBox 30">
            <a:extLst>
              <a:ext uri="{FF2B5EF4-FFF2-40B4-BE49-F238E27FC236}">
                <a16:creationId xmlns:a16="http://schemas.microsoft.com/office/drawing/2014/main" id="{F5C676DC-6120-184D-BAAB-09F3E72B8DE2}"/>
              </a:ext>
            </a:extLst>
          </p:cNvPr>
          <p:cNvSpPr txBox="1"/>
          <p:nvPr/>
        </p:nvSpPr>
        <p:spPr>
          <a:xfrm>
            <a:off x="10114965" y="2656305"/>
            <a:ext cx="1763624" cy="646331"/>
          </a:xfrm>
          <a:prstGeom prst="rect">
            <a:avLst/>
          </a:prstGeom>
          <a:noFill/>
        </p:spPr>
        <p:txBody>
          <a:bodyPr wrap="none" rtlCol="0">
            <a:spAutoFit/>
          </a:bodyPr>
          <a:lstStyle/>
          <a:p>
            <a:pPr algn="ctr"/>
            <a:r>
              <a:rPr lang="en-CA" dirty="0"/>
              <a:t>average degree </a:t>
            </a:r>
          </a:p>
          <a:p>
            <a:pPr algn="ctr"/>
            <a:r>
              <a:rPr lang="en-CA" dirty="0"/>
              <a:t>d = 2.5</a:t>
            </a:r>
          </a:p>
        </p:txBody>
      </p:sp>
      <p:sp>
        <p:nvSpPr>
          <p:cNvPr id="32" name="Rectangle 31">
            <a:extLst>
              <a:ext uri="{FF2B5EF4-FFF2-40B4-BE49-F238E27FC236}">
                <a16:creationId xmlns:a16="http://schemas.microsoft.com/office/drawing/2014/main" id="{A15452D4-A508-3971-7004-2ACAD97F155B}"/>
              </a:ext>
            </a:extLst>
          </p:cNvPr>
          <p:cNvSpPr/>
          <p:nvPr/>
        </p:nvSpPr>
        <p:spPr>
          <a:xfrm>
            <a:off x="612648" y="4269303"/>
            <a:ext cx="11216964" cy="45551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3B1C59B-CED2-DEC2-4E81-F2F00D3A7C84}"/>
                  </a:ext>
                </a:extLst>
              </p:cNvPr>
              <p:cNvSpPr txBox="1"/>
              <p:nvPr/>
            </p:nvSpPr>
            <p:spPr>
              <a:xfrm>
                <a:off x="1088764" y="4312395"/>
                <a:ext cx="1134478" cy="369332"/>
              </a:xfrm>
              <a:prstGeom prst="rect">
                <a:avLst/>
              </a:prstGeom>
              <a:noFill/>
            </p:spPr>
            <p:txBody>
              <a:bodyPr wrap="none" rtlCol="0">
                <a:spAutoFit/>
              </a:bodyPr>
              <a:lstStyle/>
              <a:p>
                <a14:m>
                  <m:oMath xmlns:m="http://schemas.openxmlformats.org/officeDocument/2006/math">
                    <m:r>
                      <a:rPr lang="en-CA" b="0" i="1" smtClean="0">
                        <a:latin typeface="Cambria Math" panose="02040503050406030204" pitchFamily="18" charset="0"/>
                      </a:rPr>
                      <m:t>𝑀</m:t>
                    </m:r>
                  </m:oMath>
                </a14:m>
                <a:r>
                  <a:rPr lang="en-CA" dirty="0"/>
                  <a:t> Matrix</a:t>
                </a:r>
              </a:p>
            </p:txBody>
          </p:sp>
        </mc:Choice>
        <mc:Fallback xmlns="">
          <p:sp>
            <p:nvSpPr>
              <p:cNvPr id="33" name="TextBox 32">
                <a:extLst>
                  <a:ext uri="{FF2B5EF4-FFF2-40B4-BE49-F238E27FC236}">
                    <a16:creationId xmlns:a16="http://schemas.microsoft.com/office/drawing/2014/main" id="{73B1C59B-CED2-DEC2-4E81-F2F00D3A7C84}"/>
                  </a:ext>
                </a:extLst>
              </p:cNvPr>
              <p:cNvSpPr txBox="1">
                <a:spLocks noRot="1" noChangeAspect="1" noMove="1" noResize="1" noEditPoints="1" noAdjustHandles="1" noChangeArrowheads="1" noChangeShapeType="1" noTextEdit="1"/>
              </p:cNvSpPr>
              <p:nvPr/>
            </p:nvSpPr>
            <p:spPr>
              <a:xfrm>
                <a:off x="1088764" y="4312395"/>
                <a:ext cx="1134478" cy="369332"/>
              </a:xfrm>
              <a:prstGeom prst="rect">
                <a:avLst/>
              </a:prstGeom>
              <a:blipFill>
                <a:blip r:embed="rId6"/>
                <a:stretch>
                  <a:fillRect t="-8197" r="-3763" b="-24590"/>
                </a:stretch>
              </a:blipFill>
            </p:spPr>
            <p:txBody>
              <a:bodyPr/>
              <a:lstStyle/>
              <a:p>
                <a:r>
                  <a:rPr lang="en-CA">
                    <a:noFill/>
                  </a:rPr>
                  <a:t> </a:t>
                </a:r>
              </a:p>
            </p:txBody>
          </p:sp>
        </mc:Fallback>
      </mc:AlternateContent>
      <p:sp>
        <p:nvSpPr>
          <p:cNvPr id="34" name="TextBox 33">
            <a:extLst>
              <a:ext uri="{FF2B5EF4-FFF2-40B4-BE49-F238E27FC236}">
                <a16:creationId xmlns:a16="http://schemas.microsoft.com/office/drawing/2014/main" id="{2DC9134E-56E6-7DEA-D704-8B9E7818F136}"/>
              </a:ext>
            </a:extLst>
          </p:cNvPr>
          <p:cNvSpPr txBox="1"/>
          <p:nvPr/>
        </p:nvSpPr>
        <p:spPr>
          <a:xfrm>
            <a:off x="4481551" y="4312395"/>
            <a:ext cx="1739579" cy="369332"/>
          </a:xfrm>
          <a:prstGeom prst="rect">
            <a:avLst/>
          </a:prstGeom>
          <a:noFill/>
        </p:spPr>
        <p:txBody>
          <a:bodyPr wrap="none" rtlCol="0">
            <a:spAutoFit/>
          </a:bodyPr>
          <a:lstStyle/>
          <a:p>
            <a:r>
              <a:rPr lang="en-CA" dirty="0"/>
              <a:t>Un-normalized</a:t>
            </a:r>
          </a:p>
        </p:txBody>
      </p:sp>
      <p:sp>
        <p:nvSpPr>
          <p:cNvPr id="35" name="TextBox 34">
            <a:extLst>
              <a:ext uri="{FF2B5EF4-FFF2-40B4-BE49-F238E27FC236}">
                <a16:creationId xmlns:a16="http://schemas.microsoft.com/office/drawing/2014/main" id="{3FFD6D16-9C03-DBE6-F2C0-5BD0822E1BAD}"/>
              </a:ext>
            </a:extLst>
          </p:cNvPr>
          <p:cNvSpPr txBox="1"/>
          <p:nvPr/>
        </p:nvSpPr>
        <p:spPr>
          <a:xfrm>
            <a:off x="8154476" y="4300622"/>
            <a:ext cx="1382110" cy="369332"/>
          </a:xfrm>
          <a:prstGeom prst="rect">
            <a:avLst/>
          </a:prstGeom>
          <a:noFill/>
        </p:spPr>
        <p:txBody>
          <a:bodyPr wrap="none" rtlCol="0">
            <a:spAutoFit/>
          </a:bodyPr>
          <a:lstStyle/>
          <a:p>
            <a:r>
              <a:rPr lang="en-CA" dirty="0"/>
              <a:t>Normalized</a:t>
            </a:r>
          </a:p>
        </p:txBody>
      </p:sp>
      <p:sp>
        <p:nvSpPr>
          <p:cNvPr id="36" name="TextBox 35">
            <a:extLst>
              <a:ext uri="{FF2B5EF4-FFF2-40B4-BE49-F238E27FC236}">
                <a16:creationId xmlns:a16="http://schemas.microsoft.com/office/drawing/2014/main" id="{E697DE6A-F862-AF14-F16C-C2CCB18A8014}"/>
              </a:ext>
            </a:extLst>
          </p:cNvPr>
          <p:cNvSpPr txBox="1"/>
          <p:nvPr/>
        </p:nvSpPr>
        <p:spPr>
          <a:xfrm>
            <a:off x="1088764" y="4789711"/>
            <a:ext cx="1125629" cy="369332"/>
          </a:xfrm>
          <a:prstGeom prst="rect">
            <a:avLst/>
          </a:prstGeom>
          <a:noFill/>
        </p:spPr>
        <p:txBody>
          <a:bodyPr wrap="none" rtlCol="0">
            <a:spAutoFit/>
          </a:bodyPr>
          <a:lstStyle/>
          <a:p>
            <a:r>
              <a:rPr lang="en-CA" dirty="0"/>
              <a:t>Standard</a:t>
            </a:r>
          </a:p>
        </p:txBody>
      </p:sp>
      <p:sp>
        <p:nvSpPr>
          <p:cNvPr id="37" name="TextBox 36">
            <a:extLst>
              <a:ext uri="{FF2B5EF4-FFF2-40B4-BE49-F238E27FC236}">
                <a16:creationId xmlns:a16="http://schemas.microsoft.com/office/drawing/2014/main" id="{6B45ED01-C707-4D72-246B-A1A464ACE6A4}"/>
              </a:ext>
            </a:extLst>
          </p:cNvPr>
          <p:cNvSpPr txBox="1"/>
          <p:nvPr/>
        </p:nvSpPr>
        <p:spPr>
          <a:xfrm>
            <a:off x="1088764" y="5277391"/>
            <a:ext cx="1188146" cy="369332"/>
          </a:xfrm>
          <a:prstGeom prst="rect">
            <a:avLst/>
          </a:prstGeom>
          <a:noFill/>
        </p:spPr>
        <p:txBody>
          <a:bodyPr wrap="none" rtlCol="0">
            <a:spAutoFit/>
          </a:bodyPr>
          <a:lstStyle/>
          <a:p>
            <a:r>
              <a:rPr lang="en-CA" dirty="0"/>
              <a:t>Corrected</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E93AE0DB-1337-829C-0F33-07F0F929EA60}"/>
                  </a:ext>
                </a:extLst>
              </p:cNvPr>
              <p:cNvSpPr txBox="1"/>
              <p:nvPr/>
            </p:nvSpPr>
            <p:spPr>
              <a:xfrm>
                <a:off x="5017088" y="4774322"/>
                <a:ext cx="41158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2000" b="0" i="1" dirty="0" smtClean="0">
                          <a:latin typeface="Cambria Math" panose="02040503050406030204" pitchFamily="18" charset="0"/>
                        </a:rPr>
                        <m:t>𝐴</m:t>
                      </m:r>
                    </m:oMath>
                  </m:oMathPara>
                </a14:m>
                <a:endParaRPr lang="en-CA" sz="2000" dirty="0"/>
              </a:p>
            </p:txBody>
          </p:sp>
        </mc:Choice>
        <mc:Fallback xmlns="">
          <p:sp>
            <p:nvSpPr>
              <p:cNvPr id="38" name="TextBox 37">
                <a:extLst>
                  <a:ext uri="{FF2B5EF4-FFF2-40B4-BE49-F238E27FC236}">
                    <a16:creationId xmlns:a16="http://schemas.microsoft.com/office/drawing/2014/main" id="{E93AE0DB-1337-829C-0F33-07F0F929EA60}"/>
                  </a:ext>
                </a:extLst>
              </p:cNvPr>
              <p:cNvSpPr txBox="1">
                <a:spLocks noRot="1" noChangeAspect="1" noMove="1" noResize="1" noEditPoints="1" noAdjustHandles="1" noChangeArrowheads="1" noChangeShapeType="1" noTextEdit="1"/>
              </p:cNvSpPr>
              <p:nvPr/>
            </p:nvSpPr>
            <p:spPr>
              <a:xfrm>
                <a:off x="5017088" y="4774322"/>
                <a:ext cx="411587" cy="400110"/>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F56881E-3016-E76F-E7F7-E1C7446B7F05}"/>
                  </a:ext>
                </a:extLst>
              </p:cNvPr>
              <p:cNvSpPr txBox="1"/>
              <p:nvPr/>
            </p:nvSpPr>
            <p:spPr>
              <a:xfrm>
                <a:off x="8111472" y="4768552"/>
                <a:ext cx="1695016" cy="4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CA" sz="2000" i="1" smtClean="0">
                              <a:latin typeface="Cambria Math" panose="02040503050406030204" pitchFamily="18" charset="0"/>
                            </a:rPr>
                          </m:ctrlPr>
                        </m:sSupPr>
                        <m:e>
                          <m:r>
                            <a:rPr lang="en-CA" sz="2000" b="0" i="1" smtClean="0">
                              <a:latin typeface="Cambria Math" panose="02040503050406030204" pitchFamily="18" charset="0"/>
                            </a:rPr>
                            <m:t>𝐷</m:t>
                          </m:r>
                        </m:e>
                        <m:sup>
                          <m:r>
                            <a:rPr lang="en-CA" sz="2000" b="0" i="1" smtClean="0">
                              <a:latin typeface="Cambria Math" panose="02040503050406030204" pitchFamily="18" charset="0"/>
                            </a:rPr>
                            <m:t>−1/2</m:t>
                          </m:r>
                        </m:sup>
                      </m:sSup>
                      <m:r>
                        <a:rPr lang="en-CA" sz="2000" b="0" i="1" smtClean="0">
                          <a:latin typeface="Cambria Math" panose="02040503050406030204" pitchFamily="18" charset="0"/>
                        </a:rPr>
                        <m:t>𝐴</m:t>
                      </m:r>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𝐷</m:t>
                          </m:r>
                        </m:e>
                        <m:sup>
                          <m:r>
                            <a:rPr lang="en-CA" sz="2000" b="0" i="1" smtClean="0">
                              <a:latin typeface="Cambria Math" panose="02040503050406030204" pitchFamily="18" charset="0"/>
                            </a:rPr>
                            <m:t>−1/2</m:t>
                          </m:r>
                        </m:sup>
                      </m:sSup>
                    </m:oMath>
                  </m:oMathPara>
                </a14:m>
                <a:endParaRPr lang="en-CA" sz="2000" dirty="0"/>
              </a:p>
            </p:txBody>
          </p:sp>
        </mc:Choice>
        <mc:Fallback xmlns="">
          <p:sp>
            <p:nvSpPr>
              <p:cNvPr id="39" name="TextBox 38">
                <a:extLst>
                  <a:ext uri="{FF2B5EF4-FFF2-40B4-BE49-F238E27FC236}">
                    <a16:creationId xmlns:a16="http://schemas.microsoft.com/office/drawing/2014/main" id="{EF56881E-3016-E76F-E7F7-E1C7446B7F05}"/>
                  </a:ext>
                </a:extLst>
              </p:cNvPr>
              <p:cNvSpPr txBox="1">
                <a:spLocks noRot="1" noChangeAspect="1" noMove="1" noResize="1" noEditPoints="1" noAdjustHandles="1" noChangeArrowheads="1" noChangeShapeType="1" noTextEdit="1"/>
              </p:cNvSpPr>
              <p:nvPr/>
            </p:nvSpPr>
            <p:spPr>
              <a:xfrm>
                <a:off x="8111472" y="4768552"/>
                <a:ext cx="1695016" cy="411651"/>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944EC63-2EE8-803B-08F1-BDFB8F830774}"/>
                  </a:ext>
                </a:extLst>
              </p:cNvPr>
              <p:cNvSpPr txBox="1"/>
              <p:nvPr/>
            </p:nvSpPr>
            <p:spPr>
              <a:xfrm>
                <a:off x="4602003" y="5184641"/>
                <a:ext cx="1439696" cy="554832"/>
              </a:xfrm>
              <a:prstGeom prst="rect">
                <a:avLst/>
              </a:prstGeom>
              <a:noFill/>
            </p:spPr>
            <p:txBody>
              <a:bodyPr wrap="square" rtlCol="0">
                <a:spAutoFit/>
              </a:bodyPr>
              <a:lstStyle/>
              <a:p>
                <a14:m>
                  <m:oMath xmlns:m="http://schemas.openxmlformats.org/officeDocument/2006/math">
                    <m:r>
                      <a:rPr lang="en-CA" sz="2000" b="0" i="1" dirty="0" smtClean="0">
                        <a:latin typeface="Cambria Math" panose="02040503050406030204" pitchFamily="18" charset="0"/>
                      </a:rPr>
                      <m:t>𝐴</m:t>
                    </m:r>
                    <m:r>
                      <a:rPr lang="en-CA" sz="2000" b="0" i="1" dirty="0" smtClean="0">
                        <a:latin typeface="Cambria Math" panose="02040503050406030204" pitchFamily="18" charset="0"/>
                      </a:rPr>
                      <m:t> − </m:t>
                    </m:r>
                    <m:f>
                      <m:fPr>
                        <m:ctrlPr>
                          <a:rPr lang="en-CA" sz="2000" b="0" i="1" dirty="0" smtClean="0">
                            <a:latin typeface="Cambria Math" panose="02040503050406030204" pitchFamily="18" charset="0"/>
                          </a:rPr>
                        </m:ctrlPr>
                      </m:fPr>
                      <m:num>
                        <m:r>
                          <a:rPr lang="en-CA" sz="2000" b="0" i="1" dirty="0" smtClean="0">
                            <a:latin typeface="Cambria Math" panose="02040503050406030204" pitchFamily="18" charset="0"/>
                          </a:rPr>
                          <m:t>𝑑</m:t>
                        </m:r>
                      </m:num>
                      <m:den>
                        <m:r>
                          <a:rPr lang="en-CA" sz="2000" b="0" i="1" dirty="0" smtClean="0">
                            <a:latin typeface="Cambria Math" panose="02040503050406030204" pitchFamily="18" charset="0"/>
                          </a:rPr>
                          <m:t>𝑛</m:t>
                        </m:r>
                      </m:den>
                    </m:f>
                    <m:sSup>
                      <m:sSupPr>
                        <m:ctrlPr>
                          <a:rPr lang="en-CA" sz="2000" b="0" i="1" dirty="0" smtClean="0">
                            <a:latin typeface="Cambria Math" panose="02040503050406030204" pitchFamily="18" charset="0"/>
                          </a:rPr>
                        </m:ctrlPr>
                      </m:sSupPr>
                      <m:e>
                        <m:r>
                          <a:rPr lang="en-CA" sz="2000" b="0" i="1" dirty="0" smtClean="0">
                            <a:latin typeface="Cambria Math" panose="02040503050406030204" pitchFamily="18" charset="0"/>
                          </a:rPr>
                          <m:t>11</m:t>
                        </m:r>
                      </m:e>
                      <m:sup>
                        <m:r>
                          <a:rPr lang="en-CA" sz="2000" b="0" i="1" dirty="0" smtClean="0">
                            <a:latin typeface="Cambria Math" panose="02040503050406030204" pitchFamily="18" charset="0"/>
                          </a:rPr>
                          <m:t>𝑇</m:t>
                        </m:r>
                      </m:sup>
                    </m:sSup>
                  </m:oMath>
                </a14:m>
                <a:r>
                  <a:rPr lang="en-CA" sz="2000" dirty="0"/>
                  <a:t>  </a:t>
                </a:r>
              </a:p>
            </p:txBody>
          </p:sp>
        </mc:Choice>
        <mc:Fallback xmlns="">
          <p:sp>
            <p:nvSpPr>
              <p:cNvPr id="40" name="TextBox 39">
                <a:extLst>
                  <a:ext uri="{FF2B5EF4-FFF2-40B4-BE49-F238E27FC236}">
                    <a16:creationId xmlns:a16="http://schemas.microsoft.com/office/drawing/2014/main" id="{A944EC63-2EE8-803B-08F1-BDFB8F830774}"/>
                  </a:ext>
                </a:extLst>
              </p:cNvPr>
              <p:cNvSpPr txBox="1">
                <a:spLocks noRot="1" noChangeAspect="1" noMove="1" noResize="1" noEditPoints="1" noAdjustHandles="1" noChangeArrowheads="1" noChangeShapeType="1" noTextEdit="1"/>
              </p:cNvSpPr>
              <p:nvPr/>
            </p:nvSpPr>
            <p:spPr>
              <a:xfrm>
                <a:off x="4602003" y="5184641"/>
                <a:ext cx="1439696" cy="554832"/>
              </a:xfrm>
              <a:prstGeom prst="rect">
                <a:avLst/>
              </a:prstGeom>
              <a:blipFill>
                <a:blip r:embed="rId9"/>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2DCAB87D-0D4E-3564-681E-F37B665258DA}"/>
                  </a:ext>
                </a:extLst>
              </p:cNvPr>
              <p:cNvSpPr txBox="1"/>
              <p:nvPr/>
            </p:nvSpPr>
            <p:spPr>
              <a:xfrm>
                <a:off x="7031736" y="5198588"/>
                <a:ext cx="4071500" cy="526939"/>
              </a:xfrm>
              <a:prstGeom prst="rect">
                <a:avLst/>
              </a:prstGeom>
              <a:noFill/>
            </p:spPr>
            <p:txBody>
              <a:bodyPr wrap="square" rtlCol="0">
                <a:spAutoFit/>
              </a:bodyPr>
              <a:lstStyle/>
              <a:p>
                <a14:m>
                  <m:oMath xmlns:m="http://schemas.openxmlformats.org/officeDocument/2006/math">
                    <m:sSup>
                      <m:sSupPr>
                        <m:ctrlPr>
                          <a:rPr lang="en-CA" sz="2000" i="1" smtClean="0">
                            <a:latin typeface="Cambria Math" panose="02040503050406030204" pitchFamily="18" charset="0"/>
                          </a:rPr>
                        </m:ctrlPr>
                      </m:sSupPr>
                      <m:e>
                        <m:r>
                          <a:rPr lang="en-CA" sz="2000" b="0" i="1" smtClean="0">
                            <a:latin typeface="Cambria Math" panose="02040503050406030204" pitchFamily="18" charset="0"/>
                          </a:rPr>
                          <m:t>𝐷</m:t>
                        </m:r>
                      </m:e>
                      <m:sup>
                        <m:r>
                          <a:rPr lang="en-CA" sz="2000" b="0" i="1" smtClean="0">
                            <a:latin typeface="Cambria Math" panose="02040503050406030204" pitchFamily="18" charset="0"/>
                          </a:rPr>
                          <m:t>−1/2</m:t>
                        </m:r>
                      </m:sup>
                    </m:sSup>
                    <m:r>
                      <a:rPr lang="en-CA" sz="2000" b="0" i="1" smtClean="0">
                        <a:latin typeface="Cambria Math" panose="02040503050406030204" pitchFamily="18" charset="0"/>
                      </a:rPr>
                      <m:t>𝐴</m:t>
                    </m:r>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𝐷</m:t>
                        </m:r>
                      </m:e>
                      <m:sup>
                        <m:r>
                          <a:rPr lang="en-CA" sz="2000" b="0" i="1" smtClean="0">
                            <a:latin typeface="Cambria Math" panose="02040503050406030204" pitchFamily="18" charset="0"/>
                          </a:rPr>
                          <m:t>−1/2</m:t>
                        </m:r>
                      </m:sup>
                    </m:sSup>
                    <m:r>
                      <a:rPr lang="en-CA" sz="2000" b="0" i="1" smtClean="0">
                        <a:latin typeface="Cambria Math" panose="02040503050406030204" pitchFamily="18" charset="0"/>
                      </a:rPr>
                      <m:t> − </m:t>
                    </m:r>
                    <m:f>
                      <m:fPr>
                        <m:ctrlPr>
                          <a:rPr lang="en-CA" sz="2000" b="0" i="1" smtClean="0">
                            <a:latin typeface="Cambria Math" panose="02040503050406030204" pitchFamily="18" charset="0"/>
                          </a:rPr>
                        </m:ctrlPr>
                      </m:fPr>
                      <m:num>
                        <m:r>
                          <a:rPr lang="en-CA" sz="2000" b="0" i="1" smtClean="0">
                            <a:latin typeface="Cambria Math" panose="02040503050406030204" pitchFamily="18" charset="0"/>
                          </a:rPr>
                          <m:t>1</m:t>
                        </m:r>
                      </m:num>
                      <m:den>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1</m:t>
                            </m:r>
                          </m:e>
                          <m:sup>
                            <m:r>
                              <a:rPr lang="en-CA" sz="2000" b="0" i="1" smtClean="0">
                                <a:latin typeface="Cambria Math" panose="02040503050406030204" pitchFamily="18" charset="0"/>
                              </a:rPr>
                              <m:t>𝑇</m:t>
                            </m:r>
                          </m:sup>
                        </m:sSup>
                        <m:r>
                          <a:rPr lang="en-CA" sz="2000" b="0" i="1" smtClean="0">
                            <a:latin typeface="Cambria Math" panose="02040503050406030204" pitchFamily="18" charset="0"/>
                          </a:rPr>
                          <m:t>𝐷</m:t>
                        </m:r>
                        <m:r>
                          <a:rPr lang="en-CA" sz="2000" b="0" i="1" smtClean="0">
                            <a:latin typeface="Cambria Math" panose="02040503050406030204" pitchFamily="18" charset="0"/>
                          </a:rPr>
                          <m:t>1</m:t>
                        </m:r>
                      </m:den>
                    </m:f>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𝐷</m:t>
                        </m:r>
                      </m:e>
                      <m:sup>
                        <m:r>
                          <a:rPr lang="en-CA" sz="2000" b="0" i="1" smtClean="0">
                            <a:latin typeface="Cambria Math" panose="02040503050406030204" pitchFamily="18" charset="0"/>
                          </a:rPr>
                          <m:t>1/2</m:t>
                        </m:r>
                      </m:sup>
                    </m:sSup>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11</m:t>
                        </m:r>
                      </m:e>
                      <m:sup>
                        <m:r>
                          <a:rPr lang="en-CA" sz="2000" b="0" i="1" smtClean="0">
                            <a:latin typeface="Cambria Math" panose="02040503050406030204" pitchFamily="18" charset="0"/>
                          </a:rPr>
                          <m:t>𝑇</m:t>
                        </m:r>
                      </m:sup>
                    </m:sSup>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𝐷</m:t>
                        </m:r>
                      </m:e>
                      <m:sup>
                        <m:r>
                          <a:rPr lang="en-CA" sz="2000" b="0" i="1" smtClean="0">
                            <a:latin typeface="Cambria Math" panose="02040503050406030204" pitchFamily="18" charset="0"/>
                          </a:rPr>
                          <m:t>1/2</m:t>
                        </m:r>
                      </m:sup>
                    </m:sSup>
                  </m:oMath>
                </a14:m>
                <a:r>
                  <a:rPr lang="en-CA" sz="2000" dirty="0"/>
                  <a:t> </a:t>
                </a:r>
              </a:p>
            </p:txBody>
          </p:sp>
        </mc:Choice>
        <mc:Fallback xmlns="">
          <p:sp>
            <p:nvSpPr>
              <p:cNvPr id="41" name="TextBox 40">
                <a:extLst>
                  <a:ext uri="{FF2B5EF4-FFF2-40B4-BE49-F238E27FC236}">
                    <a16:creationId xmlns:a16="http://schemas.microsoft.com/office/drawing/2014/main" id="{2DCAB87D-0D4E-3564-681E-F37B665258DA}"/>
                  </a:ext>
                </a:extLst>
              </p:cNvPr>
              <p:cNvSpPr txBox="1">
                <a:spLocks noRot="1" noChangeAspect="1" noMove="1" noResize="1" noEditPoints="1" noAdjustHandles="1" noChangeArrowheads="1" noChangeShapeType="1" noTextEdit="1"/>
              </p:cNvSpPr>
              <p:nvPr/>
            </p:nvSpPr>
            <p:spPr>
              <a:xfrm>
                <a:off x="7031736" y="5198588"/>
                <a:ext cx="4071500" cy="526939"/>
              </a:xfrm>
              <a:prstGeom prst="rect">
                <a:avLst/>
              </a:prstGeom>
              <a:blipFill>
                <a:blip r:embed="rId10"/>
                <a:stretch>
                  <a:fillRect b="-3488"/>
                </a:stretch>
              </a:blipFill>
            </p:spPr>
            <p:txBody>
              <a:bodyPr/>
              <a:lstStyle/>
              <a:p>
                <a:r>
                  <a:rPr lang="en-CA">
                    <a:noFill/>
                  </a:rPr>
                  <a:t> </a:t>
                </a:r>
              </a:p>
            </p:txBody>
          </p:sp>
        </mc:Fallback>
      </mc:AlternateContent>
      <p:sp>
        <p:nvSpPr>
          <p:cNvPr id="42" name="TextBox 41">
            <a:extLst>
              <a:ext uri="{FF2B5EF4-FFF2-40B4-BE49-F238E27FC236}">
                <a16:creationId xmlns:a16="http://schemas.microsoft.com/office/drawing/2014/main" id="{B4ED578A-205A-B322-C981-E3ED9CE297DE}"/>
              </a:ext>
            </a:extLst>
          </p:cNvPr>
          <p:cNvSpPr txBox="1"/>
          <p:nvPr/>
        </p:nvSpPr>
        <p:spPr>
          <a:xfrm>
            <a:off x="4433671" y="5814205"/>
            <a:ext cx="2324675" cy="307777"/>
          </a:xfrm>
          <a:prstGeom prst="rect">
            <a:avLst/>
          </a:prstGeom>
          <a:noFill/>
        </p:spPr>
        <p:txBody>
          <a:bodyPr wrap="none" rtlCol="0">
            <a:spAutoFit/>
          </a:bodyPr>
          <a:lstStyle/>
          <a:p>
            <a:r>
              <a:rPr lang="en-CA" sz="1400" dirty="0"/>
              <a:t>“Expected” top eigenvector</a:t>
            </a:r>
          </a:p>
        </p:txBody>
      </p:sp>
      <p:sp>
        <p:nvSpPr>
          <p:cNvPr id="43" name="TextBox 42">
            <a:extLst>
              <a:ext uri="{FF2B5EF4-FFF2-40B4-BE49-F238E27FC236}">
                <a16:creationId xmlns:a16="http://schemas.microsoft.com/office/drawing/2014/main" id="{D1F07F88-0F37-561C-1FBB-F6CE418250D0}"/>
              </a:ext>
            </a:extLst>
          </p:cNvPr>
          <p:cNvSpPr txBox="1"/>
          <p:nvPr/>
        </p:nvSpPr>
        <p:spPr>
          <a:xfrm>
            <a:off x="8711743" y="5814205"/>
            <a:ext cx="2375971" cy="307777"/>
          </a:xfrm>
          <a:prstGeom prst="rect">
            <a:avLst/>
          </a:prstGeom>
          <a:noFill/>
        </p:spPr>
        <p:txBody>
          <a:bodyPr wrap="none" rtlCol="0">
            <a:spAutoFit/>
          </a:bodyPr>
          <a:lstStyle/>
          <a:p>
            <a:r>
              <a:rPr lang="en-CA" sz="1400" dirty="0"/>
              <a:t>Normalized top eigenvector</a:t>
            </a:r>
          </a:p>
        </p:txBody>
      </p:sp>
      <p:sp>
        <p:nvSpPr>
          <p:cNvPr id="46" name="Left Brace 45">
            <a:extLst>
              <a:ext uri="{FF2B5EF4-FFF2-40B4-BE49-F238E27FC236}">
                <a16:creationId xmlns:a16="http://schemas.microsoft.com/office/drawing/2014/main" id="{47924B07-267B-DB43-D861-39F6CC57179B}"/>
              </a:ext>
            </a:extLst>
          </p:cNvPr>
          <p:cNvSpPr/>
          <p:nvPr/>
        </p:nvSpPr>
        <p:spPr>
          <a:xfrm rot="16200000" flipV="1">
            <a:off x="5449185" y="5449047"/>
            <a:ext cx="74425" cy="640147"/>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7" name="Left Brace 46">
            <a:extLst>
              <a:ext uri="{FF2B5EF4-FFF2-40B4-BE49-F238E27FC236}">
                <a16:creationId xmlns:a16="http://schemas.microsoft.com/office/drawing/2014/main" id="{35100EE0-0B15-E3A6-5A43-1F81EFB7CCF3}"/>
              </a:ext>
            </a:extLst>
          </p:cNvPr>
          <p:cNvSpPr/>
          <p:nvPr/>
        </p:nvSpPr>
        <p:spPr>
          <a:xfrm rot="16200000" flipV="1">
            <a:off x="9825149" y="4848289"/>
            <a:ext cx="149157" cy="187666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4135359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60E2B-44A9-A1FF-AF2A-BD39A98599CD}"/>
              </a:ext>
            </a:extLst>
          </p:cNvPr>
          <p:cNvSpPr>
            <a:spLocks noGrp="1"/>
          </p:cNvSpPr>
          <p:nvPr>
            <p:ph type="title"/>
          </p:nvPr>
        </p:nvSpPr>
        <p:spPr/>
        <p:txBody>
          <a:bodyPr/>
          <a:lstStyle/>
          <a:p>
            <a:r>
              <a:rPr lang="en-CA" dirty="0"/>
              <a:t>Spectral Decomposition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C161EC-35FF-754E-A491-C3B5246115FB}"/>
                  </a:ext>
                </a:extLst>
              </p:cNvPr>
              <p:cNvSpPr>
                <a:spLocks noGrp="1"/>
              </p:cNvSpPr>
              <p:nvPr>
                <p:ph idx="1"/>
              </p:nvPr>
            </p:nvSpPr>
            <p:spPr/>
            <p:txBody>
              <a:bodyPr/>
              <a:lstStyle/>
              <a:p>
                <a:r>
                  <a:rPr lang="en-CA" dirty="0"/>
                  <a:t>Since </a:t>
                </a:r>
                <a14:m>
                  <m:oMath xmlns:m="http://schemas.openxmlformats.org/officeDocument/2006/math">
                    <m:r>
                      <a:rPr lang="en-CA" b="0" i="1" smtClean="0">
                        <a:latin typeface="Cambria Math" panose="02040503050406030204" pitchFamily="18" charset="0"/>
                      </a:rPr>
                      <m:t>𝑀</m:t>
                    </m:r>
                  </m:oMath>
                </a14:m>
                <a:r>
                  <a:rPr lang="en-CA" dirty="0"/>
                  <a:t> is symmetric, it can be diagonalized with eigenvectors </a:t>
                </a:r>
                <a14:m>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rPr>
                          <m:t>𝑣</m:t>
                        </m:r>
                      </m:e>
                      <m:sub>
                        <m:r>
                          <a:rPr lang="en-CA" b="0" i="1" smtClean="0">
                            <a:latin typeface="Cambria Math" panose="02040503050406030204" pitchFamily="18" charset="0"/>
                          </a:rPr>
                          <m:t>1, </m:t>
                        </m:r>
                      </m:sub>
                    </m:sSub>
                    <m:sSub>
                      <m:sSubPr>
                        <m:ctrlPr>
                          <a:rPr lang="en-CA" i="1" smtClean="0">
                            <a:latin typeface="Cambria Math" panose="02040503050406030204" pitchFamily="18" charset="0"/>
                          </a:rPr>
                        </m:ctrlPr>
                      </m:sSubPr>
                      <m:e>
                        <m:r>
                          <a:rPr lang="en-CA" b="0" i="1" smtClean="0">
                            <a:latin typeface="Cambria Math" panose="02040503050406030204" pitchFamily="18" charset="0"/>
                          </a:rPr>
                          <m:t>…</m:t>
                        </m:r>
                        <m:r>
                          <a:rPr lang="en-CA" b="0" i="1" smtClean="0">
                            <a:latin typeface="Cambria Math" panose="02040503050406030204" pitchFamily="18" charset="0"/>
                          </a:rPr>
                          <m:t>𝑣</m:t>
                        </m:r>
                      </m:e>
                      <m:sub>
                        <m:r>
                          <a:rPr lang="en-CA" b="0" i="1" smtClean="0">
                            <a:latin typeface="Cambria Math" panose="02040503050406030204" pitchFamily="18" charset="0"/>
                          </a:rPr>
                          <m:t>𝑛</m:t>
                        </m:r>
                      </m:sub>
                    </m:sSub>
                  </m:oMath>
                </a14:m>
                <a:r>
                  <a:rPr lang="en-CA" dirty="0"/>
                  <a:t> and eigenvalues </a:t>
                </a:r>
                <a14:m>
                  <m:oMath xmlns:m="http://schemas.openxmlformats.org/officeDocument/2006/math">
                    <m:sSub>
                      <m:sSubPr>
                        <m:ctrlPr>
                          <a:rPr lang="en-CA" i="1" smtClean="0">
                            <a:latin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𝜆</m:t>
                        </m:r>
                      </m:e>
                      <m:sub>
                        <m:r>
                          <a:rPr lang="en-CA" b="0" i="1" smtClean="0">
                            <a:latin typeface="Cambria Math" panose="02040503050406030204" pitchFamily="18" charset="0"/>
                          </a:rPr>
                          <m:t>1</m:t>
                        </m:r>
                      </m:sub>
                    </m:sSub>
                    <m:r>
                      <a:rPr lang="en-CA" b="0" i="1" smtClean="0">
                        <a:latin typeface="Cambria Math" panose="02040503050406030204" pitchFamily="18" charset="0"/>
                      </a:rPr>
                      <m:t>&gt; … </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𝜆</m:t>
                        </m:r>
                      </m:e>
                      <m:sub>
                        <m:r>
                          <a:rPr lang="en-CA" b="0" i="1" smtClean="0">
                            <a:latin typeface="Cambria Math" panose="02040503050406030204" pitchFamily="18" charset="0"/>
                          </a:rPr>
                          <m:t>𝑛</m:t>
                        </m:r>
                      </m:sub>
                    </m:sSub>
                  </m:oMath>
                </a14:m>
                <a:endParaRPr lang="en-CA" dirty="0"/>
              </a:p>
              <a:p>
                <a:r>
                  <a:rPr lang="en-CA" dirty="0"/>
                  <a:t>The top eigenvector, which is uninformative, dominates the signal after many convolutions – </a:t>
                </a:r>
                <a:r>
                  <a:rPr lang="en-CA" dirty="0" err="1">
                    <a:solidFill>
                      <a:schemeClr val="accent1"/>
                    </a:solidFill>
                  </a:rPr>
                  <a:t>oversmoothing</a:t>
                </a:r>
                <a:r>
                  <a:rPr lang="en-CA" dirty="0">
                    <a:solidFill>
                      <a:schemeClr val="accent1"/>
                    </a:solidFill>
                  </a:rPr>
                  <a:t>. </a:t>
                </a:r>
              </a:p>
              <a:p>
                <a:r>
                  <a:rPr lang="en-CA" dirty="0"/>
                  <a:t>Correction – removing top eigenvector – </a:t>
                </a:r>
                <a:r>
                  <a:rPr lang="en-CA" dirty="0">
                    <a:solidFill>
                      <a:schemeClr val="accent1"/>
                    </a:solidFill>
                  </a:rPr>
                  <a:t>effects have not been realized. </a:t>
                </a:r>
              </a:p>
              <a:p>
                <a:pPr marL="0" indent="0">
                  <a:buNone/>
                </a:pPr>
                <a:endParaRPr lang="en-CA" dirty="0"/>
              </a:p>
            </p:txBody>
          </p:sp>
        </mc:Choice>
        <mc:Fallback xmlns="">
          <p:sp>
            <p:nvSpPr>
              <p:cNvPr id="3" name="Content Placeholder 2">
                <a:extLst>
                  <a:ext uri="{FF2B5EF4-FFF2-40B4-BE49-F238E27FC236}">
                    <a16:creationId xmlns:a16="http://schemas.microsoft.com/office/drawing/2014/main" id="{B2C161EC-35FF-754E-A491-C3B5246115FB}"/>
                  </a:ext>
                </a:extLst>
              </p:cNvPr>
              <p:cNvSpPr>
                <a:spLocks noGrp="1" noRot="1" noChangeAspect="1" noMove="1" noResize="1" noEditPoints="1" noAdjustHandles="1" noChangeArrowheads="1" noChangeShapeType="1" noTextEdit="1"/>
              </p:cNvSpPr>
              <p:nvPr>
                <p:ph idx="1"/>
              </p:nvPr>
            </p:nvSpPr>
            <p:spPr>
              <a:blipFill>
                <a:blip r:embed="rId2"/>
                <a:stretch>
                  <a:fillRect l="-474" t="-1061"/>
                </a:stretch>
              </a:blipFill>
            </p:spPr>
            <p:txBody>
              <a:bodyPr/>
              <a:lstStyle/>
              <a:p>
                <a:r>
                  <a:rPr lang="en-CA">
                    <a:noFill/>
                  </a:rPr>
                  <a:t> </a:t>
                </a:r>
              </a:p>
            </p:txBody>
          </p:sp>
        </mc:Fallback>
      </mc:AlternateContent>
      <p:sp>
        <p:nvSpPr>
          <p:cNvPr id="4" name="Footer Placeholder 3">
            <a:extLst>
              <a:ext uri="{FF2B5EF4-FFF2-40B4-BE49-F238E27FC236}">
                <a16:creationId xmlns:a16="http://schemas.microsoft.com/office/drawing/2014/main" id="{E8E0A0B2-9D42-7841-735A-4A5AFE5CE1BC}"/>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Analysis of Corrected Graph Convolutions</a:t>
            </a:r>
          </a:p>
        </p:txBody>
      </p:sp>
      <p:sp>
        <p:nvSpPr>
          <p:cNvPr id="5" name="Slide Number Placeholder 4">
            <a:extLst>
              <a:ext uri="{FF2B5EF4-FFF2-40B4-BE49-F238E27FC236}">
                <a16:creationId xmlns:a16="http://schemas.microsoft.com/office/drawing/2014/main" id="{4F2D2744-687C-81C6-2F88-ADD75EF15B4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rPr>
              <a:t>PAGE  </a:t>
            </a:r>
            <a:fld id="{93005692-73BE-493E-93AB-ECD6027A7652}" type="slidenum">
              <a:rPr kumimoji="0" lang="en-US" sz="1000" b="0" i="0" u="none" strike="noStrike" kern="120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DE9DE2C-04CF-AF95-34E4-9A34A94F74FC}"/>
                  </a:ext>
                </a:extLst>
              </p:cNvPr>
              <p:cNvSpPr txBox="1"/>
              <p:nvPr/>
            </p:nvSpPr>
            <p:spPr>
              <a:xfrm>
                <a:off x="2600781" y="4221867"/>
                <a:ext cx="6295644" cy="8179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CA" sz="2400" i="1" smtClean="0">
                              <a:latin typeface="Cambria Math" panose="02040503050406030204" pitchFamily="18" charset="0"/>
                            </a:rPr>
                          </m:ctrlPr>
                        </m:sSupPr>
                        <m:e>
                          <m:r>
                            <a:rPr lang="en-CA" sz="2400" b="0" i="1" smtClean="0">
                              <a:latin typeface="Cambria Math" panose="02040503050406030204" pitchFamily="18" charset="0"/>
                            </a:rPr>
                            <m:t>𝑀</m:t>
                          </m:r>
                        </m:e>
                        <m:sup>
                          <m:r>
                            <a:rPr lang="en-CA" sz="2400" b="0" i="1" smtClean="0">
                              <a:latin typeface="Cambria Math" panose="02040503050406030204" pitchFamily="18" charset="0"/>
                            </a:rPr>
                            <m:t>𝑘</m:t>
                          </m:r>
                        </m:sup>
                      </m:sSup>
                      <m:r>
                        <a:rPr lang="en-CA" sz="2400" b="0" i="1" smtClean="0">
                          <a:latin typeface="Cambria Math" panose="02040503050406030204" pitchFamily="18" charset="0"/>
                        </a:rPr>
                        <m:t>   =        </m:t>
                      </m:r>
                      <m:sSubSup>
                        <m:sSubSupPr>
                          <m:ctrlPr>
                            <a:rPr lang="en-CA" sz="2400" b="0" i="1" smtClean="0">
                              <a:latin typeface="Cambria Math" panose="02040503050406030204" pitchFamily="18" charset="0"/>
                            </a:rPr>
                          </m:ctrlPr>
                        </m:sSubSupPr>
                        <m:e>
                          <m:r>
                            <a:rPr lang="en-CA" sz="2400" b="0" i="1" smtClean="0">
                              <a:latin typeface="Cambria Math" panose="02040503050406030204" pitchFamily="18" charset="0"/>
                              <a:ea typeface="Cambria Math" panose="02040503050406030204" pitchFamily="18" charset="0"/>
                            </a:rPr>
                            <m:t>𝜆</m:t>
                          </m:r>
                        </m:e>
                        <m:sub>
                          <m:r>
                            <a:rPr lang="en-CA" sz="2400" b="0" i="1" smtClean="0">
                              <a:latin typeface="Cambria Math" panose="02040503050406030204" pitchFamily="18" charset="0"/>
                            </a:rPr>
                            <m:t>1</m:t>
                          </m:r>
                        </m:sub>
                        <m:sup>
                          <m:r>
                            <a:rPr lang="en-CA" sz="2400" b="0" i="1" smtClean="0">
                              <a:latin typeface="Cambria Math" panose="02040503050406030204" pitchFamily="18" charset="0"/>
                            </a:rPr>
                            <m:t>𝑘</m:t>
                          </m:r>
                        </m:sup>
                      </m:sSubSup>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𝑣</m:t>
                          </m:r>
                        </m:e>
                        <m:sub>
                          <m:r>
                            <a:rPr lang="en-CA" sz="2400" b="0" i="1" smtClean="0">
                              <a:latin typeface="Cambria Math" panose="02040503050406030204" pitchFamily="18" charset="0"/>
                            </a:rPr>
                            <m:t>1</m:t>
                          </m:r>
                        </m:sub>
                      </m:sSub>
                      <m:sSubSup>
                        <m:sSubSupPr>
                          <m:ctrlPr>
                            <a:rPr lang="en-CA" sz="2400" b="0" i="1" smtClean="0">
                              <a:latin typeface="Cambria Math" panose="02040503050406030204" pitchFamily="18" charset="0"/>
                            </a:rPr>
                          </m:ctrlPr>
                        </m:sSubSupPr>
                        <m:e>
                          <m:r>
                            <a:rPr lang="en-CA" sz="2400" b="0" i="1" smtClean="0">
                              <a:latin typeface="Cambria Math" panose="02040503050406030204" pitchFamily="18" charset="0"/>
                            </a:rPr>
                            <m:t>𝑣</m:t>
                          </m:r>
                        </m:e>
                        <m:sub>
                          <m:r>
                            <a:rPr lang="en-CA" sz="2400" b="0" i="1" smtClean="0">
                              <a:latin typeface="Cambria Math" panose="02040503050406030204" pitchFamily="18" charset="0"/>
                            </a:rPr>
                            <m:t>1</m:t>
                          </m:r>
                        </m:sub>
                        <m:sup>
                          <m:r>
                            <a:rPr lang="en-CA" sz="2400" b="0" i="1" smtClean="0">
                              <a:latin typeface="Cambria Math" panose="02040503050406030204" pitchFamily="18" charset="0"/>
                            </a:rPr>
                            <m:t>𝑇</m:t>
                          </m:r>
                        </m:sup>
                      </m:sSubSup>
                      <m:r>
                        <a:rPr lang="en-CA" sz="2400" b="0" i="1" smtClean="0">
                          <a:latin typeface="Cambria Math" panose="02040503050406030204" pitchFamily="18" charset="0"/>
                        </a:rPr>
                        <m:t>       +          </m:t>
                      </m:r>
                      <m:nary>
                        <m:naryPr>
                          <m:chr m:val="∑"/>
                          <m:limLoc m:val="subSup"/>
                          <m:ctrlPr>
                            <a:rPr lang="en-CA" sz="2400" b="0" i="1" smtClean="0">
                              <a:latin typeface="Cambria Math" panose="02040503050406030204" pitchFamily="18" charset="0"/>
                            </a:rPr>
                          </m:ctrlPr>
                        </m:naryPr>
                        <m:sub>
                          <m:r>
                            <m:rPr>
                              <m:brk m:alnAt="25"/>
                            </m:rPr>
                            <a:rPr lang="en-CA" sz="2400" b="0" i="1" smtClean="0">
                              <a:latin typeface="Cambria Math" panose="02040503050406030204" pitchFamily="18" charset="0"/>
                            </a:rPr>
                            <m:t>𝑖</m:t>
                          </m:r>
                          <m:r>
                            <a:rPr lang="en-CA" sz="2400" b="0" i="1" smtClean="0">
                              <a:latin typeface="Cambria Math" panose="02040503050406030204" pitchFamily="18" charset="0"/>
                            </a:rPr>
                            <m:t>=2</m:t>
                          </m:r>
                        </m:sub>
                        <m:sup>
                          <m:r>
                            <a:rPr lang="en-CA" sz="2400" b="0" i="1" smtClean="0">
                              <a:latin typeface="Cambria Math" panose="02040503050406030204" pitchFamily="18" charset="0"/>
                            </a:rPr>
                            <m:t>𝑛</m:t>
                          </m:r>
                        </m:sup>
                        <m:e>
                          <m:sSubSup>
                            <m:sSubSupPr>
                              <m:ctrlPr>
                                <a:rPr lang="en-CA" sz="2400" b="0" i="1" smtClean="0">
                                  <a:latin typeface="Cambria Math" panose="02040503050406030204" pitchFamily="18" charset="0"/>
                                </a:rPr>
                              </m:ctrlPr>
                            </m:sSubSupPr>
                            <m:e>
                              <m:r>
                                <a:rPr lang="en-CA" sz="2400" b="0" i="1" smtClean="0">
                                  <a:latin typeface="Cambria Math" panose="02040503050406030204" pitchFamily="18" charset="0"/>
                                  <a:ea typeface="Cambria Math" panose="02040503050406030204" pitchFamily="18" charset="0"/>
                                </a:rPr>
                                <m:t>𝜆</m:t>
                              </m:r>
                            </m:e>
                            <m:sub>
                              <m:r>
                                <a:rPr lang="en-CA" sz="2400" b="0" i="1" smtClean="0">
                                  <a:latin typeface="Cambria Math" panose="02040503050406030204" pitchFamily="18" charset="0"/>
                                  <a:ea typeface="Cambria Math" panose="02040503050406030204" pitchFamily="18" charset="0"/>
                                </a:rPr>
                                <m:t>𝑖</m:t>
                              </m:r>
                            </m:sub>
                            <m:sup>
                              <m:r>
                                <a:rPr lang="en-CA" sz="2400" b="0" i="1" smtClean="0">
                                  <a:latin typeface="Cambria Math" panose="02040503050406030204" pitchFamily="18" charset="0"/>
                                </a:rPr>
                                <m:t>𝑘</m:t>
                              </m:r>
                            </m:sup>
                          </m:sSubSup>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𝑣</m:t>
                              </m:r>
                            </m:e>
                            <m:sub>
                              <m:r>
                                <a:rPr lang="en-CA" sz="2400" b="0" i="1" smtClean="0">
                                  <a:latin typeface="Cambria Math" panose="02040503050406030204" pitchFamily="18" charset="0"/>
                                </a:rPr>
                                <m:t>𝑖</m:t>
                              </m:r>
                            </m:sub>
                          </m:sSub>
                          <m:sSubSup>
                            <m:sSubSupPr>
                              <m:ctrlPr>
                                <a:rPr lang="en-CA" sz="2400" b="0" i="1" smtClean="0">
                                  <a:latin typeface="Cambria Math" panose="02040503050406030204" pitchFamily="18" charset="0"/>
                                </a:rPr>
                              </m:ctrlPr>
                            </m:sSubSupPr>
                            <m:e>
                              <m:r>
                                <a:rPr lang="en-CA" sz="2400" b="0" i="1" smtClean="0">
                                  <a:latin typeface="Cambria Math" panose="02040503050406030204" pitchFamily="18" charset="0"/>
                                </a:rPr>
                                <m:t>𝑣</m:t>
                              </m:r>
                            </m:e>
                            <m:sub>
                              <m:r>
                                <a:rPr lang="en-CA" sz="2400" b="0" i="1" smtClean="0">
                                  <a:latin typeface="Cambria Math" panose="02040503050406030204" pitchFamily="18" charset="0"/>
                                </a:rPr>
                                <m:t>𝑖</m:t>
                              </m:r>
                            </m:sub>
                            <m:sup>
                              <m:r>
                                <a:rPr lang="en-CA" sz="2400" b="0" i="1" smtClean="0">
                                  <a:latin typeface="Cambria Math" panose="02040503050406030204" pitchFamily="18" charset="0"/>
                                </a:rPr>
                                <m:t>𝑇</m:t>
                              </m:r>
                            </m:sup>
                          </m:sSubSup>
                        </m:e>
                      </m:nary>
                    </m:oMath>
                  </m:oMathPara>
                </a14:m>
                <a:endParaRPr lang="en-CA" sz="2400" dirty="0"/>
              </a:p>
            </p:txBody>
          </p:sp>
        </mc:Choice>
        <mc:Fallback xmlns="">
          <p:sp>
            <p:nvSpPr>
              <p:cNvPr id="7" name="TextBox 6">
                <a:extLst>
                  <a:ext uri="{FF2B5EF4-FFF2-40B4-BE49-F238E27FC236}">
                    <a16:creationId xmlns:a16="http://schemas.microsoft.com/office/drawing/2014/main" id="{BDE9DE2C-04CF-AF95-34E4-9A34A94F74FC}"/>
                  </a:ext>
                </a:extLst>
              </p:cNvPr>
              <p:cNvSpPr txBox="1">
                <a:spLocks noRot="1" noChangeAspect="1" noMove="1" noResize="1" noEditPoints="1" noAdjustHandles="1" noChangeArrowheads="1" noChangeShapeType="1" noTextEdit="1"/>
              </p:cNvSpPr>
              <p:nvPr/>
            </p:nvSpPr>
            <p:spPr>
              <a:xfrm>
                <a:off x="2600781" y="4221867"/>
                <a:ext cx="6295644" cy="817981"/>
              </a:xfrm>
              <a:prstGeom prst="rect">
                <a:avLst/>
              </a:prstGeom>
              <a:blipFill>
                <a:blip r:embed="rId3"/>
                <a:stretch>
                  <a:fillRect/>
                </a:stretch>
              </a:blipFill>
            </p:spPr>
            <p:txBody>
              <a:bodyPr/>
              <a:lstStyle/>
              <a:p>
                <a:r>
                  <a:rPr lang="en-CA">
                    <a:noFill/>
                  </a:rPr>
                  <a:t> </a:t>
                </a:r>
              </a:p>
            </p:txBody>
          </p:sp>
        </mc:Fallback>
      </mc:AlternateContent>
      <p:sp>
        <p:nvSpPr>
          <p:cNvPr id="8" name="TextBox 7">
            <a:extLst>
              <a:ext uri="{FF2B5EF4-FFF2-40B4-BE49-F238E27FC236}">
                <a16:creationId xmlns:a16="http://schemas.microsoft.com/office/drawing/2014/main" id="{2ACC741B-1B97-6548-0F4F-8399517CE02F}"/>
              </a:ext>
            </a:extLst>
          </p:cNvPr>
          <p:cNvSpPr txBox="1"/>
          <p:nvPr/>
        </p:nvSpPr>
        <p:spPr>
          <a:xfrm>
            <a:off x="4142231" y="5039848"/>
            <a:ext cx="1646605" cy="307777"/>
          </a:xfrm>
          <a:prstGeom prst="rect">
            <a:avLst/>
          </a:prstGeom>
          <a:noFill/>
        </p:spPr>
        <p:txBody>
          <a:bodyPr wrap="none" rtlCol="0">
            <a:spAutoFit/>
          </a:bodyPr>
          <a:lstStyle/>
          <a:p>
            <a:r>
              <a:rPr lang="en-CA" sz="1400" dirty="0"/>
              <a:t>Dominating signal</a:t>
            </a:r>
          </a:p>
        </p:txBody>
      </p:sp>
      <p:sp>
        <p:nvSpPr>
          <p:cNvPr id="9" name="Left Brace 8">
            <a:extLst>
              <a:ext uri="{FF2B5EF4-FFF2-40B4-BE49-F238E27FC236}">
                <a16:creationId xmlns:a16="http://schemas.microsoft.com/office/drawing/2014/main" id="{8C6A52C2-A1DF-4D3E-B3CA-40B7011B5786}"/>
              </a:ext>
            </a:extLst>
          </p:cNvPr>
          <p:cNvSpPr/>
          <p:nvPr/>
        </p:nvSpPr>
        <p:spPr>
          <a:xfrm rot="16200000" flipV="1">
            <a:off x="4892162" y="4500474"/>
            <a:ext cx="127736" cy="95101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TextBox 9">
            <a:extLst>
              <a:ext uri="{FF2B5EF4-FFF2-40B4-BE49-F238E27FC236}">
                <a16:creationId xmlns:a16="http://schemas.microsoft.com/office/drawing/2014/main" id="{AD57FD2C-2F89-031C-FD0C-731B6DF07E4D}"/>
              </a:ext>
            </a:extLst>
          </p:cNvPr>
          <p:cNvSpPr txBox="1"/>
          <p:nvPr/>
        </p:nvSpPr>
        <p:spPr>
          <a:xfrm>
            <a:off x="6478664" y="5118327"/>
            <a:ext cx="2520242" cy="307777"/>
          </a:xfrm>
          <a:prstGeom prst="rect">
            <a:avLst/>
          </a:prstGeom>
          <a:noFill/>
        </p:spPr>
        <p:txBody>
          <a:bodyPr wrap="none" rtlCol="0">
            <a:spAutoFit/>
          </a:bodyPr>
          <a:lstStyle/>
          <a:p>
            <a:r>
              <a:rPr lang="en-CA" sz="1400" dirty="0"/>
              <a:t>Corrected convolution matrix</a:t>
            </a:r>
          </a:p>
        </p:txBody>
      </p:sp>
      <p:sp>
        <p:nvSpPr>
          <p:cNvPr id="11" name="Left Brace 10">
            <a:extLst>
              <a:ext uri="{FF2B5EF4-FFF2-40B4-BE49-F238E27FC236}">
                <a16:creationId xmlns:a16="http://schemas.microsoft.com/office/drawing/2014/main" id="{488CBDBD-3176-B3F1-8288-ADCB8E3DC2F0}"/>
              </a:ext>
            </a:extLst>
          </p:cNvPr>
          <p:cNvSpPr/>
          <p:nvPr/>
        </p:nvSpPr>
        <p:spPr>
          <a:xfrm rot="16200000" flipV="1">
            <a:off x="7701515" y="4226793"/>
            <a:ext cx="74541" cy="176801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89006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B9D7C9-7FEA-F39F-954D-B96DCFF3C500}"/>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38EB929C-EB48-23C1-E7C8-85654D9F659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Analysis of Corrected Graph Convolutions</a:t>
            </a:r>
          </a:p>
        </p:txBody>
      </p:sp>
      <p:sp>
        <p:nvSpPr>
          <p:cNvPr id="7" name="Slide Number Placeholder 6">
            <a:extLst>
              <a:ext uri="{FF2B5EF4-FFF2-40B4-BE49-F238E27FC236}">
                <a16:creationId xmlns:a16="http://schemas.microsoft.com/office/drawing/2014/main" id="{355D9818-90ED-BFD5-3810-C903ADBB7C6A}"/>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PAGE  </a:t>
            </a:r>
            <a:fld id="{93005692-73BE-493E-93AB-ECD6027A7652}" type="slidenum">
              <a:rPr kumimoji="0" lang="en-US" sz="1000" b="0" i="0" u="none" strike="noStrike" kern="120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50A78F1B-1553-E425-B8F4-0D7387875186}"/>
              </a:ext>
            </a:extLst>
          </p:cNvPr>
          <p:cNvSpPr txBox="1"/>
          <p:nvPr/>
        </p:nvSpPr>
        <p:spPr>
          <a:xfrm>
            <a:off x="414511" y="919507"/>
            <a:ext cx="2895344" cy="400110"/>
          </a:xfrm>
          <a:prstGeom prst="rect">
            <a:avLst/>
          </a:prstGeom>
          <a:noFill/>
        </p:spPr>
        <p:txBody>
          <a:bodyPr wrap="none" rtlCol="0">
            <a:spAutoFit/>
          </a:bodyPr>
          <a:lstStyle/>
          <a:p>
            <a:r>
              <a:rPr lang="en-CA" sz="2000" dirty="0"/>
              <a:t>Spectral Decomposition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366669E-CDC4-28AD-0F71-AEA5B7682CE5}"/>
                  </a:ext>
                </a:extLst>
              </p:cNvPr>
              <p:cNvSpPr txBox="1"/>
              <p:nvPr/>
            </p:nvSpPr>
            <p:spPr>
              <a:xfrm>
                <a:off x="3944949" y="710571"/>
                <a:ext cx="6295644" cy="8179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CA" sz="2400" i="1" smtClean="0">
                              <a:latin typeface="Cambria Math" panose="02040503050406030204" pitchFamily="18" charset="0"/>
                            </a:rPr>
                          </m:ctrlPr>
                        </m:sSupPr>
                        <m:e>
                          <m:r>
                            <a:rPr lang="en-CA" sz="2400" b="0" i="1" smtClean="0">
                              <a:latin typeface="Cambria Math" panose="02040503050406030204" pitchFamily="18" charset="0"/>
                            </a:rPr>
                            <m:t>𝑀</m:t>
                          </m:r>
                        </m:e>
                        <m:sup>
                          <m:r>
                            <a:rPr lang="en-CA" sz="2400" b="0" i="1" smtClean="0">
                              <a:latin typeface="Cambria Math" panose="02040503050406030204" pitchFamily="18" charset="0"/>
                            </a:rPr>
                            <m:t>𝑘</m:t>
                          </m:r>
                        </m:sup>
                      </m:sSup>
                      <m:r>
                        <a:rPr lang="en-CA" sz="2400" b="0" i="1" smtClean="0">
                          <a:latin typeface="Cambria Math" panose="02040503050406030204" pitchFamily="18" charset="0"/>
                        </a:rPr>
                        <m:t>   =        </m:t>
                      </m:r>
                      <m:sSubSup>
                        <m:sSubSupPr>
                          <m:ctrlPr>
                            <a:rPr lang="en-CA" sz="2400" b="0" i="1" smtClean="0">
                              <a:latin typeface="Cambria Math" panose="02040503050406030204" pitchFamily="18" charset="0"/>
                            </a:rPr>
                          </m:ctrlPr>
                        </m:sSubSupPr>
                        <m:e>
                          <m:r>
                            <a:rPr lang="en-CA" sz="2400" b="0" i="1" smtClean="0">
                              <a:latin typeface="Cambria Math" panose="02040503050406030204" pitchFamily="18" charset="0"/>
                              <a:ea typeface="Cambria Math" panose="02040503050406030204" pitchFamily="18" charset="0"/>
                            </a:rPr>
                            <m:t>𝜆</m:t>
                          </m:r>
                        </m:e>
                        <m:sub>
                          <m:r>
                            <a:rPr lang="en-CA" sz="2400" b="0" i="1" smtClean="0">
                              <a:latin typeface="Cambria Math" panose="02040503050406030204" pitchFamily="18" charset="0"/>
                            </a:rPr>
                            <m:t>1</m:t>
                          </m:r>
                        </m:sub>
                        <m:sup>
                          <m:r>
                            <a:rPr lang="en-CA" sz="2400" b="0" i="1" smtClean="0">
                              <a:latin typeface="Cambria Math" panose="02040503050406030204" pitchFamily="18" charset="0"/>
                            </a:rPr>
                            <m:t>𝑘</m:t>
                          </m:r>
                        </m:sup>
                      </m:sSubSup>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𝑣</m:t>
                          </m:r>
                        </m:e>
                        <m:sub>
                          <m:r>
                            <a:rPr lang="en-CA" sz="2400" b="0" i="1" smtClean="0">
                              <a:latin typeface="Cambria Math" panose="02040503050406030204" pitchFamily="18" charset="0"/>
                            </a:rPr>
                            <m:t>1</m:t>
                          </m:r>
                        </m:sub>
                      </m:sSub>
                      <m:sSubSup>
                        <m:sSubSupPr>
                          <m:ctrlPr>
                            <a:rPr lang="en-CA" sz="2400" b="0" i="1" smtClean="0">
                              <a:latin typeface="Cambria Math" panose="02040503050406030204" pitchFamily="18" charset="0"/>
                            </a:rPr>
                          </m:ctrlPr>
                        </m:sSubSupPr>
                        <m:e>
                          <m:r>
                            <a:rPr lang="en-CA" sz="2400" b="0" i="1" smtClean="0">
                              <a:latin typeface="Cambria Math" panose="02040503050406030204" pitchFamily="18" charset="0"/>
                            </a:rPr>
                            <m:t>𝑣</m:t>
                          </m:r>
                        </m:e>
                        <m:sub>
                          <m:r>
                            <a:rPr lang="en-CA" sz="2400" b="0" i="1" smtClean="0">
                              <a:latin typeface="Cambria Math" panose="02040503050406030204" pitchFamily="18" charset="0"/>
                            </a:rPr>
                            <m:t>1</m:t>
                          </m:r>
                        </m:sub>
                        <m:sup>
                          <m:r>
                            <a:rPr lang="en-CA" sz="2400" b="0" i="1" smtClean="0">
                              <a:latin typeface="Cambria Math" panose="02040503050406030204" pitchFamily="18" charset="0"/>
                            </a:rPr>
                            <m:t>𝑇</m:t>
                          </m:r>
                        </m:sup>
                      </m:sSubSup>
                      <m:r>
                        <a:rPr lang="en-CA" sz="2400" b="0" i="1" smtClean="0">
                          <a:latin typeface="Cambria Math" panose="02040503050406030204" pitchFamily="18" charset="0"/>
                        </a:rPr>
                        <m:t>       +          </m:t>
                      </m:r>
                      <m:nary>
                        <m:naryPr>
                          <m:chr m:val="∑"/>
                          <m:limLoc m:val="subSup"/>
                          <m:ctrlPr>
                            <a:rPr lang="en-CA" sz="2400" b="0" i="1" smtClean="0">
                              <a:latin typeface="Cambria Math" panose="02040503050406030204" pitchFamily="18" charset="0"/>
                            </a:rPr>
                          </m:ctrlPr>
                        </m:naryPr>
                        <m:sub>
                          <m:r>
                            <m:rPr>
                              <m:brk m:alnAt="25"/>
                            </m:rPr>
                            <a:rPr lang="en-CA" sz="2400" b="0" i="1" smtClean="0">
                              <a:latin typeface="Cambria Math" panose="02040503050406030204" pitchFamily="18" charset="0"/>
                            </a:rPr>
                            <m:t>𝑖</m:t>
                          </m:r>
                          <m:r>
                            <a:rPr lang="en-CA" sz="2400" b="0" i="1" smtClean="0">
                              <a:latin typeface="Cambria Math" panose="02040503050406030204" pitchFamily="18" charset="0"/>
                            </a:rPr>
                            <m:t>=2</m:t>
                          </m:r>
                        </m:sub>
                        <m:sup>
                          <m:r>
                            <a:rPr lang="en-CA" sz="2400" b="0" i="1" smtClean="0">
                              <a:latin typeface="Cambria Math" panose="02040503050406030204" pitchFamily="18" charset="0"/>
                            </a:rPr>
                            <m:t>𝑛</m:t>
                          </m:r>
                        </m:sup>
                        <m:e>
                          <m:sSubSup>
                            <m:sSubSupPr>
                              <m:ctrlPr>
                                <a:rPr lang="en-CA" sz="2400" b="0" i="1" smtClean="0">
                                  <a:latin typeface="Cambria Math" panose="02040503050406030204" pitchFamily="18" charset="0"/>
                                </a:rPr>
                              </m:ctrlPr>
                            </m:sSubSupPr>
                            <m:e>
                              <m:r>
                                <a:rPr lang="en-CA" sz="2400" b="0" i="1" smtClean="0">
                                  <a:latin typeface="Cambria Math" panose="02040503050406030204" pitchFamily="18" charset="0"/>
                                  <a:ea typeface="Cambria Math" panose="02040503050406030204" pitchFamily="18" charset="0"/>
                                </a:rPr>
                                <m:t>𝜆</m:t>
                              </m:r>
                            </m:e>
                            <m:sub>
                              <m:r>
                                <a:rPr lang="en-CA" sz="2400" b="0" i="1" smtClean="0">
                                  <a:latin typeface="Cambria Math" panose="02040503050406030204" pitchFamily="18" charset="0"/>
                                  <a:ea typeface="Cambria Math" panose="02040503050406030204" pitchFamily="18" charset="0"/>
                                </a:rPr>
                                <m:t>𝑖</m:t>
                              </m:r>
                            </m:sub>
                            <m:sup>
                              <m:r>
                                <a:rPr lang="en-CA" sz="2400" b="0" i="1" smtClean="0">
                                  <a:latin typeface="Cambria Math" panose="02040503050406030204" pitchFamily="18" charset="0"/>
                                </a:rPr>
                                <m:t>𝑘</m:t>
                              </m:r>
                            </m:sup>
                          </m:sSubSup>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𝑣</m:t>
                              </m:r>
                            </m:e>
                            <m:sub>
                              <m:r>
                                <a:rPr lang="en-CA" sz="2400" b="0" i="1" smtClean="0">
                                  <a:latin typeface="Cambria Math" panose="02040503050406030204" pitchFamily="18" charset="0"/>
                                </a:rPr>
                                <m:t>𝑖</m:t>
                              </m:r>
                            </m:sub>
                          </m:sSub>
                          <m:sSubSup>
                            <m:sSubSupPr>
                              <m:ctrlPr>
                                <a:rPr lang="en-CA" sz="2400" b="0" i="1" smtClean="0">
                                  <a:latin typeface="Cambria Math" panose="02040503050406030204" pitchFamily="18" charset="0"/>
                                </a:rPr>
                              </m:ctrlPr>
                            </m:sSubSupPr>
                            <m:e>
                              <m:r>
                                <a:rPr lang="en-CA" sz="2400" b="0" i="1" smtClean="0">
                                  <a:latin typeface="Cambria Math" panose="02040503050406030204" pitchFamily="18" charset="0"/>
                                </a:rPr>
                                <m:t>𝑣</m:t>
                              </m:r>
                            </m:e>
                            <m:sub>
                              <m:r>
                                <a:rPr lang="en-CA" sz="2400" b="0" i="1" smtClean="0">
                                  <a:latin typeface="Cambria Math" panose="02040503050406030204" pitchFamily="18" charset="0"/>
                                </a:rPr>
                                <m:t>𝑖</m:t>
                              </m:r>
                            </m:sub>
                            <m:sup>
                              <m:r>
                                <a:rPr lang="en-CA" sz="2400" b="0" i="1" smtClean="0">
                                  <a:latin typeface="Cambria Math" panose="02040503050406030204" pitchFamily="18" charset="0"/>
                                </a:rPr>
                                <m:t>𝑇</m:t>
                              </m:r>
                            </m:sup>
                          </m:sSubSup>
                        </m:e>
                      </m:nary>
                    </m:oMath>
                  </m:oMathPara>
                </a14:m>
                <a:endParaRPr lang="en-CA" sz="2400" dirty="0"/>
              </a:p>
            </p:txBody>
          </p:sp>
        </mc:Choice>
        <mc:Fallback xmlns="">
          <p:sp>
            <p:nvSpPr>
              <p:cNvPr id="13" name="TextBox 12">
                <a:extLst>
                  <a:ext uri="{FF2B5EF4-FFF2-40B4-BE49-F238E27FC236}">
                    <a16:creationId xmlns:a16="http://schemas.microsoft.com/office/drawing/2014/main" id="{7366669E-CDC4-28AD-0F71-AEA5B7682CE5}"/>
                  </a:ext>
                </a:extLst>
              </p:cNvPr>
              <p:cNvSpPr txBox="1">
                <a:spLocks noRot="1" noChangeAspect="1" noMove="1" noResize="1" noEditPoints="1" noAdjustHandles="1" noChangeArrowheads="1" noChangeShapeType="1" noTextEdit="1"/>
              </p:cNvSpPr>
              <p:nvPr/>
            </p:nvSpPr>
            <p:spPr>
              <a:xfrm>
                <a:off x="3944949" y="710571"/>
                <a:ext cx="6295644" cy="817981"/>
              </a:xfrm>
              <a:prstGeom prst="rect">
                <a:avLst/>
              </a:prstGeom>
              <a:blipFill>
                <a:blip r:embed="rId2"/>
                <a:stretch>
                  <a:fillRect/>
                </a:stretch>
              </a:blipFill>
            </p:spPr>
            <p:txBody>
              <a:bodyPr/>
              <a:lstStyle/>
              <a:p>
                <a:r>
                  <a:rPr lang="en-CA">
                    <a:noFill/>
                  </a:rPr>
                  <a:t> </a:t>
                </a:r>
              </a:p>
            </p:txBody>
          </p:sp>
        </mc:Fallback>
      </mc:AlternateContent>
      <p:sp>
        <p:nvSpPr>
          <p:cNvPr id="14" name="TextBox 13">
            <a:extLst>
              <a:ext uri="{FF2B5EF4-FFF2-40B4-BE49-F238E27FC236}">
                <a16:creationId xmlns:a16="http://schemas.microsoft.com/office/drawing/2014/main" id="{E7F76E67-BD51-0ABA-C2D0-1621FC279ED9}"/>
              </a:ext>
            </a:extLst>
          </p:cNvPr>
          <p:cNvSpPr txBox="1"/>
          <p:nvPr/>
        </p:nvSpPr>
        <p:spPr>
          <a:xfrm>
            <a:off x="5486399" y="1528552"/>
            <a:ext cx="1646605" cy="307777"/>
          </a:xfrm>
          <a:prstGeom prst="rect">
            <a:avLst/>
          </a:prstGeom>
          <a:noFill/>
        </p:spPr>
        <p:txBody>
          <a:bodyPr wrap="none" rtlCol="0">
            <a:spAutoFit/>
          </a:bodyPr>
          <a:lstStyle/>
          <a:p>
            <a:r>
              <a:rPr lang="en-CA" sz="1400" dirty="0"/>
              <a:t>Dominating signal</a:t>
            </a:r>
          </a:p>
        </p:txBody>
      </p:sp>
      <p:sp>
        <p:nvSpPr>
          <p:cNvPr id="15" name="Left Brace 14">
            <a:extLst>
              <a:ext uri="{FF2B5EF4-FFF2-40B4-BE49-F238E27FC236}">
                <a16:creationId xmlns:a16="http://schemas.microsoft.com/office/drawing/2014/main" id="{673DACC8-1C0A-1BA9-6E32-DD048508D25B}"/>
              </a:ext>
            </a:extLst>
          </p:cNvPr>
          <p:cNvSpPr/>
          <p:nvPr/>
        </p:nvSpPr>
        <p:spPr>
          <a:xfrm rot="16200000" flipV="1">
            <a:off x="6236330" y="989178"/>
            <a:ext cx="127736" cy="95101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6" name="TextBox 15">
            <a:extLst>
              <a:ext uri="{FF2B5EF4-FFF2-40B4-BE49-F238E27FC236}">
                <a16:creationId xmlns:a16="http://schemas.microsoft.com/office/drawing/2014/main" id="{68CA8F55-7B4F-164B-48B7-BD63E6306ADF}"/>
              </a:ext>
            </a:extLst>
          </p:cNvPr>
          <p:cNvSpPr txBox="1"/>
          <p:nvPr/>
        </p:nvSpPr>
        <p:spPr>
          <a:xfrm>
            <a:off x="7822832" y="1607031"/>
            <a:ext cx="2520242" cy="307777"/>
          </a:xfrm>
          <a:prstGeom prst="rect">
            <a:avLst/>
          </a:prstGeom>
          <a:noFill/>
        </p:spPr>
        <p:txBody>
          <a:bodyPr wrap="none" rtlCol="0">
            <a:spAutoFit/>
          </a:bodyPr>
          <a:lstStyle/>
          <a:p>
            <a:r>
              <a:rPr lang="en-CA" sz="1400" dirty="0"/>
              <a:t>Corrected convolution matrix</a:t>
            </a:r>
          </a:p>
        </p:txBody>
      </p:sp>
      <p:sp>
        <p:nvSpPr>
          <p:cNvPr id="17" name="Left Brace 16">
            <a:extLst>
              <a:ext uri="{FF2B5EF4-FFF2-40B4-BE49-F238E27FC236}">
                <a16:creationId xmlns:a16="http://schemas.microsoft.com/office/drawing/2014/main" id="{7F7E4112-2FB6-8AC7-9AB7-72B146B10E2E}"/>
              </a:ext>
            </a:extLst>
          </p:cNvPr>
          <p:cNvSpPr/>
          <p:nvPr/>
        </p:nvSpPr>
        <p:spPr>
          <a:xfrm rot="16200000" flipV="1">
            <a:off x="9045683" y="715497"/>
            <a:ext cx="74541" cy="176801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8" name="TextBox 17">
            <a:extLst>
              <a:ext uri="{FF2B5EF4-FFF2-40B4-BE49-F238E27FC236}">
                <a16:creationId xmlns:a16="http://schemas.microsoft.com/office/drawing/2014/main" id="{BF580857-7A22-446F-95CC-EAE37036A198}"/>
              </a:ext>
            </a:extLst>
          </p:cNvPr>
          <p:cNvSpPr txBox="1"/>
          <p:nvPr/>
        </p:nvSpPr>
        <p:spPr>
          <a:xfrm>
            <a:off x="3483746" y="2146478"/>
            <a:ext cx="5224507" cy="400110"/>
          </a:xfrm>
          <a:prstGeom prst="rect">
            <a:avLst/>
          </a:prstGeom>
          <a:noFill/>
        </p:spPr>
        <p:txBody>
          <a:bodyPr wrap="none" rtlCol="0">
            <a:spAutoFit/>
          </a:bodyPr>
          <a:lstStyle/>
          <a:p>
            <a:r>
              <a:rPr lang="en-CA" sz="2000" dirty="0" err="1"/>
              <a:t>Oversmoothing</a:t>
            </a:r>
            <a:r>
              <a:rPr lang="en-CA" sz="2000" dirty="0"/>
              <a:t> in uncorrected Convolutions</a:t>
            </a:r>
          </a:p>
        </p:txBody>
      </p:sp>
      <p:pic>
        <p:nvPicPr>
          <p:cNvPr id="20" name="Picture 19">
            <a:extLst>
              <a:ext uri="{FF2B5EF4-FFF2-40B4-BE49-F238E27FC236}">
                <a16:creationId xmlns:a16="http://schemas.microsoft.com/office/drawing/2014/main" id="{2F2D3D67-5D57-A9A6-5171-AD6B5E3A63FB}"/>
              </a:ext>
            </a:extLst>
          </p:cNvPr>
          <p:cNvPicPr>
            <a:picLocks noChangeAspect="1"/>
          </p:cNvPicPr>
          <p:nvPr/>
        </p:nvPicPr>
        <p:blipFill>
          <a:blip r:embed="rId3"/>
          <a:stretch>
            <a:fillRect/>
          </a:stretch>
        </p:blipFill>
        <p:spPr>
          <a:xfrm>
            <a:off x="585431" y="3000112"/>
            <a:ext cx="2724424" cy="1831544"/>
          </a:xfrm>
          <a:prstGeom prst="rect">
            <a:avLst/>
          </a:prstGeom>
        </p:spPr>
      </p:pic>
      <p:pic>
        <p:nvPicPr>
          <p:cNvPr id="22" name="Picture 21">
            <a:extLst>
              <a:ext uri="{FF2B5EF4-FFF2-40B4-BE49-F238E27FC236}">
                <a16:creationId xmlns:a16="http://schemas.microsoft.com/office/drawing/2014/main" id="{6783BA8B-1DF5-8DDA-148C-C658B5160586}"/>
              </a:ext>
            </a:extLst>
          </p:cNvPr>
          <p:cNvPicPr>
            <a:picLocks noChangeAspect="1"/>
          </p:cNvPicPr>
          <p:nvPr/>
        </p:nvPicPr>
        <p:blipFill>
          <a:blip r:embed="rId4"/>
          <a:srcRect l="4475" r="9749"/>
          <a:stretch/>
        </p:blipFill>
        <p:spPr>
          <a:xfrm>
            <a:off x="5065776" y="2979592"/>
            <a:ext cx="2589329" cy="1798723"/>
          </a:xfrm>
          <a:prstGeom prst="rect">
            <a:avLst/>
          </a:prstGeom>
        </p:spPr>
      </p:pic>
      <p:pic>
        <p:nvPicPr>
          <p:cNvPr id="24" name="Picture 23">
            <a:extLst>
              <a:ext uri="{FF2B5EF4-FFF2-40B4-BE49-F238E27FC236}">
                <a16:creationId xmlns:a16="http://schemas.microsoft.com/office/drawing/2014/main" id="{37508041-A24E-7955-F2C1-E35A70D63172}"/>
              </a:ext>
            </a:extLst>
          </p:cNvPr>
          <p:cNvPicPr>
            <a:picLocks noChangeAspect="1"/>
          </p:cNvPicPr>
          <p:nvPr/>
        </p:nvPicPr>
        <p:blipFill>
          <a:blip r:embed="rId5"/>
          <a:stretch>
            <a:fillRect/>
          </a:stretch>
        </p:blipFill>
        <p:spPr>
          <a:xfrm>
            <a:off x="9570230" y="3429000"/>
            <a:ext cx="1340725" cy="1309905"/>
          </a:xfrm>
          <a:prstGeom prst="rect">
            <a:avLst/>
          </a:prstGeom>
        </p:spPr>
      </p:pic>
      <p:sp>
        <p:nvSpPr>
          <p:cNvPr id="25" name="TextBox 24">
            <a:extLst>
              <a:ext uri="{FF2B5EF4-FFF2-40B4-BE49-F238E27FC236}">
                <a16:creationId xmlns:a16="http://schemas.microsoft.com/office/drawing/2014/main" id="{5CD3EAFB-5528-3F7D-3EF3-3DB8C85FE554}"/>
              </a:ext>
            </a:extLst>
          </p:cNvPr>
          <p:cNvSpPr txBox="1"/>
          <p:nvPr/>
        </p:nvSpPr>
        <p:spPr>
          <a:xfrm>
            <a:off x="4406980" y="5037406"/>
            <a:ext cx="3906919" cy="646331"/>
          </a:xfrm>
          <a:prstGeom prst="rect">
            <a:avLst/>
          </a:prstGeom>
          <a:noFill/>
        </p:spPr>
        <p:txBody>
          <a:bodyPr wrap="square" rtlCol="0">
            <a:spAutoFit/>
          </a:bodyPr>
          <a:lstStyle/>
          <a:p>
            <a:pPr algn="ctr"/>
            <a:r>
              <a:rPr lang="en-CA" dirty="0"/>
              <a:t>Variance reduction leads to increased accuracy</a:t>
            </a:r>
          </a:p>
        </p:txBody>
      </p:sp>
      <p:sp>
        <p:nvSpPr>
          <p:cNvPr id="28" name="TextBox 27">
            <a:extLst>
              <a:ext uri="{FF2B5EF4-FFF2-40B4-BE49-F238E27FC236}">
                <a16:creationId xmlns:a16="http://schemas.microsoft.com/office/drawing/2014/main" id="{09E91449-EC4B-CEC3-708E-DB7ADA579002}"/>
              </a:ext>
            </a:extLst>
          </p:cNvPr>
          <p:cNvSpPr txBox="1"/>
          <p:nvPr/>
        </p:nvSpPr>
        <p:spPr>
          <a:xfrm>
            <a:off x="8675230" y="5037405"/>
            <a:ext cx="3130724" cy="646331"/>
          </a:xfrm>
          <a:prstGeom prst="rect">
            <a:avLst/>
          </a:prstGeom>
          <a:noFill/>
        </p:spPr>
        <p:txBody>
          <a:bodyPr wrap="square" rtlCol="0">
            <a:spAutoFit/>
          </a:bodyPr>
          <a:lstStyle/>
          <a:p>
            <a:pPr algn="ctr"/>
            <a:r>
              <a:rPr lang="en-CA" dirty="0"/>
              <a:t>Aggregation of means leads to decreased accuracy</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6D6F22D-2197-22B5-6999-F0616F5ED0E7}"/>
                  </a:ext>
                </a:extLst>
              </p:cNvPr>
              <p:cNvSpPr txBox="1"/>
              <p:nvPr/>
            </p:nvSpPr>
            <p:spPr>
              <a:xfrm>
                <a:off x="3681351" y="3365798"/>
                <a:ext cx="52719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2400" b="0" i="1" dirty="0" smtClean="0">
                          <a:latin typeface="Cambria Math" panose="02040503050406030204" pitchFamily="18" charset="0"/>
                        </a:rPr>
                        <m:t>𝑀</m:t>
                      </m:r>
                    </m:oMath>
                  </m:oMathPara>
                </a14:m>
                <a:endParaRPr lang="en-CA" sz="2400" dirty="0"/>
              </a:p>
            </p:txBody>
          </p:sp>
        </mc:Choice>
        <mc:Fallback xmlns="">
          <p:sp>
            <p:nvSpPr>
              <p:cNvPr id="29" name="TextBox 28">
                <a:extLst>
                  <a:ext uri="{FF2B5EF4-FFF2-40B4-BE49-F238E27FC236}">
                    <a16:creationId xmlns:a16="http://schemas.microsoft.com/office/drawing/2014/main" id="{A6D6F22D-2197-22B5-6999-F0616F5ED0E7}"/>
                  </a:ext>
                </a:extLst>
              </p:cNvPr>
              <p:cNvSpPr txBox="1">
                <a:spLocks noRot="1" noChangeAspect="1" noMove="1" noResize="1" noEditPoints="1" noAdjustHandles="1" noChangeArrowheads="1" noChangeShapeType="1" noTextEdit="1"/>
              </p:cNvSpPr>
              <p:nvPr/>
            </p:nvSpPr>
            <p:spPr>
              <a:xfrm>
                <a:off x="3681351" y="3365798"/>
                <a:ext cx="527196" cy="461665"/>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0EE270A-5CA0-BEDC-5243-EDC92CAEA2A5}"/>
                  </a:ext>
                </a:extLst>
              </p:cNvPr>
              <p:cNvSpPr txBox="1"/>
              <p:nvPr/>
            </p:nvSpPr>
            <p:spPr>
              <a:xfrm>
                <a:off x="8366845" y="3331474"/>
                <a:ext cx="682816" cy="4682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CA" sz="2400" i="1" smtClean="0">
                              <a:latin typeface="Cambria Math" panose="02040503050406030204" pitchFamily="18" charset="0"/>
                            </a:rPr>
                          </m:ctrlPr>
                        </m:sSupPr>
                        <m:e>
                          <m:r>
                            <a:rPr lang="en-CA" sz="2400" b="0" i="1" smtClean="0">
                              <a:latin typeface="Cambria Math" panose="02040503050406030204" pitchFamily="18" charset="0"/>
                            </a:rPr>
                            <m:t>𝑀</m:t>
                          </m:r>
                        </m:e>
                        <m:sup>
                          <m:r>
                            <a:rPr lang="en-CA" sz="2400" b="0" i="1" smtClean="0">
                              <a:latin typeface="Cambria Math" panose="02040503050406030204" pitchFamily="18" charset="0"/>
                            </a:rPr>
                            <m:t>𝑘</m:t>
                          </m:r>
                        </m:sup>
                      </m:sSup>
                    </m:oMath>
                  </m:oMathPara>
                </a14:m>
                <a:endParaRPr lang="en-CA" sz="2400" dirty="0"/>
              </a:p>
            </p:txBody>
          </p:sp>
        </mc:Choice>
        <mc:Fallback xmlns="">
          <p:sp>
            <p:nvSpPr>
              <p:cNvPr id="30" name="TextBox 29">
                <a:extLst>
                  <a:ext uri="{FF2B5EF4-FFF2-40B4-BE49-F238E27FC236}">
                    <a16:creationId xmlns:a16="http://schemas.microsoft.com/office/drawing/2014/main" id="{00EE270A-5CA0-BEDC-5243-EDC92CAEA2A5}"/>
                  </a:ext>
                </a:extLst>
              </p:cNvPr>
              <p:cNvSpPr txBox="1">
                <a:spLocks noRot="1" noChangeAspect="1" noMove="1" noResize="1" noEditPoints="1" noAdjustHandles="1" noChangeArrowheads="1" noChangeShapeType="1" noTextEdit="1"/>
              </p:cNvSpPr>
              <p:nvPr/>
            </p:nvSpPr>
            <p:spPr>
              <a:xfrm>
                <a:off x="8366845" y="3331474"/>
                <a:ext cx="682816" cy="468205"/>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0023E19-BA3B-7A67-DB45-A818C5612B6D}"/>
                  </a:ext>
                </a:extLst>
              </p:cNvPr>
              <p:cNvSpPr txBox="1"/>
              <p:nvPr/>
            </p:nvSpPr>
            <p:spPr>
              <a:xfrm>
                <a:off x="8298319" y="3670866"/>
                <a:ext cx="62869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3200" i="1" smtClean="0">
                          <a:latin typeface="Cambria Math" panose="02040503050406030204" pitchFamily="18" charset="0"/>
                          <a:ea typeface="Cambria Math" panose="02040503050406030204" pitchFamily="18" charset="0"/>
                        </a:rPr>
                        <m:t>→</m:t>
                      </m:r>
                    </m:oMath>
                  </m:oMathPara>
                </a14:m>
                <a:endParaRPr lang="en-CA" sz="3200" dirty="0"/>
              </a:p>
            </p:txBody>
          </p:sp>
        </mc:Choice>
        <mc:Fallback xmlns="">
          <p:sp>
            <p:nvSpPr>
              <p:cNvPr id="31" name="TextBox 30">
                <a:extLst>
                  <a:ext uri="{FF2B5EF4-FFF2-40B4-BE49-F238E27FC236}">
                    <a16:creationId xmlns:a16="http://schemas.microsoft.com/office/drawing/2014/main" id="{50023E19-BA3B-7A67-DB45-A818C5612B6D}"/>
                  </a:ext>
                </a:extLst>
              </p:cNvPr>
              <p:cNvSpPr txBox="1">
                <a:spLocks noRot="1" noChangeAspect="1" noMove="1" noResize="1" noEditPoints="1" noAdjustHandles="1" noChangeArrowheads="1" noChangeShapeType="1" noTextEdit="1"/>
              </p:cNvSpPr>
              <p:nvPr/>
            </p:nvSpPr>
            <p:spPr>
              <a:xfrm>
                <a:off x="8298319" y="3670866"/>
                <a:ext cx="628697" cy="584775"/>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E3864F0-7655-D05E-AF12-9D117B7FE413}"/>
                  </a:ext>
                </a:extLst>
              </p:cNvPr>
              <p:cNvSpPr txBox="1"/>
              <p:nvPr/>
            </p:nvSpPr>
            <p:spPr>
              <a:xfrm>
                <a:off x="3668541" y="3623496"/>
                <a:ext cx="62869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3200" i="1" smtClean="0">
                          <a:latin typeface="Cambria Math" panose="02040503050406030204" pitchFamily="18" charset="0"/>
                          <a:ea typeface="Cambria Math" panose="02040503050406030204" pitchFamily="18" charset="0"/>
                        </a:rPr>
                        <m:t>→</m:t>
                      </m:r>
                    </m:oMath>
                  </m:oMathPara>
                </a14:m>
                <a:endParaRPr lang="en-CA" sz="3200" dirty="0"/>
              </a:p>
            </p:txBody>
          </p:sp>
        </mc:Choice>
        <mc:Fallback xmlns="">
          <p:sp>
            <p:nvSpPr>
              <p:cNvPr id="32" name="TextBox 31">
                <a:extLst>
                  <a:ext uri="{FF2B5EF4-FFF2-40B4-BE49-F238E27FC236}">
                    <a16:creationId xmlns:a16="http://schemas.microsoft.com/office/drawing/2014/main" id="{6E3864F0-7655-D05E-AF12-9D117B7FE413}"/>
                  </a:ext>
                </a:extLst>
              </p:cNvPr>
              <p:cNvSpPr txBox="1">
                <a:spLocks noRot="1" noChangeAspect="1" noMove="1" noResize="1" noEditPoints="1" noAdjustHandles="1" noChangeArrowheads="1" noChangeShapeType="1" noTextEdit="1"/>
              </p:cNvSpPr>
              <p:nvPr/>
            </p:nvSpPr>
            <p:spPr>
              <a:xfrm>
                <a:off x="3668541" y="3623496"/>
                <a:ext cx="628697" cy="584775"/>
              </a:xfrm>
              <a:prstGeom prst="rect">
                <a:avLst/>
              </a:prstGeom>
              <a:blipFill>
                <a:blip r:embed="rId9"/>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94741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ofWaterloo_WhiteBkgrd">
  <a:themeElements>
    <a:clrScheme name="UWaterloo Math">
      <a:dk1>
        <a:srgbClr val="000000"/>
      </a:dk1>
      <a:lt1>
        <a:srgbClr val="FFFFFF"/>
      </a:lt1>
      <a:dk2>
        <a:srgbClr val="757575"/>
      </a:dk2>
      <a:lt2>
        <a:srgbClr val="D6D6D6"/>
      </a:lt2>
      <a:accent1>
        <a:srgbClr val="DF1AA0"/>
      </a:accent1>
      <a:accent2>
        <a:srgbClr val="0C0C0C"/>
      </a:accent2>
      <a:accent3>
        <a:srgbClr val="EF60AD"/>
      </a:accent3>
      <a:accent4>
        <a:srgbClr val="EFBBF0"/>
      </a:accent4>
      <a:accent5>
        <a:srgbClr val="A2006E"/>
      </a:accent5>
      <a:accent6>
        <a:srgbClr val="DF1AA0"/>
      </a:accent6>
      <a:hlink>
        <a:srgbClr val="A2006E"/>
      </a:hlink>
      <a:folHlink>
        <a:srgbClr val="595959"/>
      </a:folHlink>
    </a:clrScheme>
    <a:fontScheme name="Custom 6">
      <a:majorFont>
        <a:latin typeface="Barlow Condensed"/>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culty_of_mathematics_powerpoint_template_16-9_widescreen" id="{CAED9403-1366-A34C-A413-7567A036C0BC}" vid="{A170D29B-2D42-2949-8B50-A67BD5BE463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3911</TotalTime>
  <Words>3397</Words>
  <Application>Microsoft Office PowerPoint</Application>
  <PresentationFormat>Widescreen</PresentationFormat>
  <Paragraphs>284</Paragraphs>
  <Slides>25</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Aptos</vt:lpstr>
      <vt:lpstr>Arial</vt:lpstr>
      <vt:lpstr>Barlow Condensed</vt:lpstr>
      <vt:lpstr>Cambria Math</vt:lpstr>
      <vt:lpstr>Georgia</vt:lpstr>
      <vt:lpstr>Verdana</vt:lpstr>
      <vt:lpstr>Wingdings</vt:lpstr>
      <vt:lpstr>UofWaterloo_WhiteBkgrd</vt:lpstr>
      <vt:lpstr>ANALYSIS OF CORRECTED GRAPH CONVOLUTIONS</vt:lpstr>
      <vt:lpstr>Graph Neural Networks</vt:lpstr>
      <vt:lpstr>Oversmoothing</vt:lpstr>
      <vt:lpstr>Intuition</vt:lpstr>
      <vt:lpstr>Contextual Stochastic Block Model (CSBM)</vt:lpstr>
      <vt:lpstr>Contextual Stochastic Block Model (CSBM)</vt:lpstr>
      <vt:lpstr>Graph Convolution</vt:lpstr>
      <vt:lpstr>Spectral Decomposition</vt:lpstr>
      <vt:lpstr>PowerPoint Presentation</vt:lpstr>
      <vt:lpstr>PowerPoint Presentation</vt:lpstr>
      <vt:lpstr>Classifiers</vt:lpstr>
      <vt:lpstr>Binary Classification: Partial Recovery</vt:lpstr>
      <vt:lpstr>Binary Classification: Exact Recovery</vt:lpstr>
      <vt:lpstr>Two-Class Experiments: Synthetic Data</vt:lpstr>
      <vt:lpstr>Two-Class Experiments: Synthetic Data</vt:lpstr>
      <vt:lpstr>Two-Class Experiments: Real Data</vt:lpstr>
      <vt:lpstr>Multi-class Classification: Partial Recovery</vt:lpstr>
      <vt:lpstr>Multi-Class Experiments</vt:lpstr>
      <vt:lpstr>Key Findings</vt:lpstr>
      <vt:lpstr>Key Methodology</vt:lpstr>
      <vt:lpstr>Main Results</vt:lpstr>
      <vt:lpstr>Interesting Discussions from OpenReview.net</vt:lpstr>
      <vt:lpstr>Interesting Discussions from OpenReview.net</vt:lpstr>
      <vt:lpstr>Interesting Discussions from OpenReview.net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Khushee Kapoor</dc:creator>
  <cp:lastModifiedBy>Khushee Kapoor</cp:lastModifiedBy>
  <cp:revision>69</cp:revision>
  <dcterms:created xsi:type="dcterms:W3CDTF">2025-02-16T04:01:33Z</dcterms:created>
  <dcterms:modified xsi:type="dcterms:W3CDTF">2025-02-27T00:02:53Z</dcterms:modified>
</cp:coreProperties>
</file>