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309" r:id="rId4"/>
    <p:sldId id="274" r:id="rId5"/>
    <p:sldId id="270" r:id="rId6"/>
    <p:sldId id="349" r:id="rId7"/>
    <p:sldId id="346" r:id="rId8"/>
    <p:sldId id="348" r:id="rId9"/>
    <p:sldId id="347" r:id="rId10"/>
    <p:sldId id="350" r:id="rId11"/>
    <p:sldId id="351" r:id="rId12"/>
    <p:sldId id="352" r:id="rId13"/>
    <p:sldId id="34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CCE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85303" autoAdjust="0"/>
  </p:normalViewPr>
  <p:slideViewPr>
    <p:cSldViewPr>
      <p:cViewPr varScale="1">
        <p:scale>
          <a:sx n="155" d="100"/>
          <a:sy n="155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4660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55082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16817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95919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145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170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47979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77068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2064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0306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7097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982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.png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19493" y="0"/>
            <a:ext cx="3688080" cy="51435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19493" y="3370848"/>
            <a:ext cx="3688080" cy="801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3056" y="2724150"/>
            <a:ext cx="2160954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Lato" pitchFamily="34" charset="0"/>
              </a:rPr>
              <a:t>Welcome to</a:t>
            </a:r>
            <a:endParaRPr lang="en-US" sz="3600" dirty="0" smtClean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3333750"/>
            <a:ext cx="2827867" cy="46551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425" dirty="0" smtClean="0">
                <a:solidFill>
                  <a:schemeClr val="bg1"/>
                </a:solidFill>
                <a:latin typeface="Oswald" pitchFamily="50"/>
              </a:rPr>
              <a:t>ETHEREUMPRO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5200" y="3867150"/>
            <a:ext cx="2160954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Lato" pitchFamily="34" charset="0"/>
              </a:rPr>
              <a:t>2016</a:t>
            </a:r>
            <a:endParaRPr lang="en-US" sz="2000" dirty="0" smtClean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7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504950"/>
            <a:ext cx="95250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90178916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69314"/>
            <a:ext cx="9144000" cy="21741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3486150"/>
            <a:ext cx="4518451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  <a:latin typeface="Oswald" pitchFamily="50"/>
              </a:rPr>
              <a:t>MINING POOL</a:t>
            </a:r>
            <a:endParaRPr lang="en-US" sz="360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495550"/>
            <a:ext cx="1752599" cy="43088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200" spc="790" dirty="0" smtClean="0">
                <a:solidFill>
                  <a:schemeClr val="bg1"/>
                </a:solidFill>
                <a:latin typeface="Lato" pitchFamily="34" charset="0"/>
              </a:rPr>
              <a:t>2016</a:t>
            </a:r>
            <a:endParaRPr lang="en-US" sz="2200" spc="790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7470" y="2969314"/>
            <a:ext cx="3525408" cy="45719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742950"/>
            <a:ext cx="952500" cy="990600"/>
          </a:xfrm>
          <a:prstGeom prst="rect">
            <a:avLst/>
          </a:prstGeom>
          <a:noFill/>
        </p:spPr>
      </p:pic>
      <p:grpSp>
        <p:nvGrpSpPr>
          <p:cNvPr id="2" name="Group 83"/>
          <p:cNvGrpSpPr/>
          <p:nvPr/>
        </p:nvGrpSpPr>
        <p:grpSpPr>
          <a:xfrm>
            <a:off x="3733800" y="1962150"/>
            <a:ext cx="1752600" cy="253916"/>
            <a:chOff x="2903627" y="4813787"/>
            <a:chExt cx="1752600" cy="253916"/>
          </a:xfrm>
        </p:grpSpPr>
        <p:sp>
          <p:nvSpPr>
            <p:cNvPr id="13" name="Oval 92"/>
            <p:cNvSpPr/>
            <p:nvPr/>
          </p:nvSpPr>
          <p:spPr>
            <a:xfrm>
              <a:off x="2903627" y="4844184"/>
              <a:ext cx="160525" cy="1605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582" y="4872971"/>
              <a:ext cx="99853" cy="1033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026411" y="4813787"/>
              <a:ext cx="16298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ysClr val="windowText" lastClr="000000"/>
                  </a:solidFill>
                  <a:latin typeface="Lato" pitchFamily="34" charset="0"/>
                </a:rPr>
                <a:t>www.ethereumpro.org</a:t>
              </a:r>
              <a:endParaRPr lang="en-US" sz="1050" dirty="0">
                <a:solidFill>
                  <a:sysClr val="windowText" lastClr="000000"/>
                </a:solidFill>
                <a:latin typeface="Lato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7391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1200150"/>
            <a:ext cx="9144000" cy="320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7150"/>
            <a:ext cx="490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Benefits of mining pool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0015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</a:rPr>
              <a:t>Mining pool</a:t>
            </a:r>
            <a:r>
              <a:rPr lang="en-US" sz="1400" dirty="0" smtClean="0">
                <a:solidFill>
                  <a:schemeClr val="accent3"/>
                </a:solidFill>
              </a:rPr>
              <a:t> - it is a complex of computing power that EthereumPRO provides for his members to make mining more simple and more profitable.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Each membership includes mining points that can be sent to mining pool for 30 days, also premium members can purchase additional points.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A pool has a much larger chance of solving a block and winning the reward, that reward will be split between all the pool members.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In </a:t>
            </a:r>
            <a:r>
              <a:rPr lang="en-US" sz="1400" dirty="0" err="1" smtClean="0">
                <a:solidFill>
                  <a:schemeClr val="accent3"/>
                </a:solidFill>
              </a:rPr>
              <a:t>ethereum's</a:t>
            </a:r>
            <a:r>
              <a:rPr lang="en-US" sz="1400" dirty="0" smtClean="0">
                <a:solidFill>
                  <a:schemeClr val="accent3"/>
                </a:solidFill>
              </a:rPr>
              <a:t> case, the current difficulty level is so high that it’s practically impossible for soloists to make a profit mining. Unless, of course, you happen to have a garage full of ASICs sitting in Arctic conditions. If you’re a beginner, joining a mining pool is a great way to reap a huge reward over a short period of time. Indeed, pools are a way to encourage small-scale miners to stay involved.</a:t>
            </a:r>
          </a:p>
          <a:p>
            <a:r>
              <a:rPr lang="ru-RU" dirty="0" smtClean="0">
                <a:solidFill>
                  <a:schemeClr val="accent3"/>
                </a:solidFill>
              </a:rPr>
              <a:t> </a:t>
            </a:r>
            <a:endParaRPr lang="ru-RU" dirty="0" smtClean="0">
              <a:solidFill>
                <a:schemeClr val="accent3"/>
              </a:solidFill>
            </a:endParaRPr>
          </a:p>
          <a:p>
            <a:r>
              <a:rPr lang="en-US" sz="1400" b="1" dirty="0" smtClean="0">
                <a:solidFill>
                  <a:schemeClr val="accent3"/>
                </a:solidFill>
              </a:rPr>
              <a:t>Split</a:t>
            </a:r>
            <a:r>
              <a:rPr lang="en-US" sz="1400" dirty="0" smtClean="0">
                <a:solidFill>
                  <a:schemeClr val="accent3"/>
                </a:solidFill>
              </a:rPr>
              <a:t> - Each membership splits from up to two times, depending on your membership. Split enables to double your mining points. You can always check the split progress bar in your </a:t>
            </a:r>
            <a:r>
              <a:rPr lang="en-US" sz="1400" dirty="0" err="1" smtClean="0">
                <a:solidFill>
                  <a:schemeClr val="accent3"/>
                </a:solidFill>
              </a:rPr>
              <a:t>backoffice</a:t>
            </a:r>
            <a:r>
              <a:rPr lang="en-US" sz="1400" dirty="0" smtClean="0">
                <a:solidFill>
                  <a:schemeClr val="accent3"/>
                </a:solidFill>
              </a:rPr>
              <a:t>. Once the progress bar is filled all points will be doubled.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9055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ato"/>
              </a:rPr>
              <a:t>There are two types of mining with EthereumPRO, you can mine yourself using your pc or you can easily mine </a:t>
            </a:r>
            <a:endParaRPr lang="en-US" sz="1200" dirty="0" smtClean="0">
              <a:solidFill>
                <a:schemeClr val="bg2"/>
              </a:solidFill>
              <a:latin typeface="Lato"/>
            </a:endParaRPr>
          </a:p>
          <a:p>
            <a:pPr algn="ctr"/>
            <a:r>
              <a:rPr lang="en-US" sz="1200" dirty="0" smtClean="0">
                <a:solidFill>
                  <a:schemeClr val="bg2"/>
                </a:solidFill>
                <a:latin typeface="Lato"/>
              </a:rPr>
              <a:t>with </a:t>
            </a:r>
            <a:r>
              <a:rPr lang="en-US" sz="1200" dirty="0" smtClean="0">
                <a:solidFill>
                  <a:schemeClr val="bg2"/>
                </a:solidFill>
                <a:latin typeface="Lato"/>
              </a:rPr>
              <a:t>our mining pool. </a:t>
            </a:r>
            <a:endParaRPr lang="en-US" sz="1200" b="1" dirty="0">
              <a:solidFill>
                <a:schemeClr val="bg2"/>
              </a:solidFill>
              <a:latin typeface="Lato"/>
            </a:endParaRPr>
          </a:p>
        </p:txBody>
      </p:sp>
      <p:sp>
        <p:nvSpPr>
          <p:cNvPr id="8" name="Oval 74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1</a:t>
            </a:r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1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11" name="Oval 7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3" name="Group 7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14" name="Oval 8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pic>
        <p:nvPicPr>
          <p:cNvPr id="25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10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13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26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16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22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9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Lato" pitchFamily="34" charset="0"/>
              </a:rPr>
              <a:t>REWARDS IN MINING POOL</a:t>
            </a:r>
            <a:endParaRPr lang="en-US" sz="2800" b="1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333" y="1653843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SILVER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4800" y="2190750"/>
            <a:ext cx="15240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5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mining points</a:t>
            </a:r>
            <a:endParaRPr lang="ru-RU" sz="1000" dirty="0" smtClean="0">
              <a:solidFill>
                <a:schemeClr val="bg1"/>
              </a:solidFill>
              <a:latin typeface="Lato Light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1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split</a:t>
            </a:r>
            <a:endParaRPr lang="ru-RU" sz="1000" dirty="0" smtClean="0">
              <a:solidFill>
                <a:schemeClr val="bg1"/>
              </a:solidFill>
              <a:latin typeface="Lato Light" pitchFamily="34" charset="0"/>
            </a:endParaRPr>
          </a:p>
          <a:p>
            <a:pPr algn="ctr">
              <a:lnSpc>
                <a:spcPct val="125000"/>
              </a:lnSpc>
            </a:pP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531284"/>
            <a:ext cx="1524000" cy="3335866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052745" y="531284"/>
            <a:ext cx="1524000" cy="3335866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810000" y="531284"/>
            <a:ext cx="1524000" cy="3335866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562600" y="531284"/>
            <a:ext cx="1524000" cy="3335866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160666" y="1653843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GOLD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57400" y="219075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20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mining points</a:t>
            </a:r>
            <a:endParaRPr lang="ru-RU" sz="1000" dirty="0" smtClean="0">
              <a:solidFill>
                <a:schemeClr val="bg1"/>
              </a:solidFill>
              <a:latin typeface="Lato Light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1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split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40902" y="1653843"/>
            <a:ext cx="1462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DIAMOND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0" y="219075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50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mining points</a:t>
            </a:r>
            <a:endParaRPr lang="ru-RU" sz="1000" dirty="0" smtClean="0">
              <a:solidFill>
                <a:schemeClr val="bg1"/>
              </a:solidFill>
              <a:latin typeface="Lato Light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1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split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68433" y="1653843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ETHEREUM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62600" y="219075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110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mining points</a:t>
            </a:r>
            <a:endParaRPr lang="ru-RU" sz="1000" dirty="0" smtClean="0">
              <a:solidFill>
                <a:schemeClr val="bg1"/>
              </a:solidFill>
              <a:latin typeface="Lato Light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2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splits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2967" y="1555748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173366" y="1555748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37000" y="1555748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00182" y="1555748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52"/>
          <p:cNvSpPr/>
          <p:nvPr/>
        </p:nvSpPr>
        <p:spPr>
          <a:xfrm>
            <a:off x="7315200" y="514350"/>
            <a:ext cx="1524000" cy="3352800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421033" y="1636909"/>
            <a:ext cx="13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ETHEREUMPRO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15200" y="219075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250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mining points</a:t>
            </a:r>
            <a:endParaRPr lang="ru-RU" sz="1000" dirty="0" smtClean="0">
              <a:solidFill>
                <a:schemeClr val="bg1"/>
              </a:solidFill>
              <a:latin typeface="Lato Light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2 </a:t>
            </a: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splits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68" name="Straight Connector 65"/>
          <p:cNvCxnSpPr/>
          <p:nvPr/>
        </p:nvCxnSpPr>
        <p:spPr>
          <a:xfrm>
            <a:off x="7452782" y="1538814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sp>
        <p:nvSpPr>
          <p:cNvPr id="96" name="Oval 74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1</a:t>
            </a:r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2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99" name="Oval 7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4" name="Group 7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102" name="Oval 8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pic>
        <p:nvPicPr>
          <p:cNvPr id="1026" name="Picture 2" descr="C:\Users\Sificus\Desktop\New P2P\PPTX\sil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66749"/>
            <a:ext cx="533400" cy="832069"/>
          </a:xfrm>
          <a:prstGeom prst="rect">
            <a:avLst/>
          </a:prstGeom>
          <a:noFill/>
        </p:spPr>
      </p:pic>
      <p:pic>
        <p:nvPicPr>
          <p:cNvPr id="1027" name="Picture 3" descr="C:\Users\Sificus\Desktop\New P2P\PPTX\go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666749"/>
            <a:ext cx="609600" cy="838200"/>
          </a:xfrm>
          <a:prstGeom prst="rect">
            <a:avLst/>
          </a:prstGeom>
          <a:noFill/>
        </p:spPr>
      </p:pic>
      <p:pic>
        <p:nvPicPr>
          <p:cNvPr id="1028" name="Picture 4" descr="C:\Users\Sificus\Desktop\New P2P\PPTX\diamo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666749"/>
            <a:ext cx="609600" cy="838200"/>
          </a:xfrm>
          <a:prstGeom prst="rect">
            <a:avLst/>
          </a:prstGeom>
          <a:noFill/>
        </p:spPr>
      </p:pic>
      <p:pic>
        <p:nvPicPr>
          <p:cNvPr id="1029" name="Picture 5" descr="C:\Users\Sificus\Desktop\New P2P\PPTX\ethere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666749"/>
            <a:ext cx="533400" cy="838200"/>
          </a:xfrm>
          <a:prstGeom prst="rect">
            <a:avLst/>
          </a:prstGeom>
          <a:noFill/>
        </p:spPr>
      </p:pic>
      <p:pic>
        <p:nvPicPr>
          <p:cNvPr id="1030" name="Picture 6" descr="C:\Users\Sificus\Desktop\New P2P\PPTX\ethereumpr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666749"/>
            <a:ext cx="533400" cy="838200"/>
          </a:xfrm>
          <a:prstGeom prst="rect">
            <a:avLst/>
          </a:prstGeom>
          <a:noFill/>
        </p:spPr>
      </p:pic>
      <p:sp>
        <p:nvSpPr>
          <p:cNvPr id="104" name="TextBox 103"/>
          <p:cNvSpPr txBox="1"/>
          <p:nvPr/>
        </p:nvSpPr>
        <p:spPr>
          <a:xfrm>
            <a:off x="0" y="4199751"/>
            <a:ext cx="4953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* </a:t>
            </a:r>
            <a:r>
              <a:rPr lang="en-US" sz="1050" dirty="0" smtClean="0"/>
              <a:t>Splits only points on</a:t>
            </a:r>
            <a:r>
              <a:rPr lang="ru-RU" sz="1050" dirty="0" smtClean="0"/>
              <a:t> </a:t>
            </a:r>
            <a:r>
              <a:rPr lang="ru-RU" sz="1050" dirty="0" smtClean="0"/>
              <a:t>«</a:t>
            </a:r>
            <a:r>
              <a:rPr lang="en-US" sz="1050" dirty="0" smtClean="0"/>
              <a:t>ETH </a:t>
            </a:r>
            <a:r>
              <a:rPr lang="en-US" sz="1050" dirty="0" smtClean="0"/>
              <a:t>mining points</a:t>
            </a:r>
            <a:r>
              <a:rPr lang="ru-RU" sz="1050" dirty="0" smtClean="0"/>
              <a:t>»</a:t>
            </a:r>
            <a:r>
              <a:rPr lang="en-US" sz="1050" dirty="0" smtClean="0"/>
              <a:t> account</a:t>
            </a:r>
            <a:endParaRPr lang="ru-RU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0" y="4451434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* </a:t>
            </a:r>
            <a:r>
              <a:rPr lang="en-US" sz="1050" dirty="0" smtClean="0"/>
              <a:t>If your package is Silver and you’ve passed one split, after upgrade to</a:t>
            </a:r>
            <a:r>
              <a:rPr lang="ru-RU" sz="1050" dirty="0" smtClean="0"/>
              <a:t> </a:t>
            </a:r>
            <a:r>
              <a:rPr lang="en-US" sz="1050" dirty="0" smtClean="0"/>
              <a:t>Ethereum</a:t>
            </a:r>
            <a:r>
              <a:rPr lang="ru-RU" sz="1050" dirty="0" smtClean="0"/>
              <a:t> </a:t>
            </a:r>
            <a:r>
              <a:rPr lang="en-US" sz="1050" dirty="0" smtClean="0"/>
              <a:t>or</a:t>
            </a:r>
            <a:r>
              <a:rPr lang="ru-RU" sz="1050" dirty="0" smtClean="0"/>
              <a:t> </a:t>
            </a:r>
            <a:r>
              <a:rPr lang="en-US" sz="1050" dirty="0" smtClean="0"/>
              <a:t>EthereumPRO </a:t>
            </a:r>
            <a:r>
              <a:rPr lang="en-US" sz="1050" dirty="0" smtClean="0"/>
              <a:t>you will have only one more split</a:t>
            </a:r>
            <a:r>
              <a:rPr lang="ru-RU" sz="1050" dirty="0" smtClean="0"/>
              <a:t>.</a:t>
            </a:r>
            <a:endParaRPr lang="ru-RU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3971151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* </a:t>
            </a:r>
            <a:r>
              <a:rPr lang="en-US" sz="1050" dirty="0" smtClean="0"/>
              <a:t>Current Ethereum rate </a:t>
            </a:r>
            <a:r>
              <a:rPr lang="ru-RU" sz="1050" dirty="0" smtClean="0"/>
              <a:t>13</a:t>
            </a:r>
            <a:r>
              <a:rPr lang="en-US" sz="1050" dirty="0" smtClean="0"/>
              <a:t>$</a:t>
            </a:r>
            <a:endParaRPr lang="ru-RU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304800" y="280035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After split</a:t>
            </a:r>
            <a:r>
              <a:rPr lang="ru-RU" sz="900" dirty="0" smtClean="0"/>
              <a:t> </a:t>
            </a:r>
            <a:r>
              <a:rPr lang="ru-RU" sz="900" dirty="0" smtClean="0"/>
              <a:t>10 </a:t>
            </a:r>
            <a:r>
              <a:rPr lang="en-US" sz="900" dirty="0" smtClean="0"/>
              <a:t>points</a:t>
            </a:r>
            <a:endParaRPr lang="ru-RU" sz="900" dirty="0" smtClean="0"/>
          </a:p>
          <a:p>
            <a:r>
              <a:rPr lang="en-US" sz="900" dirty="0" smtClean="0"/>
              <a:t>After</a:t>
            </a:r>
            <a:r>
              <a:rPr lang="ru-RU" sz="900" dirty="0" smtClean="0"/>
              <a:t>30 </a:t>
            </a:r>
            <a:r>
              <a:rPr lang="en-US" sz="900" dirty="0" smtClean="0"/>
              <a:t>days of work</a:t>
            </a:r>
            <a:endParaRPr lang="ru-RU" sz="900" dirty="0" smtClean="0"/>
          </a:p>
          <a:p>
            <a:r>
              <a:rPr lang="ru-RU" sz="900" dirty="0" smtClean="0"/>
              <a:t>15 </a:t>
            </a:r>
            <a:r>
              <a:rPr lang="en-US" sz="900" dirty="0" err="1" smtClean="0"/>
              <a:t>Ethereums</a:t>
            </a:r>
            <a:endParaRPr lang="ru-RU" sz="900" dirty="0" smtClean="0"/>
          </a:p>
          <a:p>
            <a:r>
              <a:rPr lang="ru-RU" sz="900" dirty="0" smtClean="0"/>
              <a:t>15*13=195</a:t>
            </a:r>
            <a:r>
              <a:rPr lang="en-US" sz="900" dirty="0" smtClean="0"/>
              <a:t>$</a:t>
            </a:r>
          </a:p>
          <a:p>
            <a:r>
              <a:rPr lang="en-US" sz="900" dirty="0" smtClean="0"/>
              <a:t>Expenses </a:t>
            </a:r>
            <a:r>
              <a:rPr lang="ru-RU" sz="900" dirty="0" smtClean="0"/>
              <a:t>50</a:t>
            </a:r>
            <a:r>
              <a:rPr lang="en-US" sz="900" dirty="0" smtClean="0"/>
              <a:t>$</a:t>
            </a:r>
          </a:p>
          <a:p>
            <a:r>
              <a:rPr lang="en-US" sz="900" dirty="0" smtClean="0"/>
              <a:t>Profit</a:t>
            </a:r>
            <a:r>
              <a:rPr lang="ru-RU" sz="900" dirty="0" smtClean="0"/>
              <a:t> </a:t>
            </a:r>
            <a:r>
              <a:rPr lang="ru-RU" sz="900" dirty="0" smtClean="0"/>
              <a:t>195</a:t>
            </a:r>
            <a:r>
              <a:rPr lang="en-US" sz="900" dirty="0" smtClean="0"/>
              <a:t>$</a:t>
            </a:r>
            <a:endParaRPr lang="ru-RU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57400" y="280035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After split 4</a:t>
            </a:r>
            <a:r>
              <a:rPr lang="ru-RU" sz="900" dirty="0" smtClean="0"/>
              <a:t>0 </a:t>
            </a:r>
            <a:r>
              <a:rPr lang="en-US" sz="900" dirty="0" smtClean="0"/>
              <a:t>points</a:t>
            </a:r>
            <a:endParaRPr lang="ru-RU" sz="900" dirty="0" smtClean="0"/>
          </a:p>
          <a:p>
            <a:r>
              <a:rPr lang="en-US" sz="900" dirty="0" smtClean="0"/>
              <a:t>After</a:t>
            </a:r>
            <a:r>
              <a:rPr lang="ru-RU" sz="900" dirty="0" smtClean="0"/>
              <a:t>30 </a:t>
            </a:r>
            <a:r>
              <a:rPr lang="en-US" sz="900" dirty="0" smtClean="0"/>
              <a:t>days of work</a:t>
            </a:r>
            <a:endParaRPr lang="ru-RU" sz="900" dirty="0" smtClean="0"/>
          </a:p>
          <a:p>
            <a:r>
              <a:rPr lang="en-US" sz="900" dirty="0" smtClean="0"/>
              <a:t>60</a:t>
            </a:r>
            <a:r>
              <a:rPr lang="ru-RU" sz="900" dirty="0" smtClean="0"/>
              <a:t> </a:t>
            </a:r>
            <a:r>
              <a:rPr lang="en-US" sz="900" dirty="0" err="1" smtClean="0"/>
              <a:t>Ethereums</a:t>
            </a:r>
            <a:endParaRPr lang="ru-RU" sz="900" dirty="0" smtClean="0"/>
          </a:p>
          <a:p>
            <a:r>
              <a:rPr lang="en-US" sz="900" dirty="0" smtClean="0"/>
              <a:t>60</a:t>
            </a:r>
            <a:r>
              <a:rPr lang="ru-RU" sz="900" dirty="0" smtClean="0"/>
              <a:t>*13=</a:t>
            </a:r>
            <a:r>
              <a:rPr lang="en-US" sz="900" dirty="0" smtClean="0"/>
              <a:t>780$</a:t>
            </a:r>
          </a:p>
          <a:p>
            <a:r>
              <a:rPr lang="en-US" sz="900" dirty="0" smtClean="0"/>
              <a:t>Expenses </a:t>
            </a:r>
            <a:r>
              <a:rPr lang="en-US" sz="900" dirty="0" smtClean="0"/>
              <a:t>199</a:t>
            </a:r>
            <a:r>
              <a:rPr lang="en-US" sz="900" dirty="0" smtClean="0"/>
              <a:t>$ </a:t>
            </a:r>
            <a:endParaRPr lang="en-US" sz="900" dirty="0" smtClean="0"/>
          </a:p>
          <a:p>
            <a:r>
              <a:rPr lang="en-US" sz="900" dirty="0" smtClean="0"/>
              <a:t>Profit</a:t>
            </a:r>
            <a:r>
              <a:rPr lang="ru-RU" sz="900" dirty="0" smtClean="0"/>
              <a:t> </a:t>
            </a:r>
            <a:r>
              <a:rPr lang="en-US" sz="900" dirty="0" smtClean="0"/>
              <a:t>780</a:t>
            </a:r>
            <a:r>
              <a:rPr lang="en-US" sz="900" dirty="0" smtClean="0"/>
              <a:t>$</a:t>
            </a:r>
            <a:endParaRPr lang="ru-RU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810000" y="280035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After </a:t>
            </a:r>
            <a:r>
              <a:rPr lang="en-US" sz="900" dirty="0" smtClean="0"/>
              <a:t>split </a:t>
            </a:r>
            <a:r>
              <a:rPr lang="ru-RU" sz="900" dirty="0" smtClean="0"/>
              <a:t>1</a:t>
            </a:r>
            <a:r>
              <a:rPr lang="en-US" sz="900" dirty="0" smtClean="0"/>
              <a:t>0</a:t>
            </a:r>
            <a:r>
              <a:rPr lang="ru-RU" sz="900" dirty="0" smtClean="0"/>
              <a:t>0 </a:t>
            </a:r>
            <a:r>
              <a:rPr lang="en-US" sz="900" dirty="0" smtClean="0"/>
              <a:t>points</a:t>
            </a:r>
            <a:endParaRPr lang="ru-RU" sz="900" dirty="0" smtClean="0"/>
          </a:p>
          <a:p>
            <a:r>
              <a:rPr lang="en-US" sz="900" dirty="0" smtClean="0"/>
              <a:t>After</a:t>
            </a:r>
            <a:r>
              <a:rPr lang="ru-RU" sz="900" dirty="0" smtClean="0"/>
              <a:t>30 </a:t>
            </a:r>
            <a:r>
              <a:rPr lang="en-US" sz="900" dirty="0" smtClean="0"/>
              <a:t>days of work</a:t>
            </a:r>
            <a:endParaRPr lang="ru-RU" sz="900" dirty="0" smtClean="0"/>
          </a:p>
          <a:p>
            <a:r>
              <a:rPr lang="ru-RU" sz="900" dirty="0" smtClean="0"/>
              <a:t>15</a:t>
            </a:r>
            <a:r>
              <a:rPr lang="en-US" sz="900" dirty="0" smtClean="0"/>
              <a:t>0</a:t>
            </a:r>
            <a:r>
              <a:rPr lang="ru-RU" sz="900" dirty="0" smtClean="0"/>
              <a:t> </a:t>
            </a:r>
            <a:r>
              <a:rPr lang="en-US" sz="900" dirty="0" err="1" smtClean="0"/>
              <a:t>Ethereums</a:t>
            </a:r>
            <a:endParaRPr lang="ru-RU" sz="900" dirty="0" smtClean="0"/>
          </a:p>
          <a:p>
            <a:r>
              <a:rPr lang="ru-RU" sz="900" dirty="0" smtClean="0"/>
              <a:t>15</a:t>
            </a:r>
            <a:r>
              <a:rPr lang="en-US" sz="900" dirty="0" smtClean="0"/>
              <a:t>0</a:t>
            </a:r>
            <a:r>
              <a:rPr lang="ru-RU" sz="900" dirty="0" smtClean="0"/>
              <a:t>*13=195</a:t>
            </a:r>
            <a:r>
              <a:rPr lang="en-US" sz="900" dirty="0" smtClean="0"/>
              <a:t>0$</a:t>
            </a:r>
          </a:p>
          <a:p>
            <a:r>
              <a:rPr lang="en-US" sz="900" dirty="0" smtClean="0"/>
              <a:t>Expenses </a:t>
            </a:r>
            <a:r>
              <a:rPr lang="ru-RU" sz="900" dirty="0" smtClean="0"/>
              <a:t>50</a:t>
            </a:r>
            <a:r>
              <a:rPr lang="en-US" sz="900" dirty="0" smtClean="0"/>
              <a:t>$ </a:t>
            </a:r>
            <a:endParaRPr lang="en-US" sz="900" dirty="0" smtClean="0"/>
          </a:p>
          <a:p>
            <a:r>
              <a:rPr lang="en-US" sz="900" dirty="0" smtClean="0"/>
              <a:t>Profit</a:t>
            </a:r>
            <a:r>
              <a:rPr lang="ru-RU" sz="900" dirty="0" smtClean="0"/>
              <a:t> </a:t>
            </a:r>
            <a:r>
              <a:rPr lang="ru-RU" sz="900" dirty="0" smtClean="0"/>
              <a:t>195</a:t>
            </a:r>
            <a:r>
              <a:rPr lang="en-US" sz="900" dirty="0" smtClean="0"/>
              <a:t>0$</a:t>
            </a:r>
            <a:endParaRPr lang="ru-RU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486400" y="280035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After </a:t>
            </a:r>
            <a:r>
              <a:rPr lang="en-US" sz="900" dirty="0" smtClean="0"/>
              <a:t>2 splits </a:t>
            </a:r>
            <a:r>
              <a:rPr lang="ru-RU" sz="900" dirty="0" smtClean="0"/>
              <a:t>440 </a:t>
            </a:r>
            <a:r>
              <a:rPr lang="en-US" sz="900" dirty="0" smtClean="0"/>
              <a:t>points</a:t>
            </a:r>
            <a:endParaRPr lang="ru-RU" sz="900" dirty="0" smtClean="0"/>
          </a:p>
          <a:p>
            <a:r>
              <a:rPr lang="en-US" sz="900" dirty="0" smtClean="0"/>
              <a:t>After</a:t>
            </a:r>
            <a:r>
              <a:rPr lang="ru-RU" sz="900" dirty="0" smtClean="0"/>
              <a:t>30 </a:t>
            </a:r>
            <a:r>
              <a:rPr lang="en-US" sz="900" dirty="0" smtClean="0"/>
              <a:t>days of work</a:t>
            </a:r>
            <a:endParaRPr lang="ru-RU" sz="900" dirty="0" smtClean="0"/>
          </a:p>
          <a:p>
            <a:r>
              <a:rPr lang="ru-RU" sz="900" dirty="0" smtClean="0"/>
              <a:t>660 </a:t>
            </a:r>
            <a:r>
              <a:rPr lang="en-US" sz="900" dirty="0" err="1" smtClean="0"/>
              <a:t>Ethereums</a:t>
            </a:r>
            <a:endParaRPr lang="ru-RU" sz="900" dirty="0" smtClean="0"/>
          </a:p>
          <a:p>
            <a:r>
              <a:rPr lang="ru-RU" sz="900" dirty="0" smtClean="0"/>
              <a:t>660*13=8580</a:t>
            </a:r>
            <a:r>
              <a:rPr lang="en-US" sz="900" dirty="0" smtClean="0"/>
              <a:t>$</a:t>
            </a:r>
          </a:p>
          <a:p>
            <a:r>
              <a:rPr lang="en-US" sz="900" dirty="0" smtClean="0"/>
              <a:t>Expenses </a:t>
            </a:r>
            <a:r>
              <a:rPr lang="ru-RU" sz="900" dirty="0" smtClean="0"/>
              <a:t>999</a:t>
            </a:r>
            <a:r>
              <a:rPr lang="en-US" sz="900" dirty="0" smtClean="0"/>
              <a:t>$ </a:t>
            </a:r>
            <a:endParaRPr lang="en-US" sz="900" dirty="0" smtClean="0"/>
          </a:p>
          <a:p>
            <a:r>
              <a:rPr lang="en-US" sz="900" dirty="0" smtClean="0"/>
              <a:t>Profit</a:t>
            </a:r>
            <a:r>
              <a:rPr lang="ru-RU" sz="900" dirty="0" smtClean="0"/>
              <a:t> </a:t>
            </a:r>
            <a:r>
              <a:rPr lang="ru-RU" sz="900" dirty="0" smtClean="0"/>
              <a:t>8580</a:t>
            </a:r>
            <a:r>
              <a:rPr lang="en-US" sz="900" dirty="0" smtClean="0"/>
              <a:t>$</a:t>
            </a:r>
            <a:endParaRPr lang="ru-RU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239000" y="280035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After </a:t>
            </a:r>
            <a:r>
              <a:rPr lang="en-US" sz="900" dirty="0" smtClean="0"/>
              <a:t>splits </a:t>
            </a:r>
            <a:r>
              <a:rPr lang="ru-RU" sz="900" dirty="0" smtClean="0"/>
              <a:t>1000 </a:t>
            </a:r>
            <a:r>
              <a:rPr lang="en-US" sz="900" dirty="0" smtClean="0"/>
              <a:t>points</a:t>
            </a:r>
            <a:endParaRPr lang="ru-RU" sz="900" dirty="0" smtClean="0"/>
          </a:p>
          <a:p>
            <a:r>
              <a:rPr lang="en-US" sz="900" dirty="0" smtClean="0"/>
              <a:t>After</a:t>
            </a:r>
            <a:r>
              <a:rPr lang="ru-RU" sz="900" dirty="0" smtClean="0"/>
              <a:t>30 </a:t>
            </a:r>
            <a:r>
              <a:rPr lang="en-US" sz="900" dirty="0" smtClean="0"/>
              <a:t>days of work</a:t>
            </a:r>
            <a:endParaRPr lang="ru-RU" sz="900" dirty="0" smtClean="0"/>
          </a:p>
          <a:p>
            <a:r>
              <a:rPr lang="ru-RU" sz="900" dirty="0" smtClean="0"/>
              <a:t>1500 </a:t>
            </a:r>
            <a:r>
              <a:rPr lang="en-US" sz="900" dirty="0" err="1" smtClean="0"/>
              <a:t>Ethereums</a:t>
            </a:r>
            <a:endParaRPr lang="ru-RU" sz="900" dirty="0" smtClean="0"/>
          </a:p>
          <a:p>
            <a:r>
              <a:rPr lang="ru-RU" sz="900" dirty="0" smtClean="0"/>
              <a:t>1500*13=19500</a:t>
            </a:r>
            <a:r>
              <a:rPr lang="en-US" sz="900" dirty="0" smtClean="0"/>
              <a:t>$</a:t>
            </a:r>
          </a:p>
          <a:p>
            <a:r>
              <a:rPr lang="en-US" sz="900" dirty="0" smtClean="0"/>
              <a:t>Expenses </a:t>
            </a:r>
            <a:r>
              <a:rPr lang="ru-RU" sz="900" dirty="0" smtClean="0"/>
              <a:t>1999</a:t>
            </a:r>
            <a:r>
              <a:rPr lang="en-US" sz="900" dirty="0" smtClean="0"/>
              <a:t>$ </a:t>
            </a:r>
            <a:endParaRPr lang="en-US" sz="900" dirty="0" smtClean="0"/>
          </a:p>
          <a:p>
            <a:r>
              <a:rPr lang="en-US" sz="900" dirty="0" smtClean="0"/>
              <a:t>Profit</a:t>
            </a:r>
            <a:r>
              <a:rPr lang="ru-RU" sz="900" dirty="0" smtClean="0"/>
              <a:t> </a:t>
            </a:r>
            <a:r>
              <a:rPr lang="ru-RU" sz="900" dirty="0" smtClean="0"/>
              <a:t>19500</a:t>
            </a:r>
            <a:r>
              <a:rPr lang="en-US" sz="900" dirty="0" smtClean="0"/>
              <a:t>$</a:t>
            </a:r>
            <a:endParaRPr lang="ru-RU" sz="900" dirty="0"/>
          </a:p>
        </p:txBody>
      </p:sp>
      <p:sp>
        <p:nvSpPr>
          <p:cNvPr id="112" name="Rectangle 3"/>
          <p:cNvSpPr>
            <a:spLocks noChangeArrowheads="1"/>
          </p:cNvSpPr>
          <p:nvPr/>
        </p:nvSpPr>
        <p:spPr bwMode="auto">
          <a:xfrm>
            <a:off x="5181600" y="3953530"/>
            <a:ext cx="38862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The following illustrations are only for educational purposes and is not intended to serve as a guarantee of income. </a:t>
            </a:r>
            <a:r>
              <a:rPr lang="en-US" sz="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All calculations are made depending to the current rate</a:t>
            </a:r>
            <a:r>
              <a:rPr lang="ru-RU" sz="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en-US" sz="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All rates are taken from exchange and regulated by members.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7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119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0" name="Picture 9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8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116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7" name="Picture 9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0014632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50" grpId="0"/>
      <p:bldP spid="5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48" grpId="0" animBg="1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600202"/>
            <a:ext cx="9144000" cy="2292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638300"/>
            <a:ext cx="9144000" cy="22098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3297823" y="4291340"/>
            <a:ext cx="2493377" cy="2616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100" spc="300" dirty="0" smtClean="0">
                <a:solidFill>
                  <a:schemeClr val="bg1"/>
                </a:solidFill>
                <a:latin typeface="Lato" pitchFamily="34" charset="0"/>
              </a:rPr>
              <a:t>www.ethereumpro.org</a:t>
            </a:r>
            <a:endParaRPr lang="en-US" sz="1100" spc="3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8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5750"/>
            <a:ext cx="952500" cy="990600"/>
          </a:xfrm>
          <a:prstGeom prst="rect">
            <a:avLst/>
          </a:prstGeom>
          <a:noFill/>
        </p:spPr>
      </p:pic>
      <p:sp>
        <p:nvSpPr>
          <p:cNvPr id="9" name="Rectangle 1"/>
          <p:cNvSpPr>
            <a:spLocks/>
          </p:cNvSpPr>
          <p:nvPr/>
        </p:nvSpPr>
        <p:spPr bwMode="auto">
          <a:xfrm>
            <a:off x="0" y="2571750"/>
            <a:ext cx="9144000" cy="362922"/>
          </a:xfrm>
          <a:prstGeom prst="rect">
            <a:avLst/>
          </a:prstGeom>
          <a:solidFill>
            <a:schemeClr val="accent3">
              <a:alpha val="26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itchFamily="34" charset="0"/>
                <a:ea typeface="MS PGothic" pitchFamily="34" charset="-128"/>
                <a:sym typeface="Lato Light" pitchFamily="34" charset="0"/>
              </a:rPr>
              <a:t>Thank you so much</a:t>
            </a:r>
          </a:p>
        </p:txBody>
      </p:sp>
      <p:grpSp>
        <p:nvGrpSpPr>
          <p:cNvPr id="10" name="Group 8"/>
          <p:cNvGrpSpPr/>
          <p:nvPr/>
        </p:nvGrpSpPr>
        <p:grpSpPr>
          <a:xfrm>
            <a:off x="0" y="2629016"/>
            <a:ext cx="3278596" cy="247534"/>
            <a:chOff x="-15239" y="2522198"/>
            <a:chExt cx="3278596" cy="247534"/>
          </a:xfrm>
        </p:grpSpPr>
        <p:cxnSp>
          <p:nvCxnSpPr>
            <p:cNvPr id="11" name="Straight Connector 2"/>
            <p:cNvCxnSpPr/>
            <p:nvPr/>
          </p:nvCxnSpPr>
          <p:spPr>
            <a:xfrm flipH="1">
              <a:off x="-15239" y="2645965"/>
              <a:ext cx="2547320" cy="198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5"/>
            <p:cNvGrpSpPr/>
            <p:nvPr/>
          </p:nvGrpSpPr>
          <p:grpSpPr>
            <a:xfrm flipH="1">
              <a:off x="2532081" y="2522198"/>
              <a:ext cx="731276" cy="247534"/>
              <a:chOff x="2547321" y="2522198"/>
              <a:chExt cx="731276" cy="247534"/>
            </a:xfrm>
          </p:grpSpPr>
          <p:sp>
            <p:nvSpPr>
              <p:cNvPr id="13" name="Oval 3"/>
              <p:cNvSpPr/>
              <p:nvPr/>
            </p:nvSpPr>
            <p:spPr>
              <a:xfrm>
                <a:off x="3138871" y="2576102"/>
                <a:ext cx="139726" cy="1397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2"/>
              <p:cNvSpPr/>
              <p:nvPr/>
            </p:nvSpPr>
            <p:spPr>
              <a:xfrm>
                <a:off x="2872475" y="2552977"/>
                <a:ext cx="185976" cy="1859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3"/>
              <p:cNvSpPr/>
              <p:nvPr/>
            </p:nvSpPr>
            <p:spPr>
              <a:xfrm>
                <a:off x="2547321" y="2522198"/>
                <a:ext cx="247534" cy="2475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23"/>
          <p:cNvGrpSpPr/>
          <p:nvPr/>
        </p:nvGrpSpPr>
        <p:grpSpPr>
          <a:xfrm flipH="1">
            <a:off x="5865404" y="2629016"/>
            <a:ext cx="3278596" cy="247534"/>
            <a:chOff x="-15239" y="2522198"/>
            <a:chExt cx="3278596" cy="247534"/>
          </a:xfrm>
        </p:grpSpPr>
        <p:cxnSp>
          <p:nvCxnSpPr>
            <p:cNvPr id="19" name="Straight Connector 24"/>
            <p:cNvCxnSpPr>
              <a:stCxn id="21" idx="6"/>
            </p:cNvCxnSpPr>
            <p:nvPr/>
          </p:nvCxnSpPr>
          <p:spPr>
            <a:xfrm flipH="1">
              <a:off x="-15239" y="2645965"/>
              <a:ext cx="2547320" cy="198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25"/>
            <p:cNvGrpSpPr/>
            <p:nvPr/>
          </p:nvGrpSpPr>
          <p:grpSpPr>
            <a:xfrm flipH="1">
              <a:off x="2532081" y="2522198"/>
              <a:ext cx="731276" cy="247534"/>
              <a:chOff x="2547321" y="2522198"/>
              <a:chExt cx="731276" cy="247534"/>
            </a:xfrm>
          </p:grpSpPr>
          <p:sp>
            <p:nvSpPr>
              <p:cNvPr id="21" name="Oval 26"/>
              <p:cNvSpPr/>
              <p:nvPr/>
            </p:nvSpPr>
            <p:spPr>
              <a:xfrm>
                <a:off x="3138871" y="2576102"/>
                <a:ext cx="139726" cy="1397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7"/>
              <p:cNvSpPr/>
              <p:nvPr/>
            </p:nvSpPr>
            <p:spPr>
              <a:xfrm>
                <a:off x="2872475" y="2552977"/>
                <a:ext cx="185976" cy="1859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8"/>
              <p:cNvSpPr/>
              <p:nvPr/>
            </p:nvSpPr>
            <p:spPr>
              <a:xfrm>
                <a:off x="2547321" y="2522198"/>
                <a:ext cx="247534" cy="2475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8875709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451682" y="3230293"/>
            <a:ext cx="4692318" cy="909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9776" y="3230293"/>
            <a:ext cx="4692318" cy="909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451682" y="1533734"/>
            <a:ext cx="4692318" cy="909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47052" y="2436631"/>
            <a:ext cx="4696948" cy="803927"/>
            <a:chOff x="4447052" y="2436631"/>
            <a:chExt cx="4696948" cy="803927"/>
          </a:xfrm>
        </p:grpSpPr>
        <p:sp>
          <p:nvSpPr>
            <p:cNvPr id="59" name="Rectangle 58"/>
            <p:cNvSpPr/>
            <p:nvPr/>
          </p:nvSpPr>
          <p:spPr>
            <a:xfrm>
              <a:off x="4451682" y="2436631"/>
              <a:ext cx="4692318" cy="7958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47052" y="2436631"/>
              <a:ext cx="4692318" cy="811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7052" y="3232441"/>
              <a:ext cx="4692318" cy="811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9776" y="1533734"/>
            <a:ext cx="4692318" cy="909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46" y="2436631"/>
            <a:ext cx="4696948" cy="803927"/>
            <a:chOff x="5146" y="2436631"/>
            <a:chExt cx="4696948" cy="803927"/>
          </a:xfrm>
        </p:grpSpPr>
        <p:sp>
          <p:nvSpPr>
            <p:cNvPr id="61" name="Rectangle 60"/>
            <p:cNvSpPr/>
            <p:nvPr/>
          </p:nvSpPr>
          <p:spPr>
            <a:xfrm>
              <a:off x="9776" y="2436631"/>
              <a:ext cx="4692318" cy="7958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46" y="2436631"/>
              <a:ext cx="4692318" cy="811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46" y="3232441"/>
              <a:ext cx="4692318" cy="811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6508" y="308006"/>
            <a:ext cx="490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is Ethereum?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19330" y="751496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  <a:latin typeface="Lato" pitchFamily="34" charset="0"/>
              </a:rPr>
              <a:t>A World Computer</a:t>
            </a:r>
            <a:endParaRPr lang="en-US" sz="1200" b="1" dirty="0">
              <a:solidFill>
                <a:schemeClr val="bg2"/>
              </a:solidFill>
              <a:latin typeface="Lato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56000" y="158115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Ethereum can be used to codify, decentralize, secure and trade just about anything: voting, domain names, financial exchanges, crowdfunding, etc.</a:t>
            </a:r>
            <a:endParaRPr lang="en-US" sz="10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56000" y="2546062"/>
            <a:ext cx="222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Ethereum, like any advanced system, will mean different things to different people.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56000" y="325755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Ethereum’s mission is the promotion of developments of new technologies and applications, especially in the fields of new open and decentralized software architectures.</a:t>
            </a:r>
            <a:endParaRPr lang="en-US" sz="10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76200" y="1588353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3"/>
                </a:solidFill>
              </a:rPr>
              <a:t>Ethereum is a platform and a programming language that makes it possible for any developer to build and publish next-generation distributed applications.</a:t>
            </a:r>
            <a:endParaRPr lang="en-US" sz="10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201" y="2419350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Ethereum borrows the concept of decentralized consensus that makes cryptocurrencies so resilient, yet makes it trivial to build on its foundation.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33337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3"/>
                </a:solidFill>
              </a:rPr>
              <a:t>Ethereum is developed by a worldwide team of passionate developers for the Ethereum Foundation.</a:t>
            </a:r>
            <a:endParaRPr lang="en-US" sz="10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02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72" name="Oval 71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75" name="Oval 74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pic>
        <p:nvPicPr>
          <p:cNvPr id="1026" name="Picture 2" descr="C:\Users\Sificus\Desktop\New P2P\PPTX\eth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52550"/>
            <a:ext cx="2919413" cy="2913063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5633825" y="2577415"/>
            <a:ext cx="572502" cy="57250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4" y="2639569"/>
            <a:ext cx="364273" cy="474726"/>
          </a:xfrm>
          <a:prstGeom prst="rect">
            <a:avLst/>
          </a:prstGeom>
        </p:spPr>
      </p:pic>
      <p:sp>
        <p:nvSpPr>
          <p:cNvPr id="86" name="Oval 85"/>
          <p:cNvSpPr/>
          <p:nvPr/>
        </p:nvSpPr>
        <p:spPr>
          <a:xfrm>
            <a:off x="5474833" y="1809750"/>
            <a:ext cx="572502" cy="5725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474833" y="3328516"/>
            <a:ext cx="572502" cy="5725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785742" y="2577415"/>
            <a:ext cx="572502" cy="57250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2970389" y="1809750"/>
            <a:ext cx="572502" cy="5725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970389" y="3328516"/>
            <a:ext cx="572502" cy="5725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06" y="1895277"/>
            <a:ext cx="218138" cy="392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23" y="2641531"/>
            <a:ext cx="241391" cy="4315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56" y="3421715"/>
            <a:ext cx="380865" cy="3242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12" y="3433198"/>
            <a:ext cx="373344" cy="356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72" y="1894293"/>
            <a:ext cx="422192" cy="324244"/>
          </a:xfrm>
          <a:prstGeom prst="rect">
            <a:avLst/>
          </a:prstGeom>
        </p:spPr>
      </p:pic>
      <p:grpSp>
        <p:nvGrpSpPr>
          <p:cNvPr id="67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68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104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5" name="Picture 9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100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101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" name="Picture 9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  <p:pic>
        <p:nvPicPr>
          <p:cNvPr id="107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927474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325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115798" y="1374864"/>
            <a:ext cx="2494802" cy="3025686"/>
          </a:xfrm>
          <a:prstGeom prst="roundRect">
            <a:avLst>
              <a:gd name="adj" fmla="val 9053"/>
            </a:avLst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300680" y="1544970"/>
            <a:ext cx="2157519" cy="874380"/>
          </a:xfrm>
          <a:prstGeom prst="roundRect">
            <a:avLst>
              <a:gd name="adj" fmla="val 90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5400000">
            <a:off x="2679555" y="-1066744"/>
            <a:ext cx="282176" cy="4264713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181" y="8191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0" y="9181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2014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400800" y="1562931"/>
            <a:ext cx="1905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Ethereum allows people to safely interact trustlessly by entering into neutrally enforceable agreements in a completely peer-to-peer fashion.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300681" y="2477549"/>
            <a:ext cx="2156400" cy="874800"/>
          </a:xfrm>
          <a:prstGeom prst="roundRect">
            <a:avLst>
              <a:gd name="adj" fmla="val 90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400800" y="2724150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Ethereum can only enforce within its own digital limits.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300681" y="3392873"/>
            <a:ext cx="2156400" cy="874800"/>
          </a:xfrm>
          <a:prstGeom prst="roundRect">
            <a:avLst>
              <a:gd name="adj" fmla="val 901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6400800" y="3486150"/>
            <a:ext cx="208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Ethereum does not remove the need for an external authority for adjudication over disputes outside its realm.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03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78" name="Oval 7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81" name="Oval 8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84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  <p:sp>
        <p:nvSpPr>
          <p:cNvPr id="74" name="Rounded Rectangle 7"/>
          <p:cNvSpPr/>
          <p:nvPr/>
        </p:nvSpPr>
        <p:spPr>
          <a:xfrm rot="5400000">
            <a:off x="2677712" y="-1676988"/>
            <a:ext cx="282176" cy="4266000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1" name="Rounded Rectangle 7"/>
          <p:cNvSpPr/>
          <p:nvPr/>
        </p:nvSpPr>
        <p:spPr>
          <a:xfrm rot="5400000">
            <a:off x="2679555" y="-457144"/>
            <a:ext cx="282176" cy="4264713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2" name="Rounded Rectangle 7"/>
          <p:cNvSpPr/>
          <p:nvPr/>
        </p:nvSpPr>
        <p:spPr>
          <a:xfrm rot="5400000">
            <a:off x="2679555" y="152456"/>
            <a:ext cx="282176" cy="4264713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3" name="Rounded Rectangle 7"/>
          <p:cNvSpPr/>
          <p:nvPr/>
        </p:nvSpPr>
        <p:spPr>
          <a:xfrm rot="5400000">
            <a:off x="2679555" y="784679"/>
            <a:ext cx="282176" cy="4264713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" name="Oval 8"/>
          <p:cNvSpPr/>
          <p:nvPr/>
        </p:nvSpPr>
        <p:spPr>
          <a:xfrm>
            <a:off x="90000" y="14287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000" y="15277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2014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06" name="Oval 8"/>
          <p:cNvSpPr/>
          <p:nvPr/>
        </p:nvSpPr>
        <p:spPr>
          <a:xfrm>
            <a:off x="90000" y="20383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000" y="21373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2015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08" name="Oval 8"/>
          <p:cNvSpPr/>
          <p:nvPr/>
        </p:nvSpPr>
        <p:spPr>
          <a:xfrm>
            <a:off x="90000" y="26479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000" y="27469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2016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0" name="Oval 8"/>
          <p:cNvSpPr/>
          <p:nvPr/>
        </p:nvSpPr>
        <p:spPr>
          <a:xfrm>
            <a:off x="90000" y="2095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000" y="3085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2013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800" y="31492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Ethereum was initially described by Buterin in late 2013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7600" y="92452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march 2014 launch Ethereum platform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5800" y="1534125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April 2014, Ethereum was formally described by Gavin Wood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5800" y="2143725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Ethereum's live </a:t>
            </a:r>
            <a:r>
              <a:rPr lang="en-US" sz="1200" dirty="0" err="1" smtClean="0"/>
              <a:t>blockchain</a:t>
            </a:r>
            <a:r>
              <a:rPr lang="en-US" sz="1200" dirty="0" smtClean="0"/>
              <a:t> was launched on 30 July 2015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7600" y="278112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2016 January launch ethereumpro.org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-21822" y="3307994"/>
            <a:ext cx="1545822" cy="1168756"/>
          </a:xfrm>
          <a:custGeom>
            <a:avLst/>
            <a:gdLst>
              <a:gd name="T0" fmla="*/ 839 w 856"/>
              <a:gd name="T1" fmla="*/ 266 h 608"/>
              <a:gd name="T2" fmla="*/ 653 w 856"/>
              <a:gd name="T3" fmla="*/ 37 h 608"/>
              <a:gd name="T4" fmla="*/ 574 w 856"/>
              <a:gd name="T5" fmla="*/ 0 h 608"/>
              <a:gd name="T6" fmla="*/ 35 w 856"/>
              <a:gd name="T7" fmla="*/ 0 h 608"/>
              <a:gd name="T8" fmla="*/ 17 w 856"/>
              <a:gd name="T9" fmla="*/ 37 h 608"/>
              <a:gd name="T10" fmla="*/ 203 w 856"/>
              <a:gd name="T11" fmla="*/ 266 h 608"/>
              <a:gd name="T12" fmla="*/ 203 w 856"/>
              <a:gd name="T13" fmla="*/ 341 h 608"/>
              <a:gd name="T14" fmla="*/ 17 w 856"/>
              <a:gd name="T15" fmla="*/ 570 h 608"/>
              <a:gd name="T16" fmla="*/ 35 w 856"/>
              <a:gd name="T17" fmla="*/ 608 h 608"/>
              <a:gd name="T18" fmla="*/ 574 w 856"/>
              <a:gd name="T19" fmla="*/ 608 h 608"/>
              <a:gd name="T20" fmla="*/ 653 w 856"/>
              <a:gd name="T21" fmla="*/ 570 h 608"/>
              <a:gd name="T22" fmla="*/ 839 w 856"/>
              <a:gd name="T23" fmla="*/ 341 h 608"/>
              <a:gd name="T24" fmla="*/ 839 w 856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" h="608">
                <a:moveTo>
                  <a:pt x="839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7" y="17"/>
                  <a:pt x="601" y="0"/>
                  <a:pt x="57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9" y="0"/>
                  <a:pt x="0" y="17"/>
                  <a:pt x="17" y="37"/>
                </a:cubicBezTo>
                <a:cubicBezTo>
                  <a:pt x="203" y="266"/>
                  <a:pt x="203" y="266"/>
                  <a:pt x="203" y="266"/>
                </a:cubicBezTo>
                <a:cubicBezTo>
                  <a:pt x="220" y="287"/>
                  <a:pt x="220" y="321"/>
                  <a:pt x="203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9" y="608"/>
                  <a:pt x="35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1" y="608"/>
                  <a:pt x="637" y="591"/>
                  <a:pt x="653" y="570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56" y="321"/>
                  <a:pt x="856" y="287"/>
                  <a:pt x="839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1371600" y="3306750"/>
            <a:ext cx="1544400" cy="117000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3 w 855"/>
              <a:gd name="T5" fmla="*/ 0 h 608"/>
              <a:gd name="T6" fmla="*/ 34 w 855"/>
              <a:gd name="T7" fmla="*/ 0 h 608"/>
              <a:gd name="T8" fmla="*/ 16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6 w 855"/>
              <a:gd name="T15" fmla="*/ 570 h 608"/>
              <a:gd name="T16" fmla="*/ 34 w 855"/>
              <a:gd name="T17" fmla="*/ 608 h 608"/>
              <a:gd name="T18" fmla="*/ 573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6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6" y="570"/>
                  <a:pt x="16" y="570"/>
                  <a:pt x="16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3" y="608"/>
                  <a:pt x="573" y="608"/>
                  <a:pt x="573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743200" y="3306750"/>
            <a:ext cx="1544400" cy="117000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4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4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4"/>
          <p:cNvSpPr>
            <a:spLocks/>
          </p:cNvSpPr>
          <p:nvPr/>
        </p:nvSpPr>
        <p:spPr bwMode="auto">
          <a:xfrm>
            <a:off x="4114800" y="3306750"/>
            <a:ext cx="1544400" cy="117000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5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5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5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304800" y="3734215"/>
            <a:ext cx="1110375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>
                <a:solidFill>
                  <a:schemeClr val="accent3"/>
                </a:solidFill>
                <a:latin typeface="Oswald" pitchFamily="50"/>
              </a:rPr>
              <a:t>Untraceable</a:t>
            </a:r>
            <a:endParaRPr lang="en-US" sz="120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964211" y="3734215"/>
            <a:ext cx="626589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>
                <a:solidFill>
                  <a:schemeClr val="accent3"/>
                </a:solidFill>
                <a:latin typeface="Oswald" pitchFamily="50"/>
              </a:rPr>
              <a:t>Safe</a:t>
            </a:r>
            <a:endParaRPr lang="en-US" sz="120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52800" y="3734215"/>
            <a:ext cx="685800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>
                <a:solidFill>
                  <a:schemeClr val="accent3"/>
                </a:solidFill>
                <a:latin typeface="Oswald" pitchFamily="50"/>
              </a:rPr>
              <a:t>Easy</a:t>
            </a:r>
            <a:endParaRPr lang="en-US" sz="120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528425" y="3734215"/>
            <a:ext cx="1110375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>
                <a:solidFill>
                  <a:schemeClr val="accent3"/>
                </a:solidFill>
                <a:latin typeface="Oswald" pitchFamily="50"/>
              </a:rPr>
              <a:t>Low inflation</a:t>
            </a:r>
            <a:endParaRPr lang="en-US" sz="1200" dirty="0">
              <a:solidFill>
                <a:schemeClr val="accent3"/>
              </a:solidFill>
              <a:latin typeface="Oswald" pitchFamily="50"/>
            </a:endParaRPr>
          </a:p>
        </p:txBody>
      </p:sp>
      <p:pic>
        <p:nvPicPr>
          <p:cNvPr id="2052" name="Picture 4" descr="C:\Users\Sificus\Desktop\New P2P\PPTX\slide4-img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133350"/>
            <a:ext cx="1570037" cy="1158875"/>
          </a:xfrm>
          <a:prstGeom prst="rect">
            <a:avLst/>
          </a:prstGeom>
          <a:noFill/>
        </p:spPr>
      </p:pic>
      <p:pic>
        <p:nvPicPr>
          <p:cNvPr id="67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45510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0" y="1238250"/>
            <a:ext cx="9144000" cy="3143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875304" y="2329327"/>
            <a:ext cx="363884" cy="7934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01089" y="2329327"/>
            <a:ext cx="394756" cy="6410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20815" y="2329327"/>
            <a:ext cx="363884" cy="7934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47126" y="2329327"/>
            <a:ext cx="239099" cy="6410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11195" y="2329327"/>
            <a:ext cx="513027" cy="89645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939049" y="2329327"/>
            <a:ext cx="293932" cy="6410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93692" y="308006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Lato" pitchFamily="34" charset="0"/>
              </a:rPr>
              <a:t>FOUNDERS</a:t>
            </a:r>
            <a:endParaRPr lang="en-US" sz="2800" b="1" dirty="0">
              <a:solidFill>
                <a:sysClr val="windowText" lastClr="000000"/>
              </a:solidFill>
              <a:latin typeface="Lat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3692" y="717312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  <a:latin typeface="Lato" pitchFamily="34" charset="0"/>
              </a:rPr>
              <a:t>Foundation Team</a:t>
            </a:r>
            <a:endParaRPr lang="en-US" sz="1200" b="1" dirty="0">
              <a:solidFill>
                <a:schemeClr val="accent1"/>
              </a:solidFill>
              <a:latin typeface="Lato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04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30" name="Oval 29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34" name="Oval 33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38200" y="2565693"/>
            <a:ext cx="1173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Ming Chan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43200" y="241935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Vitalik </a:t>
            </a:r>
          </a:p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Buterin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76800" y="2398752"/>
            <a:ext cx="1173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Yessin Schiegg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041110" y="2553385"/>
            <a:ext cx="1569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Stefano Bertolo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27322" y="4077385"/>
            <a:ext cx="1173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Bernd Lapp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88228" y="4042356"/>
            <a:ext cx="1574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David Ben Kay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65130" y="4042356"/>
            <a:ext cx="15548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Jeffrey Wilcke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pic>
        <p:nvPicPr>
          <p:cNvPr id="1029" name="Picture 5" descr="C:\Users\Sificus\Desktop\New P2P\PPTX\Founders\MINGCH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2" y="1300162"/>
            <a:ext cx="1195388" cy="1195388"/>
          </a:xfrm>
          <a:prstGeom prst="rect">
            <a:avLst/>
          </a:prstGeom>
          <a:noFill/>
        </p:spPr>
      </p:pic>
      <p:pic>
        <p:nvPicPr>
          <p:cNvPr id="1030" name="Picture 6" descr="C:\Users\Sificus\Desktop\New P2P\PPTX\Founders\VITALIKBUTER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6350"/>
            <a:ext cx="1195387" cy="1195387"/>
          </a:xfrm>
          <a:prstGeom prst="rect">
            <a:avLst/>
          </a:prstGeom>
          <a:noFill/>
        </p:spPr>
      </p:pic>
      <p:pic>
        <p:nvPicPr>
          <p:cNvPr id="1031" name="Picture 7" descr="C:\Users\Sificus\Desktop\New P2P\PPTX\Founders\YESSINSCHIEG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276350"/>
            <a:ext cx="1195387" cy="1195388"/>
          </a:xfrm>
          <a:prstGeom prst="rect">
            <a:avLst/>
          </a:prstGeom>
          <a:noFill/>
        </p:spPr>
      </p:pic>
      <p:pic>
        <p:nvPicPr>
          <p:cNvPr id="1032" name="Picture 8" descr="C:\Users\Sificus\Desktop\New P2P\PPTX\Founders\STEFANOBERTOL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300163"/>
            <a:ext cx="1195388" cy="1195387"/>
          </a:xfrm>
          <a:prstGeom prst="rect">
            <a:avLst/>
          </a:prstGeom>
          <a:noFill/>
        </p:spPr>
      </p:pic>
      <p:pic>
        <p:nvPicPr>
          <p:cNvPr id="1033" name="Picture 9" descr="C:\Users\Sificus\Desktop\New P2P\PPTX\Founders\BERNDLAP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5013" y="2952750"/>
            <a:ext cx="1195387" cy="1195387"/>
          </a:xfrm>
          <a:prstGeom prst="rect">
            <a:avLst/>
          </a:prstGeom>
          <a:noFill/>
        </p:spPr>
      </p:pic>
      <p:pic>
        <p:nvPicPr>
          <p:cNvPr id="1034" name="Picture 10" descr="C:\Users\Sificus\Desktop\New P2P\PPTX\Founders\DAVIDBENKA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2876550"/>
            <a:ext cx="1195388" cy="1195387"/>
          </a:xfrm>
          <a:prstGeom prst="rect">
            <a:avLst/>
          </a:prstGeom>
          <a:noFill/>
        </p:spPr>
      </p:pic>
      <p:pic>
        <p:nvPicPr>
          <p:cNvPr id="1035" name="Picture 11" descr="C:\Users\Sificus\Desktop\New P2P\PPTX\Founders\JEFFREYWILCK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2876550"/>
            <a:ext cx="1195387" cy="1195387"/>
          </a:xfrm>
          <a:prstGeom prst="rect">
            <a:avLst/>
          </a:prstGeom>
          <a:noFill/>
        </p:spPr>
      </p:pic>
      <p:grpSp>
        <p:nvGrpSpPr>
          <p:cNvPr id="50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51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56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7" name="Picture 9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52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53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Picture 9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  <p:pic>
        <p:nvPicPr>
          <p:cNvPr id="59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38305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69314"/>
            <a:ext cx="9144000" cy="21741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9549" y="3506569"/>
            <a:ext cx="4518451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  <a:latin typeface="Oswald" pitchFamily="50"/>
              </a:rPr>
              <a:t>AFFILIATE PROGRAM</a:t>
            </a:r>
            <a:endParaRPr lang="en-US" sz="360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1366" y="1962150"/>
            <a:ext cx="2377434" cy="2616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100" spc="300" dirty="0" smtClean="0">
                <a:solidFill>
                  <a:sysClr val="windowText" lastClr="000000"/>
                </a:solidFill>
                <a:latin typeface="Lato" pitchFamily="34" charset="0"/>
              </a:rPr>
              <a:t>www.ethereumpro.org</a:t>
            </a:r>
            <a:endParaRPr lang="en-US" sz="1100" spc="300" dirty="0">
              <a:solidFill>
                <a:sysClr val="windowText" lastClr="000000"/>
              </a:solidFill>
              <a:latin typeface="Lat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495550"/>
            <a:ext cx="1752599" cy="43088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200" spc="790" dirty="0" smtClean="0">
                <a:solidFill>
                  <a:schemeClr val="bg1"/>
                </a:solidFill>
                <a:latin typeface="Lato" pitchFamily="34" charset="0"/>
              </a:rPr>
              <a:t>2016</a:t>
            </a:r>
            <a:endParaRPr lang="en-US" sz="2200" spc="790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7470" y="2969314"/>
            <a:ext cx="3525408" cy="45719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742950"/>
            <a:ext cx="95250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7391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38"/>
          <p:cNvSpPr/>
          <p:nvPr/>
        </p:nvSpPr>
        <p:spPr>
          <a:xfrm>
            <a:off x="5814000" y="1200150"/>
            <a:ext cx="810000" cy="503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4"/>
          <p:cNvSpPr/>
          <p:nvPr/>
        </p:nvSpPr>
        <p:spPr>
          <a:xfrm>
            <a:off x="7578000" y="1200150"/>
            <a:ext cx="792000" cy="5037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4"/>
          <p:cNvSpPr/>
          <p:nvPr/>
        </p:nvSpPr>
        <p:spPr>
          <a:xfrm>
            <a:off x="4086000" y="1200150"/>
            <a:ext cx="762000" cy="5037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38"/>
          <p:cNvSpPr/>
          <p:nvPr/>
        </p:nvSpPr>
        <p:spPr>
          <a:xfrm>
            <a:off x="2340000" y="1200150"/>
            <a:ext cx="792000" cy="503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"/>
          <p:cNvSpPr/>
          <p:nvPr/>
        </p:nvSpPr>
        <p:spPr>
          <a:xfrm>
            <a:off x="609600" y="1200150"/>
            <a:ext cx="762000" cy="5037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11"/>
          <p:cNvSpPr>
            <a:spLocks/>
          </p:cNvSpPr>
          <p:nvPr/>
        </p:nvSpPr>
        <p:spPr bwMode="auto">
          <a:xfrm>
            <a:off x="76200" y="2182283"/>
            <a:ext cx="2021310" cy="1528260"/>
          </a:xfrm>
          <a:custGeom>
            <a:avLst/>
            <a:gdLst>
              <a:gd name="T0" fmla="*/ 839 w 856"/>
              <a:gd name="T1" fmla="*/ 266 h 608"/>
              <a:gd name="T2" fmla="*/ 653 w 856"/>
              <a:gd name="T3" fmla="*/ 37 h 608"/>
              <a:gd name="T4" fmla="*/ 574 w 856"/>
              <a:gd name="T5" fmla="*/ 0 h 608"/>
              <a:gd name="T6" fmla="*/ 35 w 856"/>
              <a:gd name="T7" fmla="*/ 0 h 608"/>
              <a:gd name="T8" fmla="*/ 17 w 856"/>
              <a:gd name="T9" fmla="*/ 37 h 608"/>
              <a:gd name="T10" fmla="*/ 203 w 856"/>
              <a:gd name="T11" fmla="*/ 266 h 608"/>
              <a:gd name="T12" fmla="*/ 203 w 856"/>
              <a:gd name="T13" fmla="*/ 341 h 608"/>
              <a:gd name="T14" fmla="*/ 17 w 856"/>
              <a:gd name="T15" fmla="*/ 570 h 608"/>
              <a:gd name="T16" fmla="*/ 35 w 856"/>
              <a:gd name="T17" fmla="*/ 608 h 608"/>
              <a:gd name="T18" fmla="*/ 574 w 856"/>
              <a:gd name="T19" fmla="*/ 608 h 608"/>
              <a:gd name="T20" fmla="*/ 653 w 856"/>
              <a:gd name="T21" fmla="*/ 570 h 608"/>
              <a:gd name="T22" fmla="*/ 839 w 856"/>
              <a:gd name="T23" fmla="*/ 341 h 608"/>
              <a:gd name="T24" fmla="*/ 839 w 856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" h="608">
                <a:moveTo>
                  <a:pt x="839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7" y="17"/>
                  <a:pt x="601" y="0"/>
                  <a:pt x="57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9" y="0"/>
                  <a:pt x="0" y="17"/>
                  <a:pt x="17" y="37"/>
                </a:cubicBezTo>
                <a:cubicBezTo>
                  <a:pt x="203" y="266"/>
                  <a:pt x="203" y="266"/>
                  <a:pt x="203" y="266"/>
                </a:cubicBezTo>
                <a:cubicBezTo>
                  <a:pt x="220" y="287"/>
                  <a:pt x="220" y="321"/>
                  <a:pt x="203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9" y="608"/>
                  <a:pt x="35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1" y="608"/>
                  <a:pt x="637" y="591"/>
                  <a:pt x="653" y="570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56" y="321"/>
                  <a:pt x="856" y="287"/>
                  <a:pt x="839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2"/>
          <p:cNvSpPr>
            <a:spLocks/>
          </p:cNvSpPr>
          <p:nvPr/>
        </p:nvSpPr>
        <p:spPr bwMode="auto">
          <a:xfrm>
            <a:off x="1828800" y="2182283"/>
            <a:ext cx="2023200" cy="152826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3 w 855"/>
              <a:gd name="T5" fmla="*/ 0 h 608"/>
              <a:gd name="T6" fmla="*/ 34 w 855"/>
              <a:gd name="T7" fmla="*/ 0 h 608"/>
              <a:gd name="T8" fmla="*/ 16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6 w 855"/>
              <a:gd name="T15" fmla="*/ 570 h 608"/>
              <a:gd name="T16" fmla="*/ 34 w 855"/>
              <a:gd name="T17" fmla="*/ 608 h 608"/>
              <a:gd name="T18" fmla="*/ 573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6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6" y="570"/>
                  <a:pt x="16" y="570"/>
                  <a:pt x="16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3" y="608"/>
                  <a:pt x="573" y="608"/>
                  <a:pt x="573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3"/>
          <p:cNvSpPr>
            <a:spLocks/>
          </p:cNvSpPr>
          <p:nvPr/>
        </p:nvSpPr>
        <p:spPr bwMode="auto">
          <a:xfrm>
            <a:off x="3581399" y="2182283"/>
            <a:ext cx="2023200" cy="152826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4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4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4"/>
          <p:cNvSpPr>
            <a:spLocks/>
          </p:cNvSpPr>
          <p:nvPr/>
        </p:nvSpPr>
        <p:spPr bwMode="auto">
          <a:xfrm>
            <a:off x="5334000" y="2182283"/>
            <a:ext cx="2023200" cy="152826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5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5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5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0" y="133350"/>
            <a:ext cx="304266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Lato" pitchFamily="34" charset="0"/>
              </a:rPr>
              <a:t>Membership price</a:t>
            </a:r>
            <a:endParaRPr lang="en-US" sz="2800" b="1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06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3" name="Group 6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68" name="Oval 6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4" name="Group 6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71" name="Oval 7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pic>
        <p:nvPicPr>
          <p:cNvPr id="50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2563283"/>
            <a:ext cx="408829" cy="65100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343400" y="272415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499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sp>
        <p:nvSpPr>
          <p:cNvPr id="90" name="Freeform 13"/>
          <p:cNvSpPr>
            <a:spLocks/>
          </p:cNvSpPr>
          <p:nvPr/>
        </p:nvSpPr>
        <p:spPr bwMode="auto">
          <a:xfrm>
            <a:off x="7086600" y="2186490"/>
            <a:ext cx="2023200" cy="152826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4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4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Прямоугольник 101"/>
          <p:cNvSpPr/>
          <p:nvPr/>
        </p:nvSpPr>
        <p:spPr>
          <a:xfrm>
            <a:off x="457200" y="3553883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8" name="Прямоугольник 107"/>
          <p:cNvSpPr/>
          <p:nvPr/>
        </p:nvSpPr>
        <p:spPr>
          <a:xfrm>
            <a:off x="3962400" y="3172883"/>
            <a:ext cx="152400" cy="5334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2209800" y="3401483"/>
            <a:ext cx="152400" cy="3048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5715000" y="3020483"/>
            <a:ext cx="152400" cy="6858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7467600" y="2742750"/>
            <a:ext cx="152400" cy="972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568800" y="2104733"/>
            <a:ext cx="8382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 descr="C:\Users\Sificus\Desktop\New P2P\PPTX\sil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96483"/>
            <a:ext cx="761570" cy="1188000"/>
          </a:xfrm>
          <a:prstGeom prst="rect">
            <a:avLst/>
          </a:prstGeom>
          <a:noFill/>
        </p:spPr>
      </p:pic>
      <p:sp>
        <p:nvSpPr>
          <p:cNvPr id="86" name="Прямоугольник 85"/>
          <p:cNvSpPr/>
          <p:nvPr/>
        </p:nvSpPr>
        <p:spPr>
          <a:xfrm>
            <a:off x="2304000" y="2086733"/>
            <a:ext cx="864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 descr="C:\Users\Sificus\Desktop\New P2P\PPTX\go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4000" y="1496483"/>
            <a:ext cx="854420" cy="1188000"/>
          </a:xfrm>
          <a:prstGeom prst="rect">
            <a:avLst/>
          </a:prstGeom>
          <a:noFill/>
        </p:spPr>
      </p:pic>
      <p:sp>
        <p:nvSpPr>
          <p:cNvPr id="95" name="Прямоугольник 94"/>
          <p:cNvSpPr/>
          <p:nvPr/>
        </p:nvSpPr>
        <p:spPr>
          <a:xfrm>
            <a:off x="4038600" y="2086733"/>
            <a:ext cx="864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 descr="C:\Users\Sificus\Desktop\New P2P\PPTX\diamo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0000" y="1496483"/>
            <a:ext cx="843259" cy="1188000"/>
          </a:xfrm>
          <a:prstGeom prst="rect">
            <a:avLst/>
          </a:prstGeom>
          <a:noFill/>
        </p:spPr>
      </p:pic>
      <p:sp>
        <p:nvSpPr>
          <p:cNvPr id="96" name="Прямоугольник 95"/>
          <p:cNvSpPr/>
          <p:nvPr/>
        </p:nvSpPr>
        <p:spPr>
          <a:xfrm>
            <a:off x="5778000" y="2086733"/>
            <a:ext cx="864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7543800" y="2086733"/>
            <a:ext cx="864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 descr="C:\Users\Sificus\Desktop\New P2P\PPTX\ethere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1714" y="1496333"/>
            <a:ext cx="827686" cy="1188000"/>
          </a:xfrm>
          <a:prstGeom prst="rect">
            <a:avLst/>
          </a:prstGeom>
          <a:noFill/>
        </p:spPr>
      </p:pic>
      <p:pic>
        <p:nvPicPr>
          <p:cNvPr id="3078" name="Picture 6" descr="C:\Users\Sificus\Desktop\New P2P\PPTX\ethereumpr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63946" y="1496483"/>
            <a:ext cx="818054" cy="1188000"/>
          </a:xfrm>
          <a:prstGeom prst="rect">
            <a:avLst/>
          </a:prstGeom>
          <a:noFill/>
        </p:spPr>
      </p:pic>
      <p:pic>
        <p:nvPicPr>
          <p:cNvPr id="99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2585454"/>
            <a:ext cx="304800" cy="485352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609600" y="12001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</a:rPr>
              <a:t>Silver</a:t>
            </a:r>
            <a:endParaRPr lang="ru-RU" sz="1400" b="1" dirty="0">
              <a:solidFill>
                <a:schemeClr val="accent3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62200" y="12001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</a:rPr>
              <a:t>Gold</a:t>
            </a:r>
            <a:endParaRPr lang="ru-RU" sz="1400" b="1" dirty="0">
              <a:solidFill>
                <a:schemeClr val="accent3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91200" y="1200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Ethereum</a:t>
            </a:r>
            <a:endParaRPr lang="ru-RU" sz="1200" b="1" dirty="0">
              <a:solidFill>
                <a:schemeClr val="accent3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14000" y="12001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</a:rPr>
              <a:t>Diamond</a:t>
            </a:r>
            <a:endParaRPr lang="ru-RU" sz="1400" b="1" dirty="0">
              <a:solidFill>
                <a:schemeClr val="accent3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43800" y="112395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Ethereum</a:t>
            </a:r>
          </a:p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PRO</a:t>
            </a:r>
            <a:endParaRPr lang="ru-RU" sz="1200" b="1" dirty="0">
              <a:solidFill>
                <a:schemeClr val="accent3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14600" y="271044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199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18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2571750"/>
            <a:ext cx="304800" cy="485352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762000" y="271044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</a:rPr>
              <a:t>50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20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2571750"/>
            <a:ext cx="304800" cy="48535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6019800" y="271044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999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22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5600" y="2571750"/>
            <a:ext cx="304800" cy="485352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696200" y="271968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1999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2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200" y="2580989"/>
            <a:ext cx="304800" cy="485352"/>
          </a:xfrm>
          <a:prstGeom prst="rect">
            <a:avLst/>
          </a:prstGeom>
        </p:spPr>
      </p:pic>
      <p:grpSp>
        <p:nvGrpSpPr>
          <p:cNvPr id="70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73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91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2" name="Picture 9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74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75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7" name="Picture 9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  <p:pic>
        <p:nvPicPr>
          <p:cNvPr id="94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1049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>
          <a:xfrm>
            <a:off x="3048000" y="1123950"/>
            <a:ext cx="3034543" cy="2743200"/>
            <a:chOff x="3090830" y="1655337"/>
            <a:chExt cx="3034543" cy="23994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90830" y="1655337"/>
              <a:ext cx="3034543" cy="2399480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3471830" y="3654904"/>
              <a:ext cx="2263895" cy="26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/>
                  </a:solidFill>
                  <a:latin typeface="Oswald" pitchFamily="50"/>
                </a:rPr>
                <a:t>15</a:t>
              </a:r>
              <a:endParaRPr lang="en-US" sz="1400" dirty="0">
                <a:solidFill>
                  <a:schemeClr val="accent3"/>
                </a:solidFill>
                <a:latin typeface="Oswald" pitchFamily="5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93087" y="3028950"/>
              <a:ext cx="2263895" cy="26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/>
                  </a:solidFill>
                  <a:latin typeface="Oswald" pitchFamily="50"/>
                </a:rPr>
                <a:t>12</a:t>
              </a:r>
              <a:endParaRPr lang="en-US" sz="1400" dirty="0">
                <a:solidFill>
                  <a:schemeClr val="accent3"/>
                </a:solidFill>
                <a:latin typeface="Oswald" pitchFamily="5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93087" y="2427817"/>
              <a:ext cx="2263895" cy="26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/>
                  </a:solidFill>
                  <a:latin typeface="+mj-lt"/>
                </a:rPr>
                <a:t>10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0" y="2081882"/>
            <a:ext cx="2726272" cy="10724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13335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Lato" pitchFamily="34" charset="0"/>
              </a:rPr>
              <a:t>Binary</a:t>
            </a:r>
            <a:endParaRPr lang="en-US" sz="2800" b="1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5905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Lato" pitchFamily="34" charset="0"/>
              </a:rPr>
              <a:t>Percentage from lower leg</a:t>
            </a:r>
            <a:endParaRPr lang="en-US" b="1" dirty="0">
              <a:solidFill>
                <a:schemeClr val="bg2"/>
              </a:solidFill>
              <a:latin typeface="Lato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62000" y="1123950"/>
            <a:ext cx="1912909" cy="199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b="1" dirty="0" smtClean="0">
                <a:solidFill>
                  <a:schemeClr val="bg2"/>
                </a:solidFill>
                <a:latin typeface="Oswald" pitchFamily="50"/>
              </a:rPr>
              <a:t>Binary bonus </a:t>
            </a:r>
          </a:p>
          <a:p>
            <a:pPr>
              <a:lnSpc>
                <a:spcPct val="120000"/>
              </a:lnSpc>
            </a:pPr>
            <a:r>
              <a:rPr lang="en-US" sz="1500" b="1" dirty="0" smtClean="0">
                <a:solidFill>
                  <a:schemeClr val="bg2"/>
                </a:solidFill>
                <a:latin typeface="Oswald" pitchFamily="50"/>
              </a:rPr>
              <a:t>Earn up to</a:t>
            </a:r>
          </a:p>
          <a:p>
            <a:pPr>
              <a:lnSpc>
                <a:spcPct val="120000"/>
              </a:lnSpc>
            </a:pPr>
            <a:r>
              <a:rPr lang="en-US" sz="1500" b="1" dirty="0" smtClean="0">
                <a:solidFill>
                  <a:schemeClr val="bg2"/>
                </a:solidFill>
                <a:latin typeface="Oswald" pitchFamily="50"/>
              </a:rPr>
              <a:t>100.000 $ weekly</a:t>
            </a:r>
          </a:p>
          <a:p>
            <a:pPr>
              <a:lnSpc>
                <a:spcPct val="120000"/>
              </a:lnSpc>
            </a:pPr>
            <a:endParaRPr lang="en-US" sz="1000" dirty="0" smtClean="0">
              <a:solidFill>
                <a:schemeClr val="accent3"/>
              </a:solidFill>
              <a:latin typeface="Lato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3"/>
                </a:solidFill>
                <a:latin typeface="Lato" pitchFamily="34" charset="0"/>
              </a:rPr>
              <a:t>Unlimited depth </a:t>
            </a:r>
            <a:endParaRPr lang="en-US" sz="24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40990" y="1352550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1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440990" y="2038350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2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40400" y="2724150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3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440400" y="3365022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4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105400" y="1809750"/>
            <a:ext cx="3217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410200" y="2495550"/>
            <a:ext cx="2912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831899" y="3181350"/>
            <a:ext cx="249050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72200" y="3867150"/>
            <a:ext cx="2150200" cy="283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07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4" name="Group 5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58" name="Oval 5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5" name="Group 5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61" name="Oval 6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sp>
        <p:nvSpPr>
          <p:cNvPr id="78" name="Freeform 7"/>
          <p:cNvSpPr>
            <a:spLocks/>
          </p:cNvSpPr>
          <p:nvPr/>
        </p:nvSpPr>
        <p:spPr bwMode="auto">
          <a:xfrm>
            <a:off x="4191000" y="1123950"/>
            <a:ext cx="741813" cy="573193"/>
          </a:xfrm>
          <a:custGeom>
            <a:avLst/>
            <a:gdLst>
              <a:gd name="T0" fmla="*/ 165 w 312"/>
              <a:gd name="T1" fmla="*/ 8 h 246"/>
              <a:gd name="T2" fmla="*/ 147 w 312"/>
              <a:gd name="T3" fmla="*/ 8 h 246"/>
              <a:gd name="T4" fmla="*/ 5 w 312"/>
              <a:gd name="T5" fmla="*/ 232 h 246"/>
              <a:gd name="T6" fmla="*/ 13 w 312"/>
              <a:gd name="T7" fmla="*/ 246 h 246"/>
              <a:gd name="T8" fmla="*/ 299 w 312"/>
              <a:gd name="T9" fmla="*/ 246 h 246"/>
              <a:gd name="T10" fmla="*/ 307 w 312"/>
              <a:gd name="T11" fmla="*/ 232 h 246"/>
              <a:gd name="T12" fmla="*/ 165 w 312"/>
              <a:gd name="T13" fmla="*/ 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" h="246">
                <a:moveTo>
                  <a:pt x="165" y="8"/>
                </a:moveTo>
                <a:cubicBezTo>
                  <a:pt x="160" y="0"/>
                  <a:pt x="152" y="0"/>
                  <a:pt x="147" y="8"/>
                </a:cubicBezTo>
                <a:cubicBezTo>
                  <a:pt x="5" y="232"/>
                  <a:pt x="5" y="232"/>
                  <a:pt x="5" y="232"/>
                </a:cubicBezTo>
                <a:cubicBezTo>
                  <a:pt x="0" y="240"/>
                  <a:pt x="3" y="246"/>
                  <a:pt x="13" y="246"/>
                </a:cubicBezTo>
                <a:cubicBezTo>
                  <a:pt x="299" y="246"/>
                  <a:pt x="299" y="246"/>
                  <a:pt x="299" y="246"/>
                </a:cubicBezTo>
                <a:cubicBezTo>
                  <a:pt x="309" y="246"/>
                  <a:pt x="312" y="240"/>
                  <a:pt x="307" y="232"/>
                </a:cubicBezTo>
                <a:lnTo>
                  <a:pt x="165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33000" y="13525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Silver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3000" y="20383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Gold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3000" y="27241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Diamond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34200" y="3361551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Ethereum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19600" y="135255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ru-RU" sz="1200" dirty="0"/>
          </a:p>
        </p:txBody>
      </p:sp>
      <p:sp>
        <p:nvSpPr>
          <p:cNvPr id="87" name="Oval 131"/>
          <p:cNvSpPr/>
          <p:nvPr/>
        </p:nvSpPr>
        <p:spPr>
          <a:xfrm>
            <a:off x="6440400" y="4050822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5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34200" y="4047351"/>
            <a:ext cx="1219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EthererumPRO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Прямая соединительная линия 92"/>
          <p:cNvCxnSpPr/>
          <p:nvPr/>
        </p:nvCxnSpPr>
        <p:spPr>
          <a:xfrm>
            <a:off x="6248400" y="4476750"/>
            <a:ext cx="21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Равнобедренный треугольник 96"/>
          <p:cNvSpPr/>
          <p:nvPr/>
        </p:nvSpPr>
        <p:spPr>
          <a:xfrm>
            <a:off x="3505200" y="3943350"/>
            <a:ext cx="2209800" cy="533400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19600" y="40957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20</a:t>
            </a:r>
            <a:endParaRPr lang="ru-RU" sz="1400" dirty="0">
              <a:solidFill>
                <a:schemeClr val="accent3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43200" y="2343150"/>
            <a:ext cx="4572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%</a:t>
            </a:r>
            <a:endParaRPr lang="ru-RU" sz="2800" dirty="0"/>
          </a:p>
        </p:txBody>
      </p:sp>
      <p:sp>
        <p:nvSpPr>
          <p:cNvPr id="108" name="Стрелка вниз 107"/>
          <p:cNvSpPr/>
          <p:nvPr/>
        </p:nvSpPr>
        <p:spPr>
          <a:xfrm rot="16200000">
            <a:off x="3401379" y="2457781"/>
            <a:ext cx="218452" cy="29398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7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60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76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9" name="Picture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80" name="TextBox 79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63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64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5" name="Picture 9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  <p:pic>
        <p:nvPicPr>
          <p:cNvPr id="85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5039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33350"/>
            <a:ext cx="3352800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  <a:latin typeface="Lato" pitchFamily="34" charset="0"/>
              </a:rPr>
              <a:t>Binary </a:t>
            </a:r>
          </a:p>
          <a:p>
            <a:pPr algn="ctr"/>
            <a:r>
              <a:rPr lang="en-US" sz="1600" b="1" dirty="0" smtClean="0">
                <a:solidFill>
                  <a:schemeClr val="accent5"/>
                </a:solidFill>
                <a:latin typeface="Lato" pitchFamily="34" charset="0"/>
              </a:rPr>
              <a:t>Percentage from lower leg</a:t>
            </a:r>
            <a:endParaRPr lang="en-US" sz="1600" b="1" dirty="0">
              <a:solidFill>
                <a:schemeClr val="accent5"/>
              </a:solidFill>
              <a:latin typeface="Lato" pitchFamily="34" charset="0"/>
            </a:endParaRPr>
          </a:p>
        </p:txBody>
      </p:sp>
      <p:grpSp>
        <p:nvGrpSpPr>
          <p:cNvPr id="3" name="Group 87"/>
          <p:cNvGrpSpPr/>
          <p:nvPr/>
        </p:nvGrpSpPr>
        <p:grpSpPr>
          <a:xfrm>
            <a:off x="6568625" y="2081859"/>
            <a:ext cx="1524000" cy="1756578"/>
            <a:chOff x="1029634" y="1733550"/>
            <a:chExt cx="7073918" cy="7620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029634" y="17335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34" y="18859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029634" y="20383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29634" y="21907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29634" y="23431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29634" y="24955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96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08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4" name="Group 102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106" name="Oval 105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5" name="Group 121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124" name="Oval 123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6" name="Группа 154"/>
          <p:cNvGrpSpPr/>
          <p:nvPr/>
        </p:nvGrpSpPr>
        <p:grpSpPr>
          <a:xfrm>
            <a:off x="8153400" y="3943350"/>
            <a:ext cx="762000" cy="762000"/>
            <a:chOff x="1524000" y="438150"/>
            <a:chExt cx="762000" cy="762000"/>
          </a:xfrm>
        </p:grpSpPr>
        <p:sp>
          <p:nvSpPr>
            <p:cNvPr id="156" name="Овал 155"/>
            <p:cNvSpPr/>
            <p:nvPr/>
          </p:nvSpPr>
          <p:spPr>
            <a:xfrm>
              <a:off x="15240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57" name="Picture 2" descr="C:\Users\Sificus\Desktop\New P2P\binary\ethereumpr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8000" y="640117"/>
              <a:ext cx="533400" cy="331433"/>
            </a:xfrm>
            <a:prstGeom prst="rect">
              <a:avLst/>
            </a:prstGeom>
            <a:noFill/>
          </p:spPr>
        </p:pic>
      </p:grpSp>
      <p:grpSp>
        <p:nvGrpSpPr>
          <p:cNvPr id="7" name="Группа 157"/>
          <p:cNvGrpSpPr/>
          <p:nvPr/>
        </p:nvGrpSpPr>
        <p:grpSpPr>
          <a:xfrm>
            <a:off x="6553200" y="2114550"/>
            <a:ext cx="762000" cy="762000"/>
            <a:chOff x="1524000" y="1352550"/>
            <a:chExt cx="762000" cy="762000"/>
          </a:xfrm>
        </p:grpSpPr>
        <p:sp>
          <p:nvSpPr>
            <p:cNvPr id="159" name="Овал 158"/>
            <p:cNvSpPr/>
            <p:nvPr/>
          </p:nvSpPr>
          <p:spPr>
            <a:xfrm>
              <a:off x="1524000" y="13525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60" name="Picture 4" descr="C:\Users\Sificus\Desktop\New P2P\binary\diamo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8000" y="15811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8" name="Группа 160"/>
          <p:cNvGrpSpPr/>
          <p:nvPr/>
        </p:nvGrpSpPr>
        <p:grpSpPr>
          <a:xfrm>
            <a:off x="5257800" y="1047750"/>
            <a:ext cx="762000" cy="762000"/>
            <a:chOff x="304800" y="438150"/>
            <a:chExt cx="762000" cy="762000"/>
          </a:xfrm>
        </p:grpSpPr>
        <p:sp>
          <p:nvSpPr>
            <p:cNvPr id="162" name="Овал 161"/>
            <p:cNvSpPr/>
            <p:nvPr/>
          </p:nvSpPr>
          <p:spPr>
            <a:xfrm>
              <a:off x="3048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63" name="Picture 5" descr="C:\Users\Sificus\Desktop\New P2P\binary\ethereu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000" y="6403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9" name="Группа 163"/>
          <p:cNvGrpSpPr/>
          <p:nvPr/>
        </p:nvGrpSpPr>
        <p:grpSpPr>
          <a:xfrm>
            <a:off x="3810000" y="2114550"/>
            <a:ext cx="762000" cy="762000"/>
            <a:chOff x="1524000" y="2266950"/>
            <a:chExt cx="762000" cy="762000"/>
          </a:xfrm>
        </p:grpSpPr>
        <p:sp>
          <p:nvSpPr>
            <p:cNvPr id="165" name="Овал 164"/>
            <p:cNvSpPr/>
            <p:nvPr/>
          </p:nvSpPr>
          <p:spPr>
            <a:xfrm>
              <a:off x="1524000" y="22669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66" name="Picture 8" descr="C:\Users\Sificus\Desktop\New P2P\binary\gol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38000" y="24691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10" name="Группа 166"/>
          <p:cNvGrpSpPr/>
          <p:nvPr/>
        </p:nvGrpSpPr>
        <p:grpSpPr>
          <a:xfrm>
            <a:off x="2971800" y="3105150"/>
            <a:ext cx="762000" cy="762000"/>
            <a:chOff x="1676400" y="1428750"/>
            <a:chExt cx="762000" cy="762000"/>
          </a:xfrm>
        </p:grpSpPr>
        <p:sp>
          <p:nvSpPr>
            <p:cNvPr id="168" name="Овал 167"/>
            <p:cNvSpPr/>
            <p:nvPr/>
          </p:nvSpPr>
          <p:spPr>
            <a:xfrm>
              <a:off x="1676400" y="14287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69" name="Picture 3" descr="C:\Users\Sificus\Desktop\New P2P\binary\silve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82000" y="1656000"/>
              <a:ext cx="533026" cy="331200"/>
            </a:xfrm>
            <a:prstGeom prst="rect">
              <a:avLst/>
            </a:prstGeom>
            <a:noFill/>
          </p:spPr>
        </p:pic>
      </p:grpSp>
      <p:sp>
        <p:nvSpPr>
          <p:cNvPr id="171" name="Овал 170"/>
          <p:cNvSpPr/>
          <p:nvPr/>
        </p:nvSpPr>
        <p:spPr>
          <a:xfrm>
            <a:off x="5943600" y="3028950"/>
            <a:ext cx="7620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FF0000"/>
              </a:solidFill>
            </a:endParaRPr>
          </a:p>
        </p:txBody>
      </p:sp>
      <p:grpSp>
        <p:nvGrpSpPr>
          <p:cNvPr id="11" name="Группа 172"/>
          <p:cNvGrpSpPr/>
          <p:nvPr/>
        </p:nvGrpSpPr>
        <p:grpSpPr>
          <a:xfrm>
            <a:off x="7391400" y="3028950"/>
            <a:ext cx="762000" cy="762000"/>
            <a:chOff x="304800" y="438150"/>
            <a:chExt cx="762000" cy="762000"/>
          </a:xfrm>
        </p:grpSpPr>
        <p:sp>
          <p:nvSpPr>
            <p:cNvPr id="174" name="Овал 173"/>
            <p:cNvSpPr/>
            <p:nvPr/>
          </p:nvSpPr>
          <p:spPr>
            <a:xfrm>
              <a:off x="3048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75" name="Picture 5" descr="C:\Users\Sificus\Desktop\New P2P\binary\ethereu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000" y="6403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12" name="Группа 175"/>
          <p:cNvGrpSpPr/>
          <p:nvPr/>
        </p:nvGrpSpPr>
        <p:grpSpPr>
          <a:xfrm>
            <a:off x="4572000" y="3105150"/>
            <a:ext cx="762000" cy="762000"/>
            <a:chOff x="1524000" y="438150"/>
            <a:chExt cx="762000" cy="762000"/>
          </a:xfrm>
        </p:grpSpPr>
        <p:sp>
          <p:nvSpPr>
            <p:cNvPr id="177" name="Овал 176"/>
            <p:cNvSpPr/>
            <p:nvPr/>
          </p:nvSpPr>
          <p:spPr>
            <a:xfrm>
              <a:off x="15240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78" name="Picture 2" descr="C:\Users\Sificus\Desktop\New P2P\binary\ethereumpr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8000" y="640117"/>
              <a:ext cx="533400" cy="331433"/>
            </a:xfrm>
            <a:prstGeom prst="rect">
              <a:avLst/>
            </a:prstGeom>
            <a:noFill/>
          </p:spPr>
        </p:pic>
      </p:grpSp>
      <p:cxnSp>
        <p:nvCxnSpPr>
          <p:cNvPr id="180" name="Прямая со стрелкой 179"/>
          <p:cNvCxnSpPr/>
          <p:nvPr/>
        </p:nvCxnSpPr>
        <p:spPr>
          <a:xfrm>
            <a:off x="6019800" y="165735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 flipH="1">
            <a:off x="4724400" y="165735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/>
          <p:nvPr/>
        </p:nvCxnSpPr>
        <p:spPr>
          <a:xfrm flipH="1">
            <a:off x="3505200" y="280035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/>
          <p:nvPr/>
        </p:nvCxnSpPr>
        <p:spPr>
          <a:xfrm>
            <a:off x="4572000" y="280035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/>
          <p:nvPr/>
        </p:nvCxnSpPr>
        <p:spPr>
          <a:xfrm>
            <a:off x="7315200" y="280035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 flipH="1">
            <a:off x="6400800" y="280035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/>
          <p:nvPr/>
        </p:nvCxnSpPr>
        <p:spPr>
          <a:xfrm>
            <a:off x="8077200" y="371475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267200" y="12763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3700 PV</a:t>
            </a:r>
            <a:endParaRPr lang="ru-RU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172200" y="127635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5500 PV</a:t>
            </a:r>
            <a:endParaRPr lang="ru-RU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819400" y="2343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600 PV</a:t>
            </a:r>
            <a:endParaRPr lang="ru-RU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724400" y="2343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400PV</a:t>
            </a:r>
            <a:endParaRPr lang="ru-RU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04800" y="1428750"/>
            <a:ext cx="2845651" cy="430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3"/>
                </a:solidFill>
              </a:rPr>
              <a:t>1 EthereumPRO </a:t>
            </a:r>
            <a:r>
              <a:rPr lang="en-US" sz="1100" dirty="0" smtClean="0">
                <a:solidFill>
                  <a:schemeClr val="accent3"/>
                </a:solidFill>
              </a:rPr>
              <a:t>pack </a:t>
            </a:r>
          </a:p>
          <a:p>
            <a:r>
              <a:rPr lang="en-US" sz="1100" dirty="0" smtClean="0">
                <a:solidFill>
                  <a:schemeClr val="accent3"/>
                </a:solidFill>
              </a:rPr>
              <a:t>Receive 20 % lower leg = 740 $ (3700pv *20%)</a:t>
            </a:r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038600" y="2038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2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486400" y="97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04800" y="2038350"/>
            <a:ext cx="2286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2  Diamond pack  receive 12 % lower leg = 48 $ (400 pv *12%)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4019550"/>
            <a:ext cx="38100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following illustrations are only for educational purposes and is not intended to serve as a guarantee of income. Success in this business requires hard work, dedication and good sales skills. 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33400" y="2952750"/>
            <a:ext cx="16002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Example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391400" y="234315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2000 PV</a:t>
            </a:r>
            <a:endParaRPr lang="ru-RU" sz="1200" dirty="0"/>
          </a:p>
        </p:txBody>
      </p:sp>
      <p:grpSp>
        <p:nvGrpSpPr>
          <p:cNvPr id="58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59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64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5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60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61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2" name="Picture 9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  <p:pic>
        <p:nvPicPr>
          <p:cNvPr id="67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8428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57"/>
          <p:cNvSpPr/>
          <p:nvPr/>
        </p:nvSpPr>
        <p:spPr>
          <a:xfrm>
            <a:off x="3581400" y="1062000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57"/>
          <p:cNvSpPr/>
          <p:nvPr/>
        </p:nvSpPr>
        <p:spPr>
          <a:xfrm>
            <a:off x="3581400" y="1980000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57"/>
          <p:cNvSpPr/>
          <p:nvPr/>
        </p:nvSpPr>
        <p:spPr>
          <a:xfrm>
            <a:off x="3580800" y="4104529"/>
            <a:ext cx="4644000" cy="1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57"/>
          <p:cNvSpPr/>
          <p:nvPr/>
        </p:nvSpPr>
        <p:spPr>
          <a:xfrm>
            <a:off x="3580800" y="38190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57"/>
          <p:cNvSpPr/>
          <p:nvPr/>
        </p:nvSpPr>
        <p:spPr>
          <a:xfrm>
            <a:off x="3580800" y="35058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7"/>
          <p:cNvSpPr/>
          <p:nvPr/>
        </p:nvSpPr>
        <p:spPr>
          <a:xfrm>
            <a:off x="3580800" y="3201079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57"/>
          <p:cNvSpPr/>
          <p:nvPr/>
        </p:nvSpPr>
        <p:spPr>
          <a:xfrm>
            <a:off x="3580800" y="29046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/>
          <p:cNvSpPr/>
          <p:nvPr/>
        </p:nvSpPr>
        <p:spPr>
          <a:xfrm>
            <a:off x="3580800" y="25914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7"/>
          <p:cNvSpPr/>
          <p:nvPr/>
        </p:nvSpPr>
        <p:spPr>
          <a:xfrm>
            <a:off x="3580800" y="2286679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7"/>
          <p:cNvSpPr/>
          <p:nvPr/>
        </p:nvSpPr>
        <p:spPr>
          <a:xfrm>
            <a:off x="3580800" y="16770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7"/>
          <p:cNvSpPr/>
          <p:nvPr/>
        </p:nvSpPr>
        <p:spPr>
          <a:xfrm>
            <a:off x="3580800" y="1372279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7"/>
          <p:cNvSpPr/>
          <p:nvPr/>
        </p:nvSpPr>
        <p:spPr>
          <a:xfrm>
            <a:off x="3580800" y="7626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7"/>
          <p:cNvCxnSpPr/>
          <p:nvPr/>
        </p:nvCxnSpPr>
        <p:spPr>
          <a:xfrm>
            <a:off x="3581400" y="762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0"/>
          <p:cNvCxnSpPr/>
          <p:nvPr/>
        </p:nvCxnSpPr>
        <p:spPr>
          <a:xfrm>
            <a:off x="3580800" y="915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9"/>
          <p:cNvCxnSpPr/>
          <p:nvPr/>
        </p:nvCxnSpPr>
        <p:spPr>
          <a:xfrm>
            <a:off x="3580800" y="1067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0"/>
          <p:cNvCxnSpPr/>
          <p:nvPr/>
        </p:nvCxnSpPr>
        <p:spPr>
          <a:xfrm>
            <a:off x="3580800" y="1219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1"/>
          <p:cNvCxnSpPr/>
          <p:nvPr/>
        </p:nvCxnSpPr>
        <p:spPr>
          <a:xfrm>
            <a:off x="3580800" y="1372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"/>
          <p:cNvCxnSpPr/>
          <p:nvPr/>
        </p:nvCxnSpPr>
        <p:spPr>
          <a:xfrm>
            <a:off x="3580800" y="1524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3"/>
          <p:cNvCxnSpPr/>
          <p:nvPr/>
        </p:nvCxnSpPr>
        <p:spPr>
          <a:xfrm>
            <a:off x="3580800" y="1677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/>
          <p:cNvCxnSpPr/>
          <p:nvPr/>
        </p:nvCxnSpPr>
        <p:spPr>
          <a:xfrm>
            <a:off x="3580800" y="1829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3"/>
          <p:cNvCxnSpPr/>
          <p:nvPr/>
        </p:nvCxnSpPr>
        <p:spPr>
          <a:xfrm>
            <a:off x="3580800" y="2286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3"/>
          <p:cNvCxnSpPr/>
          <p:nvPr/>
        </p:nvCxnSpPr>
        <p:spPr>
          <a:xfrm>
            <a:off x="3580800" y="2134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3"/>
          <p:cNvCxnSpPr/>
          <p:nvPr/>
        </p:nvCxnSpPr>
        <p:spPr>
          <a:xfrm>
            <a:off x="3580800" y="1981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3"/>
          <p:cNvCxnSpPr/>
          <p:nvPr/>
        </p:nvCxnSpPr>
        <p:spPr>
          <a:xfrm>
            <a:off x="3580800" y="2439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/>
          <p:cNvSpPr/>
          <p:nvPr/>
        </p:nvSpPr>
        <p:spPr>
          <a:xfrm>
            <a:off x="3580800" y="322279"/>
            <a:ext cx="4648800" cy="28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69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09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2" name="Group 71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45" name="Oval 72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3" name="Group 74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48" name="Oval 75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cxnSp>
        <p:nvCxnSpPr>
          <p:cNvPr id="66" name="Straight Connector 53"/>
          <p:cNvCxnSpPr/>
          <p:nvPr/>
        </p:nvCxnSpPr>
        <p:spPr>
          <a:xfrm>
            <a:off x="3580800" y="2591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3"/>
          <p:cNvCxnSpPr/>
          <p:nvPr/>
        </p:nvCxnSpPr>
        <p:spPr>
          <a:xfrm>
            <a:off x="3580800" y="2743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53"/>
          <p:cNvCxnSpPr/>
          <p:nvPr/>
        </p:nvCxnSpPr>
        <p:spPr>
          <a:xfrm>
            <a:off x="3580800" y="2896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0"/>
          <p:cNvCxnSpPr/>
          <p:nvPr/>
        </p:nvCxnSpPr>
        <p:spPr>
          <a:xfrm flipH="1">
            <a:off x="5862600" y="610279"/>
            <a:ext cx="4800" cy="381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0"/>
          <p:cNvCxnSpPr/>
          <p:nvPr/>
        </p:nvCxnSpPr>
        <p:spPr>
          <a:xfrm>
            <a:off x="7005600" y="610279"/>
            <a:ext cx="0" cy="3808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3"/>
          <p:cNvCxnSpPr/>
          <p:nvPr/>
        </p:nvCxnSpPr>
        <p:spPr>
          <a:xfrm>
            <a:off x="3580800" y="3048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53"/>
          <p:cNvCxnSpPr/>
          <p:nvPr/>
        </p:nvCxnSpPr>
        <p:spPr>
          <a:xfrm>
            <a:off x="3580800" y="3201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53"/>
          <p:cNvCxnSpPr/>
          <p:nvPr/>
        </p:nvCxnSpPr>
        <p:spPr>
          <a:xfrm>
            <a:off x="3580800" y="3353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3"/>
          <p:cNvCxnSpPr/>
          <p:nvPr/>
        </p:nvCxnSpPr>
        <p:spPr>
          <a:xfrm>
            <a:off x="3580800" y="3505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3"/>
          <p:cNvCxnSpPr/>
          <p:nvPr/>
        </p:nvCxnSpPr>
        <p:spPr>
          <a:xfrm>
            <a:off x="3580800" y="3658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53"/>
          <p:cNvCxnSpPr/>
          <p:nvPr/>
        </p:nvCxnSpPr>
        <p:spPr>
          <a:xfrm>
            <a:off x="3580800" y="3810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53"/>
          <p:cNvCxnSpPr/>
          <p:nvPr/>
        </p:nvCxnSpPr>
        <p:spPr>
          <a:xfrm>
            <a:off x="3580800" y="3963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53"/>
          <p:cNvCxnSpPr/>
          <p:nvPr/>
        </p:nvCxnSpPr>
        <p:spPr>
          <a:xfrm>
            <a:off x="3580800" y="4115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3"/>
          <p:cNvCxnSpPr/>
          <p:nvPr/>
        </p:nvCxnSpPr>
        <p:spPr>
          <a:xfrm>
            <a:off x="3580800" y="4267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53"/>
          <p:cNvCxnSpPr/>
          <p:nvPr/>
        </p:nvCxnSpPr>
        <p:spPr>
          <a:xfrm>
            <a:off x="3580800" y="4420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0"/>
          <p:cNvCxnSpPr/>
          <p:nvPr/>
        </p:nvCxnSpPr>
        <p:spPr>
          <a:xfrm flipH="1">
            <a:off x="4724400" y="610279"/>
            <a:ext cx="4800" cy="381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/>
          </p:cNvSpPr>
          <p:nvPr/>
        </p:nvSpPr>
        <p:spPr>
          <a:xfrm>
            <a:off x="3832800" y="558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       Silver</a:t>
            </a:r>
          </a:p>
        </p:txBody>
      </p:sp>
      <p:sp>
        <p:nvSpPr>
          <p:cNvPr id="81" name="TextBox 80"/>
          <p:cNvSpPr txBox="1">
            <a:spLocks/>
          </p:cNvSpPr>
          <p:nvPr/>
        </p:nvSpPr>
        <p:spPr>
          <a:xfrm>
            <a:off x="3832800" y="7169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       Gold</a:t>
            </a: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3832800" y="871729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   Diamond</a:t>
            </a: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3832800" y="10157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   Ethereum</a:t>
            </a: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3832800" y="11813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EthereumPRO</a:t>
            </a:r>
          </a:p>
        </p:txBody>
      </p:sp>
      <p:sp>
        <p:nvSpPr>
          <p:cNvPr id="97" name="TextBox 96"/>
          <p:cNvSpPr txBox="1">
            <a:spLocks/>
          </p:cNvSpPr>
          <p:nvPr/>
        </p:nvSpPr>
        <p:spPr>
          <a:xfrm>
            <a:off x="3832800" y="1332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Gold                                  Silver</a:t>
            </a:r>
          </a:p>
        </p:txBody>
      </p:sp>
      <p:sp>
        <p:nvSpPr>
          <p:cNvPr id="98" name="TextBox 97"/>
          <p:cNvSpPr txBox="1">
            <a:spLocks/>
          </p:cNvSpPr>
          <p:nvPr/>
        </p:nvSpPr>
        <p:spPr>
          <a:xfrm>
            <a:off x="3832800" y="1476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Gold                                  Gold</a:t>
            </a: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3657600" y="1620529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   Gold                               Diamond</a:t>
            </a:r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>
            <a:off x="3810000" y="17933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Gold                              Ethereum</a:t>
            </a:r>
          </a:p>
        </p:txBody>
      </p:sp>
      <p:sp>
        <p:nvSpPr>
          <p:cNvPr id="106" name="TextBox 105"/>
          <p:cNvSpPr txBox="1">
            <a:spLocks/>
          </p:cNvSpPr>
          <p:nvPr/>
        </p:nvSpPr>
        <p:spPr>
          <a:xfrm>
            <a:off x="3832800" y="1944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Gold                           EthereumPRO</a:t>
            </a:r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3733800" y="2088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       Silver</a:t>
            </a:r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>
            <a:off x="3733800" y="22397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       Gold</a:t>
            </a: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3733800" y="2394529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   Diamond</a:t>
            </a: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3733800" y="2538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   Ethereum</a:t>
            </a:r>
          </a:p>
        </p:txBody>
      </p:sp>
      <p:sp>
        <p:nvSpPr>
          <p:cNvPr id="111" name="TextBox 110"/>
          <p:cNvSpPr txBox="1">
            <a:spLocks/>
          </p:cNvSpPr>
          <p:nvPr/>
        </p:nvSpPr>
        <p:spPr>
          <a:xfrm>
            <a:off x="3733800" y="26933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EthereumPRO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3733800" y="2844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       Silver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3733800" y="30011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       Gold</a:t>
            </a:r>
          </a:p>
        </p:txBody>
      </p:sp>
      <p:sp>
        <p:nvSpPr>
          <p:cNvPr id="114" name="TextBox 113"/>
          <p:cNvSpPr txBox="1">
            <a:spLocks/>
          </p:cNvSpPr>
          <p:nvPr/>
        </p:nvSpPr>
        <p:spPr>
          <a:xfrm>
            <a:off x="3733800" y="3168529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    Diamond</a:t>
            </a: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3733800" y="3322658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    Ethereum</a:t>
            </a:r>
          </a:p>
        </p:txBody>
      </p:sp>
      <p:sp>
        <p:nvSpPr>
          <p:cNvPr id="116" name="TextBox 115"/>
          <p:cNvSpPr txBox="1">
            <a:spLocks/>
          </p:cNvSpPr>
          <p:nvPr/>
        </p:nvSpPr>
        <p:spPr>
          <a:xfrm>
            <a:off x="3733800" y="3456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EthereumPRO</a:t>
            </a:r>
          </a:p>
        </p:txBody>
      </p:sp>
      <p:sp>
        <p:nvSpPr>
          <p:cNvPr id="118" name="TextBox 117"/>
          <p:cNvSpPr txBox="1">
            <a:spLocks/>
          </p:cNvSpPr>
          <p:nvPr/>
        </p:nvSpPr>
        <p:spPr>
          <a:xfrm>
            <a:off x="3680400" y="36089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       Silver</a:t>
            </a:r>
          </a:p>
        </p:txBody>
      </p:sp>
      <p:sp>
        <p:nvSpPr>
          <p:cNvPr id="119" name="TextBox 118"/>
          <p:cNvSpPr txBox="1">
            <a:spLocks/>
          </p:cNvSpPr>
          <p:nvPr/>
        </p:nvSpPr>
        <p:spPr>
          <a:xfrm>
            <a:off x="3680400" y="3762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       Gold</a:t>
            </a:r>
          </a:p>
        </p:txBody>
      </p:sp>
      <p:sp>
        <p:nvSpPr>
          <p:cNvPr id="120" name="TextBox 119"/>
          <p:cNvSpPr txBox="1">
            <a:spLocks/>
          </p:cNvSpPr>
          <p:nvPr/>
        </p:nvSpPr>
        <p:spPr>
          <a:xfrm>
            <a:off x="3680400" y="3924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    Diamond</a:t>
            </a:r>
          </a:p>
        </p:txBody>
      </p:sp>
      <p:sp>
        <p:nvSpPr>
          <p:cNvPr id="121" name="TextBox 120"/>
          <p:cNvSpPr txBox="1">
            <a:spLocks/>
          </p:cNvSpPr>
          <p:nvPr/>
        </p:nvSpPr>
        <p:spPr>
          <a:xfrm>
            <a:off x="3680400" y="4068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    Ethereum</a:t>
            </a: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>
            <a:off x="3680400" y="4230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EthereumPRO</a:t>
            </a:r>
          </a:p>
        </p:txBody>
      </p:sp>
      <p:grpSp>
        <p:nvGrpSpPr>
          <p:cNvPr id="22" name="Группа 153"/>
          <p:cNvGrpSpPr/>
          <p:nvPr/>
        </p:nvGrpSpPr>
        <p:grpSpPr>
          <a:xfrm>
            <a:off x="228600" y="3867150"/>
            <a:ext cx="762000" cy="762000"/>
            <a:chOff x="1524000" y="438150"/>
            <a:chExt cx="762000" cy="762000"/>
          </a:xfrm>
        </p:grpSpPr>
        <p:sp>
          <p:nvSpPr>
            <p:cNvPr id="137" name="Овал 136"/>
            <p:cNvSpPr/>
            <p:nvPr/>
          </p:nvSpPr>
          <p:spPr>
            <a:xfrm>
              <a:off x="15240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38" name="Picture 2" descr="C:\Users\Sificus\Desktop\New P2P\binary\ethereumpr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8000" y="640117"/>
              <a:ext cx="533400" cy="331433"/>
            </a:xfrm>
            <a:prstGeom prst="rect">
              <a:avLst/>
            </a:prstGeom>
            <a:noFill/>
          </p:spPr>
        </p:pic>
      </p:grpSp>
      <p:grpSp>
        <p:nvGrpSpPr>
          <p:cNvPr id="23" name="Группа 154"/>
          <p:cNvGrpSpPr/>
          <p:nvPr/>
        </p:nvGrpSpPr>
        <p:grpSpPr>
          <a:xfrm>
            <a:off x="228600" y="1962150"/>
            <a:ext cx="762000" cy="762000"/>
            <a:chOff x="1524000" y="1352550"/>
            <a:chExt cx="762000" cy="762000"/>
          </a:xfrm>
        </p:grpSpPr>
        <p:sp>
          <p:nvSpPr>
            <p:cNvPr id="148" name="Овал 147"/>
            <p:cNvSpPr/>
            <p:nvPr/>
          </p:nvSpPr>
          <p:spPr>
            <a:xfrm>
              <a:off x="1524000" y="13525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3076" name="Picture 4" descr="C:\Users\Sificus\Desktop\New P2P\binary\diamo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8000" y="15811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24" name="Группа 152"/>
          <p:cNvGrpSpPr/>
          <p:nvPr/>
        </p:nvGrpSpPr>
        <p:grpSpPr>
          <a:xfrm>
            <a:off x="228600" y="2876550"/>
            <a:ext cx="762000" cy="762000"/>
            <a:chOff x="304800" y="438150"/>
            <a:chExt cx="762000" cy="762000"/>
          </a:xfrm>
        </p:grpSpPr>
        <p:sp>
          <p:nvSpPr>
            <p:cNvPr id="150" name="Овал 149"/>
            <p:cNvSpPr/>
            <p:nvPr/>
          </p:nvSpPr>
          <p:spPr>
            <a:xfrm>
              <a:off x="3048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3077" name="Picture 5" descr="C:\Users\Sificus\Desktop\New P2P\binary\ethereu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000" y="6403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25" name="Группа 155"/>
          <p:cNvGrpSpPr/>
          <p:nvPr/>
        </p:nvGrpSpPr>
        <p:grpSpPr>
          <a:xfrm>
            <a:off x="228600" y="1047750"/>
            <a:ext cx="762000" cy="762000"/>
            <a:chOff x="1524000" y="2266950"/>
            <a:chExt cx="762000" cy="762000"/>
          </a:xfrm>
        </p:grpSpPr>
        <p:sp>
          <p:nvSpPr>
            <p:cNvPr id="149" name="Овал 148"/>
            <p:cNvSpPr/>
            <p:nvPr/>
          </p:nvSpPr>
          <p:spPr>
            <a:xfrm>
              <a:off x="1524000" y="22669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3080" name="Picture 8" descr="C:\Users\Sificus\Desktop\New P2P\binary\gol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38000" y="24691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26" name="Группа 158"/>
          <p:cNvGrpSpPr/>
          <p:nvPr/>
        </p:nvGrpSpPr>
        <p:grpSpPr>
          <a:xfrm>
            <a:off x="228600" y="133350"/>
            <a:ext cx="762000" cy="762000"/>
            <a:chOff x="1676400" y="1428750"/>
            <a:chExt cx="762000" cy="762000"/>
          </a:xfrm>
        </p:grpSpPr>
        <p:sp>
          <p:nvSpPr>
            <p:cNvPr id="157" name="Овал 156"/>
            <p:cNvSpPr/>
            <p:nvPr/>
          </p:nvSpPr>
          <p:spPr>
            <a:xfrm>
              <a:off x="1676400" y="14287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3075" name="Picture 3" descr="C:\Users\Sificus\Desktop\New P2P\binary\silve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82000" y="1656000"/>
              <a:ext cx="533026" cy="331200"/>
            </a:xfrm>
            <a:prstGeom prst="rect">
              <a:avLst/>
            </a:prstGeom>
            <a:noFill/>
          </p:spPr>
        </p:pic>
      </p:grpSp>
      <p:sp>
        <p:nvSpPr>
          <p:cNvPr id="117" name="TextBox 116"/>
          <p:cNvSpPr txBox="1"/>
          <p:nvPr/>
        </p:nvSpPr>
        <p:spPr>
          <a:xfrm>
            <a:off x="1295400" y="3619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Silver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96000" y="4095750"/>
            <a:ext cx="1219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EthererumPRO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95400" y="31051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Ethereum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95400" y="21145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Diamond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95400" y="12763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Gold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81400" y="31355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</a:rPr>
              <a:t>Your status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48200" y="3135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</a:rPr>
              <a:t>Referral status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791200" y="3135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</a:rPr>
              <a:t>Direct bonus (%)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162800" y="31355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</a:rPr>
              <a:t>PV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44000" y="561600"/>
            <a:ext cx="533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50</a:t>
            </a:r>
          </a:p>
          <a:p>
            <a:pPr algn="ctr"/>
            <a:r>
              <a:rPr lang="en-US" sz="1000" dirty="0" smtClean="0"/>
              <a:t>199</a:t>
            </a:r>
          </a:p>
          <a:p>
            <a:pPr algn="ctr"/>
            <a:r>
              <a:rPr lang="en-US" sz="1000" dirty="0" smtClean="0"/>
              <a:t>499</a:t>
            </a:r>
          </a:p>
          <a:p>
            <a:pPr algn="ctr"/>
            <a:r>
              <a:rPr lang="en-US" sz="1000" dirty="0" smtClean="0"/>
              <a:t>999</a:t>
            </a:r>
          </a:p>
          <a:p>
            <a:pPr algn="ctr"/>
            <a:r>
              <a:rPr lang="en-US" sz="1000" dirty="0" smtClean="0"/>
              <a:t>1999</a:t>
            </a:r>
          </a:p>
          <a:p>
            <a:pPr algn="ctr"/>
            <a:r>
              <a:rPr lang="en-US" sz="1000" dirty="0" smtClean="0"/>
              <a:t>50</a:t>
            </a:r>
          </a:p>
          <a:p>
            <a:pPr algn="ctr"/>
            <a:r>
              <a:rPr lang="en-US" sz="1000" dirty="0" smtClean="0"/>
              <a:t>199</a:t>
            </a:r>
          </a:p>
          <a:p>
            <a:pPr algn="ctr"/>
            <a:r>
              <a:rPr lang="en-US" sz="1000" dirty="0" smtClean="0"/>
              <a:t>499</a:t>
            </a:r>
          </a:p>
          <a:p>
            <a:pPr algn="ctr"/>
            <a:r>
              <a:rPr lang="en-US" sz="1000" dirty="0" smtClean="0"/>
              <a:t>999</a:t>
            </a:r>
          </a:p>
          <a:p>
            <a:pPr algn="ctr"/>
            <a:r>
              <a:rPr lang="en-US" sz="1000" dirty="0" smtClean="0"/>
              <a:t>1999</a:t>
            </a:r>
          </a:p>
          <a:p>
            <a:pPr algn="ctr"/>
            <a:r>
              <a:rPr lang="en-US" sz="1000" dirty="0" smtClean="0"/>
              <a:t>50</a:t>
            </a:r>
          </a:p>
          <a:p>
            <a:pPr algn="ctr"/>
            <a:r>
              <a:rPr lang="en-US" sz="1000" dirty="0" smtClean="0"/>
              <a:t>210</a:t>
            </a:r>
          </a:p>
          <a:p>
            <a:pPr algn="ctr"/>
            <a:r>
              <a:rPr lang="en-US" sz="1000" dirty="0" smtClean="0"/>
              <a:t>525</a:t>
            </a:r>
          </a:p>
          <a:p>
            <a:pPr algn="ctr"/>
            <a:r>
              <a:rPr lang="en-US" sz="1000" dirty="0" smtClean="0"/>
              <a:t>1050</a:t>
            </a:r>
          </a:p>
          <a:p>
            <a:pPr algn="ctr"/>
            <a:r>
              <a:rPr lang="en-US" sz="1000" dirty="0" smtClean="0"/>
              <a:t>2100</a:t>
            </a:r>
          </a:p>
          <a:p>
            <a:pPr algn="ctr"/>
            <a:r>
              <a:rPr lang="en-US" sz="1000" dirty="0" smtClean="0"/>
              <a:t>50</a:t>
            </a:r>
          </a:p>
          <a:p>
            <a:pPr algn="ctr"/>
            <a:r>
              <a:rPr lang="en-US" sz="1000" dirty="0" smtClean="0"/>
              <a:t>215</a:t>
            </a:r>
          </a:p>
          <a:p>
            <a:pPr algn="ctr"/>
            <a:r>
              <a:rPr lang="en-US" sz="1000" dirty="0" smtClean="0"/>
              <a:t>550</a:t>
            </a:r>
          </a:p>
          <a:p>
            <a:pPr algn="ctr"/>
            <a:r>
              <a:rPr lang="en-US" sz="1000" dirty="0" smtClean="0"/>
              <a:t>1100</a:t>
            </a:r>
          </a:p>
          <a:p>
            <a:pPr algn="ctr"/>
            <a:r>
              <a:rPr lang="en-US" sz="1000" dirty="0" smtClean="0"/>
              <a:t>2200</a:t>
            </a:r>
          </a:p>
          <a:p>
            <a:pPr algn="ctr"/>
            <a:r>
              <a:rPr lang="en-US" sz="1000" dirty="0" smtClean="0"/>
              <a:t>55</a:t>
            </a:r>
          </a:p>
          <a:p>
            <a:pPr algn="ctr"/>
            <a:r>
              <a:rPr lang="en-US" sz="1000" dirty="0" smtClean="0"/>
              <a:t>220</a:t>
            </a:r>
          </a:p>
          <a:p>
            <a:pPr algn="ctr"/>
            <a:r>
              <a:rPr lang="en-US" sz="1000" dirty="0" smtClean="0"/>
              <a:t>600</a:t>
            </a:r>
          </a:p>
          <a:p>
            <a:pPr algn="ctr"/>
            <a:r>
              <a:rPr lang="en-US" sz="1000" dirty="0" smtClean="0"/>
              <a:t>1200</a:t>
            </a:r>
          </a:p>
          <a:p>
            <a:pPr algn="ctr"/>
            <a:r>
              <a:rPr lang="en-US" sz="1000" dirty="0" smtClean="0"/>
              <a:t>2500</a:t>
            </a:r>
            <a:endParaRPr lang="ru-RU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172200" y="561600"/>
            <a:ext cx="533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20</a:t>
            </a:r>
          </a:p>
          <a:p>
            <a:pPr algn="ctr"/>
            <a:r>
              <a:rPr lang="en-US" sz="1000" dirty="0" smtClean="0"/>
              <a:t>20</a:t>
            </a:r>
          </a:p>
          <a:p>
            <a:pPr algn="ctr"/>
            <a:r>
              <a:rPr lang="en-US" sz="1000" dirty="0" smtClean="0"/>
              <a:t>20</a:t>
            </a:r>
          </a:p>
          <a:p>
            <a:pPr algn="ctr"/>
            <a:r>
              <a:rPr lang="en-US" sz="1000" dirty="0" smtClean="0"/>
              <a:t>20</a:t>
            </a:r>
          </a:p>
          <a:p>
            <a:pPr algn="ctr"/>
            <a:r>
              <a:rPr lang="en-US" sz="1000" dirty="0" smtClean="0"/>
              <a:t>20</a:t>
            </a:r>
            <a:endParaRPr lang="ru-RU" sz="1000" dirty="0"/>
          </a:p>
        </p:txBody>
      </p:sp>
      <p:grpSp>
        <p:nvGrpSpPr>
          <p:cNvPr id="123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129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143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4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145" name="TextBox 144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139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140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1" name="Picture 9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  <p:pic>
        <p:nvPicPr>
          <p:cNvPr id="146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iz Idea_02">
      <a:dk1>
        <a:srgbClr val="000000"/>
      </a:dk1>
      <a:lt1>
        <a:srgbClr val="000000"/>
      </a:lt1>
      <a:dk2>
        <a:srgbClr val="64E6F8"/>
      </a:dk2>
      <a:lt2>
        <a:srgbClr val="00B0F0"/>
      </a:lt2>
      <a:accent1>
        <a:srgbClr val="939598"/>
      </a:accent1>
      <a:accent2>
        <a:srgbClr val="D3D4D5"/>
      </a:accent2>
      <a:accent3>
        <a:srgbClr val="FFFFFF"/>
      </a:accent3>
      <a:accent4>
        <a:srgbClr val="3A3A3A"/>
      </a:accent4>
      <a:accent5>
        <a:srgbClr val="4BACC6"/>
      </a:accent5>
      <a:accent6>
        <a:srgbClr val="0F0F0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6474</TotalTime>
  <Words>782</Words>
  <Application>Microsoft Office PowerPoint</Application>
  <PresentationFormat>Экран (16:9)</PresentationFormat>
  <Paragraphs>283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2014-01-18T11:05:37Z</dcterms:created>
  <dcterms:modified xsi:type="dcterms:W3CDTF">2016-04-09T11:18:47Z</dcterms:modified>
</cp:coreProperties>
</file>