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
      <p:font typeface="Maven Pro"/>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5.xml"/><Relationship Id="rId42" Type="http://schemas.openxmlformats.org/officeDocument/2006/relationships/font" Target="fonts/MavenPro-bold.fntdata"/><Relationship Id="rId41" Type="http://schemas.openxmlformats.org/officeDocument/2006/relationships/font" Target="fonts/MavenPro-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Nuni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Nunito-italic.fntdata"/><Relationship Id="rId16" Type="http://schemas.openxmlformats.org/officeDocument/2006/relationships/slide" Target="slides/slide11.xml"/><Relationship Id="rId38" Type="http://schemas.openxmlformats.org/officeDocument/2006/relationships/font" Target="fonts/Nun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text-data-representation-with-one-hot-encoding-tf-idf-count-vectors-co-occurrence-vectors-and-f1bccbd98bef"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s.medill.northwestern.edu/chicago/content-simple-but-impact-significant-for-feds-beige-book-repor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26e9d6ceed_0_1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26e9d6ceed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7f2403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7f2403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a:solidFill>
                  <a:srgbClr val="4D5156"/>
                </a:solidFill>
                <a:highlight>
                  <a:schemeClr val="lt1"/>
                </a:highlight>
                <a:latin typeface="Roboto"/>
                <a:ea typeface="Roboto"/>
                <a:cs typeface="Roboto"/>
                <a:sym typeface="Roboto"/>
              </a:rPr>
              <a:t>One hot encoding was used for the creation of the corpus of words used in each process (</a:t>
            </a:r>
            <a:r>
              <a:rPr lang="en" u="sng">
                <a:solidFill>
                  <a:srgbClr val="27278B"/>
                </a:solidFill>
                <a:highlight>
                  <a:schemeClr val="lt1"/>
                </a:highlight>
                <a:latin typeface="Roboto"/>
                <a:ea typeface="Roboto"/>
                <a:cs typeface="Roboto"/>
                <a:sym typeface="Roboto"/>
                <a:hlinkClick r:id="rId2">
                  <a:extLst>
                    <a:ext uri="{A12FA001-AC4F-418D-AE19-62706E023703}">
                      <ahyp:hlinkClr val="tx"/>
                    </a:ext>
                  </a:extLst>
                </a:hlinkClick>
              </a:rPr>
              <a:t>https://towardsdatascience.com/text-data-representation-with-one-hot-encoding-tf-idf-count-vectors-co-occurrence-vectors-and-f1bccbd98bef</a:t>
            </a:r>
            <a:r>
              <a:rPr lang="en">
                <a:solidFill>
                  <a:srgbClr val="4D5156"/>
                </a:solidFill>
                <a:highlight>
                  <a:schemeClr val="lt1"/>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ba128ae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ba128ae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Parra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2904bb7ac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2904bb7ac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904bb7a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904bb7a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904bb7a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904bb7a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6e9d6ceed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6e9d6ceed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2904bb7ac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2904bb7ac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27f24038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27f24038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80173ad5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80173ad5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271bf85a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271bf85a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27f24038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27f24038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27f24038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27f24038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27f24038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27f24038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7180c943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7180c943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28d5f2b8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28d5f2b8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 vectorizer </a:t>
            </a:r>
            <a:endParaRPr/>
          </a:p>
          <a:p>
            <a:pPr indent="0" lvl="0" marL="0" rtl="0" algn="l">
              <a:spcBef>
                <a:spcPts val="0"/>
              </a:spcBef>
              <a:spcAft>
                <a:spcPts val="0"/>
              </a:spcAft>
              <a:buNone/>
            </a:pPr>
            <a:r>
              <a:rPr lang="en"/>
              <a:t>Preserve</a:t>
            </a:r>
            <a:r>
              <a:rPr lang="en"/>
              <a:t> context </a:t>
            </a:r>
            <a:endParaRPr/>
          </a:p>
          <a:p>
            <a:pPr indent="0" lvl="0" marL="457200" rtl="0" algn="l">
              <a:lnSpc>
                <a:spcPct val="106999"/>
              </a:lnSpc>
              <a:spcBef>
                <a:spcPts val="0"/>
              </a:spcBef>
              <a:spcAft>
                <a:spcPts val="0"/>
              </a:spcAft>
              <a:buClr>
                <a:schemeClr val="dk1"/>
              </a:buClr>
              <a:buSzPts val="1100"/>
              <a:buFont typeface="Arial"/>
              <a:buNone/>
            </a:pPr>
            <a:r>
              <a:rPr lang="en">
                <a:solidFill>
                  <a:srgbClr val="222222"/>
                </a:solidFill>
                <a:highlight>
                  <a:srgbClr val="FFFFFF"/>
                </a:highlight>
                <a:latin typeface="Calibri"/>
                <a:ea typeface="Calibri"/>
                <a:cs typeface="Calibri"/>
                <a:sym typeface="Calibri"/>
              </a:rPr>
              <a:t>·</a:t>
            </a:r>
            <a:r>
              <a:rPr lang="en" sz="700">
                <a:solidFill>
                  <a:srgbClr val="222222"/>
                </a:solidFill>
                <a:highlight>
                  <a:srgbClr val="FFFFFF"/>
                </a:highlight>
                <a:latin typeface="Times New Roman"/>
                <a:ea typeface="Times New Roman"/>
                <a:cs typeface="Times New Roman"/>
                <a:sym typeface="Times New Roman"/>
              </a:rPr>
              <a:t>       </a:t>
            </a:r>
            <a:r>
              <a:rPr lang="en">
                <a:solidFill>
                  <a:srgbClr val="222222"/>
                </a:solidFill>
                <a:highlight>
                  <a:srgbClr val="FFFFFF"/>
                </a:highlight>
                <a:latin typeface="Calibri"/>
                <a:ea typeface="Calibri"/>
                <a:cs typeface="Calibri"/>
                <a:sym typeface="Calibri"/>
              </a:rPr>
              <a:t>We viewed k-means clustering as the most appropriate method for the classifying of beige books bc it allowed us to leverage our knowledge of the text data (in that hawkish and dovish views should be present in each book) as well as our desire to reach a grouped result for this unlabeled text data</a:t>
            </a:r>
            <a:endParaRPr>
              <a:solidFill>
                <a:srgbClr val="222222"/>
              </a:solidFill>
              <a:highlight>
                <a:srgbClr val="FFFFFF"/>
              </a:highlight>
              <a:latin typeface="Calibri"/>
              <a:ea typeface="Calibri"/>
              <a:cs typeface="Calibri"/>
              <a:sym typeface="Calibri"/>
            </a:endParaRPr>
          </a:p>
          <a:p>
            <a:pPr indent="0" lvl="0" marL="457200" rtl="0" algn="l">
              <a:lnSpc>
                <a:spcPct val="106999"/>
              </a:lnSpc>
              <a:spcBef>
                <a:spcPts val="0"/>
              </a:spcBef>
              <a:spcAft>
                <a:spcPts val="0"/>
              </a:spcAft>
              <a:buClr>
                <a:schemeClr val="dk1"/>
              </a:buClr>
              <a:buSzPts val="1100"/>
              <a:buFont typeface="Arial"/>
              <a:buNone/>
            </a:pPr>
            <a:r>
              <a:rPr lang="en">
                <a:solidFill>
                  <a:srgbClr val="222222"/>
                </a:solidFill>
                <a:highlight>
                  <a:srgbClr val="FFFFFF"/>
                </a:highlight>
                <a:latin typeface="Calibri"/>
                <a:ea typeface="Calibri"/>
                <a:cs typeface="Calibri"/>
                <a:sym typeface="Calibri"/>
              </a:rPr>
              <a:t>·</a:t>
            </a:r>
            <a:r>
              <a:rPr lang="en" sz="700">
                <a:solidFill>
                  <a:srgbClr val="222222"/>
                </a:solidFill>
                <a:highlight>
                  <a:srgbClr val="FFFFFF"/>
                </a:highlight>
                <a:latin typeface="Times New Roman"/>
                <a:ea typeface="Times New Roman"/>
                <a:cs typeface="Times New Roman"/>
                <a:sym typeface="Times New Roman"/>
              </a:rPr>
              <a:t>       </a:t>
            </a:r>
            <a:r>
              <a:rPr lang="en">
                <a:solidFill>
                  <a:srgbClr val="222222"/>
                </a:solidFill>
                <a:highlight>
                  <a:srgbClr val="FFFFFF"/>
                </a:highlight>
                <a:latin typeface="Calibri"/>
                <a:ea typeface="Calibri"/>
                <a:cs typeface="Calibri"/>
                <a:sym typeface="Calibri"/>
              </a:rPr>
              <a:t>While this was not technically a sentiment analysis, the overall felling of the 100 words selected to group as well as the top 10 representative words of each cluster were reviewed to discern it’s the overarching theme at play in each class</a:t>
            </a:r>
            <a:endParaRPr>
              <a:solidFill>
                <a:srgbClr val="222222"/>
              </a:solidFill>
              <a:highlight>
                <a:srgbClr val="FFFFFF"/>
              </a:highlight>
              <a:latin typeface="Calibri"/>
              <a:ea typeface="Calibri"/>
              <a:cs typeface="Calibri"/>
              <a:sym typeface="Calibri"/>
            </a:endParaRPr>
          </a:p>
          <a:p>
            <a:pPr indent="0" lvl="0" marL="457200" rtl="0" algn="l">
              <a:lnSpc>
                <a:spcPct val="106999"/>
              </a:lnSpc>
              <a:spcBef>
                <a:spcPts val="0"/>
              </a:spcBef>
              <a:spcAft>
                <a:spcPts val="0"/>
              </a:spcAft>
              <a:buClr>
                <a:schemeClr val="dk1"/>
              </a:buClr>
              <a:buSzPts val="1100"/>
              <a:buFont typeface="Arial"/>
              <a:buNone/>
            </a:pPr>
            <a:r>
              <a:rPr lang="en">
                <a:solidFill>
                  <a:srgbClr val="222222"/>
                </a:solidFill>
                <a:highlight>
                  <a:srgbClr val="FFFFFF"/>
                </a:highlight>
                <a:latin typeface="Calibri"/>
                <a:ea typeface="Calibri"/>
                <a:cs typeface="Calibri"/>
                <a:sym typeface="Calibri"/>
              </a:rPr>
              <a:t>·</a:t>
            </a:r>
            <a:r>
              <a:rPr lang="en" sz="700">
                <a:solidFill>
                  <a:srgbClr val="222222"/>
                </a:solidFill>
                <a:highlight>
                  <a:srgbClr val="FFFFFF"/>
                </a:highlight>
                <a:latin typeface="Times New Roman"/>
                <a:ea typeface="Times New Roman"/>
                <a:cs typeface="Times New Roman"/>
                <a:sym typeface="Times New Roman"/>
              </a:rPr>
              <a:t>       </a:t>
            </a:r>
            <a:r>
              <a:rPr lang="en">
                <a:solidFill>
                  <a:srgbClr val="222222"/>
                </a:solidFill>
                <a:highlight>
                  <a:srgbClr val="FFFFFF"/>
                </a:highlight>
                <a:latin typeface="Calibri"/>
                <a:ea typeface="Calibri"/>
                <a:cs typeface="Calibri"/>
                <a:sym typeface="Calibri"/>
              </a:rPr>
              <a:t>Cluster 1 resulting in having 35% representative words being positive while only 13% are negative…..</a:t>
            </a:r>
            <a:endParaRPr>
              <a:solidFill>
                <a:srgbClr val="222222"/>
              </a:solidFill>
              <a:highlight>
                <a:srgbClr val="FFFFFF"/>
              </a:highlight>
              <a:latin typeface="Calibri"/>
              <a:ea typeface="Calibri"/>
              <a:cs typeface="Calibri"/>
              <a:sym typeface="Calibri"/>
            </a:endParaRPr>
          </a:p>
          <a:p>
            <a:pPr indent="0" lvl="0" marL="457200" rtl="0" algn="l">
              <a:lnSpc>
                <a:spcPct val="106999"/>
              </a:lnSpc>
              <a:spcBef>
                <a:spcPts val="0"/>
              </a:spcBef>
              <a:spcAft>
                <a:spcPts val="0"/>
              </a:spcAft>
              <a:buClr>
                <a:schemeClr val="dk1"/>
              </a:buClr>
              <a:buSzPts val="1100"/>
              <a:buFont typeface="Arial"/>
              <a:buNone/>
            </a:pPr>
            <a:r>
              <a:rPr lang="en">
                <a:solidFill>
                  <a:srgbClr val="222222"/>
                </a:solidFill>
                <a:highlight>
                  <a:srgbClr val="FFFFFF"/>
                </a:highlight>
                <a:latin typeface="Calibri"/>
                <a:ea typeface="Calibri"/>
                <a:cs typeface="Calibri"/>
                <a:sym typeface="Calibri"/>
              </a:rPr>
              <a:t>·</a:t>
            </a:r>
            <a:r>
              <a:rPr lang="en" sz="700">
                <a:solidFill>
                  <a:srgbClr val="222222"/>
                </a:solidFill>
                <a:highlight>
                  <a:srgbClr val="FFFFFF"/>
                </a:highlight>
                <a:latin typeface="Times New Roman"/>
                <a:ea typeface="Times New Roman"/>
                <a:cs typeface="Times New Roman"/>
                <a:sym typeface="Times New Roman"/>
              </a:rPr>
              <a:t>       </a:t>
            </a:r>
            <a:r>
              <a:rPr lang="en">
                <a:solidFill>
                  <a:srgbClr val="222222"/>
                </a:solidFill>
                <a:highlight>
                  <a:srgbClr val="FFFFFF"/>
                </a:highlight>
                <a:latin typeface="Calibri"/>
                <a:ea typeface="Calibri"/>
                <a:cs typeface="Calibri"/>
                <a:sym typeface="Calibri"/>
              </a:rPr>
              <a:t>While ideally KMeans clustering seeks to minimize the within-cluster variation, the desire to keep intact the context attached to words that were easy to obtain a sentiment from guided us to not seek high percentages of positive or negative sentiments.</a:t>
            </a:r>
            <a:endParaRPr>
              <a:solidFill>
                <a:srgbClr val="222222"/>
              </a:solidFill>
              <a:highlight>
                <a:srgbClr val="FFFFFF"/>
              </a:highlight>
              <a:latin typeface="Calibri"/>
              <a:ea typeface="Calibri"/>
              <a:cs typeface="Calibri"/>
              <a:sym typeface="Calibri"/>
            </a:endParaRPr>
          </a:p>
          <a:p>
            <a:pPr indent="0" lvl="0" marL="0" rtl="0" algn="l">
              <a:spcBef>
                <a:spcPts val="8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28d5f2b8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28d5f2b8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 smallest </a:t>
            </a:r>
            <a:r>
              <a:rPr lang="en"/>
              <a:t>variation</a:t>
            </a:r>
            <a:r>
              <a:rPr lang="en"/>
              <a:t> - context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272b29cc5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272b29cc5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6fc285bf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26fc285bf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6e9d6cee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26e9d6cee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6fc285bf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26fc285bf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solidFill>
                  <a:schemeClr val="hlink"/>
                </a:solidFill>
                <a:latin typeface="Nunito"/>
                <a:ea typeface="Nunito"/>
                <a:cs typeface="Nunito"/>
                <a:sym typeface="Nunito"/>
                <a:hlinkClick r:id="rId2"/>
              </a:rPr>
              <a:t>https://news.medill.northwestern.edu/chicago/content-simple-but-impact-significant-for-feds-beige-book-report/</a:t>
            </a:r>
            <a:endParaRPr sz="1300">
              <a:solidFill>
                <a:srgbClr val="424242"/>
              </a:solidFill>
              <a:latin typeface="Nunito"/>
              <a:ea typeface="Nunito"/>
              <a:cs typeface="Nunito"/>
              <a:sym typeface="Nuni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424242"/>
                </a:solidFill>
                <a:latin typeface="Nunito"/>
                <a:ea typeface="Nunito"/>
                <a:cs typeface="Nunito"/>
                <a:sym typeface="Nunito"/>
              </a:rPr>
              <a:t>FOMC: Federal Open Markets Committee</a:t>
            </a:r>
            <a:endParaRPr sz="1300">
              <a:solidFill>
                <a:srgbClr val="424242"/>
              </a:solidFill>
              <a:latin typeface="Nunito"/>
              <a:ea typeface="Nunito"/>
              <a:cs typeface="Nunito"/>
              <a:sym typeface="Nuni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6fc285bf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6fc285bf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271bf85a8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271bf85a8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7f24038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7f24038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26e9d6ceed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26e9d6ceed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6e9d6ceed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26e9d6ceed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capitalone.com/tech/machine-learning/understanding-tf-idf/"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Natural_language_processing" TargetMode="External"/><Relationship Id="rId4" Type="http://schemas.openxmlformats.org/officeDocument/2006/relationships/hyperlink" Target="https://towardsdatascience.com/understanding-nlp-word-embeddings-text-vectorization-1a23744f7223" TargetMode="External"/><Relationship Id="rId5" Type="http://schemas.openxmlformats.org/officeDocument/2006/relationships/hyperlink" Target="https://en.wikipedia.org/wiki/Cosine_similar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554925" y="728375"/>
            <a:ext cx="4527300" cy="2521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Implementation of NLP methods on Federal Reserve Bank Beige Books</a:t>
            </a:r>
            <a:endParaRPr/>
          </a:p>
        </p:txBody>
      </p:sp>
      <p:sp>
        <p:nvSpPr>
          <p:cNvPr id="278" name="Google Shape;278;p13"/>
          <p:cNvSpPr txBox="1"/>
          <p:nvPr>
            <p:ph idx="1" type="subTitle"/>
          </p:nvPr>
        </p:nvSpPr>
        <p:spPr>
          <a:xfrm>
            <a:off x="311700" y="33159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ADEC 7430 Final Project</a:t>
            </a:r>
            <a:endParaRPr/>
          </a:p>
        </p:txBody>
      </p:sp>
      <p:pic>
        <p:nvPicPr>
          <p:cNvPr id="279" name="Google Shape;279;p13"/>
          <p:cNvPicPr preferRelativeResize="0"/>
          <p:nvPr/>
        </p:nvPicPr>
        <p:blipFill rotWithShape="1">
          <a:blip r:embed="rId3">
            <a:alphaModFix/>
          </a:blip>
          <a:srcRect b="5517" l="0" r="0" t="0"/>
          <a:stretch/>
        </p:blipFill>
        <p:spPr>
          <a:xfrm>
            <a:off x="212900" y="1078875"/>
            <a:ext cx="1580051" cy="1492874"/>
          </a:xfrm>
          <a:prstGeom prst="rect">
            <a:avLst/>
          </a:prstGeom>
          <a:noFill/>
          <a:ln>
            <a:noFill/>
          </a:ln>
        </p:spPr>
      </p:pic>
      <p:pic>
        <p:nvPicPr>
          <p:cNvPr id="280" name="Google Shape;280;p13"/>
          <p:cNvPicPr preferRelativeResize="0"/>
          <p:nvPr/>
        </p:nvPicPr>
        <p:blipFill rotWithShape="1">
          <a:blip r:embed="rId4">
            <a:alphaModFix/>
          </a:blip>
          <a:srcRect b="13359" l="0" r="0" t="0"/>
          <a:stretch/>
        </p:blipFill>
        <p:spPr>
          <a:xfrm>
            <a:off x="5546925" y="3315975"/>
            <a:ext cx="1994626" cy="14928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235325" y="161550"/>
            <a:ext cx="7030500" cy="64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38761D"/>
                </a:solidFill>
              </a:rPr>
              <a:t>Concepts Continued….</a:t>
            </a:r>
            <a:endParaRPr sz="2100">
              <a:solidFill>
                <a:srgbClr val="38761D"/>
              </a:solidFill>
            </a:endParaRPr>
          </a:p>
        </p:txBody>
      </p:sp>
      <p:sp>
        <p:nvSpPr>
          <p:cNvPr id="362" name="Google Shape;362;p22"/>
          <p:cNvSpPr txBox="1"/>
          <p:nvPr>
            <p:ph idx="1" type="body"/>
          </p:nvPr>
        </p:nvSpPr>
        <p:spPr>
          <a:xfrm>
            <a:off x="235325" y="806850"/>
            <a:ext cx="8583600" cy="4202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700">
                <a:solidFill>
                  <a:srgbClr val="38761D"/>
                </a:solidFill>
                <a:latin typeface="Arial"/>
                <a:ea typeface="Arial"/>
                <a:cs typeface="Arial"/>
                <a:sym typeface="Arial"/>
              </a:rPr>
              <a:t>Tokenization</a:t>
            </a:r>
            <a:endParaRPr b="1" sz="1700">
              <a:solidFill>
                <a:srgbClr val="38761D"/>
              </a:solidFill>
              <a:latin typeface="Arial"/>
              <a:ea typeface="Arial"/>
              <a:cs typeface="Arial"/>
              <a:sym typeface="Arial"/>
            </a:endParaRPr>
          </a:p>
          <a:p>
            <a:pPr indent="0" lvl="0" marL="0" rtl="0" algn="l">
              <a:spcBef>
                <a:spcPts val="1200"/>
              </a:spcBef>
              <a:spcAft>
                <a:spcPts val="0"/>
              </a:spcAft>
              <a:buNone/>
            </a:pPr>
            <a:r>
              <a:t/>
            </a:r>
            <a:endParaRPr b="1" sz="1800">
              <a:solidFill>
                <a:srgbClr val="38761D"/>
              </a:solidFill>
              <a:latin typeface="Arial"/>
              <a:ea typeface="Arial"/>
              <a:cs typeface="Arial"/>
              <a:sym typeface="Arial"/>
            </a:endParaRPr>
          </a:p>
          <a:p>
            <a:pPr indent="0" lvl="0" marL="0" rtl="0" algn="l">
              <a:spcBef>
                <a:spcPts val="1200"/>
              </a:spcBef>
              <a:spcAft>
                <a:spcPts val="0"/>
              </a:spcAft>
              <a:buNone/>
            </a:pPr>
            <a:r>
              <a:t/>
            </a:r>
            <a:endParaRPr b="1" sz="1800">
              <a:solidFill>
                <a:srgbClr val="38761D"/>
              </a:solidFill>
              <a:latin typeface="Arial"/>
              <a:ea typeface="Arial"/>
              <a:cs typeface="Arial"/>
              <a:sym typeface="Arial"/>
            </a:endParaRPr>
          </a:p>
          <a:p>
            <a:pPr indent="0" lvl="0" marL="0" rtl="0" algn="l">
              <a:spcBef>
                <a:spcPts val="1200"/>
              </a:spcBef>
              <a:spcAft>
                <a:spcPts val="0"/>
              </a:spcAft>
              <a:buNone/>
            </a:pPr>
            <a:r>
              <a:t/>
            </a:r>
            <a:endParaRPr b="1" sz="1800">
              <a:solidFill>
                <a:srgbClr val="38761D"/>
              </a:solidFill>
              <a:latin typeface="Arial"/>
              <a:ea typeface="Arial"/>
              <a:cs typeface="Arial"/>
              <a:sym typeface="Arial"/>
            </a:endParaRPr>
          </a:p>
          <a:p>
            <a:pPr indent="0" lvl="0" marL="0" rtl="0" algn="l">
              <a:spcBef>
                <a:spcPts val="1200"/>
              </a:spcBef>
              <a:spcAft>
                <a:spcPts val="0"/>
              </a:spcAft>
              <a:buNone/>
            </a:pPr>
            <a:r>
              <a:rPr b="1" lang="en" sz="1700">
                <a:solidFill>
                  <a:srgbClr val="38761D"/>
                </a:solidFill>
                <a:latin typeface="Arial"/>
                <a:ea typeface="Arial"/>
                <a:cs typeface="Arial"/>
                <a:sym typeface="Arial"/>
              </a:rPr>
              <a:t>Stemming</a:t>
            </a:r>
            <a:endParaRPr sz="1700">
              <a:solidFill>
                <a:srgbClr val="000000"/>
              </a:solidFill>
              <a:latin typeface="Arial"/>
              <a:ea typeface="Arial"/>
              <a:cs typeface="Arial"/>
              <a:sym typeface="Arial"/>
            </a:endParaRPr>
          </a:p>
          <a:p>
            <a:pPr indent="0" lvl="0" marL="457200" rtl="0" algn="l">
              <a:spcBef>
                <a:spcPts val="1200"/>
              </a:spcBef>
              <a:spcAft>
                <a:spcPts val="0"/>
              </a:spcAft>
              <a:buNone/>
            </a:pPr>
            <a:r>
              <a:rPr lang="en" sz="1773">
                <a:solidFill>
                  <a:srgbClr val="000000"/>
                </a:solidFill>
                <a:latin typeface="Arial"/>
                <a:ea typeface="Arial"/>
                <a:cs typeface="Arial"/>
                <a:sym typeface="Arial"/>
              </a:rPr>
              <a:t>Stemming lowers inflection in words to their root forms, hence aiding the preprocessing of words</a:t>
            </a:r>
            <a:endParaRPr sz="1773">
              <a:solidFill>
                <a:srgbClr val="000000"/>
              </a:solidFill>
              <a:latin typeface="Arial"/>
              <a:ea typeface="Arial"/>
              <a:cs typeface="Arial"/>
              <a:sym typeface="Arial"/>
            </a:endParaRPr>
          </a:p>
          <a:p>
            <a:pPr indent="0" lvl="0" marL="457200" rtl="0" algn="l">
              <a:spcBef>
                <a:spcPts val="1200"/>
              </a:spcBef>
              <a:spcAft>
                <a:spcPts val="0"/>
              </a:spcAft>
              <a:buNone/>
            </a:pPr>
            <a:r>
              <a:rPr lang="en" sz="1773">
                <a:solidFill>
                  <a:srgbClr val="222222"/>
                </a:solidFill>
                <a:highlight>
                  <a:srgbClr val="FFFFFF"/>
                </a:highlight>
                <a:latin typeface="Arial"/>
                <a:ea typeface="Arial"/>
                <a:cs typeface="Arial"/>
                <a:sym typeface="Arial"/>
              </a:rPr>
              <a:t>For instance, the stem of these three words, connections, connected, connects, is “connect”. </a:t>
            </a:r>
            <a:endParaRPr sz="1773">
              <a:solidFill>
                <a:srgbClr val="222222"/>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4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b="1" lang="en" sz="1752">
                <a:solidFill>
                  <a:srgbClr val="38761D"/>
                </a:solidFill>
                <a:highlight>
                  <a:srgbClr val="FFFFFF"/>
                </a:highlight>
                <a:latin typeface="Arial"/>
                <a:ea typeface="Arial"/>
                <a:cs typeface="Arial"/>
                <a:sym typeface="Arial"/>
              </a:rPr>
              <a:t>TF-IDF</a:t>
            </a:r>
            <a:endParaRPr b="1" sz="1752">
              <a:solidFill>
                <a:srgbClr val="38761D"/>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400">
              <a:solidFill>
                <a:srgbClr val="38761D"/>
              </a:solidFill>
              <a:highlight>
                <a:srgbClr val="FFFFFF"/>
              </a:highlight>
              <a:latin typeface="Arial"/>
              <a:ea typeface="Arial"/>
              <a:cs typeface="Arial"/>
              <a:sym typeface="Arial"/>
            </a:endParaRPr>
          </a:p>
          <a:p>
            <a:pPr indent="-308036" lvl="0" marL="457200" rtl="0" algn="l">
              <a:spcBef>
                <a:spcPts val="1200"/>
              </a:spcBef>
              <a:spcAft>
                <a:spcPts val="0"/>
              </a:spcAft>
              <a:buClr>
                <a:srgbClr val="000000"/>
              </a:buClr>
              <a:buSzPct val="100000"/>
              <a:buFont typeface="Arial"/>
              <a:buChar char="-"/>
            </a:pPr>
            <a:r>
              <a:rPr lang="en" sz="1787">
                <a:solidFill>
                  <a:srgbClr val="000000"/>
                </a:solidFill>
                <a:highlight>
                  <a:srgbClr val="FFFFFF"/>
                </a:highlight>
                <a:latin typeface="Arial"/>
                <a:ea typeface="Arial"/>
                <a:cs typeface="Arial"/>
                <a:sym typeface="Arial"/>
              </a:rPr>
              <a:t>Stands for Term Frequency and Inverse Document Frequency. It is a scoring measure widely used in information retrieval</a:t>
            </a:r>
            <a:endParaRPr sz="1787">
              <a:solidFill>
                <a:srgbClr val="000000"/>
              </a:solidFill>
              <a:highlight>
                <a:srgbClr val="FFFFFF"/>
              </a:highlight>
              <a:latin typeface="Arial"/>
              <a:ea typeface="Arial"/>
              <a:cs typeface="Arial"/>
              <a:sym typeface="Arial"/>
            </a:endParaRPr>
          </a:p>
          <a:p>
            <a:pPr indent="0" lvl="0" marL="457200" rtl="0" algn="l">
              <a:spcBef>
                <a:spcPts val="1200"/>
              </a:spcBef>
              <a:spcAft>
                <a:spcPts val="1200"/>
              </a:spcAft>
              <a:buNone/>
            </a:pPr>
            <a:r>
              <a:t/>
            </a:r>
            <a:endParaRPr sz="1400">
              <a:solidFill>
                <a:srgbClr val="000000"/>
              </a:solidFill>
              <a:latin typeface="Arial"/>
              <a:ea typeface="Arial"/>
              <a:cs typeface="Arial"/>
              <a:sym typeface="Arial"/>
            </a:endParaRPr>
          </a:p>
        </p:txBody>
      </p:sp>
      <p:pic>
        <p:nvPicPr>
          <p:cNvPr id="363" name="Google Shape;363;p22"/>
          <p:cNvPicPr preferRelativeResize="0"/>
          <p:nvPr/>
        </p:nvPicPr>
        <p:blipFill>
          <a:blip r:embed="rId3">
            <a:alphaModFix/>
          </a:blip>
          <a:stretch>
            <a:fillRect/>
          </a:stretch>
        </p:blipFill>
        <p:spPr>
          <a:xfrm>
            <a:off x="620712" y="1417550"/>
            <a:ext cx="3599426" cy="645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164400" y="0"/>
            <a:ext cx="8736900" cy="7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Key Terms </a:t>
            </a:r>
            <a:endParaRPr>
              <a:solidFill>
                <a:srgbClr val="38761D"/>
              </a:solidFill>
            </a:endParaRPr>
          </a:p>
        </p:txBody>
      </p:sp>
      <p:sp>
        <p:nvSpPr>
          <p:cNvPr id="369" name="Google Shape;369;p23"/>
          <p:cNvSpPr txBox="1"/>
          <p:nvPr>
            <p:ph idx="1" type="body"/>
          </p:nvPr>
        </p:nvSpPr>
        <p:spPr>
          <a:xfrm>
            <a:off x="248725" y="710675"/>
            <a:ext cx="8270400" cy="436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b="1" lang="en" sz="1600">
                <a:solidFill>
                  <a:srgbClr val="4D5156"/>
                </a:solidFill>
                <a:highlight>
                  <a:srgbClr val="FFFFFF"/>
                </a:highlight>
                <a:latin typeface="Arial"/>
                <a:ea typeface="Arial"/>
                <a:cs typeface="Arial"/>
                <a:sym typeface="Arial"/>
              </a:rPr>
              <a:t>Tokenization</a:t>
            </a:r>
            <a:endParaRPr b="1" sz="1600">
              <a:solidFill>
                <a:srgbClr val="4D5156"/>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4D5156"/>
                </a:solidFill>
                <a:highlight>
                  <a:srgbClr val="FFFFFF"/>
                </a:highlight>
                <a:latin typeface="Arial"/>
                <a:ea typeface="Arial"/>
                <a:cs typeface="Arial"/>
                <a:sym typeface="Arial"/>
              </a:rPr>
              <a:t>Tokenization in NLPs are generally done in two major ways: </a:t>
            </a:r>
            <a:endParaRPr sz="1200">
              <a:solidFill>
                <a:srgbClr val="4D5156"/>
              </a:solidFill>
              <a:highlight>
                <a:srgbClr val="FFFFFF"/>
              </a:highlight>
              <a:latin typeface="Arial"/>
              <a:ea typeface="Arial"/>
              <a:cs typeface="Arial"/>
              <a:sym typeface="Arial"/>
            </a:endParaRPr>
          </a:p>
          <a:p>
            <a:pPr indent="-304800" lvl="0" marL="457200" rtl="0" algn="l">
              <a:spcBef>
                <a:spcPts val="1200"/>
              </a:spcBef>
              <a:spcAft>
                <a:spcPts val="0"/>
              </a:spcAft>
              <a:buClr>
                <a:srgbClr val="222222"/>
              </a:buClr>
              <a:buSzPts val="1200"/>
              <a:buFont typeface="Arial"/>
              <a:buAutoNum type="arabicPeriod"/>
            </a:pPr>
            <a:r>
              <a:rPr lang="en" sz="1200">
                <a:solidFill>
                  <a:srgbClr val="4D5156"/>
                </a:solidFill>
                <a:highlight>
                  <a:srgbClr val="FFFFFF"/>
                </a:highlight>
                <a:latin typeface="Arial"/>
                <a:ea typeface="Arial"/>
                <a:cs typeface="Arial"/>
                <a:sym typeface="Arial"/>
              </a:rPr>
              <a:t>Sentence Tokenizer </a:t>
            </a:r>
            <a:endParaRPr sz="1200">
              <a:solidFill>
                <a:srgbClr val="4D5156"/>
              </a:solidFill>
              <a:highlight>
                <a:srgbClr val="FFFFFF"/>
              </a:highlight>
              <a:latin typeface="Arial"/>
              <a:ea typeface="Arial"/>
              <a:cs typeface="Arial"/>
              <a:sym typeface="Arial"/>
            </a:endParaRPr>
          </a:p>
          <a:p>
            <a:pPr indent="-304800" lvl="1" marL="914400" rtl="0" algn="l">
              <a:spcBef>
                <a:spcPts val="0"/>
              </a:spcBef>
              <a:spcAft>
                <a:spcPts val="0"/>
              </a:spcAft>
              <a:buClr>
                <a:srgbClr val="4D5156"/>
              </a:buClr>
              <a:buSzPts val="1200"/>
              <a:buFont typeface="Arial"/>
              <a:buAutoNum type="alphaLcPeriod"/>
            </a:pPr>
            <a:r>
              <a:rPr lang="en" sz="1200">
                <a:solidFill>
                  <a:srgbClr val="4D5156"/>
                </a:solidFill>
                <a:highlight>
                  <a:srgbClr val="FFFFFF"/>
                </a:highlight>
                <a:latin typeface="Arial"/>
                <a:ea typeface="Arial"/>
                <a:cs typeface="Arial"/>
                <a:sym typeface="Arial"/>
              </a:rPr>
              <a:t>Done through </a:t>
            </a:r>
            <a:r>
              <a:rPr lang="en" sz="1200">
                <a:solidFill>
                  <a:srgbClr val="FF0000"/>
                </a:solidFill>
                <a:highlight>
                  <a:srgbClr val="FFFFFF"/>
                </a:highlight>
                <a:latin typeface="Arial"/>
                <a:ea typeface="Arial"/>
                <a:cs typeface="Arial"/>
                <a:sym typeface="Arial"/>
              </a:rPr>
              <a:t>sent_tokenizer</a:t>
            </a:r>
            <a:endParaRPr sz="1200">
              <a:solidFill>
                <a:srgbClr val="FF0000"/>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200">
              <a:solidFill>
                <a:srgbClr val="FF0000"/>
              </a:solidFill>
              <a:highlight>
                <a:srgbClr val="FFFFFF"/>
              </a:highlight>
              <a:latin typeface="Arial"/>
              <a:ea typeface="Arial"/>
              <a:cs typeface="Arial"/>
              <a:sym typeface="Arial"/>
            </a:endParaRPr>
          </a:p>
          <a:p>
            <a:pPr indent="-304800" lvl="0" marL="457200" rtl="0" algn="l">
              <a:spcBef>
                <a:spcPts val="1200"/>
              </a:spcBef>
              <a:spcAft>
                <a:spcPts val="0"/>
              </a:spcAft>
              <a:buClr>
                <a:srgbClr val="222222"/>
              </a:buClr>
              <a:buSzPts val="1200"/>
              <a:buFont typeface="Arial"/>
              <a:buAutoNum type="arabicPeriod"/>
            </a:pPr>
            <a:r>
              <a:rPr lang="en" sz="1200">
                <a:solidFill>
                  <a:srgbClr val="222222"/>
                </a:solidFill>
                <a:highlight>
                  <a:srgbClr val="FFFFFF"/>
                </a:highlight>
                <a:latin typeface="Arial"/>
                <a:ea typeface="Arial"/>
                <a:cs typeface="Arial"/>
                <a:sym typeface="Arial"/>
              </a:rPr>
              <a:t>Word Tokenizer </a:t>
            </a:r>
            <a:endParaRPr sz="1200">
              <a:solidFill>
                <a:srgbClr val="222222"/>
              </a:solidFill>
              <a:highlight>
                <a:srgbClr val="FFFFFF"/>
              </a:highlight>
              <a:latin typeface="Arial"/>
              <a:ea typeface="Arial"/>
              <a:cs typeface="Arial"/>
              <a:sym typeface="Arial"/>
            </a:endParaRPr>
          </a:p>
          <a:p>
            <a:pPr indent="-304800" lvl="1" marL="914400" rtl="0" algn="l">
              <a:spcBef>
                <a:spcPts val="0"/>
              </a:spcBef>
              <a:spcAft>
                <a:spcPts val="0"/>
              </a:spcAft>
              <a:buClr>
                <a:srgbClr val="222222"/>
              </a:buClr>
              <a:buSzPts val="1200"/>
              <a:buFont typeface="Arial"/>
              <a:buAutoNum type="alphaLcPeriod"/>
            </a:pPr>
            <a:r>
              <a:rPr lang="en" sz="1200">
                <a:solidFill>
                  <a:srgbClr val="222222"/>
                </a:solidFill>
                <a:highlight>
                  <a:srgbClr val="FFFFFF"/>
                </a:highlight>
                <a:latin typeface="Arial"/>
                <a:ea typeface="Arial"/>
                <a:cs typeface="Arial"/>
                <a:sym typeface="Arial"/>
              </a:rPr>
              <a:t>Done </a:t>
            </a:r>
            <a:r>
              <a:rPr lang="en" sz="1200">
                <a:solidFill>
                  <a:srgbClr val="222222"/>
                </a:solidFill>
                <a:highlight>
                  <a:srgbClr val="FFFFFF"/>
                </a:highlight>
                <a:latin typeface="Arial"/>
                <a:ea typeface="Arial"/>
                <a:cs typeface="Arial"/>
                <a:sym typeface="Arial"/>
              </a:rPr>
              <a:t>through</a:t>
            </a:r>
            <a:r>
              <a:rPr lang="en" sz="1200">
                <a:solidFill>
                  <a:srgbClr val="222222"/>
                </a:solidFill>
                <a:highlight>
                  <a:srgbClr val="FFFFFF"/>
                </a:highlight>
                <a:latin typeface="Arial"/>
                <a:ea typeface="Arial"/>
                <a:cs typeface="Arial"/>
                <a:sym typeface="Arial"/>
              </a:rPr>
              <a:t> </a:t>
            </a:r>
            <a:r>
              <a:rPr lang="en" sz="1200">
                <a:solidFill>
                  <a:srgbClr val="FF0000"/>
                </a:solidFill>
                <a:highlight>
                  <a:srgbClr val="FFFFFF"/>
                </a:highlight>
                <a:latin typeface="Arial"/>
                <a:ea typeface="Arial"/>
                <a:cs typeface="Arial"/>
                <a:sym typeface="Arial"/>
              </a:rPr>
              <a:t>word_tokenizer</a:t>
            </a:r>
            <a:endParaRPr sz="12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222222"/>
                </a:solidFill>
                <a:highlight>
                  <a:srgbClr val="FFFFFF"/>
                </a:highlight>
                <a:latin typeface="Arial"/>
                <a:ea typeface="Arial"/>
                <a:cs typeface="Arial"/>
                <a:sym typeface="Arial"/>
              </a:rPr>
              <a:t>Importance:</a:t>
            </a:r>
            <a:endParaRPr sz="1400">
              <a:solidFill>
                <a:srgbClr val="222222"/>
              </a:solidFill>
              <a:highlight>
                <a:srgbClr val="FFFFFF"/>
              </a:highlight>
              <a:latin typeface="Arial"/>
              <a:ea typeface="Arial"/>
              <a:cs typeface="Arial"/>
              <a:sym typeface="Arial"/>
            </a:endParaRPr>
          </a:p>
          <a:p>
            <a:pPr indent="-304800" lvl="0" marL="457200" rtl="0" algn="l">
              <a:spcBef>
                <a:spcPts val="1200"/>
              </a:spcBef>
              <a:spcAft>
                <a:spcPts val="0"/>
              </a:spcAft>
              <a:buClr>
                <a:srgbClr val="222222"/>
              </a:buClr>
              <a:buSzPts val="1200"/>
              <a:buFont typeface="Arial"/>
              <a:buChar char="-"/>
            </a:pPr>
            <a:r>
              <a:rPr lang="en" sz="1200">
                <a:solidFill>
                  <a:srgbClr val="222222"/>
                </a:solidFill>
                <a:highlight>
                  <a:srgbClr val="FFFFFF"/>
                </a:highlight>
                <a:latin typeface="Arial"/>
                <a:ea typeface="Arial"/>
                <a:cs typeface="Arial"/>
                <a:sym typeface="Arial"/>
              </a:rPr>
              <a:t>Combination of two tokenizers can help convert string to numeric data as ML algorithms require numeric data</a:t>
            </a:r>
            <a:endParaRPr sz="1200">
              <a:solidFill>
                <a:srgbClr val="222222"/>
              </a:solidFill>
              <a:highlight>
                <a:srgbClr val="FFFFFF"/>
              </a:highlight>
              <a:latin typeface="Arial"/>
              <a:ea typeface="Arial"/>
              <a:cs typeface="Arial"/>
              <a:sym typeface="Arial"/>
            </a:endParaRPr>
          </a:p>
          <a:p>
            <a:pPr indent="-304800" lvl="1" marL="914400" rtl="0" algn="l">
              <a:spcBef>
                <a:spcPts val="0"/>
              </a:spcBef>
              <a:spcAft>
                <a:spcPts val="0"/>
              </a:spcAft>
              <a:buClr>
                <a:srgbClr val="222222"/>
              </a:buClr>
              <a:buSzPts val="1200"/>
              <a:buFont typeface="Arial"/>
              <a:buChar char="-"/>
            </a:pPr>
            <a:r>
              <a:rPr lang="en" sz="1200">
                <a:solidFill>
                  <a:srgbClr val="222222"/>
                </a:solidFill>
                <a:highlight>
                  <a:srgbClr val="FFFFFF"/>
                </a:highlight>
                <a:latin typeface="Arial"/>
                <a:ea typeface="Arial"/>
                <a:cs typeface="Arial"/>
                <a:sym typeface="Arial"/>
              </a:rPr>
              <a:t>For e.g. calculate ratio of certain words in a particular text file</a:t>
            </a:r>
            <a:endParaRPr sz="1200">
              <a:solidFill>
                <a:srgbClr val="222222"/>
              </a:solidFill>
              <a:highlight>
                <a:srgbClr val="FFFFFF"/>
              </a:highlight>
              <a:latin typeface="Arial"/>
              <a:ea typeface="Arial"/>
              <a:cs typeface="Arial"/>
              <a:sym typeface="Arial"/>
            </a:endParaRPr>
          </a:p>
          <a:p>
            <a:pPr indent="0" lvl="0" marL="914400" rtl="0" algn="l">
              <a:spcBef>
                <a:spcPts val="1200"/>
              </a:spcBef>
              <a:spcAft>
                <a:spcPts val="0"/>
              </a:spcAft>
              <a:buNone/>
            </a:pPr>
            <a:r>
              <a:t/>
            </a:r>
            <a:endParaRPr sz="12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4D5156"/>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4D5156"/>
              </a:solidFill>
              <a:highlight>
                <a:srgbClr val="FFFFFF"/>
              </a:highlight>
              <a:latin typeface="Roboto"/>
              <a:ea typeface="Roboto"/>
              <a:cs typeface="Roboto"/>
              <a:sym typeface="Roboto"/>
            </a:endParaRPr>
          </a:p>
        </p:txBody>
      </p:sp>
      <p:pic>
        <p:nvPicPr>
          <p:cNvPr id="370" name="Google Shape;370;p23"/>
          <p:cNvPicPr preferRelativeResize="0"/>
          <p:nvPr/>
        </p:nvPicPr>
        <p:blipFill>
          <a:blip r:embed="rId3">
            <a:alphaModFix/>
          </a:blip>
          <a:stretch>
            <a:fillRect/>
          </a:stretch>
        </p:blipFill>
        <p:spPr>
          <a:xfrm>
            <a:off x="5597550" y="1710800"/>
            <a:ext cx="2921576" cy="860950"/>
          </a:xfrm>
          <a:prstGeom prst="rect">
            <a:avLst/>
          </a:prstGeom>
          <a:noFill/>
          <a:ln>
            <a:noFill/>
          </a:ln>
        </p:spPr>
      </p:pic>
      <p:pic>
        <p:nvPicPr>
          <p:cNvPr id="371" name="Google Shape;371;p23"/>
          <p:cNvPicPr preferRelativeResize="0"/>
          <p:nvPr/>
        </p:nvPicPr>
        <p:blipFill>
          <a:blip r:embed="rId4">
            <a:alphaModFix/>
          </a:blip>
          <a:stretch>
            <a:fillRect/>
          </a:stretch>
        </p:blipFill>
        <p:spPr>
          <a:xfrm>
            <a:off x="5561575" y="2761225"/>
            <a:ext cx="2957550" cy="957800"/>
          </a:xfrm>
          <a:prstGeom prst="rect">
            <a:avLst/>
          </a:prstGeom>
          <a:noFill/>
          <a:ln>
            <a:noFill/>
          </a:ln>
        </p:spPr>
      </p:pic>
      <p:cxnSp>
        <p:nvCxnSpPr>
          <p:cNvPr id="372" name="Google Shape;372;p23"/>
          <p:cNvCxnSpPr>
            <a:endCxn id="370" idx="1"/>
          </p:cNvCxnSpPr>
          <p:nvPr/>
        </p:nvCxnSpPr>
        <p:spPr>
          <a:xfrm flipH="1" rot="10800000">
            <a:off x="3277950" y="2141275"/>
            <a:ext cx="2319600" cy="756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23"/>
          <p:cNvCxnSpPr>
            <a:endCxn id="371" idx="1"/>
          </p:cNvCxnSpPr>
          <p:nvPr/>
        </p:nvCxnSpPr>
        <p:spPr>
          <a:xfrm flipH="1" rot="10800000">
            <a:off x="3268675" y="3240125"/>
            <a:ext cx="2292900" cy="2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TF-IDF</a:t>
            </a:r>
            <a:endParaRPr>
              <a:solidFill>
                <a:srgbClr val="38761D"/>
              </a:solidFill>
            </a:endParaRPr>
          </a:p>
        </p:txBody>
      </p:sp>
      <p:sp>
        <p:nvSpPr>
          <p:cNvPr id="379" name="Google Shape;379;p24"/>
          <p:cNvSpPr txBox="1"/>
          <p:nvPr>
            <p:ph idx="1" type="body"/>
          </p:nvPr>
        </p:nvSpPr>
        <p:spPr>
          <a:xfrm>
            <a:off x="1056750" y="1357575"/>
            <a:ext cx="7890900" cy="3730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22222"/>
                </a:solidFill>
                <a:latin typeface="Arial"/>
                <a:ea typeface="Arial"/>
                <a:cs typeface="Arial"/>
                <a:sym typeface="Arial"/>
              </a:rPr>
              <a:t>Vectorization using TF-IDF (t</a:t>
            </a:r>
            <a:r>
              <a:rPr lang="en" sz="1200">
                <a:solidFill>
                  <a:srgbClr val="222222"/>
                </a:solidFill>
                <a:latin typeface="Arial"/>
                <a:ea typeface="Arial"/>
                <a:cs typeface="Arial"/>
                <a:sym typeface="Arial"/>
              </a:rPr>
              <a:t>erm frequency–inverse document frequency)</a:t>
            </a:r>
            <a:r>
              <a:rPr lang="en" sz="1200">
                <a:solidFill>
                  <a:srgbClr val="222222"/>
                </a:solidFill>
                <a:latin typeface="Arial"/>
                <a:ea typeface="Arial"/>
                <a:cs typeface="Arial"/>
                <a:sym typeface="Arial"/>
              </a:rPr>
              <a:t> was used by </a:t>
            </a:r>
            <a:r>
              <a:rPr lang="en" sz="1200">
                <a:solidFill>
                  <a:srgbClr val="222222"/>
                </a:solidFill>
                <a:latin typeface="Arial"/>
                <a:ea typeface="Arial"/>
                <a:cs typeface="Arial"/>
                <a:sym typeface="Arial"/>
              </a:rPr>
              <a:t>TfidfVectorizer</a:t>
            </a:r>
            <a:endParaRPr sz="1200">
              <a:solidFill>
                <a:srgbClr val="222222"/>
              </a:solidFill>
              <a:latin typeface="Arial"/>
              <a:ea typeface="Arial"/>
              <a:cs typeface="Arial"/>
              <a:sym typeface="Arial"/>
            </a:endParaRPr>
          </a:p>
          <a:p>
            <a:pPr indent="0" lvl="0" marL="0" rtl="0" algn="l">
              <a:spcBef>
                <a:spcPts val="1200"/>
              </a:spcBef>
              <a:spcAft>
                <a:spcPts val="0"/>
              </a:spcAft>
              <a:buNone/>
            </a:pPr>
            <a:r>
              <a:rPr b="1" lang="en" sz="1200">
                <a:solidFill>
                  <a:srgbClr val="222222"/>
                </a:solidFill>
                <a:latin typeface="Arial"/>
                <a:ea typeface="Arial"/>
                <a:cs typeface="Arial"/>
                <a:sym typeface="Arial"/>
              </a:rPr>
              <a:t>TfidfVectorizer</a:t>
            </a:r>
            <a:r>
              <a:rPr lang="en" sz="1200">
                <a:solidFill>
                  <a:srgbClr val="222222"/>
                </a:solidFill>
                <a:latin typeface="Arial"/>
                <a:ea typeface="Arial"/>
                <a:cs typeface="Arial"/>
                <a:sym typeface="Arial"/>
              </a:rPr>
              <a:t> uses an in-memory vocabulary (a python dict) to map the most frequent words to features indices and hence compute a word occurrence frequency (sparse) matrix</a:t>
            </a:r>
            <a:endParaRPr sz="1200">
              <a:solidFill>
                <a:srgbClr val="222222"/>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What is IDF (inverse document frequency)?</a:t>
            </a:r>
            <a:endParaRPr b="1">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Inverse document frequency looks at how common (or uncommon) a word is amongst the corpus. IDF is calculated as follows where </a:t>
            </a:r>
            <a:r>
              <a:rPr b="1" i="1" lang="en" sz="1200">
                <a:solidFill>
                  <a:srgbClr val="000000"/>
                </a:solidFill>
                <a:latin typeface="Arial"/>
                <a:ea typeface="Arial"/>
                <a:cs typeface="Arial"/>
                <a:sym typeface="Arial"/>
              </a:rPr>
              <a:t>t</a:t>
            </a:r>
            <a:r>
              <a:rPr lang="en" sz="1200">
                <a:solidFill>
                  <a:srgbClr val="000000"/>
                </a:solidFill>
                <a:latin typeface="Arial"/>
                <a:ea typeface="Arial"/>
                <a:cs typeface="Arial"/>
                <a:sym typeface="Arial"/>
              </a:rPr>
              <a:t> is the term (word) we are looking to measure the commonness of and </a:t>
            </a:r>
            <a:r>
              <a:rPr b="1" i="1" lang="en" sz="1200">
                <a:solidFill>
                  <a:srgbClr val="000000"/>
                </a:solidFill>
                <a:latin typeface="Arial"/>
                <a:ea typeface="Arial"/>
                <a:cs typeface="Arial"/>
                <a:sym typeface="Arial"/>
              </a:rPr>
              <a:t>N</a:t>
            </a:r>
            <a:r>
              <a:rPr lang="en" sz="1200">
                <a:solidFill>
                  <a:srgbClr val="000000"/>
                </a:solidFill>
                <a:latin typeface="Arial"/>
                <a:ea typeface="Arial"/>
                <a:cs typeface="Arial"/>
                <a:sym typeface="Arial"/>
              </a:rPr>
              <a:t> is the number of documents (d) in the corpus (D).. The denominator is simply the number of documents in which the term, </a:t>
            </a:r>
            <a:r>
              <a:rPr b="1" i="1" lang="en" sz="1200">
                <a:solidFill>
                  <a:srgbClr val="000000"/>
                </a:solidFill>
                <a:latin typeface="Arial"/>
                <a:ea typeface="Arial"/>
                <a:cs typeface="Arial"/>
                <a:sym typeface="Arial"/>
              </a:rPr>
              <a:t>t</a:t>
            </a:r>
            <a:r>
              <a:rPr lang="en" sz="1200">
                <a:solidFill>
                  <a:srgbClr val="000000"/>
                </a:solidFill>
                <a:latin typeface="Arial"/>
                <a:ea typeface="Arial"/>
                <a:cs typeface="Arial"/>
                <a:sym typeface="Arial"/>
              </a:rPr>
              <a:t>, appears in. </a:t>
            </a:r>
            <a:endParaRPr sz="1200">
              <a:solidFill>
                <a:srgbClr val="000000"/>
              </a:solidFill>
              <a:latin typeface="Arial"/>
              <a:ea typeface="Arial"/>
              <a:cs typeface="Arial"/>
              <a:sym typeface="Arial"/>
            </a:endParaRPr>
          </a:p>
          <a:p>
            <a:pPr indent="0" lvl="0" marL="0" rtl="0" algn="l">
              <a:spcBef>
                <a:spcPts val="180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180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100" u="sng">
                <a:solidFill>
                  <a:srgbClr val="2200CC"/>
                </a:solidFill>
                <a:latin typeface="Arial"/>
                <a:ea typeface="Arial"/>
                <a:cs typeface="Arial"/>
                <a:sym typeface="Arial"/>
                <a:hlinkClick r:id="rId3">
                  <a:extLst>
                    <a:ext uri="{A12FA001-AC4F-418D-AE19-62706E023703}">
                      <ahyp:hlinkClr val="tx"/>
                    </a:ext>
                  </a:extLst>
                </a:hlinkClick>
              </a:rPr>
              <a:t>https://www.capitalone.com/tech/machine-learning/understanding-tf-idf/</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200">
              <a:solidFill>
                <a:srgbClr val="222222"/>
              </a:solidFill>
              <a:latin typeface="Arial"/>
              <a:ea typeface="Arial"/>
              <a:cs typeface="Arial"/>
              <a:sym typeface="Arial"/>
            </a:endParaRPr>
          </a:p>
        </p:txBody>
      </p:sp>
      <p:pic>
        <p:nvPicPr>
          <p:cNvPr id="380" name="Google Shape;380;p24"/>
          <p:cNvPicPr preferRelativeResize="0"/>
          <p:nvPr/>
        </p:nvPicPr>
        <p:blipFill>
          <a:blip r:embed="rId4">
            <a:alphaModFix/>
          </a:blip>
          <a:stretch>
            <a:fillRect/>
          </a:stretch>
        </p:blipFill>
        <p:spPr>
          <a:xfrm>
            <a:off x="4817950" y="3436575"/>
            <a:ext cx="4194801" cy="1394775"/>
          </a:xfrm>
          <a:prstGeom prst="rect">
            <a:avLst/>
          </a:prstGeom>
          <a:noFill/>
          <a:ln>
            <a:noFill/>
          </a:ln>
        </p:spPr>
      </p:pic>
      <p:sp>
        <p:nvSpPr>
          <p:cNvPr id="381" name="Google Shape;381;p24"/>
          <p:cNvSpPr txBox="1"/>
          <p:nvPr/>
        </p:nvSpPr>
        <p:spPr>
          <a:xfrm>
            <a:off x="835050" y="3501875"/>
            <a:ext cx="83343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00000"/>
              </a:buClr>
              <a:buSzPts val="1200"/>
              <a:buFont typeface="Arial"/>
              <a:buChar char="-"/>
            </a:pPr>
            <a:r>
              <a:rPr lang="en" sz="1200"/>
              <a:t>TF-IDF cannot help carry semantic meaning</a:t>
            </a:r>
            <a:endParaRPr sz="1200"/>
          </a:p>
          <a:p>
            <a:pPr indent="-304800" lvl="0" marL="457200" rtl="0" algn="l">
              <a:lnSpc>
                <a:spcPct val="115000"/>
              </a:lnSpc>
              <a:spcBef>
                <a:spcPts val="0"/>
              </a:spcBef>
              <a:spcAft>
                <a:spcPts val="0"/>
              </a:spcAft>
              <a:buClr>
                <a:srgbClr val="000000"/>
              </a:buClr>
              <a:buSzPts val="1200"/>
              <a:buFont typeface="Arial"/>
              <a:buChar char="-"/>
            </a:pPr>
            <a:r>
              <a:rPr lang="en" sz="1200"/>
              <a:t>TF-IDF ignores word order and thus compound nouns like “Queen of England” will not be considered as a “single unit”</a:t>
            </a:r>
            <a:endParaRPr sz="1200"/>
          </a:p>
          <a:p>
            <a:pPr indent="-304800" lvl="0" marL="457200" rtl="0" algn="l">
              <a:lnSpc>
                <a:spcPct val="115000"/>
              </a:lnSpc>
              <a:spcBef>
                <a:spcPts val="0"/>
              </a:spcBef>
              <a:spcAft>
                <a:spcPts val="0"/>
              </a:spcAft>
              <a:buClr>
                <a:schemeClr val="dk2"/>
              </a:buClr>
              <a:buSzPts val="1200"/>
              <a:buFont typeface="Nunito"/>
              <a:buChar char="-"/>
            </a:pPr>
            <a:r>
              <a:rPr lang="en" sz="1200"/>
              <a:t>TF-IDF can suffer from the curse of dimensionality</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1000"/>
                                        <p:tgtEl>
                                          <p:spTgt spid="3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80"/>
                                        </p:tgtEl>
                                      </p:cBhvr>
                                    </p:animEffect>
                                    <p:set>
                                      <p:cBhvr>
                                        <p:cTn dur="1" fill="hold">
                                          <p:stCondLst>
                                            <p:cond delay="1000"/>
                                          </p:stCondLst>
                                        </p:cTn>
                                        <p:tgtEl>
                                          <p:spTgt spid="3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81"/>
                                        </p:tgtEl>
                                        <p:attrNameLst>
                                          <p:attrName>style.visibility</p:attrName>
                                        </p:attrNameLst>
                                      </p:cBhvr>
                                      <p:to>
                                        <p:strVal val="visible"/>
                                      </p:to>
                                    </p:set>
                                    <p:anim calcmode="lin" valueType="num">
                                      <p:cBhvr additive="base">
                                        <p:cTn dur="1000"/>
                                        <p:tgtEl>
                                          <p:spTgt spid="3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5"/>
          <p:cNvSpPr txBox="1"/>
          <p:nvPr>
            <p:ph idx="1" type="body"/>
          </p:nvPr>
        </p:nvSpPr>
        <p:spPr>
          <a:xfrm>
            <a:off x="985925" y="803200"/>
            <a:ext cx="7785000" cy="447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Since TF-IDF weights words based on relevance, one can use this technique to determine that the words with the highest relevance are the most important. This can be used to help summarize articles more efficiently or to simply determine keywords (or even tags) for a document.</a:t>
            </a:r>
            <a:endParaRPr b="1">
              <a:solidFill>
                <a:srgbClr val="000000"/>
              </a:solidFill>
              <a:latin typeface="Arial"/>
              <a:ea typeface="Arial"/>
              <a:cs typeface="Arial"/>
              <a:sym typeface="Arial"/>
            </a:endParaRPr>
          </a:p>
          <a:p>
            <a:pPr indent="0" lvl="0" marL="457200" rtl="0" algn="l">
              <a:spcBef>
                <a:spcPts val="1200"/>
              </a:spcBef>
              <a:spcAft>
                <a:spcPts val="0"/>
              </a:spcAft>
              <a:buNone/>
            </a:pPr>
            <a:r>
              <a:t/>
            </a:r>
            <a:endParaRPr b="1">
              <a:solidFill>
                <a:srgbClr val="000000"/>
              </a:solidFill>
              <a:latin typeface="Arial"/>
              <a:ea typeface="Arial"/>
              <a:cs typeface="Arial"/>
              <a:sym typeface="Arial"/>
            </a:endParaRPr>
          </a:p>
          <a:p>
            <a:pPr indent="-311150" lvl="0" marL="457200" rtl="0" algn="l">
              <a:spcBef>
                <a:spcPts val="1200"/>
              </a:spcBef>
              <a:spcAft>
                <a:spcPts val="0"/>
              </a:spcAft>
              <a:buSzPts val="1300"/>
              <a:buFont typeface="Arial"/>
              <a:buChar char="●"/>
            </a:pPr>
            <a:r>
              <a:rPr lang="en">
                <a:solidFill>
                  <a:srgbClr val="000000"/>
                </a:solidFill>
                <a:latin typeface="Arial"/>
                <a:ea typeface="Arial"/>
                <a:cs typeface="Arial"/>
                <a:sym typeface="Arial"/>
              </a:rPr>
              <a:t>So when dealing with textual data or any </a:t>
            </a:r>
            <a:r>
              <a:rPr lang="en" u="sng">
                <a:solidFill>
                  <a:srgbClr val="255F82"/>
                </a:solidFill>
                <a:latin typeface="Arial"/>
                <a:ea typeface="Arial"/>
                <a:cs typeface="Arial"/>
                <a:sym typeface="Arial"/>
                <a:hlinkClick r:id="rId3">
                  <a:extLst>
                    <a:ext uri="{A12FA001-AC4F-418D-AE19-62706E023703}">
                      <ahyp:hlinkClr val="tx"/>
                    </a:ext>
                  </a:extLst>
                </a:hlinkClick>
              </a:rPr>
              <a:t>natural language processing (NLP)</a:t>
            </a:r>
            <a:r>
              <a:rPr lang="en">
                <a:solidFill>
                  <a:srgbClr val="000000"/>
                </a:solidFill>
                <a:latin typeface="Arial"/>
                <a:ea typeface="Arial"/>
                <a:cs typeface="Arial"/>
                <a:sym typeface="Arial"/>
              </a:rPr>
              <a:t> task, a sub-field of ML/AI dealing with text, that data first needs to be converted to a vector of numerical data by a process known as </a:t>
            </a:r>
            <a:r>
              <a:rPr lang="en" u="sng">
                <a:solidFill>
                  <a:srgbClr val="255F82"/>
                </a:solidFill>
                <a:latin typeface="Arial"/>
                <a:ea typeface="Arial"/>
                <a:cs typeface="Arial"/>
                <a:sym typeface="Arial"/>
                <a:hlinkClick r:id="rId4">
                  <a:extLst>
                    <a:ext uri="{A12FA001-AC4F-418D-AE19-62706E023703}">
                      <ahyp:hlinkClr val="tx"/>
                    </a:ext>
                  </a:extLst>
                </a:hlinkClick>
              </a:rPr>
              <a:t>vectorization</a:t>
            </a:r>
            <a:r>
              <a:rPr lang="en">
                <a:solidFill>
                  <a:srgbClr val="000000"/>
                </a:solidFill>
                <a:latin typeface="Arial"/>
                <a:ea typeface="Arial"/>
                <a:cs typeface="Arial"/>
                <a:sym typeface="Arial"/>
              </a:rPr>
              <a:t>. TF-IDF vectorization involves calculating the TF-IDF score for every word in your corpus relative to that document and then putting that information into a vector (see image below using example documents “A” and “B”).Once you have these vectors you can apply them to various use cases such as seeing if two documents are similar by comparing their TF-IDF vector using </a:t>
            </a:r>
            <a:r>
              <a:rPr lang="en" u="sng">
                <a:solidFill>
                  <a:srgbClr val="255F82"/>
                </a:solidFill>
                <a:latin typeface="Arial"/>
                <a:ea typeface="Arial"/>
                <a:cs typeface="Arial"/>
                <a:sym typeface="Arial"/>
                <a:hlinkClick r:id="rId5">
                  <a:extLst>
                    <a:ext uri="{A12FA001-AC4F-418D-AE19-62706E023703}">
                      <ahyp:hlinkClr val="tx"/>
                    </a:ext>
                  </a:extLst>
                </a:hlinkClick>
              </a:rPr>
              <a:t>cosine similarity</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1303800" y="598575"/>
            <a:ext cx="7030500" cy="7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420"/>
              <a:t>Distance Measurement and Cosine Similarity</a:t>
            </a:r>
            <a:endParaRPr/>
          </a:p>
        </p:txBody>
      </p:sp>
      <p:sp>
        <p:nvSpPr>
          <p:cNvPr id="392" name="Google Shape;392;p26"/>
          <p:cNvSpPr txBox="1"/>
          <p:nvPr>
            <p:ph idx="1" type="body"/>
          </p:nvPr>
        </p:nvSpPr>
        <p:spPr>
          <a:xfrm>
            <a:off x="1248000" y="148780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Cosine similarity is one of the metric to measure the text-similarity between two documents irrespective of their size in Natural language Processing. A word is represented into a vector form. The text documents are represented in n-dimensional vector space</a:t>
            </a:r>
            <a:endParaRPr/>
          </a:p>
          <a:p>
            <a:pPr indent="-311150" lvl="0" marL="457200" rtl="0" algn="l">
              <a:spcBef>
                <a:spcPts val="0"/>
              </a:spcBef>
              <a:spcAft>
                <a:spcPts val="0"/>
              </a:spcAft>
              <a:buSzPts val="1300"/>
              <a:buChar char="●"/>
            </a:pPr>
            <a:r>
              <a:rPr lang="en"/>
              <a:t>It ranges from 0 to 1. If the Cosine similarity score is 1, it means two vectors have the same orientation while a cosine similarity score of 0 means that there is no similarity between the two text or documents </a:t>
            </a:r>
            <a:endParaRPr/>
          </a:p>
          <a:p>
            <a:pPr indent="-311150" lvl="0" marL="457200" rtl="0" algn="l">
              <a:spcBef>
                <a:spcPts val="0"/>
              </a:spcBef>
              <a:spcAft>
                <a:spcPts val="0"/>
              </a:spcAft>
              <a:buSzPts val="1300"/>
              <a:buChar char="●"/>
            </a:pPr>
            <a:r>
              <a:rPr lang="en"/>
              <a:t>Cosine similarity is can be used for recommendation systems, plagiarism detectors, and data mining.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7"/>
          <p:cNvPicPr preferRelativeResize="0"/>
          <p:nvPr/>
        </p:nvPicPr>
        <p:blipFill>
          <a:blip r:embed="rId3">
            <a:alphaModFix/>
          </a:blip>
          <a:stretch>
            <a:fillRect/>
          </a:stretch>
        </p:blipFill>
        <p:spPr>
          <a:xfrm>
            <a:off x="152400" y="152400"/>
            <a:ext cx="8839200" cy="29108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1" name="Shape 401"/>
        <p:cNvGrpSpPr/>
        <p:nvPr/>
      </p:nvGrpSpPr>
      <p:grpSpPr>
        <a:xfrm>
          <a:off x="0" y="0"/>
          <a:ext cx="0" cy="0"/>
          <a:chOff x="0" y="0"/>
          <a:chExt cx="0" cy="0"/>
        </a:xfrm>
      </p:grpSpPr>
      <p:pic>
        <p:nvPicPr>
          <p:cNvPr id="402" name="Google Shape;402;p28"/>
          <p:cNvPicPr preferRelativeResize="0"/>
          <p:nvPr/>
        </p:nvPicPr>
        <p:blipFill>
          <a:blip r:embed="rId3">
            <a:alphaModFix/>
          </a:blip>
          <a:stretch>
            <a:fillRect/>
          </a:stretch>
        </p:blipFill>
        <p:spPr>
          <a:xfrm>
            <a:off x="622400" y="0"/>
            <a:ext cx="5971749" cy="5143499"/>
          </a:xfrm>
          <a:prstGeom prst="rect">
            <a:avLst/>
          </a:prstGeom>
          <a:noFill/>
          <a:ln>
            <a:noFill/>
          </a:ln>
        </p:spPr>
      </p:pic>
      <p:sp>
        <p:nvSpPr>
          <p:cNvPr id="403" name="Google Shape;403;p28"/>
          <p:cNvSpPr/>
          <p:nvPr/>
        </p:nvSpPr>
        <p:spPr>
          <a:xfrm>
            <a:off x="4347875" y="2958350"/>
            <a:ext cx="1176600" cy="85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28"/>
          <p:cNvCxnSpPr/>
          <p:nvPr/>
        </p:nvCxnSpPr>
        <p:spPr>
          <a:xfrm flipH="1" rot="10800000">
            <a:off x="5524475" y="3076100"/>
            <a:ext cx="941400" cy="6162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28"/>
          <p:cNvSpPr txBox="1"/>
          <p:nvPr/>
        </p:nvSpPr>
        <p:spPr>
          <a:xfrm>
            <a:off x="6510625" y="2554950"/>
            <a:ext cx="2151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Common Words in both sentences get a score of 0, implying that they do not help distinguish sentiments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NLTK</a:t>
            </a:r>
            <a:endParaRPr>
              <a:solidFill>
                <a:srgbClr val="38761D"/>
              </a:solidFill>
            </a:endParaRPr>
          </a:p>
        </p:txBody>
      </p:sp>
      <p:sp>
        <p:nvSpPr>
          <p:cNvPr id="411" name="Google Shape;411;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Natural Language Toolkit(NLTK) is an open source library for the Python programming language, which is suitable for the linguists and students without deep knowledge of programming to delve into computational linguistics.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NLTK consists of the most common </a:t>
            </a:r>
            <a:r>
              <a:rPr lang="en"/>
              <a:t>algorithms</a:t>
            </a:r>
            <a:r>
              <a:rPr lang="en"/>
              <a:t> such as tokenizing, part-of-speech tagging, stemming, sentiment analysis, topic segmentation, and named entity recognition.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WordCloud Output</a:t>
            </a:r>
            <a:endParaRPr>
              <a:solidFill>
                <a:srgbClr val="38761D"/>
              </a:solidFill>
            </a:endParaRPr>
          </a:p>
        </p:txBody>
      </p:sp>
      <p:sp>
        <p:nvSpPr>
          <p:cNvPr id="417" name="Google Shape;417;p30"/>
          <p:cNvSpPr txBox="1"/>
          <p:nvPr>
            <p:ph idx="1" type="body"/>
          </p:nvPr>
        </p:nvSpPr>
        <p:spPr>
          <a:xfrm>
            <a:off x="1303800" y="1990050"/>
            <a:ext cx="1969200" cy="23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Key takeaway: some important words we can see from the picture are real estate, demand, etc. </a:t>
            </a:r>
            <a:endParaRPr/>
          </a:p>
        </p:txBody>
      </p:sp>
      <p:sp>
        <p:nvSpPr>
          <p:cNvPr id="418" name="Google Shape;418;p30"/>
          <p:cNvSpPr txBox="1"/>
          <p:nvPr/>
        </p:nvSpPr>
        <p:spPr>
          <a:xfrm>
            <a:off x="8334300" y="10120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SL</a:t>
            </a:r>
            <a:endParaRPr>
              <a:latin typeface="Nunito"/>
              <a:ea typeface="Nunito"/>
              <a:cs typeface="Nunito"/>
              <a:sym typeface="Nunito"/>
            </a:endParaRPr>
          </a:p>
        </p:txBody>
      </p:sp>
      <p:pic>
        <p:nvPicPr>
          <p:cNvPr id="419" name="Google Shape;419;p30"/>
          <p:cNvPicPr preferRelativeResize="0"/>
          <p:nvPr/>
        </p:nvPicPr>
        <p:blipFill>
          <a:blip r:embed="rId3">
            <a:alphaModFix/>
          </a:blip>
          <a:stretch>
            <a:fillRect/>
          </a:stretch>
        </p:blipFill>
        <p:spPr>
          <a:xfrm>
            <a:off x="4524300" y="1897625"/>
            <a:ext cx="3810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Word Cloud High Frequency words</a:t>
            </a:r>
            <a:endParaRPr>
              <a:solidFill>
                <a:srgbClr val="38761D"/>
              </a:solidFill>
            </a:endParaRPr>
          </a:p>
        </p:txBody>
      </p:sp>
      <p:sp>
        <p:nvSpPr>
          <p:cNvPr id="425" name="Google Shape;425;p31"/>
          <p:cNvSpPr txBox="1"/>
          <p:nvPr>
            <p:ph idx="1" type="body"/>
          </p:nvPr>
        </p:nvSpPr>
        <p:spPr>
          <a:xfrm>
            <a:off x="2966125" y="1374275"/>
            <a:ext cx="4033500" cy="2877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'real estate': 1.0,</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'increase': 0.669054664382495,</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'continued': 0.6500545086435134,</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'demand': 0.6302756579971966,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'year': 0.5562996418003426,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'New York': 0.5432175673571095,</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'report': 0.48388101541815914,</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'Kansas City': 0.4824793645849556,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'San Francisco': 0.4517987852359446,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'sale': 0.44946270051393866,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'Federal Reserve': 0.4089705653325027,</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'percent': 0.39651144681513784,</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'year ago': 0.39230649431552717,</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'commercial real': 0.39121632144525775,</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'Beige Book': 0.37252764366921043,</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'St Louis': 0.36380626070705496,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'contacts reported': 0.3610029590406479,</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'mixed': 0.33748637283912164,</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'reporting period': 0.3340601152468463,</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'expected': 0.3328142033951098,</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'last report': 0.3172403052484037,</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'growth': 0.3030680579349011,</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'Consumer Spending': 0.3007319732128952,</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'due': 0.29933032237969165,</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'decline': 0.28157607849244665,</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'flat': 0.26553496340133936,</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'although': 0.2516741940507709,</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'continue': 0.24575611275502257,</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'noted': 0.2452888958106214,</a:t>
            </a:r>
            <a:endParaRPr sz="760">
              <a:solidFill>
                <a:srgbClr val="000000"/>
              </a:solidFill>
              <a:latin typeface="Arial"/>
              <a:ea typeface="Arial"/>
              <a:cs typeface="Arial"/>
              <a:sym typeface="Arial"/>
            </a:endParaRPr>
          </a:p>
          <a:p>
            <a:pPr indent="0" lvl="0" marL="0" rtl="0" algn="l">
              <a:lnSpc>
                <a:spcPct val="95000"/>
              </a:lnSpc>
              <a:spcBef>
                <a:spcPts val="0"/>
              </a:spcBef>
              <a:spcAft>
                <a:spcPts val="0"/>
              </a:spcAft>
              <a:buSzPts val="440"/>
              <a:buNone/>
            </a:pPr>
            <a:r>
              <a:rPr lang="en" sz="760">
                <a:solidFill>
                  <a:srgbClr val="000000"/>
                </a:solidFill>
                <a:latin typeface="Arial"/>
                <a:ea typeface="Arial"/>
                <a:cs typeface="Arial"/>
                <a:sym typeface="Arial"/>
              </a:rPr>
              <a:t> 'labor market': 0.24077246534807661,</a:t>
            </a:r>
            <a:endParaRPr sz="760">
              <a:solidFill>
                <a:srgbClr val="000000"/>
              </a:solidFill>
              <a:latin typeface="Arial"/>
              <a:ea typeface="Arial"/>
              <a:cs typeface="Arial"/>
              <a:sym typeface="Arial"/>
            </a:endParaRPr>
          </a:p>
          <a:p>
            <a:pPr indent="0" lvl="0" marL="0" rtl="0" algn="l">
              <a:lnSpc>
                <a:spcPct val="95000"/>
              </a:lnSpc>
              <a:spcBef>
                <a:spcPts val="0"/>
              </a:spcBef>
              <a:spcAft>
                <a:spcPts val="1200"/>
              </a:spcAft>
              <a:buSzPts val="440"/>
              <a:buNone/>
            </a:pPr>
            <a:r>
              <a:t/>
            </a:r>
            <a:endParaRPr sz="720"/>
          </a:p>
        </p:txBody>
      </p:sp>
      <p:sp>
        <p:nvSpPr>
          <p:cNvPr id="426" name="Google Shape;426;p31"/>
          <p:cNvSpPr txBox="1"/>
          <p:nvPr/>
        </p:nvSpPr>
        <p:spPr>
          <a:xfrm>
            <a:off x="8334300" y="10120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SL</a:t>
            </a:r>
            <a:endParaRPr>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824000" y="130275"/>
            <a:ext cx="4255500" cy="1850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6" name="Google Shape;286;p14"/>
          <p:cNvSpPr txBox="1"/>
          <p:nvPr>
            <p:ph idx="1" type="subTitle"/>
          </p:nvPr>
        </p:nvSpPr>
        <p:spPr>
          <a:xfrm>
            <a:off x="895050" y="2496200"/>
            <a:ext cx="6824700" cy="167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Assess Federal Reserve Bank Beige Books from 1996 - 2021 and categorize general economic sentiments imbued from them using Natural Language Processing (NLP) methodologies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Cluster Analysis</a:t>
            </a:r>
            <a:endParaRPr>
              <a:solidFill>
                <a:srgbClr val="38761D"/>
              </a:solidFill>
            </a:endParaRPr>
          </a:p>
        </p:txBody>
      </p:sp>
      <p:sp>
        <p:nvSpPr>
          <p:cNvPr id="432" name="Google Shape;432;p32"/>
          <p:cNvSpPr txBox="1"/>
          <p:nvPr>
            <p:ph idx="1" type="body"/>
          </p:nvPr>
        </p:nvSpPr>
        <p:spPr>
          <a:xfrm>
            <a:off x="459025" y="1322175"/>
            <a:ext cx="8201100" cy="3633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Hierarchy</a:t>
            </a:r>
            <a:r>
              <a:rPr lang="en"/>
              <a:t> Cluster Analysis: A method of cluster analysis that seeks to build a hierarchy of clusters without having fixed number of cluster.</a:t>
            </a:r>
            <a:endParaRPr/>
          </a:p>
          <a:p>
            <a:pPr indent="0" lvl="0" marL="0" rtl="0" algn="l">
              <a:spcBef>
                <a:spcPts val="1200"/>
              </a:spcBef>
              <a:spcAft>
                <a:spcPts val="0"/>
              </a:spcAft>
              <a:buNone/>
            </a:pPr>
            <a:r>
              <a:rPr lang="en"/>
              <a:t>K-Means Cluster Analysis: A method of cluster analysis using a pre-specified No. of clusters.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Differences</a:t>
            </a:r>
            <a:r>
              <a:rPr lang="en"/>
              <a:t>: </a:t>
            </a:r>
            <a:r>
              <a:rPr b="1" lang="en"/>
              <a:t>1</a:t>
            </a:r>
            <a:r>
              <a:rPr b="1" lang="en"/>
              <a:t>)</a:t>
            </a:r>
            <a:r>
              <a:rPr lang="en"/>
              <a:t> </a:t>
            </a:r>
            <a:r>
              <a:rPr lang="en"/>
              <a:t>Divisive or Agglomerative </a:t>
            </a:r>
            <a:r>
              <a:rPr b="1" lang="en"/>
              <a:t>vs.</a:t>
            </a:r>
            <a:r>
              <a:rPr lang="en"/>
              <a:t> </a:t>
            </a:r>
            <a:r>
              <a:rPr lang="en"/>
              <a:t>Distance          </a:t>
            </a:r>
            <a:r>
              <a:rPr lang="en"/>
              <a:t> </a:t>
            </a:r>
            <a:r>
              <a:rPr b="1" lang="en"/>
              <a:t>2)</a:t>
            </a:r>
            <a:r>
              <a:rPr lang="en"/>
              <a:t> Only One cluster </a:t>
            </a:r>
            <a:r>
              <a:rPr b="1" lang="en"/>
              <a:t>vs.</a:t>
            </a:r>
            <a:r>
              <a:rPr lang="en"/>
              <a:t> Median or Mean</a:t>
            </a:r>
            <a:endParaRPr/>
          </a:p>
          <a:p>
            <a:pPr indent="0" lvl="0" marL="0" rtl="0" algn="l">
              <a:spcBef>
                <a:spcPts val="1200"/>
              </a:spcBef>
              <a:spcAft>
                <a:spcPts val="0"/>
              </a:spcAft>
              <a:buNone/>
            </a:pPr>
            <a:r>
              <a:rPr lang="en"/>
              <a:t>                      </a:t>
            </a:r>
            <a:r>
              <a:rPr b="1" lang="en"/>
              <a:t>3) </a:t>
            </a:r>
            <a:r>
              <a:rPr lang="en"/>
              <a:t>Arrange the Clusters into a Natural Hierarchy vs. Less Computational intensive</a:t>
            </a:r>
            <a:endParaRPr/>
          </a:p>
          <a:p>
            <a:pPr indent="0" lvl="0" marL="0" rtl="0" algn="l">
              <a:spcBef>
                <a:spcPts val="1200"/>
              </a:spcBef>
              <a:spcAft>
                <a:spcPts val="0"/>
              </a:spcAft>
              <a:buNone/>
            </a:pPr>
            <a:r>
              <a:rPr lang="en"/>
              <a:t>                    </a:t>
            </a:r>
            <a:r>
              <a:rPr b="1" lang="en"/>
              <a:t>  4)</a:t>
            </a:r>
            <a:r>
              <a:rPr lang="en"/>
              <a:t> T</a:t>
            </a:r>
            <a:r>
              <a:rPr lang="en"/>
              <a:t>he Production of Results                                </a:t>
            </a:r>
            <a:r>
              <a:rPr b="1" lang="en"/>
              <a:t>5)</a:t>
            </a:r>
            <a:r>
              <a:rPr lang="en"/>
              <a:t> Presentation of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b="1" lang="en"/>
              <a:t>How to choose</a:t>
            </a:r>
            <a:r>
              <a:rPr lang="en"/>
              <a:t>: </a:t>
            </a:r>
            <a:endParaRPr/>
          </a:p>
          <a:p>
            <a:pPr indent="0" lvl="0" marL="0" rtl="0" algn="l">
              <a:spcBef>
                <a:spcPts val="1200"/>
              </a:spcBef>
              <a:spcAft>
                <a:spcPts val="0"/>
              </a:spcAft>
              <a:buNone/>
            </a:pPr>
            <a:r>
              <a:rPr lang="en"/>
              <a:t>          K-Means Clustering: Dense; Spherical or clump-like.</a:t>
            </a:r>
            <a:endParaRPr/>
          </a:p>
          <a:p>
            <a:pPr indent="0" lvl="0" marL="0" rtl="0" algn="l">
              <a:spcBef>
                <a:spcPts val="1200"/>
              </a:spcBef>
              <a:spcAft>
                <a:spcPts val="0"/>
              </a:spcAft>
              <a:buNone/>
            </a:pPr>
            <a:r>
              <a:rPr lang="en"/>
              <a:t>          Hierarchy Clustering:  Small data sets; Not clearly clustered into several categories.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33" name="Google Shape;433;p32"/>
          <p:cNvSpPr txBox="1"/>
          <p:nvPr/>
        </p:nvSpPr>
        <p:spPr>
          <a:xfrm>
            <a:off x="8334300" y="198375"/>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SL</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3"/>
          <p:cNvSpPr txBox="1"/>
          <p:nvPr>
            <p:ph type="title"/>
          </p:nvPr>
        </p:nvSpPr>
        <p:spPr>
          <a:xfrm>
            <a:off x="1303800" y="598575"/>
            <a:ext cx="3225900" cy="1215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solidFill>
                  <a:srgbClr val="38761D"/>
                </a:solidFill>
              </a:rPr>
              <a:t>Hierarchy Cluster Analysis</a:t>
            </a:r>
            <a:endParaRPr>
              <a:solidFill>
                <a:srgbClr val="38761D"/>
              </a:solidFill>
            </a:endParaRPr>
          </a:p>
        </p:txBody>
      </p:sp>
      <p:sp>
        <p:nvSpPr>
          <p:cNvPr id="439" name="Google Shape;439;p33"/>
          <p:cNvSpPr txBox="1"/>
          <p:nvPr>
            <p:ph idx="1" type="body"/>
          </p:nvPr>
        </p:nvSpPr>
        <p:spPr>
          <a:xfrm>
            <a:off x="1303800" y="1990050"/>
            <a:ext cx="277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can see initially the beige books are </a:t>
            </a:r>
            <a:r>
              <a:rPr lang="en"/>
              <a:t>divided</a:t>
            </a:r>
            <a:r>
              <a:rPr lang="en"/>
              <a:t> into 2 </a:t>
            </a:r>
            <a:r>
              <a:rPr lang="en"/>
              <a:t>branches(Green &amp; Orange)</a:t>
            </a:r>
            <a:r>
              <a:rPr lang="en"/>
              <a:t>, by </a:t>
            </a:r>
            <a:r>
              <a:rPr lang="en"/>
              <a:t>publishing</a:t>
            </a:r>
            <a:r>
              <a:rPr lang="en"/>
              <a:t> year before and </a:t>
            </a:r>
            <a:r>
              <a:rPr lang="en"/>
              <a:t>after</a:t>
            </a:r>
            <a:r>
              <a:rPr lang="en"/>
              <a:t> 2010.  </a:t>
            </a:r>
            <a:endParaRPr/>
          </a:p>
          <a:p>
            <a:pPr indent="0" lvl="0" marL="0" rtl="0" algn="l">
              <a:spcBef>
                <a:spcPts val="1200"/>
              </a:spcBef>
              <a:spcAft>
                <a:spcPts val="1200"/>
              </a:spcAft>
              <a:buNone/>
            </a:pPr>
            <a:r>
              <a:rPr lang="en"/>
              <a:t>It also gives us a hint on how many K-means clusters we might be able to use. </a:t>
            </a:r>
            <a:endParaRPr/>
          </a:p>
        </p:txBody>
      </p:sp>
      <p:sp>
        <p:nvSpPr>
          <p:cNvPr id="440" name="Google Shape;440;p33"/>
          <p:cNvSpPr txBox="1"/>
          <p:nvPr/>
        </p:nvSpPr>
        <p:spPr>
          <a:xfrm>
            <a:off x="8376375" y="13495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SL</a:t>
            </a:r>
            <a:endParaRPr>
              <a:latin typeface="Nunito"/>
              <a:ea typeface="Nunito"/>
              <a:cs typeface="Nunito"/>
              <a:sym typeface="Nunito"/>
            </a:endParaRPr>
          </a:p>
        </p:txBody>
      </p:sp>
      <p:pic>
        <p:nvPicPr>
          <p:cNvPr id="441" name="Google Shape;441;p33"/>
          <p:cNvPicPr preferRelativeResize="0"/>
          <p:nvPr/>
        </p:nvPicPr>
        <p:blipFill>
          <a:blip r:embed="rId3">
            <a:alphaModFix/>
          </a:blip>
          <a:stretch>
            <a:fillRect/>
          </a:stretch>
        </p:blipFill>
        <p:spPr>
          <a:xfrm>
            <a:off x="6101000" y="958500"/>
            <a:ext cx="2275376" cy="3039499"/>
          </a:xfrm>
          <a:prstGeom prst="rect">
            <a:avLst/>
          </a:prstGeom>
          <a:noFill/>
          <a:ln>
            <a:noFill/>
          </a:ln>
        </p:spPr>
      </p:pic>
      <p:pic>
        <p:nvPicPr>
          <p:cNvPr id="442" name="Google Shape;442;p33"/>
          <p:cNvPicPr preferRelativeResize="0"/>
          <p:nvPr/>
        </p:nvPicPr>
        <p:blipFill>
          <a:blip r:embed="rId4">
            <a:alphaModFix/>
          </a:blip>
          <a:stretch>
            <a:fillRect/>
          </a:stretch>
        </p:blipFill>
        <p:spPr>
          <a:xfrm>
            <a:off x="4529704" y="0"/>
            <a:ext cx="3850442" cy="5143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K-Means Clustering</a:t>
            </a:r>
            <a:endParaRPr>
              <a:solidFill>
                <a:srgbClr val="38761D"/>
              </a:solidFill>
            </a:endParaRPr>
          </a:p>
        </p:txBody>
      </p:sp>
      <p:sp>
        <p:nvSpPr>
          <p:cNvPr id="448" name="Google Shape;448;p34"/>
          <p:cNvSpPr txBox="1"/>
          <p:nvPr>
            <p:ph idx="1" type="body"/>
          </p:nvPr>
        </p:nvSpPr>
        <p:spPr>
          <a:xfrm>
            <a:off x="1082575" y="1868438"/>
            <a:ext cx="1629300" cy="273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our project: no clear elbow effect shown from the graph. </a:t>
            </a:r>
            <a:endParaRPr/>
          </a:p>
          <a:p>
            <a:pPr indent="0" lvl="0" marL="0" rtl="0" algn="l">
              <a:spcBef>
                <a:spcPts val="1200"/>
              </a:spcBef>
              <a:spcAft>
                <a:spcPts val="1200"/>
              </a:spcAft>
              <a:buNone/>
            </a:pPr>
            <a:r>
              <a:rPr lang="en"/>
              <a:t>3 clusters should be efficient in this case</a:t>
            </a:r>
            <a:endParaRPr/>
          </a:p>
        </p:txBody>
      </p:sp>
      <p:pic>
        <p:nvPicPr>
          <p:cNvPr id="449" name="Google Shape;449;p34"/>
          <p:cNvPicPr preferRelativeResize="0"/>
          <p:nvPr/>
        </p:nvPicPr>
        <p:blipFill>
          <a:blip r:embed="rId3">
            <a:alphaModFix/>
          </a:blip>
          <a:stretch>
            <a:fillRect/>
          </a:stretch>
        </p:blipFill>
        <p:spPr>
          <a:xfrm>
            <a:off x="4986000" y="1750275"/>
            <a:ext cx="4005600" cy="2656520"/>
          </a:xfrm>
          <a:prstGeom prst="rect">
            <a:avLst/>
          </a:prstGeom>
          <a:noFill/>
          <a:ln>
            <a:noFill/>
          </a:ln>
        </p:spPr>
      </p:pic>
      <p:sp>
        <p:nvSpPr>
          <p:cNvPr id="450" name="Google Shape;450;p34"/>
          <p:cNvSpPr txBox="1"/>
          <p:nvPr/>
        </p:nvSpPr>
        <p:spPr>
          <a:xfrm>
            <a:off x="8376375" y="134950"/>
            <a:ext cx="6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SL</a:t>
            </a:r>
            <a:endParaRPr>
              <a:latin typeface="Nunito"/>
              <a:ea typeface="Nunito"/>
              <a:cs typeface="Nunito"/>
              <a:sym typeface="Nunito"/>
            </a:endParaRPr>
          </a:p>
        </p:txBody>
      </p:sp>
      <p:pic>
        <p:nvPicPr>
          <p:cNvPr id="451" name="Google Shape;451;p34"/>
          <p:cNvPicPr preferRelativeResize="0"/>
          <p:nvPr/>
        </p:nvPicPr>
        <p:blipFill>
          <a:blip r:embed="rId4">
            <a:alphaModFix/>
          </a:blip>
          <a:stretch>
            <a:fillRect/>
          </a:stretch>
        </p:blipFill>
        <p:spPr>
          <a:xfrm>
            <a:off x="2932950" y="1868450"/>
            <a:ext cx="1962150" cy="229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Stopword Refinement</a:t>
            </a:r>
            <a:endParaRPr>
              <a:solidFill>
                <a:srgbClr val="38761D"/>
              </a:solidFill>
            </a:endParaRPr>
          </a:p>
        </p:txBody>
      </p:sp>
      <p:sp>
        <p:nvSpPr>
          <p:cNvPr id="457" name="Google Shape;457;p35"/>
          <p:cNvSpPr txBox="1"/>
          <p:nvPr>
            <p:ph idx="1" type="body"/>
          </p:nvPr>
        </p:nvSpPr>
        <p:spPr>
          <a:xfrm>
            <a:off x="539400" y="1597875"/>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Removed…</a:t>
            </a:r>
            <a:endParaRPr/>
          </a:p>
          <a:p>
            <a:pPr indent="-311150" lvl="0" marL="457200" rtl="0" algn="l">
              <a:spcBef>
                <a:spcPts val="1200"/>
              </a:spcBef>
              <a:spcAft>
                <a:spcPts val="0"/>
              </a:spcAft>
              <a:buSzPts val="1300"/>
              <a:buAutoNum type="arabicPeriod"/>
            </a:pPr>
            <a:r>
              <a:rPr lang="en"/>
              <a:t>Common words (‘the’, ‘and’, ‘I’) preloaded in the NLTK library</a:t>
            </a:r>
            <a:endParaRPr/>
          </a:p>
          <a:p>
            <a:pPr indent="-311150" lvl="0" marL="457200" rtl="0" algn="l">
              <a:spcBef>
                <a:spcPts val="0"/>
              </a:spcBef>
              <a:spcAft>
                <a:spcPts val="0"/>
              </a:spcAft>
              <a:buSzPts val="1300"/>
              <a:buAutoNum type="arabicPeriod"/>
            </a:pPr>
            <a:r>
              <a:rPr lang="en"/>
              <a:t>Months, seasons, and time order words (weeks, year-ago, year-over-year)</a:t>
            </a:r>
            <a:endParaRPr/>
          </a:p>
          <a:p>
            <a:pPr indent="-311150" lvl="0" marL="457200" rtl="0" algn="l">
              <a:spcBef>
                <a:spcPts val="0"/>
              </a:spcBef>
              <a:spcAft>
                <a:spcPts val="0"/>
              </a:spcAft>
              <a:buSzPts val="1300"/>
              <a:buAutoNum type="arabicPeriod"/>
            </a:pPr>
            <a:r>
              <a:rPr lang="en"/>
              <a:t>Geographic regions (States, cities, some countries)</a:t>
            </a:r>
            <a:endParaRPr/>
          </a:p>
          <a:p>
            <a:pPr indent="-311150" lvl="0" marL="457200" rtl="0" algn="l">
              <a:spcBef>
                <a:spcPts val="0"/>
              </a:spcBef>
              <a:spcAft>
                <a:spcPts val="0"/>
              </a:spcAft>
              <a:buSzPts val="1300"/>
              <a:buAutoNum type="arabicPeriod"/>
            </a:pPr>
            <a:r>
              <a:rPr lang="en"/>
              <a:t>Numbers in text format</a:t>
            </a:r>
            <a:endParaRPr/>
          </a:p>
          <a:p>
            <a:pPr indent="-311150" lvl="0" marL="457200" rtl="0" algn="l">
              <a:spcBef>
                <a:spcPts val="0"/>
              </a:spcBef>
              <a:spcAft>
                <a:spcPts val="0"/>
              </a:spcAft>
              <a:buSzPts val="1300"/>
              <a:buAutoNum type="arabicPeriod"/>
            </a:pPr>
            <a:r>
              <a:rPr lang="en"/>
              <a:t>More common words (overall, whereas, use) especially ones with dual meanings (form, paper, fuels, motor)</a:t>
            </a:r>
            <a:endParaRPr/>
          </a:p>
          <a:p>
            <a:pPr indent="-311150" lvl="0" marL="457200" rtl="0" algn="l">
              <a:spcBef>
                <a:spcPts val="0"/>
              </a:spcBef>
              <a:spcAft>
                <a:spcPts val="0"/>
              </a:spcAft>
              <a:buSzPts val="1300"/>
              <a:buAutoNum type="arabicPeriod"/>
            </a:pPr>
            <a:r>
              <a:rPr lang="en"/>
              <a:t>Words not believe to contribute to the classification (telecommunication, motor, pastures, grain, cotton, field, sports, furniture)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6"/>
          <p:cNvSpPr txBox="1"/>
          <p:nvPr>
            <p:ph type="title"/>
          </p:nvPr>
        </p:nvSpPr>
        <p:spPr>
          <a:xfrm>
            <a:off x="454400" y="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Top 20 Terms per Cluster</a:t>
            </a:r>
            <a:endParaRPr>
              <a:solidFill>
                <a:srgbClr val="38761D"/>
              </a:solidFill>
            </a:endParaRPr>
          </a:p>
        </p:txBody>
      </p:sp>
      <p:sp>
        <p:nvSpPr>
          <p:cNvPr id="463" name="Google Shape;463;p36"/>
          <p:cNvSpPr txBox="1"/>
          <p:nvPr/>
        </p:nvSpPr>
        <p:spPr>
          <a:xfrm>
            <a:off x="3315600" y="581250"/>
            <a:ext cx="2810700" cy="4614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408" u="sng">
                <a:solidFill>
                  <a:schemeClr val="dk2"/>
                </a:solidFill>
                <a:latin typeface="Nunito"/>
                <a:ea typeface="Nunito"/>
                <a:cs typeface="Nunito"/>
                <a:sym typeface="Nunito"/>
              </a:rPr>
              <a:t>Cluster 2:</a:t>
            </a:r>
            <a:r>
              <a:rPr b="1" lang="en" sz="1408">
                <a:solidFill>
                  <a:schemeClr val="dk2"/>
                </a:solidFill>
                <a:latin typeface="Nunito"/>
                <a:ea typeface="Nunito"/>
                <a:cs typeface="Nunito"/>
                <a:sym typeface="Nunito"/>
              </a:rPr>
              <a:t> </a:t>
            </a:r>
            <a:endParaRPr b="1" sz="1408">
              <a:solidFill>
                <a:schemeClr val="dk2"/>
              </a:solidFill>
              <a:latin typeface="Nunito"/>
              <a:ea typeface="Nunito"/>
              <a:cs typeface="Nunito"/>
              <a:sym typeface="Nunito"/>
            </a:endParaRPr>
          </a:p>
          <a:p>
            <a:pPr indent="0" lvl="0" marL="0" rtl="0" algn="l">
              <a:lnSpc>
                <a:spcPct val="100000"/>
              </a:lnSpc>
              <a:spcBef>
                <a:spcPts val="0"/>
              </a:spcBef>
              <a:spcAft>
                <a:spcPts val="0"/>
              </a:spcAft>
              <a:buNone/>
            </a:pPr>
            <a:r>
              <a:rPr lang="en" sz="1208">
                <a:solidFill>
                  <a:schemeClr val="dk2"/>
                </a:solidFill>
                <a:latin typeface="Nunito"/>
                <a:ea typeface="Nunito"/>
                <a:cs typeface="Nunito"/>
                <a:sym typeface="Nunito"/>
              </a:rPr>
              <a:t>25% Positive/23% Negative</a:t>
            </a:r>
            <a:endParaRPr sz="12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'rose',</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'decrease',</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'grew',</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'balance',</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'supply',</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'optimistic',</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'revenues',</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'grow',</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'increases',</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'increases',</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'robust',</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'uncertainty',</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'average',</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'anticipated',</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'fell',</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'stronger',</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'modestly',</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'increases',</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'traffic',</a:t>
            </a:r>
            <a:endParaRPr b="1" sz="1308">
              <a:solidFill>
                <a:schemeClr val="dk2"/>
              </a:solidFill>
              <a:latin typeface="Nunito"/>
              <a:ea typeface="Nunito"/>
              <a:cs typeface="Nunito"/>
              <a:sym typeface="Nunito"/>
            </a:endParaRPr>
          </a:p>
          <a:p>
            <a:pPr indent="0" lvl="0" marL="0" rtl="0" algn="l">
              <a:spcBef>
                <a:spcPts val="0"/>
              </a:spcBef>
              <a:spcAft>
                <a:spcPts val="0"/>
              </a:spcAft>
              <a:buNone/>
            </a:pPr>
            <a:r>
              <a:rPr b="1" lang="en" sz="1308">
                <a:solidFill>
                  <a:schemeClr val="dk2"/>
                </a:solidFill>
                <a:latin typeface="Nunito"/>
                <a:ea typeface="Nunito"/>
                <a:cs typeface="Nunito"/>
                <a:sym typeface="Nunito"/>
              </a:rPr>
              <a:t> 'strengthen'</a:t>
            </a:r>
            <a:endParaRPr sz="1308">
              <a:solidFill>
                <a:schemeClr val="dk2"/>
              </a:solidFill>
              <a:latin typeface="Nunito"/>
              <a:ea typeface="Nunito"/>
              <a:cs typeface="Nunito"/>
              <a:sym typeface="Nunito"/>
            </a:endParaRPr>
          </a:p>
        </p:txBody>
      </p:sp>
      <p:sp>
        <p:nvSpPr>
          <p:cNvPr id="464" name="Google Shape;464;p36"/>
          <p:cNvSpPr txBox="1"/>
          <p:nvPr/>
        </p:nvSpPr>
        <p:spPr>
          <a:xfrm>
            <a:off x="5679200" y="581250"/>
            <a:ext cx="2642700" cy="47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u="sng">
                <a:latin typeface="Nunito"/>
                <a:ea typeface="Nunito"/>
                <a:cs typeface="Nunito"/>
                <a:sym typeface="Nunito"/>
              </a:rPr>
              <a:t>Cluster 3:</a:t>
            </a:r>
            <a:endParaRPr sz="1300">
              <a:latin typeface="Nunito"/>
              <a:ea typeface="Nunito"/>
              <a:cs typeface="Nunito"/>
              <a:sym typeface="Nunito"/>
            </a:endParaRPr>
          </a:p>
          <a:p>
            <a:pPr indent="0" lvl="0" marL="0" rtl="0" algn="l">
              <a:spcBef>
                <a:spcPts val="0"/>
              </a:spcBef>
              <a:spcAft>
                <a:spcPts val="0"/>
              </a:spcAft>
              <a:buNone/>
            </a:pPr>
            <a:r>
              <a:rPr lang="en" sz="1200">
                <a:latin typeface="Nunito"/>
                <a:ea typeface="Nunito"/>
                <a:cs typeface="Nunito"/>
                <a:sym typeface="Nunito"/>
              </a:rPr>
              <a:t>16 % Positive/ 36% Negative</a:t>
            </a:r>
            <a:endParaRPr sz="12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'decrease',</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'sluggish',</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'reduced',</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'deterioration',</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'stability',</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'tightening',</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'weaker',</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'policy',</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'accessibility',</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'rose',</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'subdued',</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'increases',</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'layoffs',</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'strengthen',</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'boosted',</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'fell',</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'downward',</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'demand',</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'reduction',</a:t>
            </a:r>
            <a:endParaRPr b="1" sz="1300">
              <a:latin typeface="Nunito"/>
              <a:ea typeface="Nunito"/>
              <a:cs typeface="Nunito"/>
              <a:sym typeface="Nunito"/>
            </a:endParaRPr>
          </a:p>
          <a:p>
            <a:pPr indent="0" lvl="0" marL="0" rtl="0" algn="l">
              <a:spcBef>
                <a:spcPts val="0"/>
              </a:spcBef>
              <a:spcAft>
                <a:spcPts val="0"/>
              </a:spcAft>
              <a:buNone/>
            </a:pPr>
            <a:r>
              <a:rPr b="1" lang="en" sz="1300">
                <a:latin typeface="Nunito"/>
                <a:ea typeface="Nunito"/>
                <a:cs typeface="Nunito"/>
                <a:sym typeface="Nunito"/>
              </a:rPr>
              <a:t> 'favorable'</a:t>
            </a:r>
            <a:endParaRPr b="1" sz="1300">
              <a:latin typeface="Nunito"/>
              <a:ea typeface="Nunito"/>
              <a:cs typeface="Nunito"/>
              <a:sym typeface="Nunito"/>
            </a:endParaRPr>
          </a:p>
          <a:p>
            <a:pPr indent="0" lvl="0" marL="0" rtl="0" algn="l">
              <a:spcBef>
                <a:spcPts val="0"/>
              </a:spcBef>
              <a:spcAft>
                <a:spcPts val="0"/>
              </a:spcAft>
              <a:buNone/>
            </a:pPr>
            <a:r>
              <a:t/>
            </a:r>
            <a:endParaRPr sz="1300">
              <a:latin typeface="Nunito"/>
              <a:ea typeface="Nunito"/>
              <a:cs typeface="Nunito"/>
              <a:sym typeface="Nunito"/>
            </a:endParaRPr>
          </a:p>
        </p:txBody>
      </p:sp>
      <p:sp>
        <p:nvSpPr>
          <p:cNvPr id="465" name="Google Shape;465;p36"/>
          <p:cNvSpPr txBox="1"/>
          <p:nvPr/>
        </p:nvSpPr>
        <p:spPr>
          <a:xfrm>
            <a:off x="1074825" y="581250"/>
            <a:ext cx="2545200" cy="5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408" u="sng">
                <a:solidFill>
                  <a:schemeClr val="dk2"/>
                </a:solidFill>
                <a:latin typeface="Nunito"/>
                <a:ea typeface="Nunito"/>
                <a:cs typeface="Nunito"/>
                <a:sym typeface="Nunito"/>
              </a:rPr>
              <a:t>Cluster 1:</a:t>
            </a:r>
            <a:r>
              <a:rPr b="1" lang="en" sz="1408">
                <a:solidFill>
                  <a:schemeClr val="dk2"/>
                </a:solidFill>
                <a:latin typeface="Nunito"/>
                <a:ea typeface="Nunito"/>
                <a:cs typeface="Nunito"/>
                <a:sym typeface="Nunito"/>
              </a:rPr>
              <a:t> </a:t>
            </a:r>
            <a:endParaRPr b="1" sz="1408">
              <a:solidFill>
                <a:schemeClr val="dk2"/>
              </a:solidFill>
              <a:latin typeface="Nunito"/>
              <a:ea typeface="Nunito"/>
              <a:cs typeface="Nunito"/>
              <a:sym typeface="Nunito"/>
            </a:endParaRPr>
          </a:p>
          <a:p>
            <a:pPr indent="0" lvl="0" marL="0" rtl="0" algn="l">
              <a:lnSpc>
                <a:spcPct val="115000"/>
              </a:lnSpc>
              <a:spcBef>
                <a:spcPts val="0"/>
              </a:spcBef>
              <a:spcAft>
                <a:spcPts val="0"/>
              </a:spcAft>
              <a:buNone/>
            </a:pPr>
            <a:r>
              <a:rPr lang="en" sz="1208">
                <a:solidFill>
                  <a:schemeClr val="dk2"/>
                </a:solidFill>
                <a:latin typeface="Nunito"/>
                <a:ea typeface="Nunito"/>
                <a:cs typeface="Nunito"/>
                <a:sym typeface="Nunito"/>
              </a:rPr>
              <a:t>35% Positive/ 13% Negative</a:t>
            </a:r>
            <a:endParaRPr sz="1208">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'robust',</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'expansion',</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'grow',</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'acceleration',</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'supply',</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'accessibility',</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'policy',</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'slower',</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'brisk',</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'temporary',</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'strengthen',</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'rose',</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'difficulty',</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'tightening',</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'stronger',</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'boosted',</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'favorable',</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'increases',</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'problems',</a:t>
            </a:r>
            <a:endParaRPr b="1" sz="1300">
              <a:solidFill>
                <a:schemeClr val="dk2"/>
              </a:solidFill>
              <a:latin typeface="Nunito"/>
              <a:ea typeface="Nunito"/>
              <a:cs typeface="Nunito"/>
              <a:sym typeface="Nunito"/>
            </a:endParaRPr>
          </a:p>
          <a:p>
            <a:pPr indent="0" lvl="0" marL="0" rtl="0" algn="l">
              <a:spcBef>
                <a:spcPts val="0"/>
              </a:spcBef>
              <a:spcAft>
                <a:spcPts val="0"/>
              </a:spcAft>
              <a:buNone/>
            </a:pPr>
            <a:r>
              <a:rPr b="1" lang="en" sz="1300">
                <a:solidFill>
                  <a:schemeClr val="dk2"/>
                </a:solidFill>
                <a:latin typeface="Nunito"/>
                <a:ea typeface="Nunito"/>
                <a:cs typeface="Nunito"/>
                <a:sym typeface="Nunito"/>
              </a:rPr>
              <a:t> 'damage'</a:t>
            </a:r>
            <a:endParaRPr b="1" sz="1408" u="sng">
              <a:solidFill>
                <a:schemeClr val="dk2"/>
              </a:solidFill>
              <a:latin typeface="Nunito"/>
              <a:ea typeface="Nunito"/>
              <a:cs typeface="Nunito"/>
              <a:sym typeface="Nunito"/>
            </a:endParaRPr>
          </a:p>
          <a:p>
            <a:pPr indent="0" lvl="0" marL="0" rtl="0" algn="l">
              <a:spcBef>
                <a:spcPts val="0"/>
              </a:spcBef>
              <a:spcAft>
                <a:spcPts val="0"/>
              </a:spcAft>
              <a:buNone/>
            </a:pPr>
            <a:r>
              <a:t/>
            </a:r>
            <a:endParaRPr b="1" sz="1300">
              <a:solidFill>
                <a:schemeClr val="dk2"/>
              </a:solidFill>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466" name="Google Shape;466;p36"/>
          <p:cNvCxnSpPr/>
          <p:nvPr/>
        </p:nvCxnSpPr>
        <p:spPr>
          <a:xfrm>
            <a:off x="488550" y="760675"/>
            <a:ext cx="0" cy="3879600"/>
          </a:xfrm>
          <a:prstGeom prst="straightConnector1">
            <a:avLst/>
          </a:prstGeom>
          <a:noFill/>
          <a:ln cap="flat" cmpd="sng" w="9525">
            <a:solidFill>
              <a:schemeClr val="dk2"/>
            </a:solidFill>
            <a:prstDash val="dash"/>
            <a:round/>
            <a:headEnd len="med" w="med" type="none"/>
            <a:tailEnd len="med" w="med" type="triangle"/>
          </a:ln>
        </p:spPr>
      </p:cxnSp>
      <p:sp>
        <p:nvSpPr>
          <p:cNvPr id="467" name="Google Shape;467;p36"/>
          <p:cNvSpPr txBox="1"/>
          <p:nvPr/>
        </p:nvSpPr>
        <p:spPr>
          <a:xfrm>
            <a:off x="0" y="4543200"/>
            <a:ext cx="97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Nunito"/>
                <a:ea typeface="Nunito"/>
                <a:cs typeface="Nunito"/>
                <a:sym typeface="Nunito"/>
              </a:rPr>
              <a:t>Decreasing order of relevance</a:t>
            </a:r>
            <a:endParaRPr sz="9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37"/>
          <p:cNvPicPr preferRelativeResize="0"/>
          <p:nvPr/>
        </p:nvPicPr>
        <p:blipFill>
          <a:blip r:embed="rId3">
            <a:alphaModFix/>
          </a:blip>
          <a:stretch>
            <a:fillRect/>
          </a:stretch>
        </p:blipFill>
        <p:spPr>
          <a:xfrm>
            <a:off x="399775" y="0"/>
            <a:ext cx="8253851" cy="2179475"/>
          </a:xfrm>
          <a:prstGeom prst="rect">
            <a:avLst/>
          </a:prstGeom>
          <a:noFill/>
          <a:ln>
            <a:noFill/>
          </a:ln>
        </p:spPr>
      </p:pic>
      <p:sp>
        <p:nvSpPr>
          <p:cNvPr id="473" name="Google Shape;473;p37"/>
          <p:cNvSpPr txBox="1"/>
          <p:nvPr/>
        </p:nvSpPr>
        <p:spPr>
          <a:xfrm>
            <a:off x="426475" y="3341175"/>
            <a:ext cx="2946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latin typeface="Nunito"/>
                <a:ea typeface="Nunito"/>
                <a:cs typeface="Nunito"/>
                <a:sym typeface="Nunito"/>
              </a:rPr>
              <a:t>Hawkish:</a:t>
            </a:r>
            <a:r>
              <a:rPr lang="en" sz="1200">
                <a:latin typeface="Nunito"/>
                <a:ea typeface="Nunito"/>
                <a:cs typeface="Nunito"/>
                <a:sym typeface="Nunito"/>
              </a:rPr>
              <a:t> 1996 - 2002 &amp; 2004 - 2007</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b="1" lang="en" sz="1200" u="sng">
                <a:latin typeface="Nunito"/>
                <a:ea typeface="Nunito"/>
                <a:cs typeface="Nunito"/>
                <a:sym typeface="Nunito"/>
              </a:rPr>
              <a:t>Both:</a:t>
            </a:r>
            <a:r>
              <a:rPr lang="en" sz="1200">
                <a:latin typeface="Nunito"/>
                <a:ea typeface="Nunito"/>
                <a:cs typeface="Nunito"/>
                <a:sym typeface="Nunito"/>
              </a:rPr>
              <a:t> 2011 - 2021</a:t>
            </a:r>
            <a:endParaRPr sz="1200">
              <a:latin typeface="Nunito"/>
              <a:ea typeface="Nunito"/>
              <a:cs typeface="Nunito"/>
              <a:sym typeface="Nunito"/>
            </a:endParaRPr>
          </a:p>
          <a:p>
            <a:pPr indent="0" lvl="0" marL="0" rtl="0" algn="l">
              <a:spcBef>
                <a:spcPts val="0"/>
              </a:spcBef>
              <a:spcAft>
                <a:spcPts val="0"/>
              </a:spcAft>
              <a:buNone/>
            </a:pPr>
            <a:r>
              <a:t/>
            </a:r>
            <a:endParaRPr sz="1200">
              <a:latin typeface="Nunito"/>
              <a:ea typeface="Nunito"/>
              <a:cs typeface="Nunito"/>
              <a:sym typeface="Nunito"/>
            </a:endParaRPr>
          </a:p>
          <a:p>
            <a:pPr indent="0" lvl="0" marL="0" rtl="0" algn="l">
              <a:spcBef>
                <a:spcPts val="0"/>
              </a:spcBef>
              <a:spcAft>
                <a:spcPts val="0"/>
              </a:spcAft>
              <a:buNone/>
            </a:pPr>
            <a:r>
              <a:rPr b="1" lang="en" sz="1200" u="sng">
                <a:latin typeface="Nunito"/>
                <a:ea typeface="Nunito"/>
                <a:cs typeface="Nunito"/>
                <a:sym typeface="Nunito"/>
              </a:rPr>
              <a:t>Dovish:</a:t>
            </a:r>
            <a:r>
              <a:rPr lang="en" sz="1200">
                <a:latin typeface="Nunito"/>
                <a:ea typeface="Nunito"/>
                <a:cs typeface="Nunito"/>
                <a:sym typeface="Nunito"/>
              </a:rPr>
              <a:t> 1997 - 1998 &amp; 2000- 2010</a:t>
            </a:r>
            <a:endParaRPr sz="1200">
              <a:latin typeface="Nunito"/>
              <a:ea typeface="Nunito"/>
              <a:cs typeface="Nunito"/>
              <a:sym typeface="Nunito"/>
            </a:endParaRPr>
          </a:p>
        </p:txBody>
      </p:sp>
      <p:pic>
        <p:nvPicPr>
          <p:cNvPr id="474" name="Google Shape;474;p37"/>
          <p:cNvPicPr preferRelativeResize="0"/>
          <p:nvPr/>
        </p:nvPicPr>
        <p:blipFill>
          <a:blip r:embed="rId4">
            <a:alphaModFix/>
          </a:blip>
          <a:stretch>
            <a:fillRect/>
          </a:stretch>
        </p:blipFill>
        <p:spPr>
          <a:xfrm>
            <a:off x="4278425" y="2422325"/>
            <a:ext cx="4308300" cy="2745800"/>
          </a:xfrm>
          <a:prstGeom prst="rect">
            <a:avLst/>
          </a:prstGeom>
          <a:noFill/>
          <a:ln>
            <a:noFill/>
          </a:ln>
        </p:spPr>
      </p:pic>
      <p:sp>
        <p:nvSpPr>
          <p:cNvPr id="475" name="Google Shape;475;p37"/>
          <p:cNvSpPr txBox="1"/>
          <p:nvPr/>
        </p:nvSpPr>
        <p:spPr>
          <a:xfrm>
            <a:off x="399775" y="2237800"/>
            <a:ext cx="3000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2"/>
                </a:solidFill>
                <a:latin typeface="Maven Pro"/>
                <a:ea typeface="Maven Pro"/>
                <a:cs typeface="Maven Pro"/>
                <a:sym typeface="Maven Pro"/>
              </a:rPr>
              <a:t>Comparing Macroeconomic Trend with the Beige Book Clustering Result</a:t>
            </a:r>
            <a:endParaRPr sz="300"/>
          </a:p>
        </p:txBody>
      </p:sp>
      <p:pic>
        <p:nvPicPr>
          <p:cNvPr id="476" name="Google Shape;476;p37"/>
          <p:cNvPicPr preferRelativeResize="0"/>
          <p:nvPr/>
        </p:nvPicPr>
        <p:blipFill>
          <a:blip r:embed="rId5">
            <a:alphaModFix/>
          </a:blip>
          <a:stretch>
            <a:fillRect/>
          </a:stretch>
        </p:blipFill>
        <p:spPr>
          <a:xfrm>
            <a:off x="399775" y="0"/>
            <a:ext cx="8383651" cy="2179475"/>
          </a:xfrm>
          <a:prstGeom prst="rect">
            <a:avLst/>
          </a:prstGeom>
          <a:noFill/>
          <a:ln>
            <a:noFill/>
          </a:ln>
        </p:spPr>
      </p:pic>
      <p:sp>
        <p:nvSpPr>
          <p:cNvPr id="477" name="Google Shape;477;p37"/>
          <p:cNvSpPr txBox="1"/>
          <p:nvPr/>
        </p:nvSpPr>
        <p:spPr>
          <a:xfrm>
            <a:off x="4959275" y="2100775"/>
            <a:ext cx="294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Nunito"/>
                <a:ea typeface="Nunito"/>
                <a:cs typeface="Nunito"/>
                <a:sym typeface="Nunito"/>
              </a:rPr>
              <a:t>Federal Funds Exchange Rate</a:t>
            </a:r>
            <a:endParaRPr b="1" u="sng">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8"/>
          <p:cNvSpPr txBox="1"/>
          <p:nvPr>
            <p:ph type="ctrTitle"/>
          </p:nvPr>
        </p:nvSpPr>
        <p:spPr>
          <a:xfrm>
            <a:off x="806450"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 and Comments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9"/>
          <p:cNvSpPr txBox="1"/>
          <p:nvPr>
            <p:ph type="title"/>
          </p:nvPr>
        </p:nvSpPr>
        <p:spPr>
          <a:xfrm>
            <a:off x="1116300" y="4687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488" name="Google Shape;488;p39"/>
          <p:cNvSpPr txBox="1"/>
          <p:nvPr>
            <p:ph idx="1" type="body"/>
          </p:nvPr>
        </p:nvSpPr>
        <p:spPr>
          <a:xfrm>
            <a:off x="1116300" y="1860925"/>
            <a:ext cx="7356900" cy="3282600"/>
          </a:xfrm>
          <a:prstGeom prst="rect">
            <a:avLst/>
          </a:prstGeom>
        </p:spPr>
        <p:txBody>
          <a:bodyPr anchorCtr="0" anchor="t" bIns="91425" lIns="91425" spcFirstLastPara="1" rIns="91425" wrap="square" tIns="91425">
            <a:normAutofit/>
          </a:bodyPr>
          <a:lstStyle/>
          <a:p>
            <a:pPr indent="-228600" lvl="0" marL="228600" rtl="0" algn="l">
              <a:spcBef>
                <a:spcPts val="0"/>
              </a:spcBef>
              <a:spcAft>
                <a:spcPts val="0"/>
              </a:spcAft>
              <a:buNone/>
            </a:pPr>
            <a:r>
              <a:rPr lang="en" sz="1200"/>
              <a:t>Foster, S. (2019, January 29). Content simple, but impact significant for fed's Beige book report. Medill Reports Chicago. Retrieved May 7, 2022, from https://news.medill.northwestern.edu/chicago/content-simple-but-impact-significant-for-feds-beige-book-report/</a:t>
            </a:r>
            <a:endParaRPr sz="1200"/>
          </a:p>
          <a:p>
            <a:pPr indent="-228600" lvl="0" marL="228600" rtl="0" algn="l">
              <a:spcBef>
                <a:spcPts val="0"/>
              </a:spcBef>
              <a:spcAft>
                <a:spcPts val="0"/>
              </a:spcAft>
              <a:buNone/>
            </a:pPr>
            <a:r>
              <a:rPr lang="en" sz="1200"/>
              <a:t>Gordon, J. (2022, April 25). Dove &amp;amp; Hawk (monetary policy) - explained. The Business Professor, LLC. Retrieved May 7, 2022, from https://thebusinessprofessor.com/en_US/economic-analysis-monetary-policy/dove-monetary-policy-definition</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311700" y="173075"/>
            <a:ext cx="8520600" cy="588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292" name="Google Shape;292;p15"/>
          <p:cNvSpPr txBox="1"/>
          <p:nvPr>
            <p:ph idx="1" type="subTitle"/>
          </p:nvPr>
        </p:nvSpPr>
        <p:spPr>
          <a:xfrm>
            <a:off x="311700" y="817075"/>
            <a:ext cx="8520600" cy="2928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F</a:t>
            </a:r>
            <a:r>
              <a:rPr lang="en"/>
              <a:t>eaturization - Bag of Words(</a:t>
            </a:r>
            <a:r>
              <a:rPr lang="en"/>
              <a:t>Aarjan</a:t>
            </a:r>
            <a:r>
              <a:rPr lang="en"/>
              <a:t>)</a:t>
            </a:r>
            <a:endParaRPr/>
          </a:p>
          <a:p>
            <a:pPr indent="-330200" lvl="0" marL="457200" rtl="0" algn="l">
              <a:spcBef>
                <a:spcPts val="0"/>
              </a:spcBef>
              <a:spcAft>
                <a:spcPts val="0"/>
              </a:spcAft>
              <a:buSzPts val="1600"/>
              <a:buChar char="●"/>
            </a:pPr>
            <a:r>
              <a:rPr lang="en"/>
              <a:t>Word Cloud(Shanshan)</a:t>
            </a:r>
            <a:endParaRPr/>
          </a:p>
          <a:p>
            <a:pPr indent="-330200" lvl="0" marL="457200" rtl="0" algn="l">
              <a:spcBef>
                <a:spcPts val="0"/>
              </a:spcBef>
              <a:spcAft>
                <a:spcPts val="0"/>
              </a:spcAft>
              <a:buSzPts val="1600"/>
              <a:buChar char="●"/>
            </a:pPr>
            <a:r>
              <a:rPr lang="en"/>
              <a:t>TF-IDF(Oscar)</a:t>
            </a:r>
            <a:endParaRPr/>
          </a:p>
          <a:p>
            <a:pPr indent="-330200" lvl="0" marL="457200" rtl="0" algn="l">
              <a:spcBef>
                <a:spcPts val="0"/>
              </a:spcBef>
              <a:spcAft>
                <a:spcPts val="0"/>
              </a:spcAft>
              <a:buSzPts val="1600"/>
              <a:buChar char="●"/>
            </a:pPr>
            <a:r>
              <a:rPr lang="en"/>
              <a:t>Cosine similarity(Maombi)</a:t>
            </a:r>
            <a:endParaRPr/>
          </a:p>
          <a:p>
            <a:pPr indent="-330200" lvl="0" marL="457200" rtl="0" algn="l">
              <a:spcBef>
                <a:spcPts val="0"/>
              </a:spcBef>
              <a:spcAft>
                <a:spcPts val="0"/>
              </a:spcAft>
              <a:buSzPts val="1600"/>
              <a:buChar char="●"/>
            </a:pPr>
            <a:r>
              <a:rPr lang="en"/>
              <a:t>NLTK (Yusheng)</a:t>
            </a:r>
            <a:endParaRPr/>
          </a:p>
          <a:p>
            <a:pPr indent="-330200" lvl="0" marL="457200" rtl="0" algn="l">
              <a:spcBef>
                <a:spcPts val="0"/>
              </a:spcBef>
              <a:spcAft>
                <a:spcPts val="0"/>
              </a:spcAft>
              <a:buSzPts val="1600"/>
              <a:buChar char="●"/>
            </a:pPr>
            <a:r>
              <a:rPr lang="en"/>
              <a:t>Stopwords, stemming, tokenization(Aarjan)</a:t>
            </a:r>
            <a:endParaRPr/>
          </a:p>
          <a:p>
            <a:pPr indent="-330200" lvl="0" marL="457200" rtl="0" algn="l">
              <a:spcBef>
                <a:spcPts val="0"/>
              </a:spcBef>
              <a:spcAft>
                <a:spcPts val="0"/>
              </a:spcAft>
              <a:buSzPts val="1600"/>
              <a:buChar char="●"/>
            </a:pPr>
            <a:r>
              <a:rPr lang="en"/>
              <a:t>One hot encoding(used in the Bag of Words Analysis)</a:t>
            </a:r>
            <a:endParaRPr/>
          </a:p>
          <a:p>
            <a:pPr indent="-330200" lvl="0" marL="457200" rtl="0" algn="l">
              <a:spcBef>
                <a:spcPts val="0"/>
              </a:spcBef>
              <a:spcAft>
                <a:spcPts val="0"/>
              </a:spcAft>
              <a:buSzPts val="1600"/>
              <a:buChar char="●"/>
            </a:pPr>
            <a:r>
              <a:rPr lang="en"/>
              <a:t>K- mean concept, why we choose it(Minghua)</a:t>
            </a:r>
            <a:endParaRPr/>
          </a:p>
          <a:p>
            <a:pPr indent="-330200" lvl="0" marL="457200" rtl="0" algn="l">
              <a:spcBef>
                <a:spcPts val="0"/>
              </a:spcBef>
              <a:spcAft>
                <a:spcPts val="0"/>
              </a:spcAft>
              <a:buSzPts val="1600"/>
              <a:buChar char="●"/>
            </a:pPr>
            <a:r>
              <a:rPr lang="en"/>
              <a:t>Clustering result from the project(Shanshan)</a:t>
            </a:r>
            <a:endParaRPr/>
          </a:p>
          <a:p>
            <a:pPr indent="-330200" lvl="0" marL="457200" rtl="0" algn="l">
              <a:spcBef>
                <a:spcPts val="0"/>
              </a:spcBef>
              <a:spcAft>
                <a:spcPts val="0"/>
              </a:spcAft>
              <a:buSzPts val="16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056750" y="3737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38761D"/>
                </a:solidFill>
              </a:rPr>
              <a:t>Beige Books: the Summary of Commentary on Current Economic Conditions</a:t>
            </a:r>
            <a:endParaRPr>
              <a:solidFill>
                <a:srgbClr val="38761D"/>
              </a:solidFill>
            </a:endParaRPr>
          </a:p>
        </p:txBody>
      </p:sp>
      <p:sp>
        <p:nvSpPr>
          <p:cNvPr id="298" name="Google Shape;298;p16"/>
          <p:cNvSpPr txBox="1"/>
          <p:nvPr>
            <p:ph idx="1" type="body"/>
          </p:nvPr>
        </p:nvSpPr>
        <p:spPr>
          <a:xfrm>
            <a:off x="597075" y="1373050"/>
            <a:ext cx="7248900" cy="3501900"/>
          </a:xfrm>
          <a:prstGeom prst="rect">
            <a:avLst/>
          </a:prstGeom>
        </p:spPr>
        <p:txBody>
          <a:bodyPr anchorCtr="0" anchor="t" bIns="91425" lIns="91425" spcFirstLastPara="1" rIns="91425" wrap="square" tIns="91425">
            <a:normAutofit lnSpcReduction="10000"/>
          </a:bodyPr>
          <a:lstStyle/>
          <a:p>
            <a:pPr indent="-311150" lvl="0" marL="457200" rtl="0" algn="l">
              <a:spcBef>
                <a:spcPts val="1000"/>
              </a:spcBef>
              <a:spcAft>
                <a:spcPts val="0"/>
              </a:spcAft>
              <a:buSzPts val="1300"/>
              <a:buChar char="●"/>
            </a:pPr>
            <a:r>
              <a:rPr lang="en"/>
              <a:t>Federal Reserve has compiled these reports since 1970, </a:t>
            </a:r>
            <a:r>
              <a:rPr lang="en"/>
              <a:t>began</a:t>
            </a:r>
            <a:r>
              <a:rPr lang="en"/>
              <a:t> making them public in 1983. The report is published ~8 times a year, two weeks before each FOMC meeting.</a:t>
            </a:r>
            <a:endParaRPr/>
          </a:p>
          <a:p>
            <a:pPr indent="-311150" lvl="0" marL="457200" rtl="0" algn="l">
              <a:spcBef>
                <a:spcPts val="1200"/>
              </a:spcBef>
              <a:spcAft>
                <a:spcPts val="0"/>
              </a:spcAft>
              <a:buSzPts val="1300"/>
              <a:buChar char="●"/>
            </a:pPr>
            <a:r>
              <a:rPr lang="en"/>
              <a:t>Always contains exactly 32 pages, lacks economic algorithms, data models or complicated terms. Beige Books rely upon qualitative evidence gathered through surveys of company executives, economists, and market experts</a:t>
            </a:r>
            <a:r>
              <a:rPr lang="en"/>
              <a:t> by industry</a:t>
            </a:r>
            <a:r>
              <a:rPr lang="en"/>
              <a:t>. The number of surveys varies by geographic size and population density.</a:t>
            </a:r>
            <a:endParaRPr/>
          </a:p>
          <a:p>
            <a:pPr indent="-311150" lvl="0" marL="457200" rtl="0" algn="l">
              <a:spcBef>
                <a:spcPts val="1000"/>
              </a:spcBef>
              <a:spcAft>
                <a:spcPts val="0"/>
              </a:spcAft>
              <a:buSzPts val="1300"/>
              <a:buChar char="●"/>
            </a:pPr>
            <a:r>
              <a:rPr lang="en"/>
              <a:t>Fed continues to publish Beige Books despite increased access to </a:t>
            </a:r>
            <a:r>
              <a:rPr lang="en"/>
              <a:t>qualitative</a:t>
            </a:r>
            <a:r>
              <a:rPr lang="en"/>
              <a:t> economic data due to the believe that this qualitative data is more forward-looking than qualitative data.</a:t>
            </a:r>
            <a:endParaRPr/>
          </a:p>
          <a:p>
            <a:pPr indent="-311150" lvl="0" marL="457200" rtl="0" algn="l">
              <a:spcBef>
                <a:spcPts val="1000"/>
              </a:spcBef>
              <a:spcAft>
                <a:spcPts val="0"/>
              </a:spcAft>
              <a:buSzPts val="1300"/>
              <a:buChar char="●"/>
            </a:pPr>
            <a:r>
              <a:rPr lang="en">
                <a:solidFill>
                  <a:srgbClr val="6AA84F"/>
                </a:solidFill>
              </a:rPr>
              <a:t>Advantage</a:t>
            </a:r>
            <a:r>
              <a:rPr lang="en"/>
              <a:t>: Summaries are </a:t>
            </a:r>
            <a:r>
              <a:rPr lang="en"/>
              <a:t>separated</a:t>
            </a:r>
            <a:r>
              <a:rPr lang="en"/>
              <a:t> by Federal Bank region and industry allowing the books to arguably do a better job of highlighting geographic variations.</a:t>
            </a:r>
            <a:endParaRPr/>
          </a:p>
          <a:p>
            <a:pPr indent="-311150" lvl="0" marL="457200" rtl="0" algn="l">
              <a:spcBef>
                <a:spcPts val="1000"/>
              </a:spcBef>
              <a:spcAft>
                <a:spcPts val="1200"/>
              </a:spcAft>
              <a:buSzPts val="1300"/>
              <a:buChar char="●"/>
            </a:pPr>
            <a:r>
              <a:rPr lang="en">
                <a:solidFill>
                  <a:srgbClr val="CC0000"/>
                </a:solidFill>
              </a:rPr>
              <a:t>Disadvantage</a:t>
            </a:r>
            <a:r>
              <a:rPr lang="en"/>
              <a:t>: Qualitative data cannot be </a:t>
            </a:r>
            <a:r>
              <a:rPr lang="en"/>
              <a:t>safeguarded</a:t>
            </a:r>
            <a:r>
              <a:rPr lang="en"/>
              <a:t> against biases as robustly as quantitative data. Needs to be viewed with a critical economic and political lens.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8761D"/>
                </a:solidFill>
              </a:rPr>
              <a:t>Dovish vs Hawkish</a:t>
            </a:r>
            <a:endParaRPr>
              <a:solidFill>
                <a:srgbClr val="38761D"/>
              </a:solidFill>
            </a:endParaRPr>
          </a:p>
        </p:txBody>
      </p:sp>
      <p:sp>
        <p:nvSpPr>
          <p:cNvPr id="304" name="Google Shape;304;p17"/>
          <p:cNvSpPr txBox="1"/>
          <p:nvPr>
            <p:ph idx="1" type="body"/>
          </p:nvPr>
        </p:nvSpPr>
        <p:spPr>
          <a:xfrm>
            <a:off x="864925"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Terms used to describe a central bank’s general sentiment or overall economic outlook </a:t>
            </a:r>
            <a:endParaRPr/>
          </a:p>
          <a:p>
            <a:pPr indent="-311150" lvl="0" marL="457200" rtl="0" algn="l">
              <a:spcBef>
                <a:spcPts val="0"/>
              </a:spcBef>
              <a:spcAft>
                <a:spcPts val="0"/>
              </a:spcAft>
              <a:buSzPts val="1300"/>
              <a:buChar char="●"/>
            </a:pPr>
            <a:r>
              <a:rPr lang="en"/>
              <a:t>Used to classify how the Fed is predicted to utilize its monetary policy tools (primarily by influencing the federal funds rate) to shape the future of the US economy</a:t>
            </a:r>
            <a:endParaRPr/>
          </a:p>
          <a:p>
            <a:pPr indent="0" lvl="0" marL="457200" rtl="0" algn="l">
              <a:spcBef>
                <a:spcPts val="1200"/>
              </a:spcBef>
              <a:spcAft>
                <a:spcPts val="0"/>
              </a:spcAft>
              <a:buNone/>
            </a:pPr>
            <a:r>
              <a:rPr b="1" lang="en" u="sng"/>
              <a:t>Dovish:</a:t>
            </a:r>
            <a:r>
              <a:rPr lang="en"/>
              <a:t> Economic policy advisor who advocates for monetary policies which stimulate economic growth. This typically takes the form of advocating for the Fed to  lower federal funds rate.</a:t>
            </a:r>
            <a:endParaRPr/>
          </a:p>
          <a:p>
            <a:pPr indent="0" lvl="0" marL="457200" rtl="0" algn="l">
              <a:spcBef>
                <a:spcPts val="1200"/>
              </a:spcBef>
              <a:spcAft>
                <a:spcPts val="1200"/>
              </a:spcAft>
              <a:buNone/>
            </a:pPr>
            <a:r>
              <a:rPr b="1" lang="en" u="sng"/>
              <a:t>Hawkish:</a:t>
            </a:r>
            <a:r>
              <a:rPr lang="en"/>
              <a:t> Economic policy advisors who advocate for monetary policy which reigns in economic growth. Typically concerned with curbing inflation levels through increasing the federal funds rate.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p:nvPr/>
        </p:nvSpPr>
        <p:spPr>
          <a:xfrm>
            <a:off x="4141837" y="122925"/>
            <a:ext cx="860325" cy="753800"/>
          </a:xfrm>
          <a:prstGeom prst="flowChartInputOutpu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Beige Books</a:t>
            </a:r>
            <a:endParaRPr sz="800"/>
          </a:p>
        </p:txBody>
      </p:sp>
      <p:sp>
        <p:nvSpPr>
          <p:cNvPr id="310" name="Google Shape;310;p18"/>
          <p:cNvSpPr/>
          <p:nvPr/>
        </p:nvSpPr>
        <p:spPr>
          <a:xfrm>
            <a:off x="4785025" y="1003638"/>
            <a:ext cx="8603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Beautiful Soup</a:t>
            </a:r>
            <a:endParaRPr sz="800"/>
          </a:p>
        </p:txBody>
      </p:sp>
      <p:sp>
        <p:nvSpPr>
          <p:cNvPr id="311" name="Google Shape;311;p18"/>
          <p:cNvSpPr/>
          <p:nvPr/>
        </p:nvSpPr>
        <p:spPr>
          <a:xfrm>
            <a:off x="4191400" y="1360000"/>
            <a:ext cx="585875" cy="196657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Corpus</a:t>
            </a:r>
            <a:endParaRPr sz="900"/>
          </a:p>
        </p:txBody>
      </p:sp>
      <p:sp>
        <p:nvSpPr>
          <p:cNvPr id="312" name="Google Shape;312;p18"/>
          <p:cNvSpPr/>
          <p:nvPr/>
        </p:nvSpPr>
        <p:spPr>
          <a:xfrm>
            <a:off x="4854675" y="1425675"/>
            <a:ext cx="7210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Word Cloud</a:t>
            </a:r>
            <a:endParaRPr sz="800"/>
          </a:p>
        </p:txBody>
      </p:sp>
      <p:sp>
        <p:nvSpPr>
          <p:cNvPr id="313" name="Google Shape;313;p18"/>
          <p:cNvSpPr/>
          <p:nvPr/>
        </p:nvSpPr>
        <p:spPr>
          <a:xfrm>
            <a:off x="3367550" y="1750150"/>
            <a:ext cx="7669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Tokenization</a:t>
            </a:r>
            <a:endParaRPr sz="800"/>
          </a:p>
        </p:txBody>
      </p:sp>
      <p:sp>
        <p:nvSpPr>
          <p:cNvPr id="314" name="Google Shape;314;p18"/>
          <p:cNvSpPr/>
          <p:nvPr/>
        </p:nvSpPr>
        <p:spPr>
          <a:xfrm>
            <a:off x="4831725" y="2035650"/>
            <a:ext cx="7669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Stemming</a:t>
            </a:r>
            <a:endParaRPr sz="800"/>
          </a:p>
        </p:txBody>
      </p:sp>
      <p:sp>
        <p:nvSpPr>
          <p:cNvPr id="315" name="Google Shape;315;p18"/>
          <p:cNvSpPr/>
          <p:nvPr/>
        </p:nvSpPr>
        <p:spPr>
          <a:xfrm>
            <a:off x="3367550" y="2399688"/>
            <a:ext cx="7669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Stopwords</a:t>
            </a:r>
            <a:endParaRPr sz="800"/>
          </a:p>
        </p:txBody>
      </p:sp>
      <p:sp>
        <p:nvSpPr>
          <p:cNvPr id="316" name="Google Shape;316;p18"/>
          <p:cNvSpPr/>
          <p:nvPr/>
        </p:nvSpPr>
        <p:spPr>
          <a:xfrm>
            <a:off x="4854675" y="2690775"/>
            <a:ext cx="7669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Vectorization</a:t>
            </a:r>
            <a:endParaRPr sz="800"/>
          </a:p>
        </p:txBody>
      </p:sp>
      <p:sp>
        <p:nvSpPr>
          <p:cNvPr id="317" name="Google Shape;317;p18"/>
          <p:cNvSpPr/>
          <p:nvPr/>
        </p:nvSpPr>
        <p:spPr>
          <a:xfrm>
            <a:off x="3367550" y="2990650"/>
            <a:ext cx="766925" cy="2622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Cosine Similarity</a:t>
            </a:r>
            <a:endParaRPr sz="800"/>
          </a:p>
        </p:txBody>
      </p:sp>
      <p:cxnSp>
        <p:nvCxnSpPr>
          <p:cNvPr id="318" name="Google Shape;318;p18"/>
          <p:cNvCxnSpPr>
            <a:endCxn id="311" idx="0"/>
          </p:cNvCxnSpPr>
          <p:nvPr/>
        </p:nvCxnSpPr>
        <p:spPr>
          <a:xfrm>
            <a:off x="4474138" y="876700"/>
            <a:ext cx="10200" cy="4833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18"/>
          <p:cNvCxnSpPr>
            <a:stCxn id="311" idx="2"/>
          </p:cNvCxnSpPr>
          <p:nvPr/>
        </p:nvCxnSpPr>
        <p:spPr>
          <a:xfrm>
            <a:off x="4484338" y="3326575"/>
            <a:ext cx="5700" cy="3033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18"/>
          <p:cNvCxnSpPr/>
          <p:nvPr/>
        </p:nvCxnSpPr>
        <p:spPr>
          <a:xfrm>
            <a:off x="4008100" y="3629875"/>
            <a:ext cx="942300" cy="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18"/>
          <p:cNvCxnSpPr/>
          <p:nvPr/>
        </p:nvCxnSpPr>
        <p:spPr>
          <a:xfrm>
            <a:off x="4008100" y="3629875"/>
            <a:ext cx="0" cy="172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18"/>
          <p:cNvCxnSpPr/>
          <p:nvPr/>
        </p:nvCxnSpPr>
        <p:spPr>
          <a:xfrm>
            <a:off x="4943800" y="3634075"/>
            <a:ext cx="0" cy="1842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p18"/>
          <p:cNvSpPr/>
          <p:nvPr/>
        </p:nvSpPr>
        <p:spPr>
          <a:xfrm>
            <a:off x="3629700" y="3809850"/>
            <a:ext cx="766800" cy="229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Hierarchical</a:t>
            </a:r>
            <a:endParaRPr sz="800"/>
          </a:p>
        </p:txBody>
      </p:sp>
      <p:sp>
        <p:nvSpPr>
          <p:cNvPr id="324" name="Google Shape;324;p18"/>
          <p:cNvSpPr/>
          <p:nvPr/>
        </p:nvSpPr>
        <p:spPr>
          <a:xfrm>
            <a:off x="4650850" y="3822475"/>
            <a:ext cx="642300" cy="2295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K-Means</a:t>
            </a:r>
            <a:endParaRPr sz="800"/>
          </a:p>
        </p:txBody>
      </p:sp>
      <p:cxnSp>
        <p:nvCxnSpPr>
          <p:cNvPr id="325" name="Google Shape;325;p18"/>
          <p:cNvCxnSpPr/>
          <p:nvPr/>
        </p:nvCxnSpPr>
        <p:spPr>
          <a:xfrm rot="10800000">
            <a:off x="2654700" y="3933175"/>
            <a:ext cx="975000" cy="8100"/>
          </a:xfrm>
          <a:prstGeom prst="straightConnector1">
            <a:avLst/>
          </a:prstGeom>
          <a:noFill/>
          <a:ln cap="flat" cmpd="sng" w="9525">
            <a:solidFill>
              <a:schemeClr val="dk2"/>
            </a:solidFill>
            <a:prstDash val="solid"/>
            <a:round/>
            <a:headEnd len="med" w="med" type="none"/>
            <a:tailEnd len="med" w="med" type="none"/>
          </a:ln>
        </p:spPr>
      </p:cxnSp>
      <p:sp>
        <p:nvSpPr>
          <p:cNvPr id="326" name="Google Shape;326;p18"/>
          <p:cNvSpPr txBox="1"/>
          <p:nvPr/>
        </p:nvSpPr>
        <p:spPr>
          <a:xfrm>
            <a:off x="1712400" y="3660175"/>
            <a:ext cx="94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Major clusters across Beige Books</a:t>
            </a:r>
            <a:endParaRPr sz="800">
              <a:latin typeface="Nunito"/>
              <a:ea typeface="Nunito"/>
              <a:cs typeface="Nunito"/>
              <a:sym typeface="Nunito"/>
            </a:endParaRPr>
          </a:p>
        </p:txBody>
      </p:sp>
      <p:cxnSp>
        <p:nvCxnSpPr>
          <p:cNvPr id="327" name="Google Shape;327;p18"/>
          <p:cNvCxnSpPr>
            <a:stCxn id="324" idx="3"/>
          </p:cNvCxnSpPr>
          <p:nvPr/>
        </p:nvCxnSpPr>
        <p:spPr>
          <a:xfrm>
            <a:off x="5293150" y="3937225"/>
            <a:ext cx="991200" cy="0"/>
          </a:xfrm>
          <a:prstGeom prst="straightConnector1">
            <a:avLst/>
          </a:prstGeom>
          <a:noFill/>
          <a:ln cap="flat" cmpd="sng" w="9525">
            <a:solidFill>
              <a:schemeClr val="dk2"/>
            </a:solidFill>
            <a:prstDash val="solid"/>
            <a:round/>
            <a:headEnd len="med" w="med" type="none"/>
            <a:tailEnd len="med" w="med" type="none"/>
          </a:ln>
        </p:spPr>
      </p:cxnSp>
      <p:sp>
        <p:nvSpPr>
          <p:cNvPr id="328" name="Google Shape;328;p18"/>
          <p:cNvSpPr txBox="1"/>
          <p:nvPr/>
        </p:nvSpPr>
        <p:spPr>
          <a:xfrm>
            <a:off x="6248750" y="3660175"/>
            <a:ext cx="94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Nunito"/>
                <a:ea typeface="Nunito"/>
                <a:cs typeface="Nunito"/>
                <a:sym typeface="Nunito"/>
              </a:rPr>
              <a:t>Beige Books </a:t>
            </a:r>
            <a:r>
              <a:rPr lang="en" sz="800">
                <a:latin typeface="Nunito"/>
                <a:ea typeface="Nunito"/>
                <a:cs typeface="Nunito"/>
                <a:sym typeface="Nunito"/>
              </a:rPr>
              <a:t>separator</a:t>
            </a:r>
            <a:r>
              <a:rPr lang="en" sz="800">
                <a:latin typeface="Nunito"/>
                <a:ea typeface="Nunito"/>
                <a:cs typeface="Nunito"/>
                <a:sym typeface="Nunito"/>
              </a:rPr>
              <a:t>, based on sentiments</a:t>
            </a:r>
            <a:endParaRPr sz="800">
              <a:latin typeface="Nunito"/>
              <a:ea typeface="Nunito"/>
              <a:cs typeface="Nunito"/>
              <a:sym typeface="Nunito"/>
            </a:endParaRPr>
          </a:p>
        </p:txBody>
      </p:sp>
      <p:cxnSp>
        <p:nvCxnSpPr>
          <p:cNvPr id="329" name="Google Shape;329;p18"/>
          <p:cNvCxnSpPr>
            <a:stCxn id="324" idx="2"/>
          </p:cNvCxnSpPr>
          <p:nvPr/>
        </p:nvCxnSpPr>
        <p:spPr>
          <a:xfrm>
            <a:off x="4972000" y="4051975"/>
            <a:ext cx="0" cy="5691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18"/>
          <p:cNvSpPr/>
          <p:nvPr/>
        </p:nvSpPr>
        <p:spPr>
          <a:xfrm>
            <a:off x="5180200" y="4221813"/>
            <a:ext cx="860325" cy="2294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Topic Modeling</a:t>
            </a:r>
            <a:endParaRPr sz="800"/>
          </a:p>
        </p:txBody>
      </p:sp>
      <p:sp>
        <p:nvSpPr>
          <p:cNvPr id="331" name="Google Shape;331;p18"/>
          <p:cNvSpPr/>
          <p:nvPr/>
        </p:nvSpPr>
        <p:spPr>
          <a:xfrm>
            <a:off x="4373863" y="4621100"/>
            <a:ext cx="1196275" cy="303300"/>
          </a:xfrm>
          <a:prstGeom prst="flowChartDisplay">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Interactive Graphic</a:t>
            </a:r>
            <a:endParaRPr sz="800"/>
          </a:p>
        </p:txBody>
      </p:sp>
      <p:cxnSp>
        <p:nvCxnSpPr>
          <p:cNvPr id="332" name="Google Shape;332;p18"/>
          <p:cNvCxnSpPr/>
          <p:nvPr/>
        </p:nvCxnSpPr>
        <p:spPr>
          <a:xfrm rot="10800000">
            <a:off x="3213700" y="4373300"/>
            <a:ext cx="1966500" cy="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18"/>
          <p:cNvCxnSpPr/>
          <p:nvPr/>
        </p:nvCxnSpPr>
        <p:spPr>
          <a:xfrm rot="10800000">
            <a:off x="3228250" y="2571750"/>
            <a:ext cx="0" cy="18108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18"/>
          <p:cNvCxnSpPr/>
          <p:nvPr/>
        </p:nvCxnSpPr>
        <p:spPr>
          <a:xfrm>
            <a:off x="3236450" y="2571750"/>
            <a:ext cx="147600" cy="0"/>
          </a:xfrm>
          <a:prstGeom prst="straightConnector1">
            <a:avLst/>
          </a:prstGeom>
          <a:noFill/>
          <a:ln cap="flat" cmpd="sng" w="9525">
            <a:solidFill>
              <a:schemeClr val="dk2"/>
            </a:solidFill>
            <a:prstDash val="solid"/>
            <a:round/>
            <a:headEnd len="med" w="med" type="none"/>
            <a:tailEnd len="med" w="med" type="triangle"/>
          </a:ln>
        </p:spPr>
      </p:cxnSp>
      <p:sp>
        <p:nvSpPr>
          <p:cNvPr id="335" name="Google Shape;335;p18"/>
          <p:cNvSpPr txBox="1"/>
          <p:nvPr/>
        </p:nvSpPr>
        <p:spPr>
          <a:xfrm>
            <a:off x="180250" y="65550"/>
            <a:ext cx="382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38761D"/>
                </a:solidFill>
                <a:latin typeface="Maven Pro"/>
                <a:ea typeface="Maven Pro"/>
                <a:cs typeface="Maven Pro"/>
                <a:sym typeface="Maven Pro"/>
              </a:rPr>
              <a:t>Sequence of Application</a:t>
            </a:r>
            <a:endParaRPr b="1" sz="2400">
              <a:solidFill>
                <a:srgbClr val="38761D"/>
              </a:solidFill>
              <a:latin typeface="Maven Pro"/>
              <a:ea typeface="Maven Pro"/>
              <a:cs typeface="Maven Pro"/>
              <a:sym typeface="Maven Pro"/>
            </a:endParaRPr>
          </a:p>
        </p:txBody>
      </p:sp>
      <p:cxnSp>
        <p:nvCxnSpPr>
          <p:cNvPr id="336" name="Google Shape;336;p18"/>
          <p:cNvCxnSpPr/>
          <p:nvPr/>
        </p:nvCxnSpPr>
        <p:spPr>
          <a:xfrm>
            <a:off x="8119800" y="204850"/>
            <a:ext cx="0" cy="4637400"/>
          </a:xfrm>
          <a:prstGeom prst="straightConnector1">
            <a:avLst/>
          </a:prstGeom>
          <a:noFill/>
          <a:ln cap="flat" cmpd="sng" w="28575">
            <a:solidFill>
              <a:schemeClr val="dk2"/>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sp>
        <p:nvSpPr>
          <p:cNvPr id="341" name="Google Shape;341;p19"/>
          <p:cNvSpPr txBox="1"/>
          <p:nvPr>
            <p:ph type="title"/>
          </p:nvPr>
        </p:nvSpPr>
        <p:spPr>
          <a:xfrm>
            <a:off x="896025" y="104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of Application </a:t>
            </a:r>
            <a:endParaRPr/>
          </a:p>
        </p:txBody>
      </p:sp>
      <p:sp>
        <p:nvSpPr>
          <p:cNvPr id="342" name="Google Shape;342;p19"/>
          <p:cNvSpPr txBox="1"/>
          <p:nvPr>
            <p:ph idx="1" type="body"/>
          </p:nvPr>
        </p:nvSpPr>
        <p:spPr>
          <a:xfrm>
            <a:off x="204050" y="1300950"/>
            <a:ext cx="34647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Clean Data</a:t>
            </a:r>
            <a:endParaRPr/>
          </a:p>
          <a:p>
            <a:pPr indent="-311150" lvl="0" marL="457200" rtl="0" algn="l">
              <a:spcBef>
                <a:spcPts val="0"/>
              </a:spcBef>
              <a:spcAft>
                <a:spcPts val="0"/>
              </a:spcAft>
              <a:buSzPts val="1300"/>
              <a:buAutoNum type="arabicPeriod"/>
            </a:pPr>
            <a:r>
              <a:rPr lang="en"/>
              <a:t>Bag of Words - WordCloud</a:t>
            </a:r>
            <a:endParaRPr/>
          </a:p>
          <a:p>
            <a:pPr indent="-311150" lvl="0" marL="457200" rtl="0" algn="l">
              <a:spcBef>
                <a:spcPts val="0"/>
              </a:spcBef>
              <a:spcAft>
                <a:spcPts val="0"/>
              </a:spcAft>
              <a:buSzPts val="1300"/>
              <a:buAutoNum type="arabicPeriod"/>
            </a:pPr>
            <a:r>
              <a:rPr lang="en"/>
              <a:t>Stemming, Tokenization, and Stopwords</a:t>
            </a:r>
            <a:endParaRPr/>
          </a:p>
          <a:p>
            <a:pPr indent="-311150" lvl="0" marL="457200" rtl="0" algn="l">
              <a:spcBef>
                <a:spcPts val="0"/>
              </a:spcBef>
              <a:spcAft>
                <a:spcPts val="0"/>
              </a:spcAft>
              <a:buSzPts val="1300"/>
              <a:buAutoNum type="arabicPeriod"/>
            </a:pPr>
            <a:r>
              <a:rPr lang="en"/>
              <a:t>Vectorization - TF-IDF</a:t>
            </a:r>
            <a:endParaRPr/>
          </a:p>
          <a:p>
            <a:pPr indent="-311150" lvl="0" marL="457200" rtl="0" algn="l">
              <a:spcBef>
                <a:spcPts val="0"/>
              </a:spcBef>
              <a:spcAft>
                <a:spcPts val="0"/>
              </a:spcAft>
              <a:buSzPts val="1300"/>
              <a:buAutoNum type="arabicPeriod"/>
            </a:pPr>
            <a:r>
              <a:rPr lang="en"/>
              <a:t>Distance Measure &amp; Cosine Similarity</a:t>
            </a:r>
            <a:endParaRPr/>
          </a:p>
          <a:p>
            <a:pPr indent="-311150" lvl="0" marL="457200" rtl="0" algn="l">
              <a:spcBef>
                <a:spcPts val="0"/>
              </a:spcBef>
              <a:spcAft>
                <a:spcPts val="0"/>
              </a:spcAft>
              <a:buSzPts val="1300"/>
              <a:buAutoNum type="arabicPeriod"/>
            </a:pPr>
            <a:r>
              <a:rPr lang="en"/>
              <a:t>Clustering - Hierarchical &amp; Partitioning</a:t>
            </a:r>
            <a:endParaRPr/>
          </a:p>
          <a:p>
            <a:pPr indent="-311150" lvl="0" marL="457200" rtl="0" algn="l">
              <a:spcBef>
                <a:spcPts val="0"/>
              </a:spcBef>
              <a:spcAft>
                <a:spcPts val="0"/>
              </a:spcAft>
              <a:buSzPts val="1300"/>
              <a:buAutoNum type="arabicPeriod"/>
            </a:pPr>
            <a:r>
              <a:rPr lang="en"/>
              <a:t>Stopword Refinement</a:t>
            </a:r>
            <a:endParaRPr/>
          </a:p>
          <a:p>
            <a:pPr indent="-311150" lvl="0" marL="457200" rtl="0" algn="l">
              <a:spcBef>
                <a:spcPts val="0"/>
              </a:spcBef>
              <a:spcAft>
                <a:spcPts val="0"/>
              </a:spcAft>
              <a:buSzPts val="1300"/>
              <a:buAutoNum type="arabicPeriod"/>
            </a:pPr>
            <a:r>
              <a:rPr lang="en"/>
              <a:t>Topic Modeling</a:t>
            </a:r>
            <a:endParaRPr/>
          </a:p>
        </p:txBody>
      </p:sp>
      <p:pic>
        <p:nvPicPr>
          <p:cNvPr id="343" name="Google Shape;343;p19"/>
          <p:cNvPicPr preferRelativeResize="0"/>
          <p:nvPr/>
        </p:nvPicPr>
        <p:blipFill>
          <a:blip r:embed="rId3">
            <a:alphaModFix/>
          </a:blip>
          <a:stretch>
            <a:fillRect/>
          </a:stretch>
        </p:blipFill>
        <p:spPr>
          <a:xfrm>
            <a:off x="3821150" y="1256000"/>
            <a:ext cx="5170450" cy="2908378"/>
          </a:xfrm>
          <a:prstGeom prst="rect">
            <a:avLst/>
          </a:prstGeom>
          <a:noFill/>
          <a:ln>
            <a:noFill/>
          </a:ln>
        </p:spPr>
      </p:pic>
      <p:sp>
        <p:nvSpPr>
          <p:cNvPr id="344" name="Google Shape;344;p19"/>
          <p:cNvSpPr txBox="1"/>
          <p:nvPr/>
        </p:nvSpPr>
        <p:spPr>
          <a:xfrm>
            <a:off x="3940650" y="4145900"/>
            <a:ext cx="50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https://realpython.com/nltk-nlp-python/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0"/>
          <p:cNvSpPr txBox="1"/>
          <p:nvPr>
            <p:ph type="title"/>
          </p:nvPr>
        </p:nvSpPr>
        <p:spPr>
          <a:xfrm>
            <a:off x="1056750" y="195175"/>
            <a:ext cx="7030500" cy="7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70">
                <a:solidFill>
                  <a:srgbClr val="38761D"/>
                </a:solidFill>
              </a:rPr>
              <a:t>Concepts</a:t>
            </a:r>
            <a:r>
              <a:rPr lang="en" sz="3370"/>
              <a:t> </a:t>
            </a:r>
            <a:endParaRPr sz="3370"/>
          </a:p>
        </p:txBody>
      </p:sp>
      <p:sp>
        <p:nvSpPr>
          <p:cNvPr id="350" name="Google Shape;350;p20"/>
          <p:cNvSpPr txBox="1"/>
          <p:nvPr>
            <p:ph idx="1" type="body"/>
          </p:nvPr>
        </p:nvSpPr>
        <p:spPr>
          <a:xfrm>
            <a:off x="627525" y="1456775"/>
            <a:ext cx="7706700" cy="3451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950">
                <a:latin typeface="Arial"/>
                <a:ea typeface="Arial"/>
                <a:cs typeface="Arial"/>
                <a:sym typeface="Arial"/>
              </a:rPr>
              <a:t>	</a:t>
            </a:r>
            <a:r>
              <a:rPr b="1" lang="en" sz="6523">
                <a:solidFill>
                  <a:srgbClr val="38761D"/>
                </a:solidFill>
                <a:latin typeface="Arial"/>
                <a:ea typeface="Arial"/>
                <a:cs typeface="Arial"/>
                <a:sym typeface="Arial"/>
              </a:rPr>
              <a:t>Natural Language Processing</a:t>
            </a:r>
            <a:r>
              <a:rPr b="1" lang="en" sz="6523">
                <a:solidFill>
                  <a:srgbClr val="38761D"/>
                </a:solidFill>
                <a:latin typeface="Arial"/>
                <a:ea typeface="Arial"/>
                <a:cs typeface="Arial"/>
                <a:sym typeface="Arial"/>
              </a:rPr>
              <a:t> (NLP)</a:t>
            </a:r>
            <a:r>
              <a:rPr lang="en" sz="5723">
                <a:solidFill>
                  <a:srgbClr val="134F5C"/>
                </a:solidFill>
                <a:latin typeface="Arial"/>
                <a:ea typeface="Arial"/>
                <a:cs typeface="Arial"/>
                <a:sym typeface="Arial"/>
              </a:rPr>
              <a:t>	</a:t>
            </a:r>
            <a:endParaRPr sz="5723">
              <a:solidFill>
                <a:srgbClr val="134F5C"/>
              </a:solidFill>
              <a:latin typeface="Arial"/>
              <a:ea typeface="Arial"/>
              <a:cs typeface="Arial"/>
              <a:sym typeface="Arial"/>
            </a:endParaRPr>
          </a:p>
          <a:p>
            <a:pPr indent="0" lvl="0" marL="457200" rtl="0" algn="l">
              <a:spcBef>
                <a:spcPts val="1200"/>
              </a:spcBef>
              <a:spcAft>
                <a:spcPts val="0"/>
              </a:spcAft>
              <a:buNone/>
            </a:pPr>
            <a:r>
              <a:rPr lang="en" sz="5723">
                <a:solidFill>
                  <a:srgbClr val="000000"/>
                </a:solidFill>
                <a:latin typeface="Arial"/>
                <a:ea typeface="Arial"/>
                <a:cs typeface="Arial"/>
                <a:sym typeface="Arial"/>
              </a:rPr>
              <a:t>Natural language processing is a branch of </a:t>
            </a:r>
            <a:r>
              <a:rPr lang="en" sz="5723">
                <a:solidFill>
                  <a:srgbClr val="000000"/>
                </a:solidFill>
                <a:latin typeface="Arial"/>
                <a:ea typeface="Arial"/>
                <a:cs typeface="Arial"/>
                <a:sym typeface="Arial"/>
              </a:rPr>
              <a:t>Artificial</a:t>
            </a:r>
            <a:r>
              <a:rPr lang="en" sz="5723">
                <a:solidFill>
                  <a:srgbClr val="000000"/>
                </a:solidFill>
                <a:latin typeface="Arial"/>
                <a:ea typeface="Arial"/>
                <a:cs typeface="Arial"/>
                <a:sym typeface="Arial"/>
              </a:rPr>
              <a:t> Intelligence that is concerned with giving </a:t>
            </a:r>
            <a:r>
              <a:rPr lang="en" sz="5723">
                <a:solidFill>
                  <a:srgbClr val="000000"/>
                </a:solidFill>
                <a:highlight>
                  <a:srgbClr val="FFFFFF"/>
                </a:highlight>
                <a:latin typeface="Arial"/>
                <a:ea typeface="Arial"/>
                <a:cs typeface="Arial"/>
                <a:sym typeface="Arial"/>
              </a:rPr>
              <a:t>computers the ability to understand text and spoken words in much the same way human beings can</a:t>
            </a:r>
            <a:endParaRPr sz="5723">
              <a:solidFill>
                <a:srgbClr val="000000"/>
              </a:solidFill>
              <a:highlight>
                <a:srgbClr val="FFFFFF"/>
              </a:highlight>
              <a:latin typeface="Arial"/>
              <a:ea typeface="Arial"/>
              <a:cs typeface="Arial"/>
              <a:sym typeface="Arial"/>
            </a:endParaRPr>
          </a:p>
          <a:p>
            <a:pPr indent="457200" lvl="0" marL="0" rtl="0" algn="l">
              <a:spcBef>
                <a:spcPts val="1200"/>
              </a:spcBef>
              <a:spcAft>
                <a:spcPts val="0"/>
              </a:spcAft>
              <a:buNone/>
            </a:pPr>
            <a:r>
              <a:rPr b="1" lang="en" sz="6523">
                <a:solidFill>
                  <a:srgbClr val="38761D"/>
                </a:solidFill>
                <a:latin typeface="Arial"/>
                <a:ea typeface="Arial"/>
                <a:cs typeface="Arial"/>
                <a:sym typeface="Arial"/>
              </a:rPr>
              <a:t>Corpus/Corpora</a:t>
            </a:r>
            <a:endParaRPr b="1" sz="6523">
              <a:solidFill>
                <a:srgbClr val="38761D"/>
              </a:solidFill>
              <a:latin typeface="Arial"/>
              <a:ea typeface="Arial"/>
              <a:cs typeface="Arial"/>
              <a:sym typeface="Arial"/>
            </a:endParaRPr>
          </a:p>
          <a:p>
            <a:pPr indent="0" lvl="0" marL="457200" rtl="0" algn="l">
              <a:spcBef>
                <a:spcPts val="1200"/>
              </a:spcBef>
              <a:spcAft>
                <a:spcPts val="0"/>
              </a:spcAft>
              <a:buNone/>
            </a:pPr>
            <a:r>
              <a:rPr lang="en" sz="5723">
                <a:solidFill>
                  <a:srgbClr val="4D5156"/>
                </a:solidFill>
                <a:highlight>
                  <a:schemeClr val="lt1"/>
                </a:highlight>
                <a:latin typeface="Arial"/>
                <a:ea typeface="Arial"/>
                <a:cs typeface="Arial"/>
                <a:sym typeface="Arial"/>
              </a:rPr>
              <a:t>Large and structured set of machine-readable texts that have been produced in a natural communicative setting</a:t>
            </a:r>
            <a:endParaRPr sz="5723">
              <a:solidFill>
                <a:srgbClr val="4D5156"/>
              </a:solidFill>
              <a:highlight>
                <a:schemeClr val="lt1"/>
              </a:highlight>
              <a:latin typeface="Arial"/>
              <a:ea typeface="Arial"/>
              <a:cs typeface="Arial"/>
              <a:sym typeface="Arial"/>
            </a:endParaRPr>
          </a:p>
          <a:p>
            <a:pPr indent="457200" lvl="0" marL="0" rtl="0" algn="l">
              <a:spcBef>
                <a:spcPts val="1200"/>
              </a:spcBef>
              <a:spcAft>
                <a:spcPts val="0"/>
              </a:spcAft>
              <a:buNone/>
            </a:pPr>
            <a:r>
              <a:rPr b="1" lang="en" sz="6523">
                <a:solidFill>
                  <a:srgbClr val="38761D"/>
                </a:solidFill>
                <a:highlight>
                  <a:schemeClr val="lt1"/>
                </a:highlight>
                <a:latin typeface="Arial"/>
                <a:ea typeface="Arial"/>
                <a:cs typeface="Arial"/>
                <a:sym typeface="Arial"/>
              </a:rPr>
              <a:t>Saliency Measure</a:t>
            </a:r>
            <a:endParaRPr sz="6523">
              <a:solidFill>
                <a:srgbClr val="38761D"/>
              </a:solidFill>
              <a:highlight>
                <a:schemeClr val="lt1"/>
              </a:highlight>
              <a:latin typeface="Arial"/>
              <a:ea typeface="Arial"/>
              <a:cs typeface="Arial"/>
              <a:sym typeface="Arial"/>
            </a:endParaRPr>
          </a:p>
          <a:p>
            <a:pPr indent="0" lvl="0" marL="457200" rtl="0" algn="l">
              <a:spcBef>
                <a:spcPts val="1200"/>
              </a:spcBef>
              <a:spcAft>
                <a:spcPts val="0"/>
              </a:spcAft>
              <a:buNone/>
            </a:pPr>
            <a:r>
              <a:rPr lang="en" sz="5723">
                <a:solidFill>
                  <a:srgbClr val="4D5156"/>
                </a:solidFill>
                <a:highlight>
                  <a:schemeClr val="lt1"/>
                </a:highlight>
                <a:latin typeface="Arial"/>
                <a:ea typeface="Arial"/>
                <a:cs typeface="Arial"/>
                <a:sym typeface="Arial"/>
              </a:rPr>
              <a:t>Indicates the importance or relevance of the entity to the entire document text. It is a prediction of what humans would consider the most important entities in the same text</a:t>
            </a:r>
            <a:endParaRPr sz="5723">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1700">
              <a:solidFill>
                <a:srgbClr val="000000"/>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b="1" sz="1550">
              <a:solidFill>
                <a:srgbClr val="38761D"/>
              </a:solidFill>
              <a:highlight>
                <a:srgbClr val="FFFFFF"/>
              </a:highlight>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	</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481850" y="172750"/>
            <a:ext cx="7030500" cy="52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38761D"/>
                </a:solidFill>
              </a:rPr>
              <a:t>Bag of Words (BoW)</a:t>
            </a:r>
            <a:endParaRPr sz="2200">
              <a:solidFill>
                <a:srgbClr val="38761D"/>
              </a:solidFill>
            </a:endParaRPr>
          </a:p>
        </p:txBody>
      </p:sp>
      <p:sp>
        <p:nvSpPr>
          <p:cNvPr id="356" name="Google Shape;356;p21"/>
          <p:cNvSpPr txBox="1"/>
          <p:nvPr>
            <p:ph idx="1" type="body"/>
          </p:nvPr>
        </p:nvSpPr>
        <p:spPr>
          <a:xfrm>
            <a:off x="481850" y="795625"/>
            <a:ext cx="8325900" cy="4034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latin typeface="Arial"/>
                <a:ea typeface="Arial"/>
                <a:cs typeface="Arial"/>
                <a:sym typeface="Arial"/>
              </a:rPr>
              <a:t>Bag of Words is a Natural Language Processing (NLP) </a:t>
            </a:r>
            <a:r>
              <a:rPr lang="en" sz="5600">
                <a:latin typeface="Arial"/>
                <a:ea typeface="Arial"/>
                <a:cs typeface="Arial"/>
                <a:sym typeface="Arial"/>
              </a:rPr>
              <a:t>technique</a:t>
            </a:r>
            <a:r>
              <a:rPr lang="en" sz="5600">
                <a:latin typeface="Arial"/>
                <a:ea typeface="Arial"/>
                <a:cs typeface="Arial"/>
                <a:sym typeface="Arial"/>
              </a:rPr>
              <a:t> of text modeling </a:t>
            </a:r>
            <a:endParaRPr sz="5600">
              <a:latin typeface="Arial"/>
              <a:ea typeface="Arial"/>
              <a:cs typeface="Arial"/>
              <a:sym typeface="Arial"/>
            </a:endParaRPr>
          </a:p>
          <a:p>
            <a:pPr indent="0" lvl="0" marL="0" rtl="0" algn="l">
              <a:spcBef>
                <a:spcPts val="1200"/>
              </a:spcBef>
              <a:spcAft>
                <a:spcPts val="0"/>
              </a:spcAft>
              <a:buNone/>
            </a:pPr>
            <a:r>
              <a:rPr lang="en" sz="5600">
                <a:solidFill>
                  <a:srgbClr val="222222"/>
                </a:solidFill>
                <a:highlight>
                  <a:srgbClr val="FFFFFF"/>
                </a:highlight>
                <a:latin typeface="Arial"/>
                <a:ea typeface="Arial"/>
                <a:cs typeface="Arial"/>
                <a:sym typeface="Arial"/>
              </a:rPr>
              <a:t>A bag of words is a representation of text that describes the occurrence of words within a document.</a:t>
            </a:r>
            <a:endParaRPr sz="5600">
              <a:solidFill>
                <a:srgbClr val="222222"/>
              </a:solidFill>
              <a:highlight>
                <a:srgbClr val="FFFFFF"/>
              </a:highlight>
              <a:latin typeface="Arial"/>
              <a:ea typeface="Arial"/>
              <a:cs typeface="Arial"/>
              <a:sym typeface="Arial"/>
            </a:endParaRPr>
          </a:p>
          <a:p>
            <a:pPr indent="0" lvl="0" marL="0" rtl="0" algn="l">
              <a:spcBef>
                <a:spcPts val="1200"/>
              </a:spcBef>
              <a:spcAft>
                <a:spcPts val="0"/>
              </a:spcAft>
              <a:buNone/>
            </a:pPr>
            <a:r>
              <a:rPr lang="en" sz="5600">
                <a:solidFill>
                  <a:srgbClr val="222222"/>
                </a:solidFill>
                <a:highlight>
                  <a:srgbClr val="FFFFFF"/>
                </a:highlight>
                <a:latin typeface="Arial"/>
                <a:ea typeface="Arial"/>
                <a:cs typeface="Arial"/>
                <a:sym typeface="Arial"/>
              </a:rPr>
              <a:t>It can be done in two ways:</a:t>
            </a:r>
            <a:endParaRPr sz="5600">
              <a:solidFill>
                <a:srgbClr val="222222"/>
              </a:solidFill>
              <a:highlight>
                <a:srgbClr val="FFFFFF"/>
              </a:highlight>
              <a:latin typeface="Arial"/>
              <a:ea typeface="Arial"/>
              <a:cs typeface="Arial"/>
              <a:sym typeface="Arial"/>
            </a:endParaRPr>
          </a:p>
          <a:p>
            <a:pPr indent="-317500" lvl="0" marL="457200" rtl="0" algn="l">
              <a:spcBef>
                <a:spcPts val="1200"/>
              </a:spcBef>
              <a:spcAft>
                <a:spcPts val="0"/>
              </a:spcAft>
              <a:buClr>
                <a:srgbClr val="222222"/>
              </a:buClr>
              <a:buSzPct val="100000"/>
              <a:buFont typeface="Arial"/>
              <a:buAutoNum type="arabicPeriod"/>
            </a:pPr>
            <a:r>
              <a:rPr lang="en" sz="5600">
                <a:solidFill>
                  <a:srgbClr val="222222"/>
                </a:solidFill>
                <a:highlight>
                  <a:srgbClr val="FFFFFF"/>
                </a:highlight>
                <a:latin typeface="Arial"/>
                <a:ea typeface="Arial"/>
                <a:cs typeface="Arial"/>
                <a:sym typeface="Arial"/>
              </a:rPr>
              <a:t>Without preprocessing</a:t>
            </a:r>
            <a:endParaRPr sz="5600">
              <a:solidFill>
                <a:srgbClr val="222222"/>
              </a:solidFill>
              <a:highlight>
                <a:srgbClr val="FFFFFF"/>
              </a:highlight>
              <a:latin typeface="Arial"/>
              <a:ea typeface="Arial"/>
              <a:cs typeface="Arial"/>
              <a:sym typeface="Arial"/>
            </a:endParaRPr>
          </a:p>
          <a:p>
            <a:pPr indent="-317500" lvl="0" marL="457200" rtl="0" algn="l">
              <a:spcBef>
                <a:spcPts val="0"/>
              </a:spcBef>
              <a:spcAft>
                <a:spcPts val="0"/>
              </a:spcAft>
              <a:buClr>
                <a:srgbClr val="222222"/>
              </a:buClr>
              <a:buSzPct val="100000"/>
              <a:buFont typeface="Arial"/>
              <a:buAutoNum type="arabicPeriod"/>
            </a:pPr>
            <a:r>
              <a:rPr lang="en" sz="5600">
                <a:solidFill>
                  <a:srgbClr val="222222"/>
                </a:solidFill>
                <a:highlight>
                  <a:srgbClr val="FFFFFF"/>
                </a:highlight>
                <a:latin typeface="Arial"/>
                <a:ea typeface="Arial"/>
                <a:cs typeface="Arial"/>
                <a:sym typeface="Arial"/>
              </a:rPr>
              <a:t>With preprocessing → </a:t>
            </a:r>
            <a:r>
              <a:rPr lang="en" sz="5600">
                <a:solidFill>
                  <a:srgbClr val="CC0000"/>
                </a:solidFill>
                <a:highlight>
                  <a:srgbClr val="FFFFFF"/>
                </a:highlight>
                <a:latin typeface="Arial"/>
                <a:ea typeface="Arial"/>
                <a:cs typeface="Arial"/>
                <a:sym typeface="Arial"/>
              </a:rPr>
              <a:t>Stemming and Tokenization</a:t>
            </a:r>
            <a:endParaRPr sz="5600">
              <a:solidFill>
                <a:srgbClr val="CC0000"/>
              </a:solidFill>
              <a:highlight>
                <a:srgbClr val="FFFFFF"/>
              </a:highlight>
              <a:latin typeface="Arial"/>
              <a:ea typeface="Arial"/>
              <a:cs typeface="Arial"/>
              <a:sym typeface="Arial"/>
            </a:endParaRPr>
          </a:p>
          <a:p>
            <a:pPr indent="0" lvl="0" marL="0" rtl="0" algn="l">
              <a:spcBef>
                <a:spcPts val="1200"/>
              </a:spcBef>
              <a:spcAft>
                <a:spcPts val="0"/>
              </a:spcAft>
              <a:buNone/>
            </a:pPr>
            <a:r>
              <a:rPr b="1" lang="en" sz="6000">
                <a:solidFill>
                  <a:srgbClr val="38761D"/>
                </a:solidFill>
                <a:highlight>
                  <a:srgbClr val="FFFFFF"/>
                </a:highlight>
                <a:latin typeface="Arial"/>
                <a:ea typeface="Arial"/>
                <a:cs typeface="Arial"/>
                <a:sym typeface="Arial"/>
              </a:rPr>
              <a:t>Featurization</a:t>
            </a:r>
            <a:endParaRPr b="1" sz="6000">
              <a:solidFill>
                <a:srgbClr val="38761D"/>
              </a:solidFill>
              <a:highlight>
                <a:srgbClr val="FFFFFF"/>
              </a:highlight>
              <a:latin typeface="Arial"/>
              <a:ea typeface="Arial"/>
              <a:cs typeface="Arial"/>
              <a:sym typeface="Arial"/>
            </a:endParaRPr>
          </a:p>
          <a:p>
            <a:pPr indent="0" lvl="0" marL="0" rtl="0" algn="l">
              <a:spcBef>
                <a:spcPts val="1200"/>
              </a:spcBef>
              <a:spcAft>
                <a:spcPts val="0"/>
              </a:spcAft>
              <a:buNone/>
            </a:pPr>
            <a:r>
              <a:rPr lang="en" sz="5600">
                <a:solidFill>
                  <a:srgbClr val="000000"/>
                </a:solidFill>
                <a:latin typeface="Arial"/>
                <a:ea typeface="Arial"/>
                <a:cs typeface="Arial"/>
                <a:sym typeface="Arial"/>
              </a:rPr>
              <a:t>Assuming we have a dictionary mapping words to a unique integer id, a bag-of-words featurization of a sentence could look like this:</a:t>
            </a:r>
            <a:endParaRPr sz="5600">
              <a:solidFill>
                <a:srgbClr val="000000"/>
              </a:solidFill>
              <a:latin typeface="Arial"/>
              <a:ea typeface="Arial"/>
              <a:cs typeface="Arial"/>
              <a:sym typeface="Arial"/>
            </a:endParaRPr>
          </a:p>
          <a:p>
            <a:pPr indent="0" lvl="0" marL="0" rtl="0" algn="ctr">
              <a:spcBef>
                <a:spcPts val="600"/>
              </a:spcBef>
              <a:spcAft>
                <a:spcPts val="0"/>
              </a:spcAft>
              <a:buNone/>
            </a:pPr>
            <a:r>
              <a:rPr lang="en" sz="5600">
                <a:solidFill>
                  <a:srgbClr val="C00000"/>
                </a:solidFill>
                <a:latin typeface="Arial"/>
                <a:ea typeface="Arial"/>
                <a:cs typeface="Arial"/>
                <a:sym typeface="Arial"/>
              </a:rPr>
              <a:t>Sentence:                 	</a:t>
            </a:r>
            <a:r>
              <a:rPr lang="en" sz="5600">
                <a:solidFill>
                  <a:srgbClr val="0070C0"/>
                </a:solidFill>
                <a:latin typeface="Arial"/>
                <a:ea typeface="Arial"/>
                <a:cs typeface="Arial"/>
                <a:sym typeface="Arial"/>
              </a:rPr>
              <a:t>The   cat   sat   on   the   mat</a:t>
            </a:r>
            <a:endParaRPr sz="5600">
              <a:solidFill>
                <a:srgbClr val="0070C0"/>
              </a:solidFill>
              <a:latin typeface="Arial"/>
              <a:ea typeface="Arial"/>
              <a:cs typeface="Arial"/>
              <a:sym typeface="Arial"/>
            </a:endParaRPr>
          </a:p>
          <a:p>
            <a:pPr indent="0" lvl="0" marL="0" rtl="0" algn="ctr">
              <a:spcBef>
                <a:spcPts val="600"/>
              </a:spcBef>
              <a:spcAft>
                <a:spcPts val="0"/>
              </a:spcAft>
              <a:buNone/>
            </a:pPr>
            <a:r>
              <a:rPr lang="en" sz="5600">
                <a:solidFill>
                  <a:srgbClr val="C00000"/>
                </a:solidFill>
                <a:latin typeface="Arial"/>
                <a:ea typeface="Arial"/>
                <a:cs typeface="Arial"/>
                <a:sym typeface="Arial"/>
              </a:rPr>
              <a:t>word id’s:                         </a:t>
            </a:r>
            <a:r>
              <a:rPr lang="en" sz="5600">
                <a:solidFill>
                  <a:srgbClr val="2F7537"/>
                </a:solidFill>
                <a:latin typeface="Arial"/>
                <a:ea typeface="Arial"/>
                <a:cs typeface="Arial"/>
                <a:sym typeface="Arial"/>
              </a:rPr>
              <a:t>1 	12     5     3      1      14</a:t>
            </a:r>
            <a:endParaRPr sz="5600">
              <a:solidFill>
                <a:srgbClr val="2F7537"/>
              </a:solidFill>
              <a:latin typeface="Arial"/>
              <a:ea typeface="Arial"/>
              <a:cs typeface="Arial"/>
              <a:sym typeface="Arial"/>
            </a:endParaRPr>
          </a:p>
          <a:p>
            <a:pPr indent="0" lvl="0" marL="0" rtl="0" algn="ctr">
              <a:spcBef>
                <a:spcPts val="600"/>
              </a:spcBef>
              <a:spcAft>
                <a:spcPts val="0"/>
              </a:spcAft>
              <a:buNone/>
            </a:pPr>
            <a:r>
              <a:rPr lang="en" sz="5600">
                <a:solidFill>
                  <a:srgbClr val="000000"/>
                </a:solidFill>
                <a:latin typeface="Arial"/>
                <a:ea typeface="Arial"/>
                <a:cs typeface="Arial"/>
                <a:sym typeface="Arial"/>
              </a:rPr>
              <a:t>The BoW featurization would be the vector:</a:t>
            </a:r>
            <a:endParaRPr sz="5600">
              <a:solidFill>
                <a:srgbClr val="000000"/>
              </a:solidFill>
              <a:latin typeface="Arial"/>
              <a:ea typeface="Arial"/>
              <a:cs typeface="Arial"/>
              <a:sym typeface="Arial"/>
            </a:endParaRPr>
          </a:p>
          <a:p>
            <a:pPr indent="0" lvl="0" marL="0" rtl="0" algn="ctr">
              <a:spcBef>
                <a:spcPts val="600"/>
              </a:spcBef>
              <a:spcAft>
                <a:spcPts val="0"/>
              </a:spcAft>
              <a:buNone/>
            </a:pPr>
            <a:r>
              <a:rPr lang="en" sz="5600">
                <a:solidFill>
                  <a:srgbClr val="C00000"/>
                </a:solidFill>
                <a:latin typeface="Arial"/>
                <a:ea typeface="Arial"/>
                <a:cs typeface="Arial"/>
                <a:sym typeface="Arial"/>
              </a:rPr>
              <a:t>Vector</a:t>
            </a:r>
            <a:r>
              <a:rPr lang="en" sz="5600">
                <a:solidFill>
                  <a:srgbClr val="000000"/>
                </a:solidFill>
                <a:latin typeface="Arial"/>
                <a:ea typeface="Arial"/>
                <a:cs typeface="Arial"/>
                <a:sym typeface="Arial"/>
              </a:rPr>
              <a:t>                	</a:t>
            </a:r>
            <a:r>
              <a:rPr lang="en" sz="5600">
                <a:solidFill>
                  <a:srgbClr val="0070C0"/>
                </a:solidFill>
                <a:latin typeface="Arial"/>
                <a:ea typeface="Arial"/>
                <a:cs typeface="Arial"/>
                <a:sym typeface="Arial"/>
              </a:rPr>
              <a:t>2, 0, 1, 0, 1, 0, 0, 0, 0, 0, 0, 1, 0, 1</a:t>
            </a:r>
            <a:endParaRPr sz="5600">
              <a:solidFill>
                <a:srgbClr val="0070C0"/>
              </a:solidFill>
              <a:latin typeface="Arial"/>
              <a:ea typeface="Arial"/>
              <a:cs typeface="Arial"/>
              <a:sym typeface="Arial"/>
            </a:endParaRPr>
          </a:p>
          <a:p>
            <a:pPr indent="0" lvl="0" marL="0" rtl="0" algn="ctr">
              <a:spcBef>
                <a:spcPts val="600"/>
              </a:spcBef>
              <a:spcAft>
                <a:spcPts val="0"/>
              </a:spcAft>
              <a:buNone/>
            </a:pPr>
            <a:r>
              <a:rPr lang="en" sz="5600">
                <a:solidFill>
                  <a:srgbClr val="C00000"/>
                </a:solidFill>
                <a:latin typeface="Arial"/>
                <a:ea typeface="Arial"/>
                <a:cs typeface="Arial"/>
                <a:sym typeface="Arial"/>
              </a:rPr>
              <a:t>position             	</a:t>
            </a:r>
            <a:r>
              <a:rPr lang="en" sz="5600">
                <a:solidFill>
                  <a:srgbClr val="2F7537"/>
                </a:solidFill>
                <a:latin typeface="Arial"/>
                <a:ea typeface="Arial"/>
                <a:cs typeface="Arial"/>
                <a:sym typeface="Arial"/>
              </a:rPr>
              <a:t>1      3      5                         12    14</a:t>
            </a:r>
            <a:r>
              <a:rPr lang="en" sz="5600">
                <a:solidFill>
                  <a:srgbClr val="000000"/>
                </a:solidFill>
                <a:latin typeface="Arial"/>
                <a:ea typeface="Arial"/>
                <a:cs typeface="Arial"/>
                <a:sym typeface="Arial"/>
              </a:rPr>
              <a:t>    </a:t>
            </a:r>
            <a:endParaRPr sz="5600">
              <a:solidFill>
                <a:srgbClr val="000000"/>
              </a:solidFill>
              <a:latin typeface="Arial"/>
              <a:ea typeface="Arial"/>
              <a:cs typeface="Arial"/>
              <a:sym typeface="Arial"/>
            </a:endParaRPr>
          </a:p>
          <a:p>
            <a:pPr indent="0" lvl="0" marL="0" rtl="0" algn="l">
              <a:spcBef>
                <a:spcPts val="0"/>
              </a:spcBef>
              <a:spcAft>
                <a:spcPts val="0"/>
              </a:spcAft>
              <a:buNone/>
            </a:pPr>
            <a:r>
              <a:t/>
            </a:r>
            <a:endParaRPr sz="1457">
              <a:solidFill>
                <a:srgbClr val="000000"/>
              </a:solidFill>
              <a:highlight>
                <a:srgbClr val="FFFFFF"/>
              </a:highlight>
              <a:latin typeface="Arial"/>
              <a:ea typeface="Arial"/>
              <a:cs typeface="Arial"/>
              <a:sym typeface="Arial"/>
            </a:endParaRPr>
          </a:p>
          <a:p>
            <a:pPr indent="0" lvl="0" marL="0" rtl="0" algn="ctr">
              <a:spcBef>
                <a:spcPts val="1200"/>
              </a:spcBef>
              <a:spcAft>
                <a:spcPts val="0"/>
              </a:spcAft>
              <a:buNone/>
            </a:pPr>
            <a:r>
              <a:rPr lang="en" sz="2218">
                <a:solidFill>
                  <a:srgbClr val="000000"/>
                </a:solidFill>
                <a:latin typeface="Arial"/>
                <a:ea typeface="Arial"/>
                <a:cs typeface="Arial"/>
                <a:sym typeface="Arial"/>
              </a:rPr>
              <a:t> </a:t>
            </a:r>
            <a:endParaRPr sz="2218">
              <a:solidFill>
                <a:srgbClr val="000000"/>
              </a:solidFill>
              <a:latin typeface="Arial"/>
              <a:ea typeface="Arial"/>
              <a:cs typeface="Arial"/>
              <a:sym typeface="Arial"/>
            </a:endParaRPr>
          </a:p>
          <a:p>
            <a:pPr indent="0" lvl="0" marL="0" rtl="0" algn="l">
              <a:spcBef>
                <a:spcPts val="0"/>
              </a:spcBef>
              <a:spcAft>
                <a:spcPts val="1200"/>
              </a:spcAft>
              <a:buNone/>
            </a:pPr>
            <a:r>
              <a:t/>
            </a:r>
            <a:endParaRPr b="1" sz="1550">
              <a:solidFill>
                <a:srgbClr val="38761D"/>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