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8" r:id="rId6"/>
    <p:sldId id="283" r:id="rId7"/>
    <p:sldId id="279" r:id="rId8"/>
    <p:sldId id="284" r:id="rId9"/>
    <p:sldId id="268" r:id="rId10"/>
    <p:sldId id="269" r:id="rId11"/>
    <p:sldId id="280" r:id="rId12"/>
    <p:sldId id="281" r:id="rId13"/>
    <p:sldId id="276" r:id="rId14"/>
    <p:sldId id="270" r:id="rId15"/>
    <p:sldId id="282" r:id="rId16"/>
    <p:sldId id="285" r:id="rId17"/>
    <p:sldId id="286" r:id="rId18"/>
    <p:sldId id="266" r:id="rId19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656" autoAdjust="0"/>
  </p:normalViewPr>
  <p:slideViewPr>
    <p:cSldViewPr>
      <p:cViewPr varScale="1">
        <p:scale>
          <a:sx n="110" d="100"/>
          <a:sy n="110" d="100"/>
        </p:scale>
        <p:origin x="1638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0D6DE-83B5-4E6D-9928-ED5430640FAB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DD99-9BF0-474B-BB92-4ED95A7B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20780-3741-46C7-B869-E290D70C69A5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74DD8-F12C-4B39-86DC-1908BDDB7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74DD8-F12C-4B39-86DC-1908BDDB76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5/12/2011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5/12/2011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jDMN</a:t>
            </a:r>
            <a:r>
              <a:rPr lang="en-GB" dirty="0"/>
              <a:t>: A DMN engine in Java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895350"/>
          </a:xfrm>
        </p:spPr>
        <p:txBody>
          <a:bodyPr>
            <a:normAutofit/>
          </a:bodyPr>
          <a:lstStyle/>
          <a:p>
            <a:r>
              <a:rPr lang="en-GB" sz="1400" dirty="0"/>
              <a:t>September 2020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761999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Advantages include</a:t>
            </a:r>
          </a:p>
          <a:p>
            <a:pPr lvl="1"/>
            <a:r>
              <a:rPr lang="en-GB" i="1" dirty="0"/>
              <a:t>Performance</a:t>
            </a:r>
            <a:r>
              <a:rPr lang="en-GB" dirty="0"/>
              <a:t>: we have seen runtimes 4-10 times faster than previous engine execution in complex decision tests</a:t>
            </a:r>
          </a:p>
          <a:p>
            <a:pPr lvl="1"/>
            <a:r>
              <a:rPr lang="en-GB" i="1" dirty="0"/>
              <a:t>Stability:</a:t>
            </a:r>
            <a:r>
              <a:rPr lang="en-GB" dirty="0"/>
              <a:t> given that we now control the code-generation, we are able to resolve issues in without relying on the vendor</a:t>
            </a:r>
          </a:p>
          <a:p>
            <a:pPr lvl="1"/>
            <a:r>
              <a:rPr lang="en-GB" i="1" dirty="0"/>
              <a:t>Functionality:</a:t>
            </a:r>
            <a:r>
              <a:rPr lang="en-GB" dirty="0"/>
              <a:t> the fact that we control the code-generation means that we are also able to enable more advanced functionality for DMN/Java models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Local optimisation</a:t>
            </a:r>
          </a:p>
          <a:p>
            <a:pPr lvl="1"/>
            <a:r>
              <a:rPr lang="en-GB" dirty="0"/>
              <a:t>Types</a:t>
            </a:r>
          </a:p>
          <a:p>
            <a:pPr lvl="1"/>
            <a:r>
              <a:rPr lang="en-GB" dirty="0"/>
              <a:t>Built-in functions</a:t>
            </a:r>
          </a:p>
          <a:p>
            <a:r>
              <a:rPr lang="en-GB" dirty="0"/>
              <a:t>Global optimisation</a:t>
            </a:r>
          </a:p>
          <a:p>
            <a:pPr lvl="1"/>
            <a:r>
              <a:rPr lang="en-GB" dirty="0"/>
              <a:t>Lazy evaluation</a:t>
            </a:r>
          </a:p>
          <a:p>
            <a:pPr lvl="1"/>
            <a:r>
              <a:rPr lang="en-GB" dirty="0"/>
              <a:t>Code layout – template providers</a:t>
            </a:r>
          </a:p>
          <a:p>
            <a:pPr lvl="1"/>
            <a:r>
              <a:rPr lang="en-GB" dirty="0"/>
              <a:t>Caching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23194"/>
            <a:ext cx="8638247" cy="44046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600" y="5594331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jDMN</a:t>
            </a:r>
            <a:endParaRPr lang="en-GB" sz="1100" dirty="0"/>
          </a:p>
        </p:txBody>
      </p:sp>
      <p:sp>
        <p:nvSpPr>
          <p:cNvPr id="10" name="Oval 9"/>
          <p:cNvSpPr/>
          <p:nvPr/>
        </p:nvSpPr>
        <p:spPr>
          <a:xfrm>
            <a:off x="1219200" y="5675303"/>
            <a:ext cx="152400" cy="14105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219200" y="5914356"/>
            <a:ext cx="152400" cy="141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371600" y="5834162"/>
            <a:ext cx="714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30197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Recent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DM composition</a:t>
            </a:r>
          </a:p>
          <a:p>
            <a:r>
              <a:rPr lang="en-GB" dirty="0"/>
              <a:t>Cross-translation for Kotlin</a:t>
            </a:r>
          </a:p>
          <a:p>
            <a:r>
              <a:rPr lang="en-GB" dirty="0"/>
              <a:t>Optimise execution (e.g. map-reduce for MID)</a:t>
            </a:r>
          </a:p>
          <a:p>
            <a:r>
              <a:rPr lang="en-GB" dirty="0" err="1"/>
              <a:t>gRPC</a:t>
            </a:r>
            <a:r>
              <a:rPr lang="en-GB" dirty="0"/>
              <a:t> / </a:t>
            </a:r>
            <a:r>
              <a:rPr lang="en-GB" dirty="0" err="1"/>
              <a:t>protobuf</a:t>
            </a:r>
            <a:endParaRPr lang="en-GB" dirty="0"/>
          </a:p>
          <a:p>
            <a:r>
              <a:rPr lang="en-GB" dirty="0"/>
              <a:t>Tree / </a:t>
            </a:r>
            <a:r>
              <a:rPr lang="en-GB" dirty="0" err="1"/>
              <a:t>Postorder</a:t>
            </a:r>
            <a:r>
              <a:rPr lang="en-GB" dirty="0"/>
              <a:t> listeners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23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DMN 1.3</a:t>
            </a:r>
          </a:p>
          <a:p>
            <a:r>
              <a:rPr lang="en-GB" dirty="0"/>
              <a:t>Enhance lazy evaluation</a:t>
            </a:r>
          </a:p>
          <a:p>
            <a:r>
              <a:rPr lang="en-GB" dirty="0"/>
              <a:t>DMN editor</a:t>
            </a:r>
          </a:p>
          <a:p>
            <a:r>
              <a:rPr lang="en-GB" dirty="0"/>
              <a:t>Semantic validation for DT (e.g. unique hit policy)</a:t>
            </a:r>
          </a:p>
          <a:p>
            <a:r>
              <a:rPr lang="en-GB" dirty="0"/>
              <a:t>DM diffs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13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1676400"/>
            <a:ext cx="412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https://github.com/goldmansachs/jdmn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564" y="236220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What is DMN?</a:t>
            </a:r>
          </a:p>
          <a:p>
            <a:r>
              <a:rPr lang="en-GB" dirty="0"/>
              <a:t>Short history of DMN / </a:t>
            </a:r>
            <a:r>
              <a:rPr lang="en-GB" dirty="0" err="1"/>
              <a:t>jDMN</a:t>
            </a:r>
            <a:endParaRPr lang="en-GB" dirty="0"/>
          </a:p>
          <a:p>
            <a:r>
              <a:rPr lang="en-GB" dirty="0"/>
              <a:t>Overall structure</a:t>
            </a:r>
          </a:p>
          <a:p>
            <a:r>
              <a:rPr lang="en-GB" dirty="0"/>
              <a:t>Translation to Java / Kotlin</a:t>
            </a:r>
          </a:p>
          <a:p>
            <a:r>
              <a:rPr lang="en-GB" dirty="0"/>
              <a:t>Code optimisation</a:t>
            </a:r>
          </a:p>
          <a:p>
            <a:r>
              <a:rPr lang="en-GB" dirty="0"/>
              <a:t>Q&amp;As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46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0E57-4213-4BE4-9F5A-71BBF11C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DMN?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ABE8C-F4CE-4057-9608-FD7C2F76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749BB6-2C01-41FC-9088-BB5B464828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572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Decision Model and Notation (DMN)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Standard published by OMG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Notation to support decision management and business rules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Users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Business People: manage and monitor decisions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BAs or Functional Analysists: specify decision models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Technical developers: execution and automation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DSL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Diagrammatic notation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Templates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Expression language FEEL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Standalone or with BPMN &amp; CMMN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822D1FE-3399-45C0-A4D1-CDC85F89B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4961965" y="1171891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31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history of DMN/</a:t>
            </a:r>
            <a:r>
              <a:rPr lang="en-GB" dirty="0" err="1"/>
              <a:t>jDMN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Sep-2015 – DMN 1.0</a:t>
            </a:r>
          </a:p>
          <a:p>
            <a:r>
              <a:rPr lang="en-GB" dirty="0"/>
              <a:t>Jun-2016 – DMN 1.1</a:t>
            </a:r>
          </a:p>
          <a:p>
            <a:r>
              <a:rPr lang="en-GB" dirty="0"/>
              <a:t>Jun-2016 – Project COB</a:t>
            </a:r>
          </a:p>
          <a:p>
            <a:r>
              <a:rPr lang="en-GB" dirty="0"/>
              <a:t>Aug-2016 – </a:t>
            </a:r>
            <a:r>
              <a:rPr lang="en-GB" dirty="0" err="1"/>
              <a:t>jDMN</a:t>
            </a:r>
            <a:r>
              <a:rPr lang="en-GB" dirty="0"/>
              <a:t> SPR</a:t>
            </a:r>
          </a:p>
          <a:p>
            <a:r>
              <a:rPr lang="en-GB" dirty="0"/>
              <a:t>Feb-2017 – Joined OMG DMN RTF</a:t>
            </a:r>
          </a:p>
          <a:p>
            <a:r>
              <a:rPr lang="en-GB" dirty="0"/>
              <a:t>Feb-2017 – Joined DMN TCK</a:t>
            </a:r>
          </a:p>
          <a:p>
            <a:r>
              <a:rPr lang="en-GB" dirty="0"/>
              <a:t>Feb-2018 – </a:t>
            </a:r>
            <a:r>
              <a:rPr lang="en-GB" dirty="0" err="1"/>
              <a:t>jDMN</a:t>
            </a:r>
            <a:r>
              <a:rPr lang="en-GB" dirty="0"/>
              <a:t> open-sourced in </a:t>
            </a:r>
            <a:r>
              <a:rPr lang="en-GB" dirty="0" err="1"/>
              <a:t>github</a:t>
            </a:r>
            <a:r>
              <a:rPr lang="en-GB" dirty="0"/>
              <a:t> (partially)</a:t>
            </a:r>
          </a:p>
          <a:p>
            <a:r>
              <a:rPr lang="en-GB" dirty="0"/>
              <a:t>Sep-2018 – </a:t>
            </a:r>
            <a:r>
              <a:rPr lang="en-GB" dirty="0" err="1"/>
              <a:t>DecisionCamp</a:t>
            </a:r>
            <a:r>
              <a:rPr lang="en-GB" dirty="0"/>
              <a:t>, Luxembourg</a:t>
            </a:r>
          </a:p>
          <a:p>
            <a:r>
              <a:rPr lang="en-GB" dirty="0"/>
              <a:t>Jan-2019 – DMN 1.2</a:t>
            </a:r>
          </a:p>
          <a:p>
            <a:r>
              <a:rPr lang="en-GB" dirty="0"/>
              <a:t>Feb-2020 – </a:t>
            </a:r>
            <a:r>
              <a:rPr lang="en-GB" dirty="0" err="1"/>
              <a:t>jDMN</a:t>
            </a:r>
            <a:r>
              <a:rPr lang="en-GB" dirty="0"/>
              <a:t> open-sourced all modules</a:t>
            </a:r>
          </a:p>
          <a:p>
            <a:r>
              <a:rPr lang="en-GB" dirty="0"/>
              <a:t>Mar-2020 – DMN 1.3</a:t>
            </a:r>
          </a:p>
          <a:p>
            <a:r>
              <a:rPr lang="en-GB" dirty="0"/>
              <a:t>July-2020 – </a:t>
            </a:r>
            <a:r>
              <a:rPr lang="en-GB" dirty="0" err="1"/>
              <a:t>DecisionCamp</a:t>
            </a:r>
            <a:r>
              <a:rPr lang="en-GB" dirty="0"/>
              <a:t>, online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78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DMN Processors</a:t>
            </a:r>
          </a:p>
          <a:p>
            <a:pPr lvl="1"/>
            <a:r>
              <a:rPr lang="en-GB" dirty="0"/>
              <a:t>Reader / Writer</a:t>
            </a:r>
          </a:p>
          <a:p>
            <a:pPr lvl="1"/>
            <a:r>
              <a:rPr lang="en-GB" dirty="0"/>
              <a:t>Validators</a:t>
            </a:r>
          </a:p>
          <a:p>
            <a:pPr lvl="1"/>
            <a:r>
              <a:rPr lang="en-GB" dirty="0"/>
              <a:t>Transformers</a:t>
            </a:r>
          </a:p>
          <a:p>
            <a:pPr lvl="1"/>
            <a:r>
              <a:rPr lang="en-GB" dirty="0"/>
              <a:t>Interpreter</a:t>
            </a:r>
          </a:p>
          <a:p>
            <a:pPr lvl="1"/>
            <a:r>
              <a:rPr lang="en-GB" dirty="0"/>
              <a:t>Translator</a:t>
            </a:r>
          </a:p>
          <a:p>
            <a:r>
              <a:rPr lang="en-GB" dirty="0"/>
              <a:t>Dialects</a:t>
            </a:r>
          </a:p>
          <a:p>
            <a:pPr lvl="1"/>
            <a:r>
              <a:rPr lang="en-GB" dirty="0"/>
              <a:t>DMN 1.1 &amp;1.2</a:t>
            </a:r>
          </a:p>
          <a:p>
            <a:pPr lvl="1"/>
            <a:r>
              <a:rPr lang="en-GB" dirty="0" err="1"/>
              <a:t>Signavio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19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grpSp>
        <p:nvGrpSpPr>
          <p:cNvPr id="6" name="Group 46"/>
          <p:cNvGrpSpPr/>
          <p:nvPr/>
        </p:nvGrpSpPr>
        <p:grpSpPr>
          <a:xfrm>
            <a:off x="1671652" y="3402732"/>
            <a:ext cx="3716633" cy="1636022"/>
            <a:chOff x="1706422" y="3306106"/>
            <a:chExt cx="3716633" cy="1636022"/>
          </a:xfrm>
        </p:grpSpPr>
        <p:sp>
          <p:nvSpPr>
            <p:cNvPr id="7" name="Down Arrow 6"/>
            <p:cNvSpPr/>
            <p:nvPr/>
          </p:nvSpPr>
          <p:spPr>
            <a:xfrm>
              <a:off x="3466932" y="4260452"/>
              <a:ext cx="65204" cy="6816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06422" y="3306106"/>
              <a:ext cx="3716633" cy="95434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Semantic Analyzer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3667" y="4260452"/>
              <a:ext cx="930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Semantic</a:t>
              </a:r>
            </a:p>
            <a:p>
              <a:r>
                <a:rPr lang="en-GB" sz="1600" dirty="0"/>
                <a:t>Tree</a:t>
              </a: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406535" y="1221370"/>
            <a:ext cx="5307771" cy="2181362"/>
            <a:chOff x="441305" y="1124744"/>
            <a:chExt cx="5307771" cy="2181362"/>
          </a:xfrm>
        </p:grpSpPr>
        <p:sp>
          <p:nvSpPr>
            <p:cNvPr id="11" name="Down Arrow 10"/>
            <p:cNvSpPr/>
            <p:nvPr/>
          </p:nvSpPr>
          <p:spPr>
            <a:xfrm>
              <a:off x="3466932" y="2692598"/>
              <a:ext cx="65204" cy="6135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0095" y="2897101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AST</a:t>
              </a:r>
            </a:p>
          </p:txBody>
        </p:sp>
        <p:grpSp>
          <p:nvGrpSpPr>
            <p:cNvPr id="13" name="Group 25"/>
            <p:cNvGrpSpPr/>
            <p:nvPr/>
          </p:nvGrpSpPr>
          <p:grpSpPr>
            <a:xfrm>
              <a:off x="441305" y="1124744"/>
              <a:ext cx="5307771" cy="1567854"/>
              <a:chOff x="441305" y="1124744"/>
              <a:chExt cx="5307771" cy="156785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49993" y="1124744"/>
                <a:ext cx="4499083" cy="15678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445605" y="1545842"/>
                <a:ext cx="1336224" cy="86563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Lexical Analyzer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631014" y="1874587"/>
                <a:ext cx="553775" cy="681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1305" y="1457366"/>
                <a:ext cx="15318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Source 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Text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858157" y="1545842"/>
                <a:ext cx="1336224" cy="86563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Parser</a:t>
                </a:r>
              </a:p>
            </p:txBody>
          </p:sp>
          <p:sp>
            <p:nvSpPr>
              <p:cNvPr id="19" name="Left Arrow 18"/>
              <p:cNvSpPr/>
              <p:nvPr/>
            </p:nvSpPr>
            <p:spPr>
              <a:xfrm rot="10800000">
                <a:off x="2814891" y="1874587"/>
                <a:ext cx="978061" cy="43281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14891" y="1545842"/>
                <a:ext cx="153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Source</a:t>
                </a:r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r>
                  <a:rPr lang="en-GB" sz="1600" dirty="0"/>
                  <a:t>Tokens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58463" y="1124744"/>
                <a:ext cx="24777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Syntax Analyzer</a:t>
                </a:r>
              </a:p>
            </p:txBody>
          </p:sp>
        </p:grpSp>
      </p:grpSp>
      <p:grpSp>
        <p:nvGrpSpPr>
          <p:cNvPr id="22" name="Group 47"/>
          <p:cNvGrpSpPr/>
          <p:nvPr/>
        </p:nvGrpSpPr>
        <p:grpSpPr>
          <a:xfrm>
            <a:off x="1736856" y="5195489"/>
            <a:ext cx="1759868" cy="1138449"/>
            <a:chOff x="1771626" y="5098863"/>
            <a:chExt cx="1731299" cy="1138449"/>
          </a:xfrm>
        </p:grpSpPr>
        <p:sp>
          <p:nvSpPr>
            <p:cNvPr id="23" name="Rounded Rectangle 22"/>
            <p:cNvSpPr/>
            <p:nvPr/>
          </p:nvSpPr>
          <p:spPr>
            <a:xfrm>
              <a:off x="1771626" y="5351134"/>
              <a:ext cx="1564898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Code</a:t>
              </a:r>
            </a:p>
            <a:p>
              <a:pPr algn="ctr"/>
              <a:r>
                <a:rPr lang="en-GB" b="1" dirty="0"/>
                <a:t>Generator</a:t>
              </a:r>
            </a:p>
          </p:txBody>
        </p:sp>
        <p:sp>
          <p:nvSpPr>
            <p:cNvPr id="24" name="Down Arrow 23"/>
            <p:cNvSpPr/>
            <p:nvPr/>
          </p:nvSpPr>
          <p:spPr>
            <a:xfrm rot="3780000" flipH="1">
              <a:off x="3010579" y="4671568"/>
              <a:ext cx="65051" cy="9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52"/>
          <p:cNvGrpSpPr/>
          <p:nvPr/>
        </p:nvGrpSpPr>
        <p:grpSpPr>
          <a:xfrm>
            <a:off x="3461373" y="5185283"/>
            <a:ext cx="1992116" cy="1148655"/>
            <a:chOff x="3496143" y="5088657"/>
            <a:chExt cx="1992116" cy="1148655"/>
          </a:xfrm>
        </p:grpSpPr>
        <p:sp>
          <p:nvSpPr>
            <p:cNvPr id="26" name="Rounded Rectangle 25"/>
            <p:cNvSpPr/>
            <p:nvPr/>
          </p:nvSpPr>
          <p:spPr>
            <a:xfrm>
              <a:off x="3923361" y="5351134"/>
              <a:ext cx="1564898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Interpreter</a:t>
              </a:r>
            </a:p>
          </p:txBody>
        </p:sp>
        <p:sp>
          <p:nvSpPr>
            <p:cNvPr id="27" name="Down Arrow 26"/>
            <p:cNvSpPr/>
            <p:nvPr/>
          </p:nvSpPr>
          <p:spPr>
            <a:xfrm rot="17820000">
              <a:off x="3923438" y="4661362"/>
              <a:ext cx="65051" cy="9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51"/>
          <p:cNvGrpSpPr/>
          <p:nvPr/>
        </p:nvGrpSpPr>
        <p:grpSpPr>
          <a:xfrm>
            <a:off x="3301754" y="2175716"/>
            <a:ext cx="5411940" cy="3715133"/>
            <a:chOff x="3336524" y="2079090"/>
            <a:chExt cx="5411940" cy="3715133"/>
          </a:xfrm>
        </p:grpSpPr>
        <p:sp>
          <p:nvSpPr>
            <p:cNvPr id="29" name="Rounded Rectangle 28"/>
            <p:cNvSpPr/>
            <p:nvPr/>
          </p:nvSpPr>
          <p:spPr>
            <a:xfrm>
              <a:off x="6727137" y="3442441"/>
              <a:ext cx="2021327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Error Manager</a:t>
              </a:r>
            </a:p>
            <a:p>
              <a:pPr algn="ctr"/>
              <a:r>
                <a:rPr lang="en-GB" b="1" dirty="0"/>
                <a:t>&amp; Logger</a:t>
              </a:r>
            </a:p>
          </p:txBody>
        </p:sp>
        <p:cxnSp>
          <p:nvCxnSpPr>
            <p:cNvPr id="30" name="Straight Arrow Connector 29"/>
            <p:cNvCxnSpPr>
              <a:stCxn id="26" idx="3"/>
            </p:cNvCxnSpPr>
            <p:nvPr/>
          </p:nvCxnSpPr>
          <p:spPr>
            <a:xfrm flipV="1">
              <a:off x="5488259" y="4362705"/>
              <a:ext cx="2319819" cy="143151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9" idx="1"/>
            </p:cNvCxnSpPr>
            <p:nvPr/>
          </p:nvCxnSpPr>
          <p:spPr>
            <a:xfrm flipV="1">
              <a:off x="5488259" y="3885531"/>
              <a:ext cx="1238878" cy="3408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9" idx="0"/>
            </p:cNvCxnSpPr>
            <p:nvPr/>
          </p:nvCxnSpPr>
          <p:spPr>
            <a:xfrm>
              <a:off x="5749076" y="2079090"/>
              <a:ext cx="1988725" cy="136335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6524" y="4303591"/>
              <a:ext cx="3493493" cy="125204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0" y="1438915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6" t="35102" r="57695" b="35298"/>
          <a:stretch/>
        </p:blipFill>
        <p:spPr bwMode="auto">
          <a:xfrm>
            <a:off x="4921872" y="2252826"/>
            <a:ext cx="3960924" cy="320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Down Arrow 7"/>
          <p:cNvSpPr/>
          <p:nvPr/>
        </p:nvSpPr>
        <p:spPr>
          <a:xfrm>
            <a:off x="3724835" y="3853359"/>
            <a:ext cx="1075765" cy="261441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endParaRPr lang="en-GB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5" t="24518" r="40166" b="49745"/>
          <a:stretch/>
        </p:blipFill>
        <p:spPr bwMode="auto">
          <a:xfrm>
            <a:off x="2768929" y="1313396"/>
            <a:ext cx="3758541" cy="206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3" r="63987" b="71215"/>
          <a:stretch/>
        </p:blipFill>
        <p:spPr bwMode="auto">
          <a:xfrm>
            <a:off x="2593848" y="4625577"/>
            <a:ext cx="4418116" cy="163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Left Arrow 7"/>
          <p:cNvSpPr/>
          <p:nvPr/>
        </p:nvSpPr>
        <p:spPr>
          <a:xfrm>
            <a:off x="4648200" y="3429243"/>
            <a:ext cx="334616" cy="1025938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endParaRPr lang="en-GB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9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How did we built it?</a:t>
            </a:r>
          </a:p>
          <a:p>
            <a:pPr lvl="1"/>
            <a:r>
              <a:rPr lang="en-GB" dirty="0"/>
              <a:t>Syntax-Driven Translation </a:t>
            </a:r>
            <a:r>
              <a:rPr lang="en-GB" dirty="0" err="1"/>
              <a:t>Schematas</a:t>
            </a:r>
            <a:r>
              <a:rPr lang="en-GB" dirty="0"/>
              <a:t> (SDTS)</a:t>
            </a:r>
          </a:p>
          <a:p>
            <a:pPr lvl="1"/>
            <a:r>
              <a:rPr lang="en-GB" dirty="0"/>
              <a:t>Based on Knuth’s attributed </a:t>
            </a:r>
            <a:r>
              <a:rPr lang="en-GB" dirty="0" err="1"/>
              <a:t>gramars</a:t>
            </a:r>
            <a:endParaRPr lang="en-GB" dirty="0"/>
          </a:p>
          <a:p>
            <a:pPr lvl="2"/>
            <a:r>
              <a:rPr lang="en-GB" dirty="0"/>
              <a:t>Synthesized attributes</a:t>
            </a:r>
          </a:p>
          <a:p>
            <a:pPr lvl="2"/>
            <a:r>
              <a:rPr lang="en-GB" dirty="0"/>
              <a:t>Inherited Attributes</a:t>
            </a:r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 + </a:t>
            </a:r>
            <a:r>
              <a:rPr lang="en-GB" sz="1600" b="1" dirty="0">
                <a:latin typeface="Courier" pitchFamily="49" charset="0"/>
              </a:rPr>
              <a:t>Term	</a:t>
            </a:r>
            <a:r>
              <a:rPr lang="en-GB" sz="1600" dirty="0">
                <a:latin typeface="Courier" pitchFamily="49" charset="0"/>
              </a:rPr>
              <a:t>{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.value =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.value +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dirty="0">
                <a:latin typeface="Courier" pitchFamily="49" charset="0"/>
              </a:rPr>
              <a:t>		{ </a:t>
            </a:r>
            <a:r>
              <a:rPr lang="en-GB" sz="1600" b="1" dirty="0" err="1">
                <a:latin typeface="Courier" pitchFamily="49" charset="0"/>
              </a:rPr>
              <a:t>Expr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 * </a:t>
            </a:r>
            <a:r>
              <a:rPr lang="en-GB" sz="1600" b="1" dirty="0">
                <a:latin typeface="Courier" pitchFamily="49" charset="0"/>
              </a:rPr>
              <a:t>Factor	</a:t>
            </a:r>
            <a:r>
              <a:rPr lang="en-GB" sz="1600" dirty="0">
                <a:latin typeface="Courier" pitchFamily="49" charset="0"/>
              </a:rPr>
              <a:t>{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.value =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.value *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		{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 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 → "("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dirty="0">
                <a:latin typeface="Courier" pitchFamily="49" charset="0"/>
              </a:rPr>
              <a:t> ")	{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Expr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 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i="1" dirty="0">
                <a:latin typeface="Courier" pitchFamily="49" charset="0"/>
              </a:rPr>
              <a:t>integer</a:t>
            </a:r>
            <a:r>
              <a:rPr lang="en-GB" sz="1600" dirty="0">
                <a:latin typeface="Courier" pitchFamily="49" charset="0"/>
              </a:rPr>
              <a:t> 	{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dirty="0" err="1">
                <a:latin typeface="Courier" pitchFamily="49" charset="0"/>
              </a:rPr>
              <a:t>strToInt</a:t>
            </a:r>
            <a:r>
              <a:rPr lang="en-GB" sz="1600" dirty="0">
                <a:latin typeface="Courier" pitchFamily="49" charset="0"/>
              </a:rPr>
              <a:t>(</a:t>
            </a:r>
            <a:r>
              <a:rPr lang="en-GB" sz="1600" i="1" dirty="0" err="1">
                <a:latin typeface="Courier" pitchFamily="49" charset="0"/>
              </a:rPr>
              <a:t>integer</a:t>
            </a:r>
            <a:r>
              <a:rPr lang="en-GB" sz="1600" dirty="0" err="1">
                <a:latin typeface="Courier" pitchFamily="49" charset="0"/>
              </a:rPr>
              <a:t>.str</a:t>
            </a:r>
            <a:r>
              <a:rPr lang="en-GB" sz="1600" dirty="0">
                <a:latin typeface="Courier" pitchFamily="49" charset="0"/>
              </a:rPr>
              <a:t>)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245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LivelinkID xmlns="A61FAE18-8535-4B11-B824-D5148346DDAA" xsi:nil="true"/>
    <Description0 xmlns="A61FAE18-8535-4B11-B824-D5148346DDAA">Selectors overview.  AttributeValueSelector, GlewGenericValueSelector</Description0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0x01010018AE1FA63585114BB824D5148346DDAA</ContentType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AE1FA63585114BB824D5148346DDAA" ma:contentTypeVersion="0" ma:contentTypeDescription="Create a new document." ma:contentTypeScope="" ma:versionID="5ccc8e48c5c4d6c60822c563fa9f3bd9">
  <xsd:schema xmlns:xsd="http://www.w3.org/2001/XMLSchema" xmlns:p="http://schemas.microsoft.com/office/2006/metadata/properties" xmlns:ns1="http://schemas.microsoft.com/sharepoint/v3" xmlns:ns2="A61FAE18-8535-4B11-B824-D5148346DDAA" targetNamespace="http://schemas.microsoft.com/office/2006/metadata/properties" ma:root="true" ma:fieldsID="4da5b6e686d7822af01b517a6a79cd21" ns1:_="" ns2:_="">
    <xsd:import namespace="http://schemas.microsoft.com/sharepoint/v3"/>
    <xsd:import namespace="A61FAE18-8535-4B11-B824-D5148346DDA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LivelinkID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1" nillable="true" ma:displayName="Level" ma:hidden="true" ma:internalName="_Level" ma:readOnly="true">
      <xsd:simpleType>
        <xsd:restriction base="dms:Unknown"/>
      </xsd:simpleType>
    </xsd:element>
    <xsd:element name="_IsCurrentVersion" ma:index="5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6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7" nillable="true" ma:displayName="UI Version" ma:hidden="true" ma:internalName="_UIVersion" ma:readOnly="true">
      <xsd:simpleType>
        <xsd:restriction base="dms:Unknown"/>
      </xsd:simpleType>
    </xsd:element>
    <xsd:element name="_UIVersionString" ma:index="58" nillable="true" ma:displayName="Version" ma:internalName="_UIVersionString" ma:readOnly="true">
      <xsd:simpleType>
        <xsd:restriction base="dms:Text"/>
      </xsd:simpleType>
    </xsd:element>
    <xsd:element name="InstanceID" ma:index="59" nillable="true" ma:displayName="Instance ID" ma:hidden="true" ma:internalName="InstanceID" ma:readOnly="true">
      <xsd:simpleType>
        <xsd:restriction base="dms:Unknown"/>
      </xsd:simpleType>
    </xsd:element>
    <xsd:element name="Order" ma:index="60" nillable="true" ma:displayName="Order" ma:hidden="true" ma:internalName="Order">
      <xsd:simpleType>
        <xsd:restriction base="dms:Number"/>
      </xsd:simpleType>
    </xsd:element>
    <xsd:element name="GUID" ma:index="61" nillable="true" ma:displayName="GUID" ma:hidden="true" ma:internalName="GUID" ma:readOnly="tru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4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5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A61FAE18-8535-4B11-B824-D5148346DDAA" elementFormDefault="qualified">
    <xsd:import namespace="http://schemas.microsoft.com/office/2006/documentManagement/types"/>
    <xsd:element name="LivelinkID" ma:index="9" nillable="true" ma:displayName="LivelinkID" ma:description="LivelinkID" ma:internalName="LivelinkID">
      <xsd:simpleType>
        <xsd:restriction base="dms:Text">
          <xsd:maxLength value="255"/>
        </xsd:restriction>
      </xsd:simpleType>
    </xsd:element>
    <xsd:element name="Description0" ma:index="10" nillable="true" ma:displayName="Description" ma:description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69C8868-14FF-4361-88F3-CAF5AB85686A}">
  <ds:schemaRefs>
    <ds:schemaRef ds:uri="http://schemas.microsoft.com/office/2006/metadata/properties"/>
    <ds:schemaRef ds:uri="A61FAE18-8535-4B11-B824-D5148346DDAA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1176EBF-7CE3-49D1-BAE9-ECDC6EE8EA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805A6D-A26D-4163-B528-A30742F31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1FAE18-8535-4B11-B824-D5148346DDA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2671</TotalTime>
  <Words>481</Words>
  <Application>Microsoft Office PowerPoint</Application>
  <PresentationFormat>On-screen Show (4:3)</PresentationFormat>
  <Paragraphs>128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Bookman Old Style</vt:lpstr>
      <vt:lpstr>Calibri</vt:lpstr>
      <vt:lpstr>Courier</vt:lpstr>
      <vt:lpstr>Gill Sans MT</vt:lpstr>
      <vt:lpstr>Wingdings</vt:lpstr>
      <vt:lpstr>Wingdings 3</vt:lpstr>
      <vt:lpstr>Origin</vt:lpstr>
      <vt:lpstr>jDMN: A DMN engine in Java</vt:lpstr>
      <vt:lpstr>Content</vt:lpstr>
      <vt:lpstr>What is DMN?</vt:lpstr>
      <vt:lpstr>Short history of DMN/jDMN</vt:lpstr>
      <vt:lpstr>Overall Structure</vt:lpstr>
      <vt:lpstr>Overall Structure</vt:lpstr>
      <vt:lpstr>Translation</vt:lpstr>
      <vt:lpstr>Translation</vt:lpstr>
      <vt:lpstr>Translation</vt:lpstr>
      <vt:lpstr>Translation</vt:lpstr>
      <vt:lpstr>Code Optimisation</vt:lpstr>
      <vt:lpstr>Performance</vt:lpstr>
      <vt:lpstr>Recent features</vt:lpstr>
      <vt:lpstr>What next?</vt:lpstr>
      <vt:lpstr>Questions?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Selectors</dc:title>
  <dc:creator>Authorized User</dc:creator>
  <cp:lastModifiedBy>Tavi</cp:lastModifiedBy>
  <cp:revision>179</cp:revision>
  <dcterms:created xsi:type="dcterms:W3CDTF">2011-05-12T19:21:48Z</dcterms:created>
  <dcterms:modified xsi:type="dcterms:W3CDTF">2020-09-18T12:08:18Z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182af213-15a4-4ca7-8eb9-df5004532b3d</vt:lpwstr>
  </property>
  <property fmtid="{D5CDD505-2E9C-101B-9397-08002B2CF9AE}" pid="4" name="ContentTypeId">
    <vt:lpwstr>0x0101007A0CBA9DE52F434E827AFE4B365B0224</vt:lpwstr>
  </property>
  <property fmtid="{D5CDD505-2E9C-101B-9397-08002B2CF9AE}" pid="5" name="TitusGUID">
    <vt:lpwstr>db4117bc-3c34-4833-aac6-ab35e248b628</vt:lpwstr>
  </property>
  <property fmtid="{D5CDD505-2E9C-101B-9397-08002B2CF9AE}" pid="6" name="Classification">
    <vt:lpwstr>I</vt:lpwstr>
  </property>
</Properties>
</file>