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72" r:id="rId4"/>
    <p:sldId id="271" r:id="rId5"/>
    <p:sldId id="280" r:id="rId6"/>
    <p:sldId id="282" r:id="rId7"/>
    <p:sldId id="277" r:id="rId8"/>
    <p:sldId id="276" r:id="rId9"/>
    <p:sldId id="275" r:id="rId10"/>
    <p:sldId id="279" r:id="rId11"/>
    <p:sldId id="278" r:id="rId12"/>
  </p:sldIdLst>
  <p:sldSz cx="9144000" cy="6858000" type="screen4x3"/>
  <p:notesSz cx="6858000" cy="9144000"/>
  <p:embeddedFontLst>
    <p:embeddedFont>
      <p:font typeface="Technika" panose="020B0604020202020204" charset="0"/>
      <p:regular r:id="rId15"/>
      <p:bold r:id="rId16"/>
      <p:italic r:id="rId17"/>
      <p:boldItalic r:id="rId18"/>
    </p:embeddedFont>
    <p:embeddedFont>
      <p:font typeface="Technika-Bold" panose="00000600000000000000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5" autoAdjust="0"/>
  </p:normalViewPr>
  <p:slideViewPr>
    <p:cSldViewPr snapToGrid="0">
      <p:cViewPr varScale="1">
        <p:scale>
          <a:sx n="86" d="100"/>
          <a:sy n="86" d="100"/>
        </p:scale>
        <p:origin x="155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B0607E8F-A1E7-7DFE-1F6D-575C647CA7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4CC4E1-1F3D-CE44-CD94-4B8BE302B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8AF8-A6AF-4C6C-B812-CAB409C6A8AE}" type="datetime1">
              <a:rPr lang="cs-CZ" smtClean="0"/>
              <a:t>18.03.2024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331C85A-E0F0-8A47-4391-702420E4FD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EB46D7-A6BB-F769-6FC9-45C8BE8D59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811A-EBDA-4911-8020-938B2C18CF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44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FEE94-AE36-4720-81AE-89B9CD716B00}" type="datetime1">
              <a:rPr lang="cs-CZ" smtClean="0"/>
              <a:t>18.03.2024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6209-AD72-4D72-B4B9-3852902B60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087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414336-0CF3-7F08-A098-18AAB51BB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24694" y="274320"/>
            <a:ext cx="3492000" cy="365125"/>
          </a:xfrm>
        </p:spPr>
        <p:txBody>
          <a:bodyPr/>
          <a:lstStyle/>
          <a:p>
            <a:pPr algn="l"/>
            <a:r>
              <a:rPr lang="cs-CZ"/>
              <a:t>Návrh HW prototypu </a:t>
            </a:r>
            <a:r>
              <a:rPr lang="cs-CZ" err="1"/>
              <a:t>vyčítacího</a:t>
            </a:r>
            <a:r>
              <a:rPr lang="cs-CZ"/>
              <a:t> zařízení pro pixelový detektor </a:t>
            </a:r>
            <a:r>
              <a:rPr lang="cs-CZ" err="1"/>
              <a:t>Timepix</a:t>
            </a:r>
            <a:r>
              <a:rPr lang="cs-CZ"/>
              <a:t> 2 na bázi MCU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7A035C05-1A0C-4115-BBF2-D71DA3225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</a:t>
            </a:r>
            <a:endParaRPr lang="cs-CZ"/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C3B1D42C-AF27-EA54-F7AD-8D9E64982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2704" y="272258"/>
            <a:ext cx="1158667" cy="94746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C08813-A369-50F0-A063-29B255A169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2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18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BC3F47-35D4-BB9C-DA3A-127132B02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59294" y="6226858"/>
            <a:ext cx="2057400" cy="365125"/>
          </a:xfrm>
        </p:spPr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</a:t>
            </a:r>
            <a:endParaRPr lang="cs-CZ"/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BDA23EFE-0418-0801-FEF5-1EA00844A0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618" y="266017"/>
            <a:ext cx="1158667" cy="94746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1824029-C4AF-0251-C476-1627057553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1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1173CD7-5C6F-9C2E-BAC7-7B47ECCEB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5ADB8C-88CF-5CF4-06AA-A9D01232B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07BB293-E3E8-C537-7E1A-D0B6B00EE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9729D9-133A-277C-F8FA-76CFC85C0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55D7E4A-7BF2-C048-6A96-045E91F33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3A2E23-8286-2394-455E-8FFF8CB86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4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EFFB20-0572-C2E2-0F25-50FB1AE70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6226859"/>
            <a:ext cx="34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cs-CZ"/>
              <a:t>Návrh HW prototypu </a:t>
            </a:r>
            <a:r>
              <a:rPr lang="cs-CZ" err="1"/>
              <a:t>vyčítacího</a:t>
            </a:r>
            <a:r>
              <a:rPr lang="cs-CZ"/>
              <a:t> zařízení pro pixelový detektor </a:t>
            </a:r>
            <a:r>
              <a:rPr lang="cs-CZ" err="1"/>
              <a:t>Timepix</a:t>
            </a:r>
            <a:r>
              <a:rPr lang="cs-CZ"/>
              <a:t> 2 na bázi MCU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591EAC0-2D46-CE18-756C-E6870759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2A4C9D-9131-2A3C-1450-660362D269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5EAFA212-CFBA-46CD-F685-0EAC31B6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56" y="2817016"/>
            <a:ext cx="8320594" cy="611984"/>
          </a:xfrm>
        </p:spPr>
        <p:txBody>
          <a:bodyPr/>
          <a:lstStyle/>
          <a:p>
            <a:pPr algn="ctr"/>
            <a:r>
              <a:rPr lang="en-US"/>
              <a:t>Status of work</a:t>
            </a:r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AAA48C2-8E18-A296-9310-EBCB00F3A0F6}"/>
              </a:ext>
            </a:extLst>
          </p:cNvPr>
          <p:cNvSpPr txBox="1"/>
          <p:nvPr/>
        </p:nvSpPr>
        <p:spPr>
          <a:xfrm>
            <a:off x="3397899" y="4033107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Ondrej Pavlas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10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28182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Testing of chipboard:</a:t>
            </a:r>
            <a:endParaRPr lang="cs-CZ" sz="240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DD5DBED5-0960-D328-EAC7-098FF815B317}"/>
              </a:ext>
            </a:extLst>
          </p:cNvPr>
          <p:cNvSpPr/>
          <p:nvPr/>
        </p:nvSpPr>
        <p:spPr>
          <a:xfrm>
            <a:off x="1108860" y="311144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6" name="Přímá spojnice se šipkou 16">
            <a:extLst>
              <a:ext uri="{FF2B5EF4-FFF2-40B4-BE49-F238E27FC236}">
                <a16:creationId xmlns:a16="http://schemas.microsoft.com/office/drawing/2014/main" id="{9AF90579-16BB-3DEC-3C9D-17C848D9DE7D}"/>
              </a:ext>
            </a:extLst>
          </p:cNvPr>
          <p:cNvCxnSpPr>
            <a:cxnSpLocks/>
          </p:cNvCxnSpPr>
          <p:nvPr/>
        </p:nvCxnSpPr>
        <p:spPr>
          <a:xfrm flipV="1">
            <a:off x="2949095" y="3656504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12">
            <a:extLst>
              <a:ext uri="{FF2B5EF4-FFF2-40B4-BE49-F238E27FC236}">
                <a16:creationId xmlns:a16="http://schemas.microsoft.com/office/drawing/2014/main" id="{D5FF7020-8EDE-6F4C-87CF-45B8929D34E5}"/>
              </a:ext>
            </a:extLst>
          </p:cNvPr>
          <p:cNvSpPr/>
          <p:nvPr/>
        </p:nvSpPr>
        <p:spPr>
          <a:xfrm>
            <a:off x="5581844" y="3104582"/>
            <a:ext cx="1490876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273D0CA4-F5EF-4F6E-72BA-83F0227DD806}"/>
              </a:ext>
            </a:extLst>
          </p:cNvPr>
          <p:cNvSpPr/>
          <p:nvPr/>
        </p:nvSpPr>
        <p:spPr>
          <a:xfrm>
            <a:off x="3345352" y="311144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7">
            <a:extLst>
              <a:ext uri="{FF2B5EF4-FFF2-40B4-BE49-F238E27FC236}">
                <a16:creationId xmlns:a16="http://schemas.microsoft.com/office/drawing/2014/main" id="{275F6F00-E761-C22C-9F72-30D324DB80A1}"/>
              </a:ext>
            </a:extLst>
          </p:cNvPr>
          <p:cNvCxnSpPr>
            <a:cxnSpLocks/>
          </p:cNvCxnSpPr>
          <p:nvPr/>
        </p:nvCxnSpPr>
        <p:spPr>
          <a:xfrm flipV="1">
            <a:off x="5169949" y="3653075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ek 16" descr="Obsah obrázku elektronika, obvod, Elektronická součástka, Obvodoví součástka&#10;&#10;Popis byl vytvořen automaticky">
            <a:extLst>
              <a:ext uri="{FF2B5EF4-FFF2-40B4-BE49-F238E27FC236}">
                <a16:creationId xmlns:a16="http://schemas.microsoft.com/office/drawing/2014/main" id="{0E483AD7-08B2-DF8C-DFEC-6F38CCAB1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52" y="4541430"/>
            <a:ext cx="1845145" cy="2026589"/>
          </a:xfrm>
          <a:prstGeom prst="rect">
            <a:avLst/>
          </a:prstGeom>
        </p:spPr>
      </p:pic>
      <p:pic>
        <p:nvPicPr>
          <p:cNvPr id="19" name="Obrázek 18" descr="Obsah obrázku obvod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57F9BBC1-CB92-6BC0-D0ED-D9D169718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3" y="4835761"/>
            <a:ext cx="2957641" cy="1140076"/>
          </a:xfrm>
          <a:prstGeom prst="rect">
            <a:avLst/>
          </a:prstGeom>
        </p:spPr>
      </p:pic>
      <p:sp>
        <p:nvSpPr>
          <p:cNvPr id="25" name="TextovéPole 24">
            <a:extLst>
              <a:ext uri="{FF2B5EF4-FFF2-40B4-BE49-F238E27FC236}">
                <a16:creationId xmlns:a16="http://schemas.microsoft.com/office/drawing/2014/main" id="{C3923976-C317-2DB0-A753-26090ED46EC6}"/>
              </a:ext>
            </a:extLst>
          </p:cNvPr>
          <p:cNvSpPr txBox="1"/>
          <p:nvPr/>
        </p:nvSpPr>
        <p:spPr>
          <a:xfrm>
            <a:off x="5201013" y="2273340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first test looks OK</a:t>
            </a:r>
          </a:p>
        </p:txBody>
      </p:sp>
    </p:spTree>
    <p:extLst>
      <p:ext uri="{BB962C8B-B14F-4D97-AF65-F5344CB8AC3E}">
        <p14:creationId xmlns:p14="http://schemas.microsoft.com/office/powerpoint/2010/main" val="36419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11574D-5A2F-D8EE-6A7E-013035BCE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11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431178B4-41F3-8011-8486-A9390E769416}"/>
              </a:ext>
            </a:extLst>
          </p:cNvPr>
          <p:cNvSpPr txBox="1">
            <a:spLocks/>
          </p:cNvSpPr>
          <p:nvPr/>
        </p:nvSpPr>
        <p:spPr>
          <a:xfrm>
            <a:off x="2479995" y="3213885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Thanks for your attention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325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A1961B-0774-582B-137A-EB0B6DB35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2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9B84DA6-51AD-1EA4-DF22-7A286B0FCA51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/>
              <a:t>Debugging problem with Timepix2</a:t>
            </a:r>
            <a:endParaRPr lang="cs-CZ"/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FBADD6D3-FA43-ED7D-1F84-FC20774D3B4B}"/>
              </a:ext>
            </a:extLst>
          </p:cNvPr>
          <p:cNvSpPr/>
          <p:nvPr/>
        </p:nvSpPr>
        <p:spPr>
          <a:xfrm>
            <a:off x="493039" y="2505326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6">
            <a:extLst>
              <a:ext uri="{FF2B5EF4-FFF2-40B4-BE49-F238E27FC236}">
                <a16:creationId xmlns:a16="http://schemas.microsoft.com/office/drawing/2014/main" id="{76A7B0E8-DF19-7341-8B04-54DB7FA146EC}"/>
              </a:ext>
            </a:extLst>
          </p:cNvPr>
          <p:cNvCxnSpPr>
            <a:cxnSpLocks/>
          </p:cNvCxnSpPr>
          <p:nvPr/>
        </p:nvCxnSpPr>
        <p:spPr>
          <a:xfrm flipV="1">
            <a:off x="2333274" y="3050389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2">
            <a:extLst>
              <a:ext uri="{FF2B5EF4-FFF2-40B4-BE49-F238E27FC236}">
                <a16:creationId xmlns:a16="http://schemas.microsoft.com/office/drawing/2014/main" id="{8172AC47-BCD0-C795-F5B3-F01BF5236A4D}"/>
              </a:ext>
            </a:extLst>
          </p:cNvPr>
          <p:cNvSpPr/>
          <p:nvPr/>
        </p:nvSpPr>
        <p:spPr>
          <a:xfrm>
            <a:off x="4966023" y="2498467"/>
            <a:ext cx="1490876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AF9D65C5-488E-1C7B-F6AA-0B4330619B04}"/>
              </a:ext>
            </a:extLst>
          </p:cNvPr>
          <p:cNvSpPr/>
          <p:nvPr/>
        </p:nvSpPr>
        <p:spPr>
          <a:xfrm>
            <a:off x="2729531" y="2505326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ED5F8F1F-D926-D23B-D04F-904FF3AA2A92}"/>
              </a:ext>
            </a:extLst>
          </p:cNvPr>
          <p:cNvCxnSpPr>
            <a:cxnSpLocks/>
          </p:cNvCxnSpPr>
          <p:nvPr/>
        </p:nvCxnSpPr>
        <p:spPr>
          <a:xfrm flipV="1">
            <a:off x="4554128" y="3046960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dpis 1">
            <a:extLst>
              <a:ext uri="{FF2B5EF4-FFF2-40B4-BE49-F238E27FC236}">
                <a16:creationId xmlns:a16="http://schemas.microsoft.com/office/drawing/2014/main" id="{8CF00602-4DFA-8F90-126A-DFCDBCA62D54}"/>
              </a:ext>
            </a:extLst>
          </p:cNvPr>
          <p:cNvSpPr txBox="1">
            <a:spLocks/>
          </p:cNvSpPr>
          <p:nvPr/>
        </p:nvSpPr>
        <p:spPr>
          <a:xfrm>
            <a:off x="386141" y="1883054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Setup: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8C34E7-5F39-CE1B-B305-74399EAA562F}"/>
              </a:ext>
            </a:extLst>
          </p:cNvPr>
          <p:cNvSpPr txBox="1">
            <a:spLocks/>
          </p:cNvSpPr>
          <p:nvPr/>
        </p:nvSpPr>
        <p:spPr>
          <a:xfrm>
            <a:off x="493039" y="3804182"/>
            <a:ext cx="6747516" cy="255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basic registers :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4-bits counters (D,C) : OK</a:t>
            </a:r>
          </a:p>
          <a:p>
            <a:endParaRPr lang="en-US" sz="2400"/>
          </a:p>
          <a:p>
            <a:r>
              <a:rPr lang="en-US" sz="2400"/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10 – bits counter (A, B): Problem with one column of pixels -&gt; unable to connect to Katherine</a:t>
            </a:r>
            <a:endParaRPr lang="cs-CZ" sz="2400"/>
          </a:p>
          <a:p>
            <a:endParaRPr lang="cs-CZ" sz="2400"/>
          </a:p>
          <a:p>
            <a:r>
              <a:rPr lang="en-US" sz="600"/>
              <a:t> </a:t>
            </a:r>
          </a:p>
          <a:p>
            <a:endParaRPr lang="en-US" sz="2400"/>
          </a:p>
          <a:p>
            <a:endParaRPr lang="en-US" sz="6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28219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A1961B-0774-582B-137A-EB0B6DB35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3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9B84DA6-51AD-1EA4-DF22-7A286B0FCA51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err="1"/>
              <a:t>Debuging</a:t>
            </a:r>
            <a:r>
              <a:rPr lang="en-US"/>
              <a:t> problem with Timepix2</a:t>
            </a:r>
            <a:endParaRPr lang="cs-CZ"/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FBADD6D3-FA43-ED7D-1F84-FC20774D3B4B}"/>
              </a:ext>
            </a:extLst>
          </p:cNvPr>
          <p:cNvSpPr/>
          <p:nvPr/>
        </p:nvSpPr>
        <p:spPr>
          <a:xfrm>
            <a:off x="567683" y="369683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6">
            <a:extLst>
              <a:ext uri="{FF2B5EF4-FFF2-40B4-BE49-F238E27FC236}">
                <a16:creationId xmlns:a16="http://schemas.microsoft.com/office/drawing/2014/main" id="{76A7B0E8-DF19-7341-8B04-54DB7FA146EC}"/>
              </a:ext>
            </a:extLst>
          </p:cNvPr>
          <p:cNvCxnSpPr>
            <a:cxnSpLocks/>
          </p:cNvCxnSpPr>
          <p:nvPr/>
        </p:nvCxnSpPr>
        <p:spPr>
          <a:xfrm flipV="1">
            <a:off x="2407918" y="4241894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2">
            <a:extLst>
              <a:ext uri="{FF2B5EF4-FFF2-40B4-BE49-F238E27FC236}">
                <a16:creationId xmlns:a16="http://schemas.microsoft.com/office/drawing/2014/main" id="{8172AC47-BCD0-C795-F5B3-F01BF5236A4D}"/>
              </a:ext>
            </a:extLst>
          </p:cNvPr>
          <p:cNvSpPr/>
          <p:nvPr/>
        </p:nvSpPr>
        <p:spPr>
          <a:xfrm>
            <a:off x="5242974" y="4245323"/>
            <a:ext cx="1490876" cy="1760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 err="1"/>
              <a:t>Hardpix</a:t>
            </a:r>
            <a:endParaRPr lang="en-US" sz="2000"/>
          </a:p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AF9D65C5-488E-1C7B-F6AA-0B4330619B04}"/>
              </a:ext>
            </a:extLst>
          </p:cNvPr>
          <p:cNvSpPr/>
          <p:nvPr/>
        </p:nvSpPr>
        <p:spPr>
          <a:xfrm>
            <a:off x="2804175" y="369683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ED5F8F1F-D926-D23B-D04F-904FF3AA2A92}"/>
              </a:ext>
            </a:extLst>
          </p:cNvPr>
          <p:cNvCxnSpPr>
            <a:cxnSpLocks/>
          </p:cNvCxnSpPr>
          <p:nvPr/>
        </p:nvCxnSpPr>
        <p:spPr>
          <a:xfrm>
            <a:off x="4646644" y="3822016"/>
            <a:ext cx="596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dpis 1">
            <a:extLst>
              <a:ext uri="{FF2B5EF4-FFF2-40B4-BE49-F238E27FC236}">
                <a16:creationId xmlns:a16="http://schemas.microsoft.com/office/drawing/2014/main" id="{8CF00602-4DFA-8F90-126A-DFCDBCA62D54}"/>
              </a:ext>
            </a:extLst>
          </p:cNvPr>
          <p:cNvSpPr txBox="1">
            <a:spLocks/>
          </p:cNvSpPr>
          <p:nvPr/>
        </p:nvSpPr>
        <p:spPr>
          <a:xfrm>
            <a:off x="386141" y="1883054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Setup:</a:t>
            </a:r>
            <a:endParaRPr lang="cs-CZ" sz="240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091DC3C9-7CC4-7E2C-D006-7CF2FF29BA8E}"/>
              </a:ext>
            </a:extLst>
          </p:cNvPr>
          <p:cNvSpPr/>
          <p:nvPr/>
        </p:nvSpPr>
        <p:spPr>
          <a:xfrm>
            <a:off x="5242974" y="2495039"/>
            <a:ext cx="1490876" cy="1527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UWB</a:t>
            </a:r>
          </a:p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cxnSp>
        <p:nvCxnSpPr>
          <p:cNvPr id="8" name="Přímá spojnice se šipkou 17">
            <a:extLst>
              <a:ext uri="{FF2B5EF4-FFF2-40B4-BE49-F238E27FC236}">
                <a16:creationId xmlns:a16="http://schemas.microsoft.com/office/drawing/2014/main" id="{118D0690-00DF-3108-F4DE-25B7B1999162}"/>
              </a:ext>
            </a:extLst>
          </p:cNvPr>
          <p:cNvCxnSpPr>
            <a:cxnSpLocks/>
          </p:cNvCxnSpPr>
          <p:nvPr/>
        </p:nvCxnSpPr>
        <p:spPr>
          <a:xfrm>
            <a:off x="4646644" y="4711535"/>
            <a:ext cx="59633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4</a:t>
            </a:fld>
            <a:r>
              <a:rPr lang="en-US"/>
              <a:t> </a:t>
            </a:r>
            <a:endParaRPr lang="cs-CZ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E2BF5FED-99F0-6C55-3359-5D38A87A80B9}"/>
              </a:ext>
            </a:extLst>
          </p:cNvPr>
          <p:cNvSpPr/>
          <p:nvPr/>
        </p:nvSpPr>
        <p:spPr>
          <a:xfrm>
            <a:off x="1448692" y="3522363"/>
            <a:ext cx="1842469" cy="109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Z</a:t>
            </a:r>
            <a:r>
              <a:rPr lang="cs-CZ" sz="2000" err="1"/>
              <a:t>ákladní</a:t>
            </a:r>
            <a:endParaRPr lang="cs-CZ" sz="2000"/>
          </a:p>
          <a:p>
            <a:pPr algn="ctr"/>
            <a:r>
              <a:rPr lang="cs-CZ" sz="2000"/>
              <a:t>deska</a:t>
            </a:r>
          </a:p>
          <a:p>
            <a:pPr algn="ctr"/>
            <a:endParaRPr lang="cs-CZ" sz="788"/>
          </a:p>
        </p:txBody>
      </p:sp>
      <p:cxnSp>
        <p:nvCxnSpPr>
          <p:cNvPr id="6" name="Přímá spojnice se šipkou 16">
            <a:extLst>
              <a:ext uri="{FF2B5EF4-FFF2-40B4-BE49-F238E27FC236}">
                <a16:creationId xmlns:a16="http://schemas.microsoft.com/office/drawing/2014/main" id="{50EDEB55-0C30-B3EC-9258-A4D4BC4E278A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2365945" y="2873838"/>
            <a:ext cx="3982" cy="648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12">
            <a:extLst>
              <a:ext uri="{FF2B5EF4-FFF2-40B4-BE49-F238E27FC236}">
                <a16:creationId xmlns:a16="http://schemas.microsoft.com/office/drawing/2014/main" id="{63F4A0AA-3B11-8704-0D96-78E91FDFBA59}"/>
              </a:ext>
            </a:extLst>
          </p:cNvPr>
          <p:cNvSpPr/>
          <p:nvPr/>
        </p:nvSpPr>
        <p:spPr>
          <a:xfrm>
            <a:off x="1444710" y="1776853"/>
            <a:ext cx="1842469" cy="109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  <a:endParaRPr lang="cs-CZ" sz="2000"/>
          </a:p>
          <a:p>
            <a:pPr algn="ctr"/>
            <a:endParaRPr lang="cs-CZ" sz="788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1C31B07-9E26-32A6-D569-4CB45A9B46FF}"/>
              </a:ext>
            </a:extLst>
          </p:cNvPr>
          <p:cNvSpPr/>
          <p:nvPr/>
        </p:nvSpPr>
        <p:spPr>
          <a:xfrm>
            <a:off x="1260268" y="1466764"/>
            <a:ext cx="5499026" cy="344299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FA43D68D-EC7F-1CA0-F1D5-2696CE090109}"/>
              </a:ext>
            </a:extLst>
          </p:cNvPr>
          <p:cNvSpPr txBox="1">
            <a:spLocks/>
          </p:cNvSpPr>
          <p:nvPr/>
        </p:nvSpPr>
        <p:spPr>
          <a:xfrm>
            <a:off x="5838291" y="1589785"/>
            <a:ext cx="84014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2400">
                <a:solidFill>
                  <a:schemeClr val="accent6">
                    <a:lumMod val="75000"/>
                  </a:schemeClr>
                </a:solidFill>
              </a:rPr>
              <a:t>PCB</a:t>
            </a:r>
          </a:p>
        </p:txBody>
      </p:sp>
      <p:cxnSp>
        <p:nvCxnSpPr>
          <p:cNvPr id="13" name="Přímá spojnice se šipkou 16">
            <a:extLst>
              <a:ext uri="{FF2B5EF4-FFF2-40B4-BE49-F238E27FC236}">
                <a16:creationId xmlns:a16="http://schemas.microsoft.com/office/drawing/2014/main" id="{B22DB959-7088-A3D8-9678-C389278D5FF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9294" y="3188262"/>
            <a:ext cx="7432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2">
            <a:extLst>
              <a:ext uri="{FF2B5EF4-FFF2-40B4-BE49-F238E27FC236}">
                <a16:creationId xmlns:a16="http://schemas.microsoft.com/office/drawing/2014/main" id="{6B51FFB6-0AEB-92F3-C843-691BE17584A9}"/>
              </a:ext>
            </a:extLst>
          </p:cNvPr>
          <p:cNvSpPr/>
          <p:nvPr/>
        </p:nvSpPr>
        <p:spPr>
          <a:xfrm>
            <a:off x="7502561" y="2681945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Uživatel</a:t>
            </a:r>
          </a:p>
          <a:p>
            <a:pPr algn="ctr"/>
            <a:r>
              <a:rPr lang="en-US" sz="2000"/>
              <a:t>(PC)</a:t>
            </a:r>
            <a:endParaRPr lang="cs-CZ" sz="2000"/>
          </a:p>
          <a:p>
            <a:pPr algn="ctr"/>
            <a:endParaRPr lang="cs-CZ" sz="788"/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00D1C593-FEA8-1201-46AD-A1B6D34D7755}"/>
              </a:ext>
            </a:extLst>
          </p:cNvPr>
          <p:cNvSpPr txBox="1">
            <a:spLocks/>
          </p:cNvSpPr>
          <p:nvPr/>
        </p:nvSpPr>
        <p:spPr>
          <a:xfrm>
            <a:off x="6710857" y="2768517"/>
            <a:ext cx="84014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USB</a:t>
            </a:r>
            <a:endParaRPr lang="cs-CZ" sz="240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9C28636-5E2A-7503-6E0B-1C11BE73A30B}"/>
              </a:ext>
            </a:extLst>
          </p:cNvPr>
          <p:cNvSpPr txBox="1"/>
          <p:nvPr/>
        </p:nvSpPr>
        <p:spPr>
          <a:xfrm>
            <a:off x="3583648" y="3470690"/>
            <a:ext cx="288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Mikrokontrolér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Napájení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Konverze log. úrovní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USB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64CF9B1-C0D9-7850-95EB-E018D09954A7}"/>
              </a:ext>
            </a:extLst>
          </p:cNvPr>
          <p:cNvSpPr txBox="1"/>
          <p:nvPr/>
        </p:nvSpPr>
        <p:spPr>
          <a:xfrm>
            <a:off x="3431916" y="1863125"/>
            <a:ext cx="288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Timepix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HV zdroj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Měření teploty</a:t>
            </a:r>
          </a:p>
        </p:txBody>
      </p:sp>
    </p:spTree>
    <p:extLst>
      <p:ext uri="{BB962C8B-B14F-4D97-AF65-F5344CB8AC3E}">
        <p14:creationId xmlns:p14="http://schemas.microsoft.com/office/powerpoint/2010/main" val="12444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4CEB30-5B3F-DA78-9133-BB0DD0EB1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5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Obdélník 12">
            <a:extLst>
              <a:ext uri="{FF2B5EF4-FFF2-40B4-BE49-F238E27FC236}">
                <a16:creationId xmlns:a16="http://schemas.microsoft.com/office/drawing/2014/main" id="{213A90E0-C1D0-05E1-03F8-23479634C325}"/>
              </a:ext>
            </a:extLst>
          </p:cNvPr>
          <p:cNvSpPr/>
          <p:nvPr/>
        </p:nvSpPr>
        <p:spPr>
          <a:xfrm>
            <a:off x="416336" y="2513991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+5V</a:t>
            </a:r>
          </a:p>
          <a:p>
            <a:pPr algn="ctr"/>
            <a:r>
              <a:rPr lang="cs-CZ" sz="2000"/>
              <a:t>USB-C</a:t>
            </a:r>
          </a:p>
          <a:p>
            <a:pPr algn="ctr"/>
            <a:endParaRPr lang="cs-CZ" sz="788"/>
          </a:p>
        </p:txBody>
      </p:sp>
      <p:sp>
        <p:nvSpPr>
          <p:cNvPr id="6" name="Obdélník 12">
            <a:extLst>
              <a:ext uri="{FF2B5EF4-FFF2-40B4-BE49-F238E27FC236}">
                <a16:creationId xmlns:a16="http://schemas.microsoft.com/office/drawing/2014/main" id="{A0072DD8-29A5-6E24-CAA3-B6C9CAFFB5BC}"/>
              </a:ext>
            </a:extLst>
          </p:cNvPr>
          <p:cNvSpPr/>
          <p:nvPr/>
        </p:nvSpPr>
        <p:spPr>
          <a:xfrm>
            <a:off x="2393676" y="2513991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+3V3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4C7014C2-3B8D-5F52-2616-9C64702EBE28}"/>
              </a:ext>
            </a:extLst>
          </p:cNvPr>
          <p:cNvSpPr/>
          <p:nvPr/>
        </p:nvSpPr>
        <p:spPr>
          <a:xfrm>
            <a:off x="4658496" y="2513990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+2V5</a:t>
            </a:r>
          </a:p>
          <a:p>
            <a:pPr algn="ctr"/>
            <a:endParaRPr lang="cs-CZ" sz="788"/>
          </a:p>
        </p:txBody>
      </p:sp>
      <p:cxnSp>
        <p:nvCxnSpPr>
          <p:cNvPr id="9" name="Přímá spojnice se šipkou 17">
            <a:extLst>
              <a:ext uri="{FF2B5EF4-FFF2-40B4-BE49-F238E27FC236}">
                <a16:creationId xmlns:a16="http://schemas.microsoft.com/office/drawing/2014/main" id="{6478B4FB-B912-01CF-0B2F-8CC9CEFC41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03961" y="3012252"/>
            <a:ext cx="66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6053EC70-45F2-3E74-1C4D-BFBB4FF238C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81301" y="3012252"/>
            <a:ext cx="984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adpis 1">
            <a:extLst>
              <a:ext uri="{FF2B5EF4-FFF2-40B4-BE49-F238E27FC236}">
                <a16:creationId xmlns:a16="http://schemas.microsoft.com/office/drawing/2014/main" id="{FF9C7745-E9E3-90ED-CE07-A15AE79A600E}"/>
              </a:ext>
            </a:extLst>
          </p:cNvPr>
          <p:cNvSpPr txBox="1">
            <a:spLocks/>
          </p:cNvSpPr>
          <p:nvPr/>
        </p:nvSpPr>
        <p:spPr>
          <a:xfrm>
            <a:off x="3681301" y="2729659"/>
            <a:ext cx="1062940" cy="28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1400"/>
              <a:t>EN_2V5</a:t>
            </a:r>
          </a:p>
        </p:txBody>
      </p:sp>
      <p:sp>
        <p:nvSpPr>
          <p:cNvPr id="20" name="Obdélník 12">
            <a:extLst>
              <a:ext uri="{FF2B5EF4-FFF2-40B4-BE49-F238E27FC236}">
                <a16:creationId xmlns:a16="http://schemas.microsoft.com/office/drawing/2014/main" id="{20B2CC72-BC66-B6ED-BECC-7CB2B311163C}"/>
              </a:ext>
            </a:extLst>
          </p:cNvPr>
          <p:cNvSpPr/>
          <p:nvPr/>
        </p:nvSpPr>
        <p:spPr>
          <a:xfrm>
            <a:off x="6923316" y="2513990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+1V2</a:t>
            </a:r>
          </a:p>
          <a:p>
            <a:pPr algn="ctr"/>
            <a:endParaRPr lang="cs-CZ" sz="788"/>
          </a:p>
        </p:txBody>
      </p:sp>
      <p:cxnSp>
        <p:nvCxnSpPr>
          <p:cNvPr id="21" name="Přímá spojnice se šipkou 17">
            <a:extLst>
              <a:ext uri="{FF2B5EF4-FFF2-40B4-BE49-F238E27FC236}">
                <a16:creationId xmlns:a16="http://schemas.microsoft.com/office/drawing/2014/main" id="{0AC43438-65E7-0D9B-F7AC-0FCCE9917F5A}"/>
              </a:ext>
            </a:extLst>
          </p:cNvPr>
          <p:cNvCxnSpPr>
            <a:cxnSpLocks/>
          </p:cNvCxnSpPr>
          <p:nvPr/>
        </p:nvCxnSpPr>
        <p:spPr>
          <a:xfrm>
            <a:off x="5946121" y="3012252"/>
            <a:ext cx="984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adpis 1">
            <a:extLst>
              <a:ext uri="{FF2B5EF4-FFF2-40B4-BE49-F238E27FC236}">
                <a16:creationId xmlns:a16="http://schemas.microsoft.com/office/drawing/2014/main" id="{BE2A0AD9-52B7-F9EF-CABB-009BDCD76454}"/>
              </a:ext>
            </a:extLst>
          </p:cNvPr>
          <p:cNvSpPr txBox="1">
            <a:spLocks/>
          </p:cNvSpPr>
          <p:nvPr/>
        </p:nvSpPr>
        <p:spPr>
          <a:xfrm>
            <a:off x="5946121" y="2729659"/>
            <a:ext cx="1062940" cy="28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1400"/>
              <a:t>EN_1V2</a:t>
            </a:r>
          </a:p>
        </p:txBody>
      </p:sp>
    </p:spTree>
    <p:extLst>
      <p:ext uri="{BB962C8B-B14F-4D97-AF65-F5344CB8AC3E}">
        <p14:creationId xmlns:p14="http://schemas.microsoft.com/office/powerpoint/2010/main" val="394531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4CEB30-5B3F-DA78-9133-BB0DD0EB1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6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Obdélník 12">
            <a:extLst>
              <a:ext uri="{FF2B5EF4-FFF2-40B4-BE49-F238E27FC236}">
                <a16:creationId xmlns:a16="http://schemas.microsoft.com/office/drawing/2014/main" id="{213A90E0-C1D0-05E1-03F8-23479634C325}"/>
              </a:ext>
            </a:extLst>
          </p:cNvPr>
          <p:cNvSpPr/>
          <p:nvPr/>
        </p:nvSpPr>
        <p:spPr>
          <a:xfrm>
            <a:off x="1362001" y="2697813"/>
            <a:ext cx="2332477" cy="8226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1400"/>
              <a:t>Nastavení rozlišení senzoru na 12 bitů</a:t>
            </a:r>
          </a:p>
          <a:p>
            <a:pPr algn="ctr"/>
            <a:endParaRPr lang="cs-CZ" sz="788"/>
          </a:p>
        </p:txBody>
      </p:sp>
      <p:sp>
        <p:nvSpPr>
          <p:cNvPr id="10" name="Obdélník 12">
            <a:extLst>
              <a:ext uri="{FF2B5EF4-FFF2-40B4-BE49-F238E27FC236}">
                <a16:creationId xmlns:a16="http://schemas.microsoft.com/office/drawing/2014/main" id="{9FD254CB-99AD-2B42-6783-B2C5B13E65FF}"/>
              </a:ext>
            </a:extLst>
          </p:cNvPr>
          <p:cNvSpPr/>
          <p:nvPr/>
        </p:nvSpPr>
        <p:spPr>
          <a:xfrm>
            <a:off x="1362001" y="3844822"/>
            <a:ext cx="2332482" cy="8226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1400"/>
              <a:t>Výběr registru senzoru, kde je uložená informace o teplotě</a:t>
            </a:r>
          </a:p>
          <a:p>
            <a:pPr algn="ctr"/>
            <a:endParaRPr lang="cs-CZ" sz="788"/>
          </a:p>
        </p:txBody>
      </p:sp>
      <p:cxnSp>
        <p:nvCxnSpPr>
          <p:cNvPr id="27" name="Přímá spojnice se šipkou 17">
            <a:extLst>
              <a:ext uri="{FF2B5EF4-FFF2-40B4-BE49-F238E27FC236}">
                <a16:creationId xmlns:a16="http://schemas.microsoft.com/office/drawing/2014/main" id="{8DAA9388-9DD8-8202-8E17-76FC16A89239}"/>
              </a:ext>
            </a:extLst>
          </p:cNvPr>
          <p:cNvCxnSpPr>
            <a:cxnSpLocks/>
          </p:cNvCxnSpPr>
          <p:nvPr/>
        </p:nvCxnSpPr>
        <p:spPr>
          <a:xfrm>
            <a:off x="2501166" y="2373439"/>
            <a:ext cx="0" cy="324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12">
            <a:extLst>
              <a:ext uri="{FF2B5EF4-FFF2-40B4-BE49-F238E27FC236}">
                <a16:creationId xmlns:a16="http://schemas.microsoft.com/office/drawing/2014/main" id="{7F518183-6F1C-0781-78C4-6E2332790ADE}"/>
              </a:ext>
            </a:extLst>
          </p:cNvPr>
          <p:cNvSpPr/>
          <p:nvPr/>
        </p:nvSpPr>
        <p:spPr>
          <a:xfrm>
            <a:off x="4571995" y="2697813"/>
            <a:ext cx="2332482" cy="8226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1400"/>
              <a:t>Převod teploty na desetiné číslo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76D3D3E9-E391-EEEC-EE5A-66014B4CC031}"/>
              </a:ext>
            </a:extLst>
          </p:cNvPr>
          <p:cNvSpPr/>
          <p:nvPr/>
        </p:nvSpPr>
        <p:spPr>
          <a:xfrm>
            <a:off x="4571995" y="3844822"/>
            <a:ext cx="2332482" cy="8226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1400"/>
              <a:t>Vyčtení teploty</a:t>
            </a:r>
          </a:p>
          <a:p>
            <a:pPr algn="ctr"/>
            <a:endParaRPr lang="cs-CZ" sz="788"/>
          </a:p>
        </p:txBody>
      </p:sp>
      <p:sp>
        <p:nvSpPr>
          <p:cNvPr id="9" name="Obdélník 12">
            <a:extLst>
              <a:ext uri="{FF2B5EF4-FFF2-40B4-BE49-F238E27FC236}">
                <a16:creationId xmlns:a16="http://schemas.microsoft.com/office/drawing/2014/main" id="{288BB78F-CF01-517C-6C95-F9A167C98D27}"/>
              </a:ext>
            </a:extLst>
          </p:cNvPr>
          <p:cNvSpPr/>
          <p:nvPr/>
        </p:nvSpPr>
        <p:spPr>
          <a:xfrm>
            <a:off x="1362001" y="1534528"/>
            <a:ext cx="2332477" cy="82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>
                <a:solidFill>
                  <a:schemeClr val="tx1"/>
                </a:solidFill>
              </a:rPr>
              <a:t>Uživatelský příkaz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054D3418-44B3-D9E4-F08F-482D1DBF6A25}"/>
              </a:ext>
            </a:extLst>
          </p:cNvPr>
          <p:cNvSpPr/>
          <p:nvPr/>
        </p:nvSpPr>
        <p:spPr>
          <a:xfrm>
            <a:off x="4572000" y="1534528"/>
            <a:ext cx="2332477" cy="82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>
                <a:solidFill>
                  <a:schemeClr val="tx1"/>
                </a:solidFill>
              </a:rPr>
              <a:t>Teplota na desce s Timepix 2 </a:t>
            </a:r>
          </a:p>
          <a:p>
            <a:pPr algn="ctr"/>
            <a:endParaRPr lang="cs-CZ" sz="788"/>
          </a:p>
        </p:txBody>
      </p:sp>
      <p:cxnSp>
        <p:nvCxnSpPr>
          <p:cNvPr id="14" name="Přímá spojnice se šipkou 17">
            <a:extLst>
              <a:ext uri="{FF2B5EF4-FFF2-40B4-BE49-F238E27FC236}">
                <a16:creationId xmlns:a16="http://schemas.microsoft.com/office/drawing/2014/main" id="{76E258DA-3F2D-F4D1-A542-BD7DDDAEB21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528240" y="3520448"/>
            <a:ext cx="2" cy="324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7">
            <a:extLst>
              <a:ext uri="{FF2B5EF4-FFF2-40B4-BE49-F238E27FC236}">
                <a16:creationId xmlns:a16="http://schemas.microsoft.com/office/drawing/2014/main" id="{43D59F39-B173-F656-8FC0-1905C7DCB98C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5738236" y="2357163"/>
            <a:ext cx="3" cy="340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17">
            <a:extLst>
              <a:ext uri="{FF2B5EF4-FFF2-40B4-BE49-F238E27FC236}">
                <a16:creationId xmlns:a16="http://schemas.microsoft.com/office/drawing/2014/main" id="{E5A71A72-8F10-A488-9151-9C09A3FF0CE3}"/>
              </a:ext>
            </a:extLst>
          </p:cNvPr>
          <p:cNvCxnSpPr>
            <a:cxnSpLocks/>
          </p:cNvCxnSpPr>
          <p:nvPr/>
        </p:nvCxnSpPr>
        <p:spPr>
          <a:xfrm flipV="1">
            <a:off x="5738233" y="3530245"/>
            <a:ext cx="3" cy="340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17">
            <a:extLst>
              <a:ext uri="{FF2B5EF4-FFF2-40B4-BE49-F238E27FC236}">
                <a16:creationId xmlns:a16="http://schemas.microsoft.com/office/drawing/2014/main" id="{551E0EDD-84C7-8B40-B1D8-11ED25B3B34C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694483" y="4256140"/>
            <a:ext cx="8775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8384CF60-D125-CD47-B70E-EA5E548F285E}"/>
              </a:ext>
            </a:extLst>
          </p:cNvPr>
          <p:cNvCxnSpPr>
            <a:cxnSpLocks/>
          </p:cNvCxnSpPr>
          <p:nvPr/>
        </p:nvCxnSpPr>
        <p:spPr>
          <a:xfrm>
            <a:off x="4133239" y="1534528"/>
            <a:ext cx="0" cy="237074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7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8BC6C2EE-8ACB-4BA8-8F0B-156B2D0B1771}"/>
              </a:ext>
            </a:extLst>
          </p:cNvPr>
          <p:cNvSpPr txBox="1">
            <a:spLocks/>
          </p:cNvSpPr>
          <p:nvPr/>
        </p:nvSpPr>
        <p:spPr>
          <a:xfrm>
            <a:off x="386142" y="2264943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PCBs:</a:t>
            </a:r>
            <a:endParaRPr lang="cs-CZ" sz="2400"/>
          </a:p>
        </p:txBody>
      </p:sp>
      <p:pic>
        <p:nvPicPr>
          <p:cNvPr id="7" name="Obrázek 6" descr="Obsah obrázku elektronika, obvod, Elektronická součástka, Obvodoví součástka&#10;&#10;Popis byl vytvořen automaticky">
            <a:extLst>
              <a:ext uri="{FF2B5EF4-FFF2-40B4-BE49-F238E27FC236}">
                <a16:creationId xmlns:a16="http://schemas.microsoft.com/office/drawing/2014/main" id="{BDD7C8DA-620D-EB06-484A-6887900E0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318" y="2856277"/>
            <a:ext cx="3715041" cy="1603438"/>
          </a:xfrm>
          <a:prstGeom prst="rect">
            <a:avLst/>
          </a:prstGeom>
        </p:spPr>
      </p:pic>
      <p:pic>
        <p:nvPicPr>
          <p:cNvPr id="9" name="Obrázek 8" descr="Obsah obrázku elektronika, Elektronická součástka, Obvodoví součástka, Elektronické inženýrství&#10;&#10;Popis byl vytvořen automaticky">
            <a:extLst>
              <a:ext uri="{FF2B5EF4-FFF2-40B4-BE49-F238E27FC236}">
                <a16:creationId xmlns:a16="http://schemas.microsoft.com/office/drawing/2014/main" id="{493B0565-779F-CF6B-F5D6-50FD28808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7" y="4605213"/>
            <a:ext cx="3715042" cy="1621645"/>
          </a:xfrm>
          <a:prstGeom prst="rect">
            <a:avLst/>
          </a:prstGeom>
        </p:spPr>
      </p:pic>
      <p:pic>
        <p:nvPicPr>
          <p:cNvPr id="16" name="Obrázek 15" descr="Obsah obrázku elektronika, Elektronická součástka, Obvodoví součástka, obvod&#10;&#10;Popis byl vytvořen automaticky">
            <a:extLst>
              <a:ext uri="{FF2B5EF4-FFF2-40B4-BE49-F238E27FC236}">
                <a16:creationId xmlns:a16="http://schemas.microsoft.com/office/drawing/2014/main" id="{47218947-B384-0D16-354A-85D06C86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2476" y="2876927"/>
            <a:ext cx="3924833" cy="1603438"/>
          </a:xfrm>
          <a:prstGeom prst="rect">
            <a:avLst/>
          </a:prstGeom>
        </p:spPr>
      </p:pic>
      <p:pic>
        <p:nvPicPr>
          <p:cNvPr id="18" name="Obrázek 17" descr="Obsah obrázku obvod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E459D89B-346D-7FBF-5209-4BD05AAFA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76" y="4676683"/>
            <a:ext cx="3836124" cy="1478703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22D18833-DB88-3EA3-51DE-0F1085981A16}"/>
              </a:ext>
            </a:extLst>
          </p:cNvPr>
          <p:cNvSpPr txBox="1">
            <a:spLocks/>
          </p:cNvSpPr>
          <p:nvPr/>
        </p:nvSpPr>
        <p:spPr>
          <a:xfrm>
            <a:off x="1936274" y="2410441"/>
            <a:ext cx="1680286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Mainboard</a:t>
            </a:r>
            <a:endParaRPr lang="cs-CZ" sz="2400"/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AACE1EA9-BAB6-8E1E-6655-EA45AF2057F5}"/>
              </a:ext>
            </a:extLst>
          </p:cNvPr>
          <p:cNvSpPr txBox="1">
            <a:spLocks/>
          </p:cNvSpPr>
          <p:nvPr/>
        </p:nvSpPr>
        <p:spPr>
          <a:xfrm>
            <a:off x="5919151" y="2443621"/>
            <a:ext cx="1680286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Chipboard</a:t>
            </a:r>
            <a:endParaRPr lang="cs-CZ" sz="2400"/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8345F722-ED41-1BFD-2F68-5A44FF954B5B}"/>
              </a:ext>
            </a:extLst>
          </p:cNvPr>
          <p:cNvSpPr txBox="1">
            <a:spLocks/>
          </p:cNvSpPr>
          <p:nvPr/>
        </p:nvSpPr>
        <p:spPr>
          <a:xfrm>
            <a:off x="2263830" y="5872167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TOP</a:t>
            </a:r>
            <a:endParaRPr lang="cs-CZ" sz="1800"/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BFDFF684-ED9E-BBE7-989E-23100C3F8B9E}"/>
              </a:ext>
            </a:extLst>
          </p:cNvPr>
          <p:cNvSpPr txBox="1">
            <a:spLocks/>
          </p:cNvSpPr>
          <p:nvPr/>
        </p:nvSpPr>
        <p:spPr>
          <a:xfrm>
            <a:off x="6188663" y="5933632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TOP</a:t>
            </a:r>
            <a:endParaRPr lang="cs-CZ" sz="1800"/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EC6249DD-8552-1E00-C65F-871AF4CDD0EA}"/>
              </a:ext>
            </a:extLst>
          </p:cNvPr>
          <p:cNvSpPr txBox="1">
            <a:spLocks/>
          </p:cNvSpPr>
          <p:nvPr/>
        </p:nvSpPr>
        <p:spPr>
          <a:xfrm>
            <a:off x="6188663" y="4247783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BOT</a:t>
            </a:r>
            <a:endParaRPr lang="cs-CZ" sz="1800"/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F14EADAE-0914-3B8B-D59F-BF021FDAEC26}"/>
              </a:ext>
            </a:extLst>
          </p:cNvPr>
          <p:cNvSpPr txBox="1">
            <a:spLocks/>
          </p:cNvSpPr>
          <p:nvPr/>
        </p:nvSpPr>
        <p:spPr>
          <a:xfrm>
            <a:off x="2263830" y="4128519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BOT</a:t>
            </a:r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7382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8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500553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Properties of device:</a:t>
            </a:r>
            <a:endParaRPr lang="cs-CZ" sz="24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87FDA42-07A6-157B-BB6F-3FBB6EF4DFEC}"/>
              </a:ext>
            </a:extLst>
          </p:cNvPr>
          <p:cNvSpPr txBox="1"/>
          <p:nvPr/>
        </p:nvSpPr>
        <p:spPr>
          <a:xfrm>
            <a:off x="531845" y="3112537"/>
            <a:ext cx="67698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Interface: USB - type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Comm. speed : USB High Speed: 480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Timepix2 readout speed : up to 50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HV source: 30 – 150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Power consumption low as possible: first test -&gt; 350 </a:t>
            </a:r>
            <a:r>
              <a:rPr lang="en-US" err="1"/>
              <a:t>mW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MCU : STM32U5A9 : Arm Cortex-M33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RAM: 2.44MB, Flash: 4MB, 160 </a:t>
            </a:r>
            <a:r>
              <a:rPr lang="en-US" err="1"/>
              <a:t>Mhz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err="1"/>
              <a:t>Dimension</a:t>
            </a:r>
            <a:r>
              <a:rPr lang="en-US"/>
              <a:t> of device : 70 x 20 x 15 mm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446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9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28182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Progress:</a:t>
            </a:r>
            <a:endParaRPr lang="cs-CZ" sz="2400"/>
          </a:p>
        </p:txBody>
      </p:sp>
      <p:pic>
        <p:nvPicPr>
          <p:cNvPr id="10" name="Obrázek 9" descr="Obsah obrázku elektronika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8AF8808F-3FA0-3999-85EC-02CFA653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83" y="2731073"/>
            <a:ext cx="4462476" cy="3130931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F98B4AD4-82D6-E457-3196-C7D49CC628B9}"/>
              </a:ext>
            </a:extLst>
          </p:cNvPr>
          <p:cNvSpPr txBox="1"/>
          <p:nvPr/>
        </p:nvSpPr>
        <p:spPr>
          <a:xfrm>
            <a:off x="513184" y="2893805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Digital test of Timepix2: OK</a:t>
            </a:r>
            <a:r>
              <a:rPr lang="cs-CZ"/>
              <a:t>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USB : Virtual COM port: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HV: OK 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237B5DC1-8E11-AC1F-7C4C-39FE35250677}"/>
              </a:ext>
            </a:extLst>
          </p:cNvPr>
          <p:cNvSpPr txBox="1">
            <a:spLocks/>
          </p:cNvSpPr>
          <p:nvPr/>
        </p:nvSpPr>
        <p:spPr>
          <a:xfrm>
            <a:off x="513184" y="409811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TODO:</a:t>
            </a:r>
          </a:p>
          <a:p>
            <a:endParaRPr lang="cs-CZ" sz="240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1C5D756-1641-9D48-CA38-CC3A6652DE0B}"/>
              </a:ext>
            </a:extLst>
          </p:cNvPr>
          <p:cNvSpPr txBox="1"/>
          <p:nvPr/>
        </p:nvSpPr>
        <p:spPr>
          <a:xfrm>
            <a:off x="558864" y="4525429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Connect to </a:t>
            </a:r>
            <a:r>
              <a:rPr lang="en-US" err="1"/>
              <a:t>TrackLab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Housing</a:t>
            </a: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A6A8148C-4F9B-F022-5519-3D2F1756A0C4}"/>
              </a:ext>
            </a:extLst>
          </p:cNvPr>
          <p:cNvSpPr txBox="1">
            <a:spLocks/>
          </p:cNvSpPr>
          <p:nvPr/>
        </p:nvSpPr>
        <p:spPr>
          <a:xfrm>
            <a:off x="558864" y="5390507"/>
            <a:ext cx="5802521" cy="12014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2400" err="1"/>
              <a:t>Thanks</a:t>
            </a:r>
            <a:r>
              <a:rPr lang="cs-CZ" sz="2400"/>
              <a:t> to:</a:t>
            </a:r>
          </a:p>
          <a:p>
            <a:r>
              <a:rPr lang="cs-CZ" sz="2000"/>
              <a:t>Milan </a:t>
            </a:r>
            <a:r>
              <a:rPr lang="cs-CZ" sz="2000" err="1"/>
              <a:t>Malich</a:t>
            </a:r>
            <a:r>
              <a:rPr lang="cs-CZ" sz="2000"/>
              <a:t>, Pavel Skoták, </a:t>
            </a:r>
          </a:p>
          <a:p>
            <a:r>
              <a:rPr lang="cs-CZ" sz="2000"/>
              <a:t>Michael Holík, Martin </a:t>
            </a:r>
            <a:r>
              <a:rPr lang="cs-CZ" sz="2000" err="1"/>
              <a:t>Oblrich</a:t>
            </a:r>
            <a:r>
              <a:rPr lang="cs-CZ" sz="2000"/>
              <a:t>,</a:t>
            </a:r>
          </a:p>
          <a:p>
            <a:r>
              <a:rPr lang="cs-CZ" sz="2000"/>
              <a:t>Petr Burian, Petr </a:t>
            </a:r>
            <a:r>
              <a:rPr lang="cs-CZ" sz="2000" err="1"/>
              <a:t>Smolyanskiy</a:t>
            </a:r>
            <a:r>
              <a:rPr lang="cs-CZ" sz="2000"/>
              <a:t> </a:t>
            </a:r>
            <a:endParaRPr lang="cs-CZ" sz="2400"/>
          </a:p>
          <a:p>
            <a:endParaRPr lang="en-US" sz="24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0131392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4341</TotalTime>
  <Words>334</Words>
  <Application>Microsoft Office PowerPoint</Application>
  <PresentationFormat>Předvádění na obrazovce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Technika</vt:lpstr>
      <vt:lpstr>Technika-Bold</vt:lpstr>
      <vt:lpstr>Calibri</vt:lpstr>
      <vt:lpstr>Motiv Office</vt:lpstr>
      <vt:lpstr>Status of work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Bakalářské práce shield-tpx2</dc:title>
  <dc:creator>Ondrej</dc:creator>
  <cp:lastModifiedBy>Ondrej Pavlas</cp:lastModifiedBy>
  <cp:revision>30</cp:revision>
  <dcterms:created xsi:type="dcterms:W3CDTF">2022-04-26T17:07:23Z</dcterms:created>
  <dcterms:modified xsi:type="dcterms:W3CDTF">2024-03-18T22:16:25Z</dcterms:modified>
</cp:coreProperties>
</file>