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E6EA-7628-5BAB-5FD2-3603D0FD9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8FE35-500D-FBA3-E82C-EAD81E39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A6BC-F99F-3FF3-49BE-87B75DCD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273D-ECF6-DFE5-E95F-BB73ED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B91D-551B-D5C1-035D-9EB8128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83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F5F-EBB6-547E-6162-B267F77B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177E4-27C8-D10D-FAB7-9F274962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5AC1-95FC-863C-A580-9FA13F8B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3339-BCC9-2247-5CC1-65718BE0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9AA4-016F-20FF-A16F-07478F0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21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F3CC2-D057-E560-56A1-C22694631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6834F-83F3-52A5-75A6-E2F821AF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F28D-EB41-18BE-061E-FE8B864A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402D-ACAB-4A32-7A62-21477D8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C012-E69E-F5E6-2D94-BD766ADC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493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1BA9-FB19-2DE8-260F-2673B3BE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5AC1-EF6C-06F1-4B87-370EDDA6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6227-8448-D036-409F-56F4D73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C81B-62F8-5888-6776-3B34909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8BC4-EC01-305C-FBEE-EE23AB6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78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1DE2-7C6C-98A8-71B7-85D37451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64B8-4B11-2155-0C91-6C1BFD21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2C12-7B6B-4C48-B6C3-53AAE767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654-02C5-0337-8D7D-4907D08B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C6FF-6584-7710-3092-AA777EF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E104-6A45-5C22-BDA8-1D95DD8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EC13-6EA3-2888-7FDE-DA1D2BF8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79E2-9A7C-BC88-F1C8-8274247C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6654-7976-7520-91FB-765D047B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6580-FDE4-2B36-C504-142D33C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5194-7C71-C48C-50F4-7F0F0F0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79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5427-1D69-CDC1-B407-EE776B89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0D6-CF07-64AF-6C04-192C2983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B0B0-7053-A213-0E85-130BBEE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B905E-700C-F72C-A57B-9EA1A4BE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D7C6B-531D-AC64-C1EF-80B7452D7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4A16F-C6F0-B143-0EB0-6FBF56AB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429F6-FF0B-C728-6339-18BD2245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B2B8F-B1D2-BDD1-4CF9-6D8FEF49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65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25B0-DE4C-380F-600F-C433E586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873A9-9433-3F06-1ADB-9219B1C2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E457B-A8D3-95A0-8BFD-76B8066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318D6-5286-7CB6-DA1B-8B32638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970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B8F13-CC3C-B5E5-50DC-99C61949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3E3DA-EEB5-21EE-CE30-30920BED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EBFCB-709B-A257-85F8-CEA61FD2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24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683F-BF08-0046-0217-A6FBEF28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74F-766E-E478-3EA1-74EF5BCA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619B-E0D8-B73E-A8BB-87FE0A39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7495-2D74-2561-1C30-52B651B7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6868-4A66-645C-CBB6-2976C199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6754-5537-18AA-3149-0BAF279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82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AB4-AA6E-7775-6DAE-009051A1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D5F21-46AA-0CC4-3B39-1C2A5E488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E1A2A-4FCB-C797-253C-4A854FEA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DA705-053F-F41D-01C2-5C5357E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346E-339C-856A-3F78-02E8476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85E7-9392-E591-F5B1-B16E18EB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90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FC5BC-D717-FC09-FE61-6A6517F2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452F-6412-4C2E-D6FE-C0B3CE04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D639-0C2C-E699-AA13-19515198E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D73B-92CA-9027-75C4-2C4C83EA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CF00-1940-83CF-1472-A05AA35D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959D2-8097-B559-0DDF-B1B0A790A5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6725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o-RO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361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CDCB6-636C-EF29-4D31-1F0F5D9F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ro-RO" sz="3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PRINCIPII PRIVIND ANALIZA, MONITORIZAREA ȘI REGULARIZAREA CONSUMULUI ȘI A PRODUCȚIEI DE ENERGIE ELECTRICĂ</a:t>
            </a:r>
            <a:endParaRPr lang="ro-RO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B6AFF-4470-884F-E286-85F66D8A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-145470"/>
            <a:ext cx="9144000" cy="1182135"/>
          </a:xfrm>
        </p:spPr>
        <p:txBody>
          <a:bodyPr anchor="ctr">
            <a:normAutofit fontScale="92500" lnSpcReduction="20000"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MINISTERUL EDUCAŢIEI ȘI CERCETĂRII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UNIVERSITATEA „1 DECEMBRIE 1918” DIN ALBA IULIA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FACULTATEA DE INFORMATICĂ ȘI INGINERIE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MASTER: PROGRAMARE AVANSATĂ ŞI BAZE DE DATE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2211B-5524-9940-525F-239A211C1EF8}"/>
              </a:ext>
            </a:extLst>
          </p:cNvPr>
          <p:cNvSpPr txBox="1"/>
          <p:nvPr/>
        </p:nvSpPr>
        <p:spPr>
          <a:xfrm>
            <a:off x="4998720" y="4952834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 OVIDIU BOGDAN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5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Concluzii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C585-6AD5-B68C-8871-14E0D3A616B7}"/>
              </a:ext>
            </a:extLst>
          </p:cNvPr>
          <p:cNvSpPr txBox="1"/>
          <p:nvPr/>
        </p:nvSpPr>
        <p:spPr>
          <a:xfrm>
            <a:off x="604576" y="2766012"/>
            <a:ext cx="114299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Importanța utilizării datelor reale și a tehnologiilor moderne în analiza consumului și producției de energie electrică.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Tipare istorice și diferențe semnificative între țări, prin tehnici vizuale și de clustering.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Implementarea în Python a permis analiza cantitativă, reproducibilă și flexibilă a datelor.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Rezultatele pot susține decizii strategice în domeniul energetic și al sustenabilității.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Direcțiile de cercetare viitoare vizează extinderea către modele predictive și prescriptive, cu aplicabilitate în sistemele smart-grid și politicile energetice.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339658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C585-6AD5-B68C-8871-14E0D3A616B7}"/>
              </a:ext>
            </a:extLst>
          </p:cNvPr>
          <p:cNvSpPr txBox="1"/>
          <p:nvPr/>
        </p:nvSpPr>
        <p:spPr>
          <a:xfrm>
            <a:off x="1752656" y="2826972"/>
            <a:ext cx="114299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3800" dirty="0"/>
              <a:t>Mulțumesc!</a:t>
            </a:r>
            <a:endParaRPr lang="ro-RO" sz="8000" dirty="0"/>
          </a:p>
        </p:txBody>
      </p:sp>
    </p:spTree>
    <p:extLst>
      <p:ext uri="{BB962C8B-B14F-4D97-AF65-F5344CB8AC3E}">
        <p14:creationId xmlns:p14="http://schemas.microsoft.com/office/powerpoint/2010/main" val="30657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E9FA4-69E4-9D31-B516-0281E5C7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🔍 Obiectiv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AF25-954A-106D-296F-1B700729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000" dirty="0"/>
              <a:t>Investigarea și aplicarea unor metode moderne pentru analiza consumului și producției de energie electrică</a:t>
            </a:r>
          </a:p>
          <a:p>
            <a:endParaRPr lang="ro-RO" sz="2000" dirty="0"/>
          </a:p>
          <a:p>
            <a:r>
              <a:rPr lang="ro-RO" sz="2000" dirty="0"/>
              <a:t>Pilonii principali ai cercetării:</a:t>
            </a:r>
          </a:p>
          <a:p>
            <a:pPr lvl="1"/>
            <a:r>
              <a:rPr lang="ro-RO" sz="1600" dirty="0"/>
              <a:t>Analiza datelor energetice – tendințe istorice și actuale</a:t>
            </a:r>
          </a:p>
          <a:p>
            <a:pPr lvl="1"/>
            <a:r>
              <a:rPr lang="ro-RO" sz="1600" dirty="0"/>
              <a:t>Monitorizare inteligentă – smart metering &amp; IoT</a:t>
            </a:r>
          </a:p>
          <a:p>
            <a:pPr lvl="1"/>
            <a:r>
              <a:rPr lang="ro-RO" sz="1600" dirty="0"/>
              <a:t>Modelare și simulare – tehnici cantitative aplicate pe seturi de date reale</a:t>
            </a:r>
          </a:p>
          <a:p>
            <a:pPr lvl="1"/>
            <a:r>
              <a:rPr lang="ro-RO" sz="1600" dirty="0"/>
              <a:t>Sustenabilitate &amp; digitalizare – perspective strategice și tehnologice</a:t>
            </a:r>
          </a:p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3065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91ECB-0EB2-7F9C-E6AE-09D1B728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Metode de analiză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E96C-A160-145B-349E-DC2E5B4A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o-RO" sz="2000"/>
          </a:p>
          <a:p>
            <a:endParaRPr lang="ro-RO" sz="2000"/>
          </a:p>
          <a:p>
            <a:r>
              <a:rPr lang="ro-RO" sz="2000"/>
              <a:t>Analiza descriptivă: medii, variații sezoniere, tipare de consum</a:t>
            </a:r>
          </a:p>
          <a:p>
            <a:r>
              <a:rPr lang="ro-RO" sz="2000"/>
              <a:t>Vizualizare grafică: trenduri istorice, comparații între surse</a:t>
            </a:r>
          </a:p>
          <a:p>
            <a:r>
              <a:rPr lang="ro-RO" sz="2000"/>
              <a:t>Clustering: identificarea tiparelor de consum la nivel global</a:t>
            </a:r>
          </a:p>
          <a:p>
            <a:pPr marL="0" indent="0">
              <a:buNone/>
            </a:pPr>
            <a:endParaRPr lang="ro-RO" sz="2000"/>
          </a:p>
          <a:p>
            <a:pPr marL="0" indent="0">
              <a:buNone/>
            </a:pPr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23934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AAC7C-2A1D-FD7C-2E9F-1F2D817F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Surse de date și instrumente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1ACB-29FF-E8D5-B10C-5F125331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 Global Energy Substitution (Our World in Data)</a:t>
            </a:r>
          </a:p>
          <a:p>
            <a:r>
              <a:rPr lang="en-US" sz="2000"/>
              <a:t> Primary Energy Consumption (Our World in Data)</a:t>
            </a:r>
          </a:p>
          <a:p>
            <a:endParaRPr lang="ro-RO" sz="2000"/>
          </a:p>
          <a:p>
            <a:endParaRPr lang="ro-RO" sz="2000"/>
          </a:p>
          <a:p>
            <a:r>
              <a:rPr lang="ro-RO" sz="2000"/>
              <a:t>Python (Pandas, NumPy, Scikit-learn, Matplotlib)</a:t>
            </a:r>
          </a:p>
          <a:p>
            <a:r>
              <a:rPr lang="ro-RO" sz="200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47345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11046-FCE4-F38D-90B8-6AFA9E36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Rezultate obținute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036FF-3353-0C57-CC9F-53B7DF80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730713"/>
            <a:ext cx="5131088" cy="2899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1603B-6302-E22B-DAF1-2CB9DF62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62177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8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Rezultate obținute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64C5E-DB81-C01D-444D-74D6ADB5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9" y="2511660"/>
            <a:ext cx="5625213" cy="3818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0A4BB-E824-351C-4562-84CAC1250FF8}"/>
              </a:ext>
            </a:extLst>
          </p:cNvPr>
          <p:cNvSpPr txBox="1"/>
          <p:nvPr/>
        </p:nvSpPr>
        <p:spPr>
          <a:xfrm>
            <a:off x="6543912" y="1656042"/>
            <a:ext cx="5291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ro-RO" dirty="0"/>
              <a:t>și: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Încarcarea si pregatirea datelor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Curățarea datelor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Normalizarea datelor (min-max scaling pe fiecare țară)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Aplicarea algoritmului K-Means (4 clusters)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Extragerea centroizilor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Plotarea rezultatelor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16EFA-CEA9-7064-FC7A-000A14787462}"/>
              </a:ext>
            </a:extLst>
          </p:cNvPr>
          <p:cNvSpPr txBox="1"/>
          <p:nvPr/>
        </p:nvSpPr>
        <p:spPr>
          <a:xfrm>
            <a:off x="6543912" y="4118521"/>
            <a:ext cx="5291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Tipologii</a:t>
            </a:r>
            <a:r>
              <a:rPr lang="ro-RO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C0 - 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Traiectorie accelerată tânără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creștere abruptă în ultimele decenii</a:t>
            </a:r>
            <a:endParaRPr lang="en-US" sz="1800" kern="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1 - 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Creștere matură și stabilizată: Evoluție constantă</a:t>
            </a:r>
            <a:endParaRPr lang="en-US" sz="1800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C2 - 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Cicluri de instabilitate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oscilații, stagnări și reluări ale creșterii</a:t>
            </a:r>
            <a:endParaRPr lang="en-US" sz="1800" kern="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C3 - 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Platou sau declin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025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Rezultate obținute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7BC0E-0DFA-7B89-0550-CD8047AF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0" y="2688812"/>
            <a:ext cx="5348916" cy="2668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DC585-6AD5-B68C-8871-14E0D3A616B7}"/>
              </a:ext>
            </a:extLst>
          </p:cNvPr>
          <p:cNvSpPr txBox="1"/>
          <p:nvPr/>
        </p:nvSpPr>
        <p:spPr>
          <a:xfrm>
            <a:off x="762000" y="1681457"/>
            <a:ext cx="474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kern="0" dirty="0">
                <a:latin typeface="Times New Roman" panose="02020603050405020304" pitchFamily="18" charset="0"/>
                <a:ea typeface="Aptos" panose="020B0004020202020204" pitchFamily="34" charset="0"/>
              </a:rPr>
              <a:t>A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naliza volatilității consumului e energie primară prin intermediul abaterii standard (standard deviation) anuale a variației consumului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CBE5-DB76-AF34-A0FF-D6E340700C55}"/>
              </a:ext>
            </a:extLst>
          </p:cNvPr>
          <p:cNvSpPr txBox="1"/>
          <p:nvPr/>
        </p:nvSpPr>
        <p:spPr>
          <a:xfrm>
            <a:off x="662550" y="5567680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kern="0" dirty="0">
                <a:latin typeface="Times New Roman" panose="02020603050405020304" pitchFamily="18" charset="0"/>
                <a:ea typeface="Aptos" panose="020B0004020202020204" pitchFamily="34" charset="0"/>
              </a:rPr>
              <a:t>I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magine comparativă între țări din punct de vedere al stabilității istorice a cererii energetice</a:t>
            </a:r>
            <a:endParaRPr lang="ro-R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57F47-A777-AE91-9E62-197D9402DE63}"/>
              </a:ext>
            </a:extLst>
          </p:cNvPr>
          <p:cNvSpPr txBox="1"/>
          <p:nvPr/>
        </p:nvSpPr>
        <p:spPr>
          <a:xfrm>
            <a:off x="6362309" y="1767807"/>
            <a:ext cx="5167141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</a:t>
            </a:r>
            <a:r>
              <a:rPr lang="ro-RO" sz="1600" dirty="0"/>
              <a:t>și: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Datele au fost sortate cronologic pentru fiecare țară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 fost calculată variația anuală a consumului (denumită „Year-over-Year Change”):</a:t>
            </a:r>
            <a:endParaRPr lang="ro-RO" sz="1600" kern="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ΔEi = Ei − Ei−1</a:t>
            </a:r>
            <a:endParaRPr lang="ro-RO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unde:</a:t>
            </a:r>
            <a:b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 - Ei : consumul de energie primară în anul i;</a:t>
            </a:r>
            <a:b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 - ΔEi : diferența față de anul precedent.</a:t>
            </a:r>
            <a:endParaRPr lang="ro-RO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o-RO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 fiecare țară, s-a calculat abaterea standard a acestor variații anuale: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σ = √(∑(ΔEi − μ)² / n)</a:t>
            </a:r>
            <a:endParaRPr lang="ro-RO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 unde:</a:t>
            </a:r>
            <a:b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 - μ : media variațiilor anuale pentru acea țară;</a:t>
            </a:r>
            <a:b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 - n : numărul de ani luați în considerare;</a:t>
            </a:r>
            <a:b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 - σ : abaterea standard (standard deviation) a variațiilor anuale.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25443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Pregătirea</a:t>
            </a:r>
            <a:r>
              <a:rPr lang="ro-RO" sz="4000" dirty="0"/>
              <a:t> </a:t>
            </a:r>
            <a:r>
              <a:rPr lang="ro-RO" sz="4000" dirty="0">
                <a:solidFill>
                  <a:srgbClr val="FFFFFF"/>
                </a:solidFill>
              </a:rPr>
              <a:t>datelor pentru analize viitoare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C585-6AD5-B68C-8871-14E0D3A616B7}"/>
              </a:ext>
            </a:extLst>
          </p:cNvPr>
          <p:cNvSpPr txBox="1"/>
          <p:nvPr/>
        </p:nvSpPr>
        <p:spPr>
          <a:xfrm>
            <a:off x="762000" y="1681456"/>
            <a:ext cx="114299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o-RO" sz="3200" dirty="0"/>
              <a:t>Integrarea și transformarea a două seturi de date eterogene</a:t>
            </a:r>
          </a:p>
          <a:p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Unificarea si restructurarea datelor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o-RO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ransformarea setului din format lat (wide) în format long (tidy data), prin funcția melt (pandas)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Concatenarea seturilor într-un unic DataFrame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Pivotarea datelor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Completarea valorilor lipsă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Transformarea StandardScaler pentru eventuali algoritmi care se bazeaza pe distanțe euclidiene sau varianțe (PCA, K-Means)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4186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Direcții</a:t>
            </a:r>
            <a:r>
              <a:rPr lang="ro-RO" sz="2800" dirty="0"/>
              <a:t> </a:t>
            </a:r>
            <a:r>
              <a:rPr lang="ro-RO" sz="4000" dirty="0">
                <a:solidFill>
                  <a:srgbClr val="FFFFFF"/>
                </a:solidFill>
              </a:rPr>
              <a:t>de cercetare viitoare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C585-6AD5-B68C-8871-14E0D3A616B7}"/>
              </a:ext>
            </a:extLst>
          </p:cNvPr>
          <p:cNvSpPr txBox="1"/>
          <p:nvPr/>
        </p:nvSpPr>
        <p:spPr>
          <a:xfrm>
            <a:off x="604576" y="2766012"/>
            <a:ext cx="114299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Extinderea modelelor de analiză cu componente predictive și prescriptive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Dezvoltarea de algoritmi de optimizare pentru regularizarea consumului energetic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Integrarea datelor în timp real din surse IoT (senzori, contoare inteligente)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Analiza scenariilor de decarbonizare la nivel național și regional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dirty="0"/>
              <a:t>Utilizarea AI pentru predicție și intervenție automată în rețele smart-grid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395016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Symbol</vt:lpstr>
      <vt:lpstr>Times New Roman</vt:lpstr>
      <vt:lpstr>Office Theme</vt:lpstr>
      <vt:lpstr>PRINCIPII PRIVIND ANALIZA, MONITORIZAREA ȘI REGULARIZAREA CONSUMULUI ȘI A PRODUCȚIEI DE ENERGIE ELECTRICĂ</vt:lpstr>
      <vt:lpstr>🔍 Obiectiv general</vt:lpstr>
      <vt:lpstr>Metode de analiză</vt:lpstr>
      <vt:lpstr>Surse de date și instrumente</vt:lpstr>
      <vt:lpstr>Rezultate obținute</vt:lpstr>
      <vt:lpstr>Rezultate obținute (2)</vt:lpstr>
      <vt:lpstr>Rezultate obținute (3)</vt:lpstr>
      <vt:lpstr>Pregătirea datelor pentru analize viitoare</vt:lpstr>
      <vt:lpstr>Direcții de cercetare viitoare</vt:lpstr>
      <vt:lpstr>Concluzii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Pop, Ovidiu-Bogdan</dc:creator>
  <cp:lastModifiedBy>Pop, Ovidiu-Bogdan</cp:lastModifiedBy>
  <cp:revision>20</cp:revision>
  <dcterms:created xsi:type="dcterms:W3CDTF">2025-06-29T11:32:59Z</dcterms:created>
  <dcterms:modified xsi:type="dcterms:W3CDTF">2025-06-29T13:05:29Z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