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7" r:id="rId6"/>
    <p:sldId id="265" r:id="rId7"/>
    <p:sldId id="262" r:id="rId8"/>
    <p:sldId id="271" r:id="rId9"/>
    <p:sldId id="260" r:id="rId10"/>
    <p:sldId id="266" r:id="rId11"/>
    <p:sldId id="268" r:id="rId12"/>
    <p:sldId id="263" r:id="rId13"/>
    <p:sldId id="264" r:id="rId14"/>
    <p:sldId id="274" r:id="rId15"/>
    <p:sldId id="272" r:id="rId16"/>
    <p:sldId id="261" r:id="rId17"/>
    <p:sldId id="273" r:id="rId18"/>
    <p:sldId id="270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2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722B8-4D26-43B2-A4AA-DFA8F9B91B5D}" type="datetimeFigureOut">
              <a:rPr lang="ru-RU" smtClean="0"/>
              <a:t>30.10.2012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A9862-5873-44A3-BA8D-29112C216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Сигнал в сеть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Кохонена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поступает сразу на все нейроны, веса соответствующих синапсов интерпретируются как координаты положения узла, и выходной сигнал формируется по принципу «победитель забирает всё» — то есть ненулевой выходной сигнал имеет нейрон, ближайший (в смысле весов синапсов) к подаваемому на вход объекту. В процессе обучения веса синапсов настраиваются таким образом, чтобы узлы решетки «располагались» в местах локальных сгущений данных, то есть описывали кластерную структуру облака данных, с другой стороны, связи между нейронами соответствуют отношениям соседства между соответствующими кластерами в пространстве признаков.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Удобно рассматривать такие карты как двумерные сетки узлов, размещенных в многомерном пространстве. Изначально самоорганизующаяся карта представляет собой сетку из узлов, соединенный между собой связями.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Кохонен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рассматривал два варианта соединения узлов — в прямоугольную и гексагональную сетку — отличие состоит в том, что в прямоугольной сетке каждый узел соединен с 4-мя соседними, а в гексагональной — с шестью ближайшими узлами. Для двух таких сеток процесс построения сети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Кохонена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отличается лишь в том месте, где перебираются ближайшие к данному узлу соседи.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A9862-5873-44A3-BA8D-29112C216E8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55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08ED90-FC71-42D7-8E78-D8CB45C14903}" type="datetime1">
              <a:rPr lang="ru-RU" smtClean="0"/>
              <a:t>30.10.2012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FB4FFC-1F9A-49DD-8F87-A408C6E874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07F0F0-8F9B-48C2-82EC-ED87DB410E5C}" type="datetime1">
              <a:rPr lang="ru-RU" smtClean="0"/>
              <a:t>30.10.2012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FB4FFC-1F9A-49DD-8F87-A408C6E874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2EC240-C31C-4B4C-AC49-A4EB1821872D}" type="datetime1">
              <a:rPr lang="ru-RU" smtClean="0"/>
              <a:t>30.10.2012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FB4FFC-1F9A-49DD-8F87-A408C6E874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0FAC0F-5B5D-4C17-BDC5-97E5896BC7BB}" type="datetime1">
              <a:rPr lang="ru-RU" smtClean="0"/>
              <a:t>30.10.2012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FB4FFC-1F9A-49DD-8F87-A408C6E874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AB437-E72D-4DC8-AE2F-CA44D9E8AF89}" type="datetime1">
              <a:rPr lang="ru-RU" smtClean="0"/>
              <a:t>30.10.2012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FB4FFC-1F9A-49DD-8F87-A408C6E874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FF7EDE-C839-4C7E-828C-070139887EAB}" type="datetime1">
              <a:rPr lang="ru-RU" smtClean="0"/>
              <a:t>30.10.2012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FB4FFC-1F9A-49DD-8F87-A408C6E874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68CE54-4203-4BBE-BB6F-38526C2C3FF7}" type="datetime1">
              <a:rPr lang="ru-RU" smtClean="0"/>
              <a:t>30.10.2012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FB4FFC-1F9A-49DD-8F87-A408C6E874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304D1E-0733-4789-BAAC-A4972D713720}" type="datetime1">
              <a:rPr lang="ru-RU" smtClean="0"/>
              <a:t>30.10.2012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FB4FFC-1F9A-49DD-8F87-A408C6E874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6BD153-0969-4C31-8991-ECC00FDA70A0}" type="datetime1">
              <a:rPr lang="ru-RU" smtClean="0"/>
              <a:t>30.10.2012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FB4FFC-1F9A-49DD-8F87-A408C6E874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BAA3CD-979A-42A2-A11F-61EE62356753}" type="datetime1">
              <a:rPr lang="ru-RU" smtClean="0"/>
              <a:t>30.10.2012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FB4FFC-1F9A-49DD-8F87-A408C6E874B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E3AB1F-D12F-4FE3-8301-D11D95F253E4}" type="datetime1">
              <a:rPr lang="ru-RU" smtClean="0"/>
              <a:t>30.10.2012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FB4FFC-1F9A-49DD-8F87-A408C6E874B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FC1EBF1-34CC-4935-A866-25587C683468}" type="datetime1">
              <a:rPr lang="ru-RU" smtClean="0"/>
              <a:t>30.10.2012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1FB4FFC-1F9A-49DD-8F87-A408C6E874B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Нейронные сети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148064" y="6021288"/>
            <a:ext cx="3744416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 smtClean="0"/>
              <a:t>Плюснин</a:t>
            </a:r>
            <a:r>
              <a:rPr lang="ru-RU" dirty="0" smtClean="0"/>
              <a:t> Андрей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092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Следствие теоремы на практике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применение большого числа скрытых нейронов, реализующих радиальные функции гарантирует решение задачи классификации при построении всего лишь двухслойной сети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4FFC-1F9A-49DD-8F87-A408C6E874B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87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Радиально базисные функции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02920" y="530352"/>
                <a:ext cx="8183880" cy="477085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Функции, радиально изменяющиеся вокруг выбранного центра и принимающие ненулевое значение только в окрестности этого </a:t>
                </a:r>
                <a:r>
                  <a:rPr lang="ru-RU" dirty="0" smtClean="0"/>
                  <a:t>центра</a:t>
                </a:r>
              </a:p>
              <a:p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𝜑</m:t>
                      </m:r>
                      <m:d>
                        <m:dPr>
                          <m:ctrlPr>
                            <a:rPr lang="ru-RU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d>
                        <m:dPr>
                          <m:begChr m:val="‖"/>
                          <m:endChr m:val="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Роль нейрона: отображение радиального пространства вокруг одиночной заданной точки либо группы точек образующих кластер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exp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920" y="530352"/>
                <a:ext cx="8183880" cy="4770856"/>
              </a:xfrm>
              <a:blipFill rotWithShape="1">
                <a:blip r:embed="rId2"/>
                <a:stretch>
                  <a:fillRect l="-224" t="-1788" r="-13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4FFC-1F9A-49DD-8F87-A408C6E874B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6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48680"/>
            <a:ext cx="6811110" cy="4824536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4FFC-1F9A-49DD-8F87-A408C6E874B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86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Радиально базисные функции активации</a:t>
            </a:r>
          </a:p>
          <a:p>
            <a:r>
              <a:rPr lang="ru-RU" dirty="0" smtClean="0"/>
              <a:t>Разделение: </a:t>
            </a:r>
            <a:r>
              <a:rPr lang="ru-RU" dirty="0" err="1" smtClean="0"/>
              <a:t>гиперсфера</a:t>
            </a:r>
            <a:endParaRPr lang="ru-RU" dirty="0" smtClean="0"/>
          </a:p>
          <a:p>
            <a:r>
              <a:rPr lang="ru-RU" dirty="0" smtClean="0"/>
              <a:t>Локальная аппроксимация заданной фун</a:t>
            </a:r>
            <a:r>
              <a:rPr lang="ru-RU" dirty="0"/>
              <a:t>к</a:t>
            </a:r>
            <a:r>
              <a:rPr lang="ru-RU" dirty="0" smtClean="0"/>
              <a:t>ции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4FFC-1F9A-49DD-8F87-A408C6E874B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10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Избыточно </a:t>
            </a:r>
            <a:r>
              <a:rPr lang="ru-RU" dirty="0"/>
              <a:t>определённая 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количество точек данных обучающего множества значительно превышает количество степеней свободы самого физического процесса, а нам требуется иметь столько же радиально базисных функций сколько точек в обучающем множестве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4FFC-1F9A-49DD-8F87-A408C6E874B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575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обучения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Алгоритмы самоорганизации (</a:t>
            </a:r>
            <a:r>
              <a:rPr lang="en-US" dirty="0" smtClean="0"/>
              <a:t>K-</a:t>
            </a:r>
            <a:r>
              <a:rPr lang="ru-RU" dirty="0" smtClean="0"/>
              <a:t>усреднений)</a:t>
            </a:r>
          </a:p>
          <a:p>
            <a:r>
              <a:rPr lang="ru-RU" dirty="0" smtClean="0"/>
              <a:t>Градиентные методы с учителем: алгоритм на основе обратного распространения ошибки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4FFC-1F9A-49DD-8F87-A408C6E874B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46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Самоорганизующиеся карты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Сети </a:t>
            </a:r>
            <a:r>
              <a:rPr lang="ru-RU" dirty="0" err="1" smtClean="0"/>
              <a:t>Кохонена</a:t>
            </a:r>
            <a:endParaRPr lang="ru-RU" dirty="0" smtClean="0"/>
          </a:p>
          <a:p>
            <a:r>
              <a:rPr lang="ru-RU" dirty="0" smtClean="0"/>
              <a:t>Сети на ассоциативном правиле </a:t>
            </a:r>
            <a:r>
              <a:rPr lang="ru-RU" dirty="0" err="1" smtClean="0"/>
              <a:t>Хебба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Соревновательные нейронные сети с обучением без учителя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4FFC-1F9A-49DD-8F87-A408C6E874B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86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4FFC-1F9A-49DD-8F87-A408C6E874B0}" type="slidenum">
              <a:rPr lang="ru-RU" smtClean="0"/>
              <a:t>17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052736"/>
            <a:ext cx="5328592" cy="376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8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Нейронные сети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148064" y="6021288"/>
            <a:ext cx="3744416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 smtClean="0"/>
              <a:t>Плюснин</a:t>
            </a:r>
            <a:r>
              <a:rPr lang="ru-RU" dirty="0" smtClean="0"/>
              <a:t> Андрей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96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770856"/>
          </a:xfrm>
        </p:spPr>
        <p:txBody>
          <a:bodyPr>
            <a:normAutofit/>
          </a:bodyPr>
          <a:lstStyle/>
          <a:p>
            <a:r>
              <a:rPr lang="ru-RU" dirty="0" smtClean="0"/>
              <a:t>Распознавание образов и </a:t>
            </a:r>
            <a:r>
              <a:rPr lang="ru-RU" dirty="0" smtClean="0"/>
              <a:t>классификация</a:t>
            </a:r>
          </a:p>
          <a:p>
            <a:endParaRPr lang="ru-RU" dirty="0" smtClean="0"/>
          </a:p>
          <a:p>
            <a:r>
              <a:rPr lang="ru-RU" dirty="0" smtClean="0"/>
              <a:t>Кластерный </a:t>
            </a:r>
            <a:r>
              <a:rPr lang="ru-RU" dirty="0" smtClean="0"/>
              <a:t>анализ</a:t>
            </a:r>
          </a:p>
          <a:p>
            <a:endParaRPr lang="ru-RU" dirty="0"/>
          </a:p>
          <a:p>
            <a:r>
              <a:rPr lang="ru-RU" dirty="0" smtClean="0"/>
              <a:t>Регрессия</a:t>
            </a:r>
          </a:p>
          <a:p>
            <a:endParaRPr lang="ru-RU" dirty="0" smtClean="0"/>
          </a:p>
          <a:p>
            <a:r>
              <a:rPr lang="ru-RU" dirty="0" smtClean="0"/>
              <a:t>Предварительная разведка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4FFC-1F9A-49DD-8F87-A408C6E874B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15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r>
              <a:rPr lang="ru-RU" dirty="0" err="1" smtClean="0"/>
              <a:t>нейросетей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Многослойный </a:t>
            </a:r>
            <a:r>
              <a:rPr lang="ru-RU" dirty="0" smtClean="0"/>
              <a:t>персептрон</a:t>
            </a:r>
          </a:p>
          <a:p>
            <a:endParaRPr lang="ru-RU" dirty="0" smtClean="0"/>
          </a:p>
          <a:p>
            <a:r>
              <a:rPr lang="ru-RU" dirty="0" smtClean="0"/>
              <a:t>Радиально-базисные </a:t>
            </a:r>
            <a:r>
              <a:rPr lang="ru-RU" dirty="0" smtClean="0"/>
              <a:t>нейронные сети</a:t>
            </a:r>
          </a:p>
          <a:p>
            <a:endParaRPr lang="ru-RU" dirty="0" smtClean="0"/>
          </a:p>
          <a:p>
            <a:r>
              <a:rPr lang="ru-RU" dirty="0" smtClean="0"/>
              <a:t>Сеть </a:t>
            </a:r>
            <a:r>
              <a:rPr lang="ru-RU" dirty="0" err="1" smtClean="0"/>
              <a:t>Кохонена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4FFC-1F9A-49DD-8F87-A408C6E874B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57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Многослойный персептрон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Сигмоидальные функции </a:t>
            </a:r>
            <a:r>
              <a:rPr lang="ru-RU" dirty="0" smtClean="0"/>
              <a:t>активации</a:t>
            </a:r>
          </a:p>
          <a:p>
            <a:endParaRPr lang="ru-RU" dirty="0" smtClean="0"/>
          </a:p>
          <a:p>
            <a:r>
              <a:rPr lang="ru-RU" dirty="0" smtClean="0"/>
              <a:t>Логистическая и гиперболический </a:t>
            </a:r>
            <a:r>
              <a:rPr lang="ru-RU" dirty="0" smtClean="0"/>
              <a:t>тангенс</a:t>
            </a:r>
          </a:p>
          <a:p>
            <a:endParaRPr lang="ru-RU" dirty="0" smtClean="0"/>
          </a:p>
          <a:p>
            <a:r>
              <a:rPr lang="ru-RU" dirty="0" smtClean="0"/>
              <a:t>Универсальные </a:t>
            </a:r>
            <a:r>
              <a:rPr lang="ru-RU" dirty="0" err="1" smtClean="0"/>
              <a:t>аппроксиматор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4FFC-1F9A-49DD-8F87-A408C6E874B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6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Сигмоидальная функция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692696"/>
            <a:ext cx="5832647" cy="459099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4FFC-1F9A-49DD-8F87-A408C6E874B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82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Сигмоидальные функции </a:t>
            </a:r>
            <a:r>
              <a:rPr lang="ru-RU" dirty="0" smtClean="0"/>
              <a:t>активации</a:t>
            </a:r>
          </a:p>
          <a:p>
            <a:endParaRPr lang="ru-RU" dirty="0" smtClean="0"/>
          </a:p>
          <a:p>
            <a:r>
              <a:rPr lang="ru-RU" dirty="0" smtClean="0"/>
              <a:t>Разделение: </a:t>
            </a:r>
            <a:r>
              <a:rPr lang="ru-RU" dirty="0" smtClean="0"/>
              <a:t>гиперплоскость</a:t>
            </a:r>
          </a:p>
          <a:p>
            <a:endParaRPr lang="ru-RU" dirty="0" smtClean="0"/>
          </a:p>
          <a:p>
            <a:r>
              <a:rPr lang="ru-RU" dirty="0" smtClean="0"/>
              <a:t>Глобальная аппроксимация заданной функции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4FFC-1F9A-49DD-8F87-A408C6E874B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13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20688"/>
            <a:ext cx="7783498" cy="477725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4FFC-1F9A-49DD-8F87-A408C6E874B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75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обучения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Алгоритм обратного распространения </a:t>
            </a:r>
            <a:r>
              <a:rPr lang="ru-RU" dirty="0" smtClean="0"/>
              <a:t>ошибки</a:t>
            </a:r>
          </a:p>
          <a:p>
            <a:endParaRPr lang="ru-RU" dirty="0" smtClean="0"/>
          </a:p>
          <a:p>
            <a:r>
              <a:rPr lang="ru-RU" dirty="0" smtClean="0"/>
              <a:t>Градиентные алгоритмы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4FFC-1F9A-49DD-8F87-A408C6E874B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53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Радиально-базисные </a:t>
            </a:r>
            <a:r>
              <a:rPr lang="ru-RU" dirty="0" err="1" smtClean="0"/>
              <a:t>нейросети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теорема </a:t>
            </a:r>
            <a:r>
              <a:rPr lang="ru-RU" dirty="0" err="1" smtClean="0"/>
              <a:t>Ковера</a:t>
            </a:r>
            <a:r>
              <a:rPr lang="ru-RU" dirty="0"/>
              <a:t> </a:t>
            </a:r>
            <a:r>
              <a:rPr lang="ru-RU" dirty="0" smtClean="0"/>
              <a:t>о распознаваемости образов: </a:t>
            </a:r>
          </a:p>
          <a:p>
            <a:pPr marL="0" indent="0">
              <a:buNone/>
            </a:pPr>
            <a:r>
              <a:rPr lang="ru-RU" dirty="0" smtClean="0"/>
              <a:t>Нелинейные проекции образов в некоторое многомерное пространство могут быть линейно разделены с большей вероятностью, чем при их проекции в пространство с меньшей размерностью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4FFC-1F9A-49DD-8F87-A408C6E874B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42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225</TotalTime>
  <Words>308</Words>
  <Application>Microsoft Office PowerPoint</Application>
  <PresentationFormat>Экран (4:3)</PresentationFormat>
  <Paragraphs>84</Paragraphs>
  <Slides>18</Slides>
  <Notes>1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Аспект</vt:lpstr>
      <vt:lpstr>Нейронные сети</vt:lpstr>
      <vt:lpstr>Задачи</vt:lpstr>
      <vt:lpstr>Типы нейросетей</vt:lpstr>
      <vt:lpstr>Многослойный персептрон</vt:lpstr>
      <vt:lpstr>Сигмоидальная функция</vt:lpstr>
      <vt:lpstr>Презентация PowerPoint</vt:lpstr>
      <vt:lpstr>Пример</vt:lpstr>
      <vt:lpstr>Алгоритмы обучения</vt:lpstr>
      <vt:lpstr>Радиально-базисные нейросети</vt:lpstr>
      <vt:lpstr>Следствие теоремы на практике</vt:lpstr>
      <vt:lpstr>Радиально базисные функции</vt:lpstr>
      <vt:lpstr>Пример</vt:lpstr>
      <vt:lpstr>Основное</vt:lpstr>
      <vt:lpstr>Избыточно определённая задача</vt:lpstr>
      <vt:lpstr>Алгоритмы обучения</vt:lpstr>
      <vt:lpstr>Самоорганизующиеся карты</vt:lpstr>
      <vt:lpstr>Пример</vt:lpstr>
      <vt:lpstr>Нейронные сети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Нейронные сети</dc:title>
  <dc:creator>shadow</dc:creator>
  <cp:lastModifiedBy>shadow</cp:lastModifiedBy>
  <cp:revision>16</cp:revision>
  <dcterms:created xsi:type="dcterms:W3CDTF">2012-10-29T14:45:50Z</dcterms:created>
  <dcterms:modified xsi:type="dcterms:W3CDTF">2012-10-30T03:00:24Z</dcterms:modified>
</cp:coreProperties>
</file>