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86" r:id="rId24"/>
    <p:sldId id="287" r:id="rId25"/>
    <p:sldId id="284" r:id="rId26"/>
    <p:sldId id="278" r:id="rId27"/>
    <p:sldId id="279" r:id="rId28"/>
    <p:sldId id="280" r:id="rId29"/>
    <p:sldId id="281" r:id="rId30"/>
    <p:sldId id="288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03" autoAdjust="0"/>
  </p:normalViewPr>
  <p:slideViewPr>
    <p:cSldViewPr>
      <p:cViewPr varScale="1">
        <p:scale>
          <a:sx n="79" d="100"/>
          <a:sy n="79" d="100"/>
        </p:scale>
        <p:origin x="-7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81CBE82-1034-43C3-90C5-78CCB476B2D4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2151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310FE-D76E-49CD-8376-4177F296BDD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5168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41F03-6CAA-41CA-87F1-64A6AF52184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8112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5A6FE-8294-4707-8A9D-DE58F021C52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9972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C5627-E407-4CCC-A6C6-749560A407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8475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BBD08-3FD7-4029-B774-C01C97FDA5C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0384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36461-FF1A-4763-803D-AFD12D17494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2684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EAAF2-E621-4DC6-A704-A8792E4E809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8087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17A5-DC8B-42D0-9602-27DEFEB8058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982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EA4C6-4E0C-46DA-80E8-BE78DE6B862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446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22F5F-9570-4E22-81C0-A8AE3BCA1FB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505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ru-RU" alt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ru-RU" alt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C9ADF998-9E50-4771-9116-98C5E9864C94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204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Задача продуктовой корзины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3200" dirty="0" smtClean="0"/>
                  <a:t>Правило X→Y имеет </a:t>
                </a:r>
                <a:r>
                  <a:rPr lang="ru-RU" sz="3200" i="1" dirty="0" smtClean="0"/>
                  <a:t>поддержку</a:t>
                </a:r>
                <a:r>
                  <a:rPr lang="ru-RU" sz="3200" dirty="0" smtClean="0"/>
                  <a:t> s (</a:t>
                </a:r>
                <a:r>
                  <a:rPr lang="ru-RU" sz="3200" dirty="0" err="1" smtClean="0"/>
                  <a:t>support</a:t>
                </a:r>
                <a:r>
                  <a:rPr lang="ru-RU" sz="3200" dirty="0" smtClean="0"/>
                  <a:t>), если s% транзакций из D, содержат X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ru-RU" sz="3200" dirty="0" smtClean="0"/>
                  <a:t>Y, </a:t>
                </a:r>
                <a:r>
                  <a:rPr lang="ru-RU" sz="3200" dirty="0" err="1" smtClean="0"/>
                  <a:t>supp</a:t>
                </a:r>
                <a:r>
                  <a:rPr lang="ru-RU" sz="3200" dirty="0" smtClean="0"/>
                  <a:t>(X→Y) = </a:t>
                </a:r>
                <a:r>
                  <a:rPr lang="ru-RU" sz="3200" dirty="0" err="1" smtClean="0"/>
                  <a:t>supp</a:t>
                </a:r>
                <a:r>
                  <a:rPr lang="ru-RU" sz="3200" dirty="0" smtClean="0"/>
                  <a:t>(X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ru-RU" sz="3200" dirty="0" smtClean="0"/>
                  <a:t>Y). 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7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Достоверность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800" i="1" dirty="0" smtClean="0"/>
                  <a:t>Достоверность</a:t>
                </a:r>
                <a:r>
                  <a:rPr lang="ru-RU" sz="2800" dirty="0" smtClean="0"/>
                  <a:t> правила показывает, какова вероятность того, что из X следует Y. Правило X→Y справедливо с достоверностью (</a:t>
                </a:r>
                <a:r>
                  <a:rPr lang="ru-RU" sz="2800" dirty="0" err="1" smtClean="0"/>
                  <a:t>confidence</a:t>
                </a:r>
                <a:r>
                  <a:rPr lang="ru-RU" sz="2800" dirty="0" smtClean="0"/>
                  <a:t>) c, если c% транзакций из D, содержащих X, также содержат Y, </a:t>
                </a:r>
                <a:r>
                  <a:rPr lang="ru-RU" sz="2800" dirty="0" err="1" smtClean="0"/>
                  <a:t>conf</a:t>
                </a:r>
                <a:r>
                  <a:rPr lang="ru-RU" sz="2800" dirty="0" smtClean="0"/>
                  <a:t>(X→Y) = </a:t>
                </a:r>
                <a:r>
                  <a:rPr lang="ru-RU" sz="2800" dirty="0" err="1" smtClean="0"/>
                  <a:t>supp</a:t>
                </a:r>
                <a:r>
                  <a:rPr lang="ru-RU" sz="2800" dirty="0" smtClean="0"/>
                  <a:t>(X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ru-RU" sz="2800" dirty="0" smtClean="0"/>
                  <a:t>Y)/</a:t>
                </a:r>
                <a:r>
                  <a:rPr lang="ru-RU" sz="2800" dirty="0" err="1" smtClean="0"/>
                  <a:t>supp</a:t>
                </a:r>
                <a:r>
                  <a:rPr lang="ru-RU" sz="2800" dirty="0" smtClean="0"/>
                  <a:t>(X).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346" r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«75</a:t>
            </a:r>
            <a:r>
              <a:rPr lang="ru-R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транзакций, содержащих хлеб, также содержат молоко. 3% от общего числа всех транзакций содержат оба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товара». </a:t>
            </a:r>
          </a:p>
          <a:p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</a:t>
            </a:r>
            <a:r>
              <a:rPr lang="ru-R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- это достоверность (</a:t>
            </a:r>
            <a:r>
              <a:rPr lang="ru-RU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confidence</a:t>
            </a:r>
            <a:r>
              <a:rPr lang="ru-R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правила </a:t>
            </a:r>
          </a:p>
          <a:p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ru-R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это поддержка (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1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елью </a:t>
            </a:r>
            <a:r>
              <a:rPr lang="ru-R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анализа является установление следующих зависимостей: </a:t>
            </a:r>
            <a:endParaRPr lang="ru-RU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ru-RU" dirty="0">
                <a:ea typeface="+mn-ea"/>
              </a:rPr>
              <a:t>Е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сли </a:t>
            </a:r>
            <a:r>
              <a:rPr lang="ru-R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транзакции встретился некоторый набор элементов X, то на основании этого можно сделать вывод о том, что другой набор элементов Y также же должен появиться в этой транзакции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dirty="0" smtClean="0"/>
              <a:t>Таким образом мы сможем найти простые и понятные ассоциативные правила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7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ассоциативных правил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30725"/>
          </a:xfrm>
        </p:spPr>
        <p:txBody>
          <a:bodyPr/>
          <a:lstStyle/>
          <a:p>
            <a:r>
              <a:rPr lang="ru-RU" sz="2800" dirty="0" smtClean="0"/>
              <a:t>Применимые</a:t>
            </a:r>
          </a:p>
          <a:p>
            <a:pPr lvl="1"/>
            <a:r>
              <a:rPr lang="ru-RU" sz="2400" dirty="0" smtClean="0"/>
              <a:t>Покупатели кукол Барби в </a:t>
            </a:r>
            <a:r>
              <a:rPr lang="en-US" sz="2400" dirty="0" smtClean="0"/>
              <a:t>Wal-Mart</a:t>
            </a:r>
            <a:r>
              <a:rPr lang="ru-RU" sz="2400" dirty="0" smtClean="0"/>
              <a:t> с вероятностью 60% покупают и шоколадный батончик</a:t>
            </a:r>
          </a:p>
          <a:p>
            <a:r>
              <a:rPr lang="ru-RU" sz="2800" dirty="0" smtClean="0"/>
              <a:t>Тривиальные</a:t>
            </a:r>
          </a:p>
          <a:p>
            <a:pPr lvl="1"/>
            <a:r>
              <a:rPr lang="ru-RU" sz="2400" dirty="0" smtClean="0"/>
              <a:t>Покупатель, заключающий договор на сервисное обслуживание, скорее всего покупает крупную технику</a:t>
            </a:r>
          </a:p>
          <a:p>
            <a:r>
              <a:rPr lang="ru-RU" sz="2800" dirty="0" smtClean="0"/>
              <a:t>Необъяснимые и неприменимые</a:t>
            </a:r>
          </a:p>
          <a:p>
            <a:pPr lvl="1"/>
            <a:r>
              <a:rPr lang="ru-RU" sz="2400" dirty="0" smtClean="0"/>
              <a:t>Когда открывается новый магазин аппаратуры, лучше </a:t>
            </a:r>
            <a:r>
              <a:rPr lang="ru-RU" sz="2400" dirty="0" smtClean="0"/>
              <a:t>всего в нем </a:t>
            </a:r>
            <a:r>
              <a:rPr lang="ru-RU" sz="2400" dirty="0" smtClean="0"/>
              <a:t>продается средство для мытья унитаза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67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ассоциативных правил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677150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7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магазине обычно продается огромное количество товаров</a:t>
            </a:r>
          </a:p>
          <a:p>
            <a:r>
              <a:rPr lang="ru-RU" dirty="0" smtClean="0"/>
              <a:t>Если рассматривать в качестве элементов продуктовой корзины отдельные товары, количество сочетаний огромно</a:t>
            </a:r>
          </a:p>
          <a:p>
            <a:r>
              <a:rPr lang="ru-RU" dirty="0" smtClean="0"/>
              <a:t>Таким образом чтобы построить ассоциативные правила из нескольких элементов просто не хватит вычислительной мощности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Объединение товаров в категории</a:t>
            </a:r>
          </a:p>
          <a:p>
            <a:pPr lvl="1"/>
            <a:r>
              <a:rPr lang="ru-RU" dirty="0" smtClean="0"/>
              <a:t>Для розничного магазина любая проданная пицца представляет товар «замороженная пицца», независимо от начинки</a:t>
            </a:r>
          </a:p>
          <a:p>
            <a:pPr lvl="1"/>
            <a:r>
              <a:rPr lang="ru-RU" dirty="0" smtClean="0"/>
              <a:t>Можно не рассматривать отдельные сорта мороженого, а использовать товар «мороженое»</a:t>
            </a:r>
          </a:p>
          <a:p>
            <a:r>
              <a:rPr lang="ru-RU" dirty="0" smtClean="0"/>
              <a:t>«Виртуальные» товары</a:t>
            </a:r>
          </a:p>
          <a:p>
            <a:pPr lvl="1"/>
            <a:r>
              <a:rPr lang="ru-RU" dirty="0" smtClean="0"/>
              <a:t>Например, «продукция </a:t>
            </a:r>
            <a:r>
              <a:rPr lang="en-US" dirty="0" smtClean="0"/>
              <a:t>Samsung</a:t>
            </a:r>
            <a:r>
              <a:rPr lang="ru-RU" dirty="0" smtClean="0"/>
              <a:t>» (все виды техники как один товар)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9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Таксономия продуктов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85" y="908720"/>
            <a:ext cx="6538174" cy="57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4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ассоциативных правил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Выбирается множество товаров – отдельных, категорий, виртуальных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Выбираются минимальные пороговые значения достоверности и поддержки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На первом шаге исключаются наборы из одного товара с поддержкой меньше порогового значения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На </a:t>
            </a:r>
            <a:r>
              <a:rPr lang="en-US" sz="2400" dirty="0" smtClean="0"/>
              <a:t>k-</a:t>
            </a:r>
            <a:r>
              <a:rPr lang="ru-RU" sz="2400" dirty="0" smtClean="0"/>
              <a:t>ом шаге на основе наборов с шага </a:t>
            </a:r>
            <a:r>
              <a:rPr lang="en-US" sz="2400" dirty="0" smtClean="0"/>
              <a:t>k-1</a:t>
            </a:r>
            <a:r>
              <a:rPr lang="ru-RU" sz="2400" dirty="0" smtClean="0"/>
              <a:t> генерируются наборы из </a:t>
            </a:r>
            <a:r>
              <a:rPr lang="en-US" sz="2400" dirty="0" smtClean="0"/>
              <a:t>k</a:t>
            </a:r>
            <a:r>
              <a:rPr lang="ru-RU" sz="2400" dirty="0" smtClean="0"/>
              <a:t>-элементов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Из полученных наборов отбрасываются имеющие достоверность ниже пороговой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 результате из наборов генерируются ассоциативные правила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885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0087"/>
          </a:xfrm>
        </p:spPr>
        <p:txBody>
          <a:bodyPr/>
          <a:lstStyle/>
          <a:p>
            <a:r>
              <a:rPr lang="ru-RU" sz="3800"/>
              <a:t>Продуктовая корзина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79660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Априори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Классический алгоритм </a:t>
            </a:r>
            <a:r>
              <a:rPr lang="ru-RU" dirty="0" smtClean="0"/>
              <a:t>построения </a:t>
            </a:r>
            <a:r>
              <a:rPr lang="ru-RU" dirty="0" smtClean="0"/>
              <a:t>ассоциативных правил</a:t>
            </a:r>
          </a:p>
          <a:p>
            <a:r>
              <a:rPr lang="ru-RU" dirty="0" smtClean="0"/>
              <a:t>Используется восходящий подход – есть шаг генерации наборов из </a:t>
            </a:r>
            <a:r>
              <a:rPr lang="en-US" dirty="0" smtClean="0"/>
              <a:t>k</a:t>
            </a:r>
            <a:r>
              <a:rPr lang="ru-RU" dirty="0" smtClean="0"/>
              <a:t> элементов на основе наборов из </a:t>
            </a:r>
            <a:r>
              <a:rPr lang="en-US" dirty="0" smtClean="0"/>
              <a:t>k-1 </a:t>
            </a:r>
            <a:r>
              <a:rPr lang="ru-RU" dirty="0" smtClean="0"/>
              <a:t>элементов</a:t>
            </a:r>
            <a:endParaRPr lang="ru-RU" dirty="0"/>
          </a:p>
          <a:p>
            <a:r>
              <a:rPr lang="ru-RU" dirty="0" smtClean="0"/>
              <a:t>Алгоритм прекращает работу, когда становится невозможно найти новый набор, удовлетворяющий пороговым значениям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4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анти-монотонности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П</a:t>
            </a:r>
            <a:r>
              <a:rPr lang="ru-RU" i="1" dirty="0" smtClean="0">
                <a:solidFill>
                  <a:schemeClr val="tx1"/>
                </a:solidFill>
              </a:rPr>
              <a:t>оддержка </a:t>
            </a:r>
            <a:r>
              <a:rPr lang="ru-RU" i="1" dirty="0">
                <a:solidFill>
                  <a:schemeClr val="tx1"/>
                </a:solidFill>
              </a:rPr>
              <a:t>любого набора элементов не может превышать минимальной поддержки </a:t>
            </a:r>
            <a:r>
              <a:rPr lang="ru-RU" i="1" dirty="0" smtClean="0">
                <a:solidFill>
                  <a:schemeClr val="tx1"/>
                </a:solidFill>
              </a:rPr>
              <a:t>любого из </a:t>
            </a:r>
            <a:r>
              <a:rPr lang="ru-RU" i="1" dirty="0">
                <a:solidFill>
                  <a:schemeClr val="tx1"/>
                </a:solidFill>
              </a:rPr>
              <a:t>его </a:t>
            </a:r>
            <a:r>
              <a:rPr lang="ru-RU" i="1" dirty="0" smtClean="0">
                <a:solidFill>
                  <a:schemeClr val="tx1"/>
                </a:solidFill>
              </a:rPr>
              <a:t>подмножеств</a:t>
            </a:r>
          </a:p>
          <a:p>
            <a:pPr lvl="1"/>
            <a:r>
              <a:rPr lang="ru-R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Например, поддержка 3-элементного набора {Хлеб, Масло, Молоко} будет всегда меньше или равна поддержке 2-элементных наборов {Хлеб, Масло}, {Хлеб, Молоко}, {Масло, Молоко}.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2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Априори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8" y="1052736"/>
            <a:ext cx="8812318" cy="475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9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Априори по-русски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Берем часто встречающиеся наборы из </a:t>
            </a:r>
            <a:r>
              <a:rPr lang="ru-RU" dirty="0" smtClean="0"/>
              <a:t>одного </a:t>
            </a:r>
            <a:r>
              <a:rPr lang="ru-RU" dirty="0" smtClean="0"/>
              <a:t>элемента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Пока можем сгенерировать новый набор</a:t>
            </a:r>
          </a:p>
          <a:p>
            <a:pPr marL="841375" lvl="1" indent="-514350">
              <a:buFont typeface="+mj-lt"/>
              <a:buAutoNum type="arabicPeriod"/>
            </a:pPr>
            <a:r>
              <a:rPr lang="ru-RU" dirty="0" smtClean="0"/>
              <a:t>На шаге </a:t>
            </a:r>
            <a:r>
              <a:rPr lang="en-US" dirty="0" smtClean="0"/>
              <a:t>k</a:t>
            </a:r>
            <a:r>
              <a:rPr lang="ru-RU" dirty="0" smtClean="0"/>
              <a:t> генерируем </a:t>
            </a:r>
            <a:r>
              <a:rPr lang="en-US" dirty="0" smtClean="0"/>
              <a:t>k-</a:t>
            </a:r>
            <a:r>
              <a:rPr lang="ru-RU" dirty="0" smtClean="0"/>
              <a:t>элементные наборы-кандидаты из наборов шага </a:t>
            </a:r>
            <a:r>
              <a:rPr lang="en-US" dirty="0" smtClean="0"/>
              <a:t>k-1</a:t>
            </a:r>
            <a:endParaRPr lang="ru-RU" dirty="0" smtClean="0"/>
          </a:p>
          <a:p>
            <a:pPr marL="841375" lvl="1" indent="-514350">
              <a:buFont typeface="+mj-lt"/>
              <a:buAutoNum type="arabicPeriod"/>
            </a:pPr>
            <a:r>
              <a:rPr lang="ru-RU" dirty="0" smtClean="0"/>
              <a:t>Удаляем наборы, не удовлетворяющие пороговым значениям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Выводим результат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0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наборов-кандидатов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ru-RU" dirty="0" smtClean="0"/>
              <a:t>Н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ет </a:t>
            </a:r>
            <a:r>
              <a:rPr lang="ru-R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необходимости вновь обращаться к базе данных. Для того, чтобы получить k-элементные наборы,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используются </a:t>
            </a:r>
            <a:r>
              <a:rPr lang="ru-R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(k-1)-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элементные наборы, </a:t>
            </a:r>
            <a:r>
              <a:rPr lang="ru-R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которые были определены на предыдущем шаге и являются часто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встречающимися:</a:t>
            </a:r>
          </a:p>
          <a:p>
            <a:pPr lvl="1"/>
            <a:r>
              <a:rPr lang="ru-RU" dirty="0" smtClean="0">
                <a:ea typeface="+mn-ea"/>
              </a:rPr>
              <a:t>Объединяются наборы из </a:t>
            </a:r>
            <a:r>
              <a:rPr lang="en-US" dirty="0" smtClean="0">
                <a:ea typeface="+mn-ea"/>
              </a:rPr>
              <a:t>k-1</a:t>
            </a:r>
            <a:r>
              <a:rPr lang="ru-RU" dirty="0" smtClean="0">
                <a:ea typeface="+mn-ea"/>
              </a:rPr>
              <a:t> элементов, различающиеся на один элемент</a:t>
            </a:r>
          </a:p>
          <a:p>
            <a:pPr lvl="1"/>
            <a:r>
              <a:rPr lang="ru-RU" dirty="0" smtClean="0">
                <a:ea typeface="+mn-ea"/>
              </a:rPr>
              <a:t>Из полученных наборов отбрасываются те, которые содержат редко встречающиеся подмножества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1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6" name="Group 13"/>
          <p:cNvGrpSpPr>
            <a:grpSpLocks noChangeAspect="1"/>
          </p:cNvGrpSpPr>
          <p:nvPr/>
        </p:nvGrpSpPr>
        <p:grpSpPr bwMode="auto">
          <a:xfrm>
            <a:off x="179512" y="1153473"/>
            <a:ext cx="8819256" cy="5465454"/>
            <a:chOff x="1399" y="845"/>
            <a:chExt cx="5671" cy="2616"/>
          </a:xfrm>
        </p:grpSpPr>
        <p:sp>
          <p:nvSpPr>
            <p:cNvPr id="7" name="AutoShape 14"/>
            <p:cNvSpPr>
              <a:spLocks noChangeAspect="1" noChangeArrowheads="1"/>
            </p:cNvSpPr>
            <p:nvPr/>
          </p:nvSpPr>
          <p:spPr bwMode="auto">
            <a:xfrm>
              <a:off x="1399" y="845"/>
              <a:ext cx="5671" cy="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38927" name="_s644102"/>
            <p:cNvCxnSpPr>
              <a:cxnSpLocks noChangeShapeType="1"/>
              <a:stCxn id="12" idx="0"/>
              <a:endCxn id="8" idx="2"/>
            </p:cNvCxnSpPr>
            <p:nvPr/>
          </p:nvCxnSpPr>
          <p:spPr bwMode="auto">
            <a:xfrm rot="5400000" flipH="1">
              <a:off x="4958" y="878"/>
              <a:ext cx="163" cy="161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8" name="_s644107"/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5400000" flipH="1">
              <a:off x="4422" y="1414"/>
              <a:ext cx="163" cy="537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9" name="_s644108"/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16200000">
              <a:off x="3885" y="1415"/>
              <a:ext cx="163" cy="53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0" name="_s644109"/>
            <p:cNvCxnSpPr>
              <a:cxnSpLocks noChangeShapeType="1"/>
              <a:stCxn id="9" idx="0"/>
              <a:endCxn id="8" idx="2"/>
            </p:cNvCxnSpPr>
            <p:nvPr/>
          </p:nvCxnSpPr>
          <p:spPr bwMode="auto">
            <a:xfrm rot="16200000">
              <a:off x="3348" y="878"/>
              <a:ext cx="163" cy="161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_s644110"/>
            <p:cNvSpPr>
              <a:spLocks noChangeArrowheads="1"/>
            </p:cNvSpPr>
            <p:nvPr/>
          </p:nvSpPr>
          <p:spPr bwMode="auto">
            <a:xfrm>
              <a:off x="3803" y="1281"/>
              <a:ext cx="863" cy="31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33876" tIns="16937" rIns="33876" bIns="1693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{ }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_s644111"/>
            <p:cNvSpPr>
              <a:spLocks noChangeArrowheads="1"/>
            </p:cNvSpPr>
            <p:nvPr/>
          </p:nvSpPr>
          <p:spPr bwMode="auto">
            <a:xfrm>
              <a:off x="2193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33876" tIns="16937" rIns="33876" bIns="1693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_s644112"/>
            <p:cNvSpPr>
              <a:spLocks noChangeArrowheads="1"/>
            </p:cNvSpPr>
            <p:nvPr/>
          </p:nvSpPr>
          <p:spPr bwMode="auto">
            <a:xfrm>
              <a:off x="3266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33876" tIns="16937" rIns="33876" bIns="1693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_s644113"/>
            <p:cNvSpPr>
              <a:spLocks noChangeArrowheads="1"/>
            </p:cNvSpPr>
            <p:nvPr/>
          </p:nvSpPr>
          <p:spPr bwMode="auto">
            <a:xfrm>
              <a:off x="4339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33876" tIns="16937" rIns="33876" bIns="1693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_s644118"/>
            <p:cNvSpPr>
              <a:spLocks noChangeArrowheads="1"/>
            </p:cNvSpPr>
            <p:nvPr/>
          </p:nvSpPr>
          <p:spPr bwMode="auto">
            <a:xfrm>
              <a:off x="5412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2359" tIns="26180" rIns="52359" bIns="2618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6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1634778" y="3886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80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6819354" y="3907904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30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171554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5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3419872" y="3886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70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Organization Chart 36"/>
          <p:cNvGrpSpPr>
            <a:grpSpLocks/>
          </p:cNvGrpSpPr>
          <p:nvPr/>
        </p:nvGrpSpPr>
        <p:grpSpPr bwMode="auto">
          <a:xfrm>
            <a:off x="-350440" y="1158280"/>
            <a:ext cx="9530952" cy="5727104"/>
            <a:chOff x="1399" y="845"/>
            <a:chExt cx="5668" cy="2616"/>
          </a:xfrm>
        </p:grpSpPr>
        <p:cxnSp>
          <p:nvCxnSpPr>
            <p:cNvPr id="32806" name="_s32806"/>
            <p:cNvCxnSpPr>
              <a:cxnSpLocks noChangeShapeType="1"/>
              <a:stCxn id="37" idx="0"/>
              <a:endCxn id="33" idx="2"/>
            </p:cNvCxnSpPr>
            <p:nvPr/>
          </p:nvCxnSpPr>
          <p:spPr bwMode="auto">
            <a:xfrm rot="5400000" flipH="1">
              <a:off x="4958" y="878"/>
              <a:ext cx="163" cy="161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7" name="_s32807"/>
            <p:cNvCxnSpPr>
              <a:cxnSpLocks noChangeShapeType="1"/>
              <a:stCxn id="36" idx="0"/>
              <a:endCxn id="33" idx="2"/>
            </p:cNvCxnSpPr>
            <p:nvPr/>
          </p:nvCxnSpPr>
          <p:spPr bwMode="auto">
            <a:xfrm rot="5400000" flipH="1">
              <a:off x="4421" y="1415"/>
              <a:ext cx="163" cy="53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_s32808"/>
            <p:cNvCxnSpPr>
              <a:cxnSpLocks noChangeShapeType="1"/>
              <a:stCxn id="35" idx="0"/>
              <a:endCxn id="33" idx="2"/>
            </p:cNvCxnSpPr>
            <p:nvPr/>
          </p:nvCxnSpPr>
          <p:spPr bwMode="auto">
            <a:xfrm rot="16200000">
              <a:off x="3884" y="1413"/>
              <a:ext cx="163" cy="53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_s32809"/>
            <p:cNvCxnSpPr>
              <a:cxnSpLocks noChangeShapeType="1"/>
              <a:stCxn id="34" idx="0"/>
              <a:endCxn id="33" idx="2"/>
            </p:cNvCxnSpPr>
            <p:nvPr/>
          </p:nvCxnSpPr>
          <p:spPr bwMode="auto">
            <a:xfrm rot="16200000">
              <a:off x="3347" y="877"/>
              <a:ext cx="163" cy="161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_s32810"/>
            <p:cNvSpPr>
              <a:spLocks noChangeArrowheads="1"/>
            </p:cNvSpPr>
            <p:nvPr/>
          </p:nvSpPr>
          <p:spPr bwMode="auto">
            <a:xfrm>
              <a:off x="3802" y="1281"/>
              <a:ext cx="863" cy="31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{ }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_s32811"/>
            <p:cNvSpPr>
              <a:spLocks noChangeArrowheads="1"/>
            </p:cNvSpPr>
            <p:nvPr/>
          </p:nvSpPr>
          <p:spPr bwMode="auto">
            <a:xfrm>
              <a:off x="2190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_s32812"/>
            <p:cNvSpPr>
              <a:spLocks noChangeArrowheads="1"/>
            </p:cNvSpPr>
            <p:nvPr/>
          </p:nvSpPr>
          <p:spPr bwMode="auto">
            <a:xfrm>
              <a:off x="3264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_s32813"/>
            <p:cNvSpPr>
              <a:spLocks noChangeArrowheads="1"/>
            </p:cNvSpPr>
            <p:nvPr/>
          </p:nvSpPr>
          <p:spPr bwMode="auto">
            <a:xfrm>
              <a:off x="4338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_s32814"/>
            <p:cNvSpPr>
              <a:spLocks noChangeArrowheads="1"/>
            </p:cNvSpPr>
            <p:nvPr/>
          </p:nvSpPr>
          <p:spPr bwMode="auto">
            <a:xfrm>
              <a:off x="5412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87440" tIns="43721" rIns="87440" bIns="4372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33"/>
          <p:cNvGrpSpPr>
            <a:grpSpLocks/>
          </p:cNvGrpSpPr>
          <p:nvPr/>
        </p:nvGrpSpPr>
        <p:grpSpPr bwMode="auto">
          <a:xfrm>
            <a:off x="4932040" y="3140968"/>
            <a:ext cx="762000" cy="762000"/>
            <a:chOff x="2640" y="2016"/>
            <a:chExt cx="480" cy="480"/>
          </a:xfrm>
        </p:grpSpPr>
        <p:sp>
          <p:nvSpPr>
            <p:cNvPr id="17" name="Line 34"/>
            <p:cNvSpPr>
              <a:spLocks noChangeShapeType="1"/>
            </p:cNvSpPr>
            <p:nvPr/>
          </p:nvSpPr>
          <p:spPr bwMode="auto">
            <a:xfrm flipH="1">
              <a:off x="2640" y="2016"/>
              <a:ext cx="384" cy="480"/>
            </a:xfrm>
            <a:prstGeom prst="line">
              <a:avLst/>
            </a:prstGeom>
            <a:noFill/>
            <a:ln w="57150" cap="sq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2688" y="2016"/>
              <a:ext cx="432" cy="432"/>
            </a:xfrm>
            <a:prstGeom prst="line">
              <a:avLst/>
            </a:prstGeom>
            <a:noFill/>
            <a:ln w="57150" cap="sq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384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Organization Chart 13"/>
          <p:cNvGrpSpPr>
            <a:grpSpLocks/>
          </p:cNvGrpSpPr>
          <p:nvPr/>
        </p:nvGrpSpPr>
        <p:grpSpPr bwMode="auto">
          <a:xfrm>
            <a:off x="234008" y="1158280"/>
            <a:ext cx="8370440" cy="5151040"/>
            <a:chOff x="1399" y="845"/>
            <a:chExt cx="5665" cy="2616"/>
          </a:xfrm>
        </p:grpSpPr>
        <p:cxnSp>
          <p:nvCxnSpPr>
            <p:cNvPr id="33807" name="_s33807"/>
            <p:cNvCxnSpPr>
              <a:cxnSpLocks noChangeShapeType="1"/>
              <a:stCxn id="18" idx="0"/>
              <a:endCxn id="13" idx="2"/>
            </p:cNvCxnSpPr>
            <p:nvPr/>
          </p:nvCxnSpPr>
          <p:spPr bwMode="auto">
            <a:xfrm rot="16200000">
              <a:off x="4403" y="2165"/>
              <a:ext cx="16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8" name="_s33808"/>
            <p:cNvCxnSpPr>
              <a:cxnSpLocks noChangeShapeType="1"/>
              <a:stCxn id="17" idx="0"/>
              <a:endCxn id="11" idx="2"/>
            </p:cNvCxnSpPr>
            <p:nvPr/>
          </p:nvCxnSpPr>
          <p:spPr bwMode="auto">
            <a:xfrm rot="5400000" flipH="1">
              <a:off x="5350" y="483"/>
              <a:ext cx="163" cy="240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9" name="_s33809"/>
            <p:cNvCxnSpPr>
              <a:cxnSpLocks noChangeShapeType="1"/>
              <a:stCxn id="16" idx="0"/>
              <a:endCxn id="12" idx="2"/>
            </p:cNvCxnSpPr>
            <p:nvPr/>
          </p:nvCxnSpPr>
          <p:spPr bwMode="auto">
            <a:xfrm rot="5400000" flipH="1">
              <a:off x="2808" y="1847"/>
              <a:ext cx="164" cy="638"/>
            </a:xfrm>
            <a:prstGeom prst="bentConnector3">
              <a:avLst>
                <a:gd name="adj1" fmla="val 4962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0" name="_s33810"/>
            <p:cNvCxnSpPr>
              <a:cxnSpLocks noChangeShapeType="1"/>
              <a:stCxn id="15" idx="0"/>
              <a:endCxn id="12" idx="2"/>
            </p:cNvCxnSpPr>
            <p:nvPr/>
          </p:nvCxnSpPr>
          <p:spPr bwMode="auto">
            <a:xfrm rot="16200000">
              <a:off x="2170" y="1847"/>
              <a:ext cx="164" cy="638"/>
            </a:xfrm>
            <a:prstGeom prst="bentConnector3">
              <a:avLst>
                <a:gd name="adj1" fmla="val 4962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1" name="_s33811"/>
            <p:cNvCxnSpPr>
              <a:cxnSpLocks noChangeShapeType="1"/>
              <a:stCxn id="14" idx="0"/>
              <a:endCxn id="11" idx="2"/>
            </p:cNvCxnSpPr>
            <p:nvPr/>
          </p:nvCxnSpPr>
          <p:spPr bwMode="auto">
            <a:xfrm rot="5400000" flipH="1">
              <a:off x="4813" y="1020"/>
              <a:ext cx="163" cy="132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2" name="_s33812"/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rot="5400000" flipH="1">
              <a:off x="4276" y="1557"/>
              <a:ext cx="163" cy="25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3" name="_s33813"/>
            <p:cNvCxnSpPr>
              <a:cxnSpLocks noChangeShapeType="1"/>
              <a:stCxn id="12" idx="0"/>
              <a:endCxn id="11" idx="2"/>
            </p:cNvCxnSpPr>
            <p:nvPr/>
          </p:nvCxnSpPr>
          <p:spPr bwMode="auto">
            <a:xfrm rot="16200000">
              <a:off x="3320" y="852"/>
              <a:ext cx="163" cy="166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_s33814"/>
            <p:cNvSpPr>
              <a:spLocks noChangeArrowheads="1"/>
            </p:cNvSpPr>
            <p:nvPr/>
          </p:nvSpPr>
          <p:spPr bwMode="auto">
            <a:xfrm>
              <a:off x="3800" y="1281"/>
              <a:ext cx="863" cy="319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{ }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_s33815"/>
            <p:cNvSpPr>
              <a:spLocks noChangeArrowheads="1"/>
            </p:cNvSpPr>
            <p:nvPr/>
          </p:nvSpPr>
          <p:spPr bwMode="auto">
            <a:xfrm>
              <a:off x="2138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_s33816"/>
            <p:cNvSpPr>
              <a:spLocks noChangeArrowheads="1"/>
            </p:cNvSpPr>
            <p:nvPr/>
          </p:nvSpPr>
          <p:spPr bwMode="auto">
            <a:xfrm>
              <a:off x="4052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_s33817"/>
            <p:cNvSpPr>
              <a:spLocks noChangeArrowheads="1"/>
            </p:cNvSpPr>
            <p:nvPr/>
          </p:nvSpPr>
          <p:spPr bwMode="auto">
            <a:xfrm>
              <a:off x="5126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_s33818"/>
            <p:cNvSpPr>
              <a:spLocks noChangeArrowheads="1"/>
            </p:cNvSpPr>
            <p:nvPr/>
          </p:nvSpPr>
          <p:spPr bwMode="auto">
            <a:xfrm>
              <a:off x="1399" y="2248"/>
              <a:ext cx="1066" cy="329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7727" tIns="28863" rIns="57727" bIns="2886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_s33819"/>
            <p:cNvSpPr>
              <a:spLocks noChangeArrowheads="1"/>
            </p:cNvSpPr>
            <p:nvPr/>
          </p:nvSpPr>
          <p:spPr bwMode="auto">
            <a:xfrm>
              <a:off x="2675" y="2248"/>
              <a:ext cx="1066" cy="329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9512" tIns="29758" rIns="59512" bIns="2975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 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_s33820"/>
            <p:cNvSpPr>
              <a:spLocks noChangeArrowheads="1"/>
            </p:cNvSpPr>
            <p:nvPr/>
          </p:nvSpPr>
          <p:spPr bwMode="auto">
            <a:xfrm>
              <a:off x="6200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87440" tIns="43721" rIns="87440" bIns="4372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_s33821"/>
            <p:cNvSpPr>
              <a:spLocks noChangeArrowheads="1"/>
            </p:cNvSpPr>
            <p:nvPr/>
          </p:nvSpPr>
          <p:spPr bwMode="auto">
            <a:xfrm>
              <a:off x="3951" y="2248"/>
              <a:ext cx="1066" cy="329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107950" tIns="53976" rIns="107950" bIns="5397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 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970240" y="2924944"/>
            <a:ext cx="762000" cy="762000"/>
            <a:chOff x="2640" y="2016"/>
            <a:chExt cx="480" cy="480"/>
          </a:xfrm>
        </p:grpSpPr>
        <p:sp>
          <p:nvSpPr>
            <p:cNvPr id="8" name="Line 31"/>
            <p:cNvSpPr>
              <a:spLocks noChangeShapeType="1"/>
            </p:cNvSpPr>
            <p:nvPr/>
          </p:nvSpPr>
          <p:spPr bwMode="auto">
            <a:xfrm flipH="1">
              <a:off x="2640" y="2016"/>
              <a:ext cx="384" cy="480"/>
            </a:xfrm>
            <a:prstGeom prst="line">
              <a:avLst/>
            </a:prstGeom>
            <a:noFill/>
            <a:ln w="57150" cap="sq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2688" y="2016"/>
              <a:ext cx="432" cy="432"/>
            </a:xfrm>
            <a:prstGeom prst="line">
              <a:avLst/>
            </a:prstGeom>
            <a:noFill/>
            <a:ln w="57150" cap="sq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810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Organization Chart 19"/>
          <p:cNvGrpSpPr>
            <a:grpSpLocks/>
          </p:cNvGrpSpPr>
          <p:nvPr/>
        </p:nvGrpSpPr>
        <p:grpSpPr bwMode="auto">
          <a:xfrm>
            <a:off x="251520" y="1158875"/>
            <a:ext cx="8623448" cy="5149850"/>
            <a:chOff x="1399" y="845"/>
            <a:chExt cx="5666" cy="2616"/>
          </a:xfrm>
        </p:grpSpPr>
        <p:cxnSp>
          <p:nvCxnSpPr>
            <p:cNvPr id="34837" name="_s34837"/>
            <p:cNvCxnSpPr>
              <a:cxnSpLocks noChangeShapeType="1"/>
              <a:stCxn id="16" idx="0"/>
              <a:endCxn id="10" idx="2"/>
            </p:cNvCxnSpPr>
            <p:nvPr/>
          </p:nvCxnSpPr>
          <p:spPr bwMode="auto">
            <a:xfrm rot="5400000" flipH="1">
              <a:off x="4404" y="2165"/>
              <a:ext cx="164" cy="1"/>
            </a:xfrm>
            <a:prstGeom prst="bentConnector3">
              <a:avLst>
                <a:gd name="adj1" fmla="val 4962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8" name="_s34838"/>
            <p:cNvCxnSpPr>
              <a:cxnSpLocks noChangeShapeType="1"/>
              <a:stCxn id="15" idx="0"/>
              <a:endCxn id="8" idx="2"/>
            </p:cNvCxnSpPr>
            <p:nvPr/>
          </p:nvCxnSpPr>
          <p:spPr bwMode="auto">
            <a:xfrm rot="5400000" flipH="1">
              <a:off x="5352" y="483"/>
              <a:ext cx="163" cy="239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9" name="_s34839"/>
            <p:cNvCxnSpPr>
              <a:cxnSpLocks noChangeShapeType="1"/>
              <a:stCxn id="14" idx="0"/>
              <a:endCxn id="12" idx="2"/>
            </p:cNvCxnSpPr>
            <p:nvPr/>
          </p:nvCxnSpPr>
          <p:spPr bwMode="auto">
            <a:xfrm rot="16200000">
              <a:off x="1853" y="2658"/>
              <a:ext cx="16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0" name="_s34840"/>
            <p:cNvCxnSpPr>
              <a:cxnSpLocks noChangeShapeType="1"/>
              <a:stCxn id="13" idx="0"/>
              <a:endCxn id="9" idx="2"/>
            </p:cNvCxnSpPr>
            <p:nvPr/>
          </p:nvCxnSpPr>
          <p:spPr bwMode="auto">
            <a:xfrm rot="5400000" flipH="1">
              <a:off x="2808" y="1845"/>
              <a:ext cx="164" cy="641"/>
            </a:xfrm>
            <a:prstGeom prst="bentConnector3">
              <a:avLst>
                <a:gd name="adj1" fmla="val 4962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1" name="_s34841"/>
            <p:cNvCxnSpPr>
              <a:cxnSpLocks noChangeShapeType="1"/>
              <a:stCxn id="12" idx="0"/>
              <a:endCxn id="9" idx="2"/>
            </p:cNvCxnSpPr>
            <p:nvPr/>
          </p:nvCxnSpPr>
          <p:spPr bwMode="auto">
            <a:xfrm rot="16200000">
              <a:off x="2170" y="1848"/>
              <a:ext cx="164" cy="635"/>
            </a:xfrm>
            <a:prstGeom prst="bentConnector3">
              <a:avLst>
                <a:gd name="adj1" fmla="val 4962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2" name="_s34842"/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5400000" flipH="1">
              <a:off x="4815" y="1020"/>
              <a:ext cx="163" cy="132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3" name="_s34843"/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5400000" flipH="1">
              <a:off x="4278" y="1557"/>
              <a:ext cx="163" cy="25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4" name="_s34844"/>
            <p:cNvCxnSpPr>
              <a:cxnSpLocks noChangeShapeType="1"/>
              <a:stCxn id="9" idx="0"/>
              <a:endCxn id="8" idx="2"/>
            </p:cNvCxnSpPr>
            <p:nvPr/>
          </p:nvCxnSpPr>
          <p:spPr bwMode="auto">
            <a:xfrm rot="16200000">
              <a:off x="3320" y="850"/>
              <a:ext cx="163" cy="166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_s34845"/>
            <p:cNvSpPr>
              <a:spLocks noChangeArrowheads="1"/>
            </p:cNvSpPr>
            <p:nvPr/>
          </p:nvSpPr>
          <p:spPr bwMode="auto">
            <a:xfrm>
              <a:off x="3801" y="1281"/>
              <a:ext cx="863" cy="319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{ }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_s34846"/>
            <p:cNvSpPr>
              <a:spLocks noChangeArrowheads="1"/>
            </p:cNvSpPr>
            <p:nvPr/>
          </p:nvSpPr>
          <p:spPr bwMode="auto">
            <a:xfrm>
              <a:off x="2138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_s34847"/>
            <p:cNvSpPr>
              <a:spLocks noChangeArrowheads="1"/>
            </p:cNvSpPr>
            <p:nvPr/>
          </p:nvSpPr>
          <p:spPr bwMode="auto">
            <a:xfrm>
              <a:off x="4053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_s34848"/>
            <p:cNvSpPr>
              <a:spLocks noChangeArrowheads="1"/>
            </p:cNvSpPr>
            <p:nvPr/>
          </p:nvSpPr>
          <p:spPr bwMode="auto">
            <a:xfrm>
              <a:off x="5127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_s34849"/>
            <p:cNvSpPr>
              <a:spLocks noChangeArrowheads="1"/>
            </p:cNvSpPr>
            <p:nvPr/>
          </p:nvSpPr>
          <p:spPr bwMode="auto">
            <a:xfrm>
              <a:off x="1400" y="2248"/>
              <a:ext cx="1066" cy="32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7727" tIns="28863" rIns="57727" bIns="2886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_s34850"/>
            <p:cNvSpPr>
              <a:spLocks noChangeArrowheads="1"/>
            </p:cNvSpPr>
            <p:nvPr/>
          </p:nvSpPr>
          <p:spPr bwMode="auto">
            <a:xfrm>
              <a:off x="2676" y="2248"/>
              <a:ext cx="1066" cy="32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9512" tIns="29758" rIns="59512" bIns="2975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 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_s34851"/>
            <p:cNvSpPr>
              <a:spLocks noChangeArrowheads="1"/>
            </p:cNvSpPr>
            <p:nvPr/>
          </p:nvSpPr>
          <p:spPr bwMode="auto">
            <a:xfrm>
              <a:off x="1399" y="2741"/>
              <a:ext cx="1069" cy="329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87440" tIns="43721" rIns="87440" bIns="4372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b 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_s34852"/>
            <p:cNvSpPr>
              <a:spLocks noChangeArrowheads="1"/>
            </p:cNvSpPr>
            <p:nvPr/>
          </p:nvSpPr>
          <p:spPr bwMode="auto">
            <a:xfrm>
              <a:off x="6201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87440" tIns="43721" rIns="87440" bIns="4372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_s34853"/>
            <p:cNvSpPr>
              <a:spLocks noChangeArrowheads="1"/>
            </p:cNvSpPr>
            <p:nvPr/>
          </p:nvSpPr>
          <p:spPr bwMode="auto">
            <a:xfrm>
              <a:off x="3952" y="2248"/>
              <a:ext cx="1066" cy="32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107950" tIns="53976" rIns="107950" bIns="5397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 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8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Organization Chart 21"/>
          <p:cNvGrpSpPr>
            <a:grpSpLocks/>
          </p:cNvGrpSpPr>
          <p:nvPr/>
        </p:nvGrpSpPr>
        <p:grpSpPr bwMode="auto">
          <a:xfrm>
            <a:off x="395536" y="1124744"/>
            <a:ext cx="8402488" cy="5207176"/>
            <a:chOff x="1399" y="845"/>
            <a:chExt cx="5666" cy="2616"/>
          </a:xfrm>
        </p:grpSpPr>
        <p:cxnSp>
          <p:nvCxnSpPr>
            <p:cNvPr id="35863" name="_s35863"/>
            <p:cNvCxnSpPr>
              <a:cxnSpLocks noChangeShapeType="1"/>
              <a:stCxn id="16" idx="0"/>
              <a:endCxn id="10" idx="2"/>
            </p:cNvCxnSpPr>
            <p:nvPr/>
          </p:nvCxnSpPr>
          <p:spPr bwMode="auto">
            <a:xfrm rot="5400000" flipH="1">
              <a:off x="4404" y="2165"/>
              <a:ext cx="164" cy="1"/>
            </a:xfrm>
            <a:prstGeom prst="bentConnector3">
              <a:avLst>
                <a:gd name="adj1" fmla="val 4962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4" name="_s35864"/>
            <p:cNvCxnSpPr>
              <a:cxnSpLocks noChangeShapeType="1"/>
              <a:stCxn id="15" idx="0"/>
              <a:endCxn id="8" idx="2"/>
            </p:cNvCxnSpPr>
            <p:nvPr/>
          </p:nvCxnSpPr>
          <p:spPr bwMode="auto">
            <a:xfrm rot="5400000" flipH="1">
              <a:off x="5352" y="483"/>
              <a:ext cx="163" cy="239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5" name="_s35865"/>
            <p:cNvCxnSpPr>
              <a:cxnSpLocks noChangeShapeType="1"/>
              <a:stCxn id="14" idx="0"/>
              <a:endCxn id="12" idx="2"/>
            </p:cNvCxnSpPr>
            <p:nvPr/>
          </p:nvCxnSpPr>
          <p:spPr bwMode="auto">
            <a:xfrm rot="16200000">
              <a:off x="1853" y="2658"/>
              <a:ext cx="16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6" name="_s35866"/>
            <p:cNvCxnSpPr>
              <a:cxnSpLocks noChangeShapeType="1"/>
              <a:stCxn id="13" idx="0"/>
              <a:endCxn id="9" idx="2"/>
            </p:cNvCxnSpPr>
            <p:nvPr/>
          </p:nvCxnSpPr>
          <p:spPr bwMode="auto">
            <a:xfrm rot="5400000" flipH="1">
              <a:off x="2808" y="1845"/>
              <a:ext cx="164" cy="641"/>
            </a:xfrm>
            <a:prstGeom prst="bentConnector3">
              <a:avLst>
                <a:gd name="adj1" fmla="val 4962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7" name="_s35867"/>
            <p:cNvCxnSpPr>
              <a:cxnSpLocks noChangeShapeType="1"/>
              <a:stCxn id="12" idx="0"/>
              <a:endCxn id="9" idx="2"/>
            </p:cNvCxnSpPr>
            <p:nvPr/>
          </p:nvCxnSpPr>
          <p:spPr bwMode="auto">
            <a:xfrm rot="16200000">
              <a:off x="2170" y="1848"/>
              <a:ext cx="164" cy="635"/>
            </a:xfrm>
            <a:prstGeom prst="bentConnector3">
              <a:avLst>
                <a:gd name="adj1" fmla="val 4962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8" name="_s35868"/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5400000" flipH="1">
              <a:off x="4815" y="1020"/>
              <a:ext cx="163" cy="132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9" name="_s35869"/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5400000" flipH="1">
              <a:off x="4278" y="1557"/>
              <a:ext cx="163" cy="25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0" name="_s35870"/>
            <p:cNvCxnSpPr>
              <a:cxnSpLocks noChangeShapeType="1"/>
              <a:stCxn id="9" idx="0"/>
              <a:endCxn id="8" idx="2"/>
            </p:cNvCxnSpPr>
            <p:nvPr/>
          </p:nvCxnSpPr>
          <p:spPr bwMode="auto">
            <a:xfrm rot="16200000">
              <a:off x="3320" y="850"/>
              <a:ext cx="163" cy="166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_s35871"/>
            <p:cNvSpPr>
              <a:spLocks noChangeArrowheads="1"/>
            </p:cNvSpPr>
            <p:nvPr/>
          </p:nvSpPr>
          <p:spPr bwMode="auto">
            <a:xfrm>
              <a:off x="3801" y="1281"/>
              <a:ext cx="863" cy="319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{ }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_s35872"/>
            <p:cNvSpPr>
              <a:spLocks noChangeArrowheads="1"/>
            </p:cNvSpPr>
            <p:nvPr/>
          </p:nvSpPr>
          <p:spPr bwMode="auto">
            <a:xfrm>
              <a:off x="2138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_s35873"/>
            <p:cNvSpPr>
              <a:spLocks noChangeArrowheads="1"/>
            </p:cNvSpPr>
            <p:nvPr/>
          </p:nvSpPr>
          <p:spPr bwMode="auto">
            <a:xfrm>
              <a:off x="4053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_s35874"/>
            <p:cNvSpPr>
              <a:spLocks noChangeArrowheads="1"/>
            </p:cNvSpPr>
            <p:nvPr/>
          </p:nvSpPr>
          <p:spPr bwMode="auto">
            <a:xfrm>
              <a:off x="5127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73" tIns="28285" rIns="56573" bIns="2828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_s35875"/>
            <p:cNvSpPr>
              <a:spLocks noChangeArrowheads="1"/>
            </p:cNvSpPr>
            <p:nvPr/>
          </p:nvSpPr>
          <p:spPr bwMode="auto">
            <a:xfrm>
              <a:off x="1400" y="2248"/>
              <a:ext cx="1066" cy="32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7727" tIns="28863" rIns="57727" bIns="2886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_s35876"/>
            <p:cNvSpPr>
              <a:spLocks noChangeArrowheads="1"/>
            </p:cNvSpPr>
            <p:nvPr/>
          </p:nvSpPr>
          <p:spPr bwMode="auto">
            <a:xfrm>
              <a:off x="2676" y="2248"/>
              <a:ext cx="1066" cy="32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9512" tIns="29758" rIns="59512" bIns="2975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 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_s35877"/>
            <p:cNvSpPr>
              <a:spLocks noChangeArrowheads="1"/>
            </p:cNvSpPr>
            <p:nvPr/>
          </p:nvSpPr>
          <p:spPr bwMode="auto">
            <a:xfrm>
              <a:off x="1399" y="2741"/>
              <a:ext cx="1069" cy="32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87440" tIns="43721" rIns="87440" bIns="4372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b 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_s35878"/>
            <p:cNvSpPr>
              <a:spLocks noChangeArrowheads="1"/>
            </p:cNvSpPr>
            <p:nvPr/>
          </p:nvSpPr>
          <p:spPr bwMode="auto">
            <a:xfrm>
              <a:off x="6201" y="1764"/>
              <a:ext cx="864" cy="32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87440" tIns="43721" rIns="87440" bIns="4372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_s35879"/>
            <p:cNvSpPr>
              <a:spLocks noChangeArrowheads="1"/>
            </p:cNvSpPr>
            <p:nvPr/>
          </p:nvSpPr>
          <p:spPr bwMode="auto">
            <a:xfrm>
              <a:off x="3952" y="2248"/>
              <a:ext cx="1066" cy="32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107950" tIns="53976" rIns="107950" bIns="5397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 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0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о продуктовой корзине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1" y="1772816"/>
            <a:ext cx="8635050" cy="287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9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</a:t>
            </a:r>
            <a:r>
              <a:rPr lang="ru-RU" dirty="0"/>
              <a:t>у</a:t>
            </a:r>
            <a:r>
              <a:rPr lang="ru-RU" dirty="0" smtClean="0"/>
              <a:t>совершенствования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Сокращение стоимости проверки вхождения одного набора в другой</a:t>
            </a:r>
          </a:p>
          <a:p>
            <a:r>
              <a:rPr lang="ru-RU" dirty="0" smtClean="0"/>
              <a:t>Сокращение количества проходов и чтения данных</a:t>
            </a:r>
          </a:p>
          <a:p>
            <a:r>
              <a:rPr lang="ru-RU" dirty="0" smtClean="0"/>
              <a:t>Сокращение количества рассматриваемых кандидатов</a:t>
            </a:r>
          </a:p>
          <a:p>
            <a:r>
              <a:rPr lang="ru-RU" dirty="0" smtClean="0"/>
              <a:t>И 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Интересующие вопросы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Характеристики заказа</a:t>
            </a:r>
          </a:p>
          <a:p>
            <a:r>
              <a:rPr lang="ru-RU"/>
              <a:t>Популярность отдельных товаров</a:t>
            </a:r>
          </a:p>
          <a:p>
            <a:r>
              <a:rPr lang="ru-RU"/>
              <a:t>Отслеживание результатов маркетинга</a:t>
            </a:r>
          </a:p>
          <a:p>
            <a:r>
              <a:rPr lang="ru-RU"/>
              <a:t>Кластеризация товаров по использованию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Характеристики заказа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Способ оплаты</a:t>
            </a:r>
          </a:p>
          <a:p>
            <a:r>
              <a:rPr lang="ru-RU"/>
              <a:t>Время заказа</a:t>
            </a:r>
          </a:p>
          <a:p>
            <a:r>
              <a:rPr lang="ru-RU"/>
              <a:t>Местоположение магазина</a:t>
            </a:r>
          </a:p>
          <a:p>
            <a:r>
              <a:rPr lang="ru-RU"/>
              <a:t>Используется ли подарочная упаковка</a:t>
            </a:r>
          </a:p>
          <a:p>
            <a:r>
              <a:rPr lang="ru-RU"/>
              <a:t>Покупается и пакет услуг (кросс-продажа)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/>
              <a:t>Популярность отдельных товаров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Какой товар чаще всего встречается в единичных заказах</a:t>
            </a:r>
          </a:p>
          <a:p>
            <a:r>
              <a:rPr lang="ru-RU"/>
              <a:t>Какой товар чаще всего встречается в заказах из двух элементов</a:t>
            </a:r>
          </a:p>
          <a:p>
            <a:r>
              <a:rPr lang="ru-RU"/>
              <a:t>Как меняется популярность товаров со временем</a:t>
            </a:r>
          </a:p>
          <a:p>
            <a:r>
              <a:rPr lang="ru-RU"/>
              <a:t>Как меняется популярность товаров по регионам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/>
              <a:t>Отслеживание результатов маркетинга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Оценка эффективности рекламы</a:t>
            </a:r>
          </a:p>
          <a:p>
            <a:r>
              <a:rPr lang="ru-RU"/>
              <a:t>Оценка влияния акций и скидок на популярность продвигаемого товара и товаров, покупаемых вместе с ним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/>
              <a:t>Кластеризация товаров по использованию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Какие группы товаров часто покупаются вместе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Ассоциативные правила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ru-RU" sz="2100" dirty="0" smtClean="0"/>
                  <a:t>Пусть I = {i1, i2, i3, ...</a:t>
                </a:r>
                <a:r>
                  <a:rPr lang="ru-RU" sz="2100" dirty="0" err="1"/>
                  <a:t>in</a:t>
                </a:r>
                <a:r>
                  <a:rPr lang="ru-RU" sz="2100" dirty="0"/>
                  <a:t>} - множество (набор) товаров, называемых элементами. </a:t>
                </a:r>
              </a:p>
              <a:p>
                <a:pPr>
                  <a:lnSpc>
                    <a:spcPct val="80000"/>
                  </a:lnSpc>
                </a:pPr>
                <a:r>
                  <a:rPr lang="ru-RU" sz="2100" dirty="0"/>
                  <a:t>Пусть D - множество транзакций, где каждая транзакция T – это набор элементов из I, </a:t>
                </a:r>
                <a:r>
                  <a:rPr lang="ru-RU" sz="2100" dirty="0" smtClean="0"/>
                  <a:t>. </a:t>
                </a:r>
                <a:r>
                  <a:rPr lang="en-US" sz="2100" dirty="0" smtClean="0"/>
                  <a:t>       </a:t>
                </a:r>
                <a:r>
                  <a:rPr lang="ru-RU" sz="2100" dirty="0" smtClean="0"/>
                  <a:t>Каждая </a:t>
                </a:r>
                <a:r>
                  <a:rPr lang="ru-RU" sz="2100" dirty="0"/>
                  <a:t>транзакция представляет собой бинарный вектор, где t[k]=1, если </a:t>
                </a:r>
                <a:r>
                  <a:rPr lang="ru-RU" sz="2100" dirty="0" err="1"/>
                  <a:t>ik</a:t>
                </a:r>
                <a:r>
                  <a:rPr lang="ru-RU" sz="2100" dirty="0"/>
                  <a:t> элемент присутствует в транзакции, иначе t[k]=0. Мы говорим, что транзакция T содержит X, некоторый набор элементов из I, </a:t>
                </a:r>
                <a:r>
                  <a:rPr lang="ru-RU" sz="2100" dirty="0" smtClean="0"/>
                  <a:t>если</a:t>
                </a:r>
                <a:endParaRPr lang="ru-RU" sz="2100" dirty="0"/>
              </a:p>
              <a:p>
                <a:pPr>
                  <a:lnSpc>
                    <a:spcPct val="80000"/>
                  </a:lnSpc>
                </a:pPr>
                <a:r>
                  <a:rPr lang="ru-RU" sz="2100" i="1" dirty="0"/>
                  <a:t>Ассоциативным правилом </a:t>
                </a:r>
                <a:r>
                  <a:rPr lang="ru-RU" sz="2100" dirty="0"/>
                  <a:t>называется импликация </a:t>
                </a:r>
                <a:r>
                  <a:rPr lang="ru-RU" sz="2100" dirty="0" smtClean="0"/>
                  <a:t>X→Y</a:t>
                </a:r>
                <a:r>
                  <a:rPr lang="ru-RU" sz="2100" dirty="0"/>
                  <a:t>, </a:t>
                </a:r>
                <a:r>
                  <a:rPr lang="ru-RU" sz="2100" dirty="0" smtClean="0"/>
                  <a:t>где</a:t>
                </a:r>
                <a:r>
                  <a:rPr lang="en-US" sz="2100" dirty="0" smtClean="0"/>
                  <a:t>                  	</a:t>
                </a:r>
                <a:r>
                  <a:rPr lang="ru-RU" sz="2100" dirty="0" smtClean="0"/>
                  <a:t>,  </a:t>
                </a:r>
                <a:r>
                  <a:rPr lang="en-US" sz="2100" dirty="0" smtClean="0"/>
                  <a:t>         </a:t>
                </a:r>
                <a:r>
                  <a:rPr lang="ru-RU" sz="2100" dirty="0" smtClean="0"/>
                  <a:t>и X∩Y=</a:t>
                </a:r>
                <a14:m>
                  <m:oMath xmlns:m="http://schemas.openxmlformats.org/officeDocument/2006/math">
                    <m:r>
                      <a:rPr lang="ru-RU" sz="210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ru-RU" sz="2100" dirty="0" smtClean="0"/>
                  <a:t>. </a:t>
                </a:r>
                <a:endParaRPr lang="ru-RU" sz="2100" dirty="0"/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2288" r="-8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795822"/>
              </p:ext>
            </p:extLst>
          </p:nvPr>
        </p:nvGraphicFramePr>
        <p:xfrm>
          <a:off x="3460130" y="3467100"/>
          <a:ext cx="775471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4" imgW="444240" imgH="164880" progId="Equation.DSMT4">
                  <p:embed/>
                </p:oleObj>
              </mc:Choice>
              <mc:Fallback>
                <p:oleObj name="Equation" r:id="rId4" imgW="4442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0130" y="3467100"/>
                        <a:ext cx="775471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906575"/>
              </p:ext>
            </p:extLst>
          </p:nvPr>
        </p:nvGraphicFramePr>
        <p:xfrm>
          <a:off x="890067" y="4067547"/>
          <a:ext cx="644067" cy="24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6" imgW="431640" imgH="164880" progId="Equation.DSMT4">
                  <p:embed/>
                </p:oleObj>
              </mc:Choice>
              <mc:Fallback>
                <p:oleObj name="Equation" r:id="rId6" imgW="431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0067" y="4067547"/>
                        <a:ext cx="644067" cy="246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579386"/>
              </p:ext>
            </p:extLst>
          </p:nvPr>
        </p:nvGraphicFramePr>
        <p:xfrm>
          <a:off x="1662113" y="4076700"/>
          <a:ext cx="585787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8" imgW="393480" imgH="164880" progId="Equation.DSMT4">
                  <p:embed/>
                </p:oleObj>
              </mc:Choice>
              <mc:Fallback>
                <p:oleObj name="Equation" r:id="rId8" imgW="393480" imgH="16488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4076700"/>
                        <a:ext cx="585787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2010"/>
              </p:ext>
            </p:extLst>
          </p:nvPr>
        </p:nvGraphicFramePr>
        <p:xfrm>
          <a:off x="4139952" y="2420888"/>
          <a:ext cx="641474" cy="3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10" imgW="393480" imgH="190440" progId="Equation.DSMT4">
                  <p:embed/>
                </p:oleObj>
              </mc:Choice>
              <mc:Fallback>
                <p:oleObj name="Equation" r:id="rId10" imgW="393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39952" y="2420888"/>
                        <a:ext cx="641474" cy="3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429</TotalTime>
  <Words>755</Words>
  <Application>Microsoft Office PowerPoint</Application>
  <PresentationFormat>Экран (4:3)</PresentationFormat>
  <Paragraphs>129</Paragraphs>
  <Slides>30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2" baseType="lpstr">
      <vt:lpstr>Край</vt:lpstr>
      <vt:lpstr>Equation</vt:lpstr>
      <vt:lpstr>Задача продуктовой корзины</vt:lpstr>
      <vt:lpstr>Продуктовая корзина</vt:lpstr>
      <vt:lpstr>Данные о продуктовой корзине</vt:lpstr>
      <vt:lpstr>Интересующие вопросы</vt:lpstr>
      <vt:lpstr>Характеристики заказа</vt:lpstr>
      <vt:lpstr>Популярность отдельных товаров</vt:lpstr>
      <vt:lpstr>Отслеживание результатов маркетинга</vt:lpstr>
      <vt:lpstr>Кластеризация товаров по использованию</vt:lpstr>
      <vt:lpstr>Ассоциативные правила</vt:lpstr>
      <vt:lpstr>Поддержка</vt:lpstr>
      <vt:lpstr>Достоверность</vt:lpstr>
      <vt:lpstr>Пример</vt:lpstr>
      <vt:lpstr>Цель</vt:lpstr>
      <vt:lpstr>Виды ассоциативных правил</vt:lpstr>
      <vt:lpstr>Построение ассоциативных правил</vt:lpstr>
      <vt:lpstr>Проблема</vt:lpstr>
      <vt:lpstr>Варианты решения</vt:lpstr>
      <vt:lpstr>Таксономия продуктов</vt:lpstr>
      <vt:lpstr>Построение ассоциативных правил</vt:lpstr>
      <vt:lpstr>Алгоритм Априори</vt:lpstr>
      <vt:lpstr>Свойство анти-монотонности</vt:lpstr>
      <vt:lpstr>Алгоритм Априори</vt:lpstr>
      <vt:lpstr>Алгоритм Априори по-русски</vt:lpstr>
      <vt:lpstr>Генерация наборов-кандидатов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Пути усовершенствования алгоритма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продуктовой корзины</dc:title>
  <dc:creator>Oleg</dc:creator>
  <cp:lastModifiedBy>Oleg</cp:lastModifiedBy>
  <cp:revision>14</cp:revision>
  <dcterms:created xsi:type="dcterms:W3CDTF">2012-11-21T23:58:47Z</dcterms:created>
  <dcterms:modified xsi:type="dcterms:W3CDTF">2012-11-22T08:01:00Z</dcterms:modified>
</cp:coreProperties>
</file>