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59" r:id="rId1"/>
  </p:sldMasterIdLst>
  <p:notesMasterIdLst>
    <p:notesMasterId r:id="rId93"/>
  </p:notesMasterIdLst>
  <p:sldIdLst>
    <p:sldId id="369" r:id="rId2"/>
    <p:sldId id="375" r:id="rId3"/>
    <p:sldId id="370" r:id="rId4"/>
    <p:sldId id="371" r:id="rId5"/>
    <p:sldId id="372" r:id="rId6"/>
    <p:sldId id="376" r:id="rId7"/>
    <p:sldId id="367" r:id="rId8"/>
    <p:sldId id="313" r:id="rId9"/>
    <p:sldId id="276" r:id="rId10"/>
    <p:sldId id="269" r:id="rId11"/>
    <p:sldId id="259" r:id="rId12"/>
    <p:sldId id="285" r:id="rId13"/>
    <p:sldId id="286" r:id="rId14"/>
    <p:sldId id="288" r:id="rId15"/>
    <p:sldId id="289" r:id="rId16"/>
    <p:sldId id="274" r:id="rId17"/>
    <p:sldId id="277" r:id="rId18"/>
    <p:sldId id="260" r:id="rId19"/>
    <p:sldId id="261" r:id="rId20"/>
    <p:sldId id="267" r:id="rId21"/>
    <p:sldId id="373" r:id="rId22"/>
    <p:sldId id="271" r:id="rId23"/>
    <p:sldId id="272" r:id="rId24"/>
    <p:sldId id="278" r:id="rId25"/>
    <p:sldId id="290" r:id="rId26"/>
    <p:sldId id="279" r:id="rId27"/>
    <p:sldId id="280" r:id="rId28"/>
    <p:sldId id="326" r:id="rId29"/>
    <p:sldId id="281" r:id="rId30"/>
    <p:sldId id="283" r:id="rId31"/>
    <p:sldId id="284" r:id="rId32"/>
    <p:sldId id="317" r:id="rId33"/>
    <p:sldId id="314" r:id="rId34"/>
    <p:sldId id="315" r:id="rId35"/>
    <p:sldId id="282" r:id="rId36"/>
    <p:sldId id="291" r:id="rId37"/>
    <p:sldId id="292" r:id="rId38"/>
    <p:sldId id="293" r:id="rId39"/>
    <p:sldId id="294" r:id="rId40"/>
    <p:sldId id="297" r:id="rId41"/>
    <p:sldId id="296" r:id="rId42"/>
    <p:sldId id="298" r:id="rId43"/>
    <p:sldId id="319" r:id="rId44"/>
    <p:sldId id="320" r:id="rId45"/>
    <p:sldId id="299" r:id="rId46"/>
    <p:sldId id="300" r:id="rId47"/>
    <p:sldId id="301" r:id="rId48"/>
    <p:sldId id="302" r:id="rId49"/>
    <p:sldId id="303" r:id="rId50"/>
    <p:sldId id="361" r:id="rId51"/>
    <p:sldId id="328" r:id="rId52"/>
    <p:sldId id="304" r:id="rId53"/>
    <p:sldId id="305" r:id="rId54"/>
    <p:sldId id="306" r:id="rId55"/>
    <p:sldId id="307" r:id="rId56"/>
    <p:sldId id="360" r:id="rId57"/>
    <p:sldId id="308" r:id="rId58"/>
    <p:sldId id="311" r:id="rId59"/>
    <p:sldId id="329" r:id="rId60"/>
    <p:sldId id="312" r:id="rId61"/>
    <p:sldId id="321" r:id="rId62"/>
    <p:sldId id="322" r:id="rId63"/>
    <p:sldId id="323" r:id="rId64"/>
    <p:sldId id="324" r:id="rId65"/>
    <p:sldId id="332" r:id="rId66"/>
    <p:sldId id="331" r:id="rId67"/>
    <p:sldId id="330" r:id="rId68"/>
    <p:sldId id="345" r:id="rId69"/>
    <p:sldId id="335" r:id="rId70"/>
    <p:sldId id="346" r:id="rId71"/>
    <p:sldId id="336" r:id="rId72"/>
    <p:sldId id="334" r:id="rId73"/>
    <p:sldId id="333" r:id="rId74"/>
    <p:sldId id="347" r:id="rId75"/>
    <p:sldId id="358" r:id="rId76"/>
    <p:sldId id="348" r:id="rId77"/>
    <p:sldId id="349" r:id="rId78"/>
    <p:sldId id="351" r:id="rId79"/>
    <p:sldId id="352" r:id="rId80"/>
    <p:sldId id="353" r:id="rId81"/>
    <p:sldId id="354" r:id="rId82"/>
    <p:sldId id="355" r:id="rId83"/>
    <p:sldId id="356" r:id="rId84"/>
    <p:sldId id="338" r:id="rId85"/>
    <p:sldId id="339" r:id="rId86"/>
    <p:sldId id="340" r:id="rId87"/>
    <p:sldId id="341" r:id="rId88"/>
    <p:sldId id="342" r:id="rId89"/>
    <p:sldId id="325" r:id="rId90"/>
    <p:sldId id="357" r:id="rId91"/>
    <p:sldId id="359" r:id="rId9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2581" autoAdjust="0"/>
  </p:normalViewPr>
  <p:slideViewPr>
    <p:cSldViewPr snapToGrid="0">
      <p:cViewPr varScale="1">
        <p:scale>
          <a:sx n="85" d="100"/>
          <a:sy n="85" d="100"/>
        </p:scale>
        <p:origin x="34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263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f4160a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f4160a7f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a6f4160a7f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78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f4160a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f4160a7f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a6f4160a7f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983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f4160a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f4160a7f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a6f4160a7f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97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07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91A7C-9488-47C3-B444-711DBFFE4D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3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 flipH="1">
            <a:off x="0" y="-2"/>
            <a:ext cx="9144000" cy="4953001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127375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0414" y="5281369"/>
            <a:ext cx="2843999" cy="1104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-2458" y="11430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3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4167" y="6400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295" y="6466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 sz="2000">
                <a:solidFill>
                  <a:srgbClr val="888A9C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A9C"/>
              </a:buClr>
              <a:buSzPts val="1800"/>
              <a:buNone/>
              <a:defRPr sz="1800">
                <a:solidFill>
                  <a:srgbClr val="888A9C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A9C"/>
              </a:buClr>
              <a:buSzPts val="1600"/>
              <a:buNone/>
              <a:defRPr sz="1600">
                <a:solidFill>
                  <a:srgbClr val="888A9C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yondbooks.com/bbx/tr/pv.asp?i=psc92/3a/00008934&amp;u=http://www.biologylessons.sdsu.edu/classes/lab3/lab3.html" TargetMode="External"/><Relationship Id="rId3" Type="http://schemas.openxmlformats.org/officeDocument/2006/relationships/oleObject" Target="../embeddings/oleObject3.bin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click%20to%20visit%20http:/www.biologylessons.sdsu.edu/classes/lab3/lab3.html',CAPTION,'Double%20bond" TargetMode="External"/><Relationship Id="rId5" Type="http://schemas.openxmlformats.org/officeDocument/2006/relationships/hyperlink" Target="http://www.beyondbooks.com/bbx/tr/pv.asp?i=psc92/3a/00008935&amp;u=http://www.biologylessons.sdsu.edu/classes/lab3/lab3.html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20.png"/><Relationship Id="rId9" Type="http://schemas.openxmlformats.org/officeDocument/2006/relationships/hyperlink" Target="click%20to%20visit%20http:/www.biologylessons.sdsu.edu/classes/lab3/lab3.html',CAPTION,'Triple%20bond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CDEA-BA6E-4001-B7EB-0759718D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48888"/>
            <a:ext cx="8229600" cy="1143000"/>
          </a:xfrm>
        </p:spPr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71044-0A48-47E6-9C7D-2A4BC4673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66848-7333-4703-9D91-F0FB049A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67977"/>
            <a:ext cx="9144000" cy="4220441"/>
          </a:xfrm>
        </p:spPr>
        <p:txBody>
          <a:bodyPr/>
          <a:lstStyle/>
          <a:p>
            <a:pPr marL="114300" indent="0">
              <a:buNone/>
            </a:pPr>
            <a:r>
              <a:rPr lang="en-GB" sz="2000" b="1" dirty="0" smtClean="0"/>
              <a:t>7) </a:t>
            </a:r>
            <a:r>
              <a:rPr lang="en-GB" sz="2000" dirty="0" smtClean="0"/>
              <a:t>In </a:t>
            </a:r>
            <a:r>
              <a:rPr lang="en-GB" sz="2000" dirty="0"/>
              <a:t>the industrial preparation of hydrogen </a:t>
            </a:r>
            <a:r>
              <a:rPr lang="en-GB" sz="2000" dirty="0" err="1"/>
              <a:t>trioxonitrate</a:t>
            </a:r>
            <a:r>
              <a:rPr lang="en-GB" sz="2000" dirty="0"/>
              <a:t> (V) acid, ammonia </a:t>
            </a:r>
            <a:r>
              <a:rPr lang="en-GB" sz="2000" dirty="0" smtClean="0"/>
              <a:t>gas </a:t>
            </a:r>
            <a:r>
              <a:rPr lang="en-GB" sz="2000" dirty="0"/>
              <a:t>NH3, is burned in oxygen O2, in the presence of a catalyst according to the following equation:</a:t>
            </a:r>
          </a:p>
          <a:p>
            <a:pPr marL="114300" indent="0">
              <a:buNone/>
            </a:pPr>
            <a:r>
              <a:rPr lang="en-GB" sz="2000" dirty="0"/>
              <a:t>4NH</a:t>
            </a:r>
            <a:r>
              <a:rPr lang="en-GB" sz="2000" baseline="-25000" dirty="0"/>
              <a:t>3</a:t>
            </a:r>
            <a:r>
              <a:rPr lang="en-GB" sz="2000" dirty="0"/>
              <a:t>(g) + 5O</a:t>
            </a:r>
            <a:r>
              <a:rPr lang="en-GB" sz="2000" baseline="-25000" dirty="0"/>
              <a:t>2</a:t>
            </a:r>
            <a:r>
              <a:rPr lang="en-GB" sz="2000" dirty="0"/>
              <a:t>                          </a:t>
            </a:r>
            <a:r>
              <a:rPr lang="en-GB" sz="2000" dirty="0" smtClean="0"/>
              <a:t>    4NO(g</a:t>
            </a:r>
            <a:r>
              <a:rPr lang="en-GB" sz="2000" dirty="0"/>
              <a:t>) + 6H</a:t>
            </a:r>
            <a:r>
              <a:rPr lang="en-GB" sz="2000" baseline="-25000" dirty="0"/>
              <a:t>2</a:t>
            </a:r>
            <a:r>
              <a:rPr lang="en-GB" sz="2000" dirty="0"/>
              <a:t>0(g)</a:t>
            </a:r>
          </a:p>
          <a:p>
            <a:pPr marL="114300" indent="0">
              <a:buNone/>
            </a:pPr>
            <a:r>
              <a:rPr lang="en-GB" sz="2000" dirty="0"/>
              <a:t>If </a:t>
            </a:r>
            <a:r>
              <a:rPr lang="en-GB" sz="2000" dirty="0" smtClean="0"/>
              <a:t>260cm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of NH</a:t>
            </a:r>
            <a:r>
              <a:rPr lang="en-GB" sz="2000" baseline="-25000" dirty="0"/>
              <a:t>3</a:t>
            </a:r>
            <a:r>
              <a:rPr lang="en-GB" sz="2000" dirty="0"/>
              <a:t> are burned completely, what volume of </a:t>
            </a:r>
            <a:endParaRPr lang="en-GB" sz="2000" dirty="0" smtClean="0"/>
          </a:p>
          <a:p>
            <a:pPr marL="571500" indent="-457200">
              <a:buAutoNum type="alphaLcParenR"/>
            </a:pPr>
            <a:r>
              <a:rPr lang="en-GB" sz="2000" dirty="0" smtClean="0"/>
              <a:t>O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</a:t>
            </a:r>
            <a:r>
              <a:rPr lang="en-GB" sz="2000" dirty="0"/>
              <a:t>is used up</a:t>
            </a:r>
            <a:r>
              <a:rPr lang="en-GB" sz="2000" dirty="0" smtClean="0"/>
              <a:t>?</a:t>
            </a:r>
          </a:p>
          <a:p>
            <a:pPr marL="571500" indent="-457200">
              <a:buAutoNum type="alphaLcParenR"/>
            </a:pPr>
            <a:r>
              <a:rPr lang="en-GB" sz="2000" dirty="0" smtClean="0"/>
              <a:t> b) </a:t>
            </a:r>
            <a:r>
              <a:rPr lang="en-GB" sz="2000" dirty="0"/>
              <a:t>NO is produced.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F353BB8-BC0D-4D1A-8778-CF7CEEF76AE0}"/>
              </a:ext>
            </a:extLst>
          </p:cNvPr>
          <p:cNvSpPr/>
          <p:nvPr/>
        </p:nvSpPr>
        <p:spPr>
          <a:xfrm>
            <a:off x="1744567" y="2524541"/>
            <a:ext cx="15755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B973E-F61E-44C7-BB81-1C230E42C043}"/>
              </a:ext>
            </a:extLst>
          </p:cNvPr>
          <p:cNvSpPr txBox="1"/>
          <p:nvPr/>
        </p:nvSpPr>
        <p:spPr>
          <a:xfrm>
            <a:off x="0" y="384858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240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just"/>
            <a:r>
              <a:rPr lang="en-GB" sz="2000" b="1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8) </a:t>
            </a:r>
            <a:r>
              <a:rPr lang="en-GB" sz="200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20cm</a:t>
            </a:r>
            <a:r>
              <a:rPr lang="en-GB" sz="2000" i="0" baseline="300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3</a:t>
            </a:r>
            <a:r>
              <a:rPr lang="en-GB" sz="200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GB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of CO are mixed and sparked with 200cm</a:t>
            </a:r>
            <a:r>
              <a:rPr lang="en-GB" sz="2000" i="0" baseline="300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3</a:t>
            </a:r>
            <a:r>
              <a:rPr lang="en-GB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of air containing 21% of O</a:t>
            </a:r>
            <a:r>
              <a:rPr lang="en-GB" sz="2000" i="0" baseline="-250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r>
              <a:rPr lang="en-GB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If all the volumes are measured at </a:t>
            </a:r>
            <a:r>
              <a:rPr lang="en-GB" sz="200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s.t.p</a:t>
            </a:r>
            <a:r>
              <a:rPr lang="en-GB" sz="20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., calculate the total volume of the resulting gases.</a:t>
            </a:r>
            <a:r>
              <a:rPr lang="en-GB" sz="2000" i="0" baseline="300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</a:p>
          <a:p>
            <a:endParaRPr lang="en-GB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F1B4AE-ABA9-4E06-B753-AB7441B9D96D}"/>
              </a:ext>
            </a:extLst>
          </p:cNvPr>
          <p:cNvSpPr/>
          <p:nvPr/>
        </p:nvSpPr>
        <p:spPr>
          <a:xfrm>
            <a:off x="6337237" y="3067089"/>
            <a:ext cx="2264898" cy="882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a. 325cm</a:t>
            </a:r>
            <a:r>
              <a:rPr lang="en-GB" sz="2000" b="1" baseline="30000" dirty="0"/>
              <a:t>3</a:t>
            </a:r>
            <a:r>
              <a:rPr lang="en-GB" sz="2000" b="1" dirty="0"/>
              <a:t>, b. 260cm</a:t>
            </a:r>
            <a:r>
              <a:rPr lang="en-GB" sz="2000" b="1" baseline="300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4F57F7-1721-4E1C-9552-037BBD284104}"/>
              </a:ext>
            </a:extLst>
          </p:cNvPr>
          <p:cNvSpPr/>
          <p:nvPr/>
        </p:nvSpPr>
        <p:spPr>
          <a:xfrm>
            <a:off x="6555115" y="5228161"/>
            <a:ext cx="2264898" cy="882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210cm</a:t>
            </a:r>
            <a:r>
              <a:rPr lang="en-GB" sz="2000" b="1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506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8961120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Chemical bonding involves an attraction which can be between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/>
              <a:t>cations</a:t>
            </a:r>
            <a:r>
              <a:rPr lang="en-US" sz="2400" dirty="0"/>
              <a:t> and anions -  </a:t>
            </a:r>
            <a:r>
              <a:rPr lang="en-US" sz="2400" b="1" dirty="0"/>
              <a:t>ionic bond.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the nuclei and shared electrons - </a:t>
            </a:r>
            <a:r>
              <a:rPr lang="en-US" sz="2400" b="1" dirty="0"/>
              <a:t>covalent bond.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the metal ion and delocalized electrons - </a:t>
            </a:r>
            <a:r>
              <a:rPr lang="en-US" sz="2400" b="1" dirty="0"/>
              <a:t>metallic bond. </a:t>
            </a:r>
            <a:r>
              <a:rPr lang="en-US" sz="2400" dirty="0"/>
              <a:t>In other words</a:t>
            </a:r>
            <a:endParaRPr lang="en-US" sz="2400" b="1" dirty="0"/>
          </a:p>
          <a:p>
            <a:pPr lvl="2">
              <a:buFont typeface="Wingdings" pitchFamily="2" charset="2"/>
              <a:buChar char="ü"/>
            </a:pPr>
            <a:r>
              <a:rPr lang="en-US" sz="2000" b="1" dirty="0"/>
              <a:t>Metals bond to non metals </a:t>
            </a:r>
            <a:r>
              <a:rPr lang="en-US" sz="2000" b="1" dirty="0" err="1">
                <a:solidFill>
                  <a:srgbClr val="FF0000"/>
                </a:solidFill>
              </a:rPr>
              <a:t>ionically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b="1" dirty="0"/>
              <a:t>Non metals bond </a:t>
            </a:r>
            <a:r>
              <a:rPr lang="en-US" sz="2000" b="1" dirty="0">
                <a:solidFill>
                  <a:srgbClr val="FF0000"/>
                </a:solidFill>
              </a:rPr>
              <a:t>covalently. 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b="1" dirty="0"/>
              <a:t>Metals bond to themselves </a:t>
            </a:r>
            <a:r>
              <a:rPr lang="en-US" sz="2000" b="1" dirty="0">
                <a:solidFill>
                  <a:srgbClr val="FF0000"/>
                </a:solidFill>
              </a:rPr>
              <a:t>metallically.</a:t>
            </a:r>
          </a:p>
          <a:p>
            <a:pPr lvl="2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three types of bonding all involve interactions and they are electrostatic in nature.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4000"/>
            <a:ext cx="8447649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The description of bonding in terms of ions (ionic model) is</a:t>
            </a:r>
          </a:p>
          <a:p>
            <a:pPr lvl="1">
              <a:buNone/>
            </a:pPr>
            <a:r>
              <a:rPr lang="en-US" sz="2200" dirty="0"/>
              <a:t>particularly appropriate for describing  binary compounds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formed from a metallic element, especially an s-block metal and a nonmetallic element. </a:t>
            </a:r>
          </a:p>
          <a:p>
            <a:pPr>
              <a:buNone/>
            </a:pPr>
            <a:r>
              <a:rPr lang="en-US" sz="2400" dirty="0"/>
              <a:t>Recall the ionic solid of </a:t>
            </a:r>
            <a:r>
              <a:rPr lang="en-US" sz="2400" dirty="0" err="1"/>
              <a:t>NaCl</a:t>
            </a:r>
            <a:r>
              <a:rPr lang="en-US" sz="2400" dirty="0"/>
              <a:t> which is made of sodium and chloride ions stacked together in alternate but regular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61420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Here, emphasis is on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changes in the valence electrons that accompany the formation of ions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energetics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the formation of ionic solids.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Bonding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214" y="2283823"/>
            <a:ext cx="5925911" cy="248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Bonding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651" y="1750424"/>
            <a:ext cx="7589520" cy="445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Bonding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389" y="1645920"/>
            <a:ext cx="8386354" cy="444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3" y="1536879"/>
            <a:ext cx="8739051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Both the Na</a:t>
            </a:r>
            <a:r>
              <a:rPr lang="en-US" sz="2400" baseline="30000" dirty="0"/>
              <a:t>+</a:t>
            </a:r>
            <a:r>
              <a:rPr lang="en-US" sz="2400" dirty="0"/>
              <a:t> and </a:t>
            </a:r>
            <a:r>
              <a:rPr lang="en-US" sz="2400" dirty="0" err="1"/>
              <a:t>Cl</a:t>
            </a:r>
            <a:r>
              <a:rPr lang="en-US" sz="2400" baseline="30000" dirty="0"/>
              <a:t>-</a:t>
            </a:r>
            <a:r>
              <a:rPr lang="en-US" sz="2400" dirty="0"/>
              <a:t> attain the noble gas electronic configuration which gives rise to stability. 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Strong electrostatic attraction links Na</a:t>
            </a:r>
            <a:r>
              <a:rPr lang="en-US" sz="2400" baseline="30000" dirty="0"/>
              <a:t>+</a:t>
            </a:r>
            <a:r>
              <a:rPr lang="en-US" sz="2400" dirty="0"/>
              <a:t> and </a:t>
            </a:r>
            <a:r>
              <a:rPr lang="en-US" sz="2400" dirty="0" err="1"/>
              <a:t>Cl</a:t>
            </a:r>
            <a:r>
              <a:rPr lang="en-US" sz="2400" baseline="30000" dirty="0"/>
              <a:t>- </a:t>
            </a:r>
            <a:r>
              <a:rPr lang="en-US" sz="2400" dirty="0"/>
              <a:t>together.</a:t>
            </a:r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Because of their opposite charges, Na</a:t>
            </a:r>
            <a:r>
              <a:rPr lang="en-US" sz="2400" baseline="30000" dirty="0"/>
              <a:t>+</a:t>
            </a:r>
            <a:r>
              <a:rPr lang="en-US" sz="2400" dirty="0"/>
              <a:t> and </a:t>
            </a:r>
            <a:r>
              <a:rPr lang="en-US" sz="2400" dirty="0" err="1"/>
              <a:t>Cl</a:t>
            </a:r>
            <a:r>
              <a:rPr lang="en-US" sz="2400" baseline="30000" dirty="0"/>
              <a:t>-</a:t>
            </a:r>
            <a:r>
              <a:rPr lang="en-US" sz="2400" dirty="0"/>
              <a:t> are attracted to each other by </a:t>
            </a:r>
            <a:r>
              <a:rPr lang="en-US" sz="2400" b="1" dirty="0"/>
              <a:t>ionic bonds </a:t>
            </a:r>
            <a:r>
              <a:rPr lang="en-US" sz="2400" dirty="0"/>
              <a:t>and the compound formed is called </a:t>
            </a:r>
            <a:r>
              <a:rPr lang="en-US" sz="2400" b="1" dirty="0"/>
              <a:t>ionic compound.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Ionic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218" y="1524000"/>
            <a:ext cx="8433582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/>
              <a:t>Ionic bonds </a:t>
            </a:r>
            <a:r>
              <a:rPr lang="en-US" sz="2400" dirty="0"/>
              <a:t>can therefore be defined as strong </a:t>
            </a:r>
            <a:r>
              <a:rPr lang="en-US" sz="2400" b="1" dirty="0"/>
              <a:t>non directional </a:t>
            </a:r>
            <a:r>
              <a:rPr lang="en-US" sz="2400" dirty="0"/>
              <a:t>electrostatic forces of attraction formed between positive and negative ions.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non-directional implies that the pull of the electrons does not favor one atom over another.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elements of Group IA and IIA form </a:t>
            </a:r>
            <a:r>
              <a:rPr lang="en-US" sz="2400" dirty="0" err="1"/>
              <a:t>cations</a:t>
            </a:r>
            <a:r>
              <a:rPr lang="en-US" sz="2400" dirty="0"/>
              <a:t> readily while those of Groups VIA and VIIA form anions readily.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524000"/>
            <a:ext cx="8792308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Elements in the same </a:t>
            </a:r>
            <a:r>
              <a:rPr lang="en-US" sz="2400" b="1" dirty="0"/>
              <a:t>group</a:t>
            </a:r>
            <a:r>
              <a:rPr lang="en-US" sz="2400" dirty="0"/>
              <a:t> of the periodic table have similar properties/</a:t>
            </a:r>
            <a:r>
              <a:rPr lang="en-US" sz="2400" dirty="0" err="1"/>
              <a:t>reactivities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/>
              <a:t>because in most cases, they have the same number of valence electrons which are the </a:t>
            </a:r>
            <a:r>
              <a:rPr lang="en-US" sz="2400" b="1" dirty="0"/>
              <a:t>ones with which they interact with others. </a:t>
            </a:r>
          </a:p>
          <a:p>
            <a:pPr marL="571500" lvl="1" indent="0">
              <a:buNone/>
            </a:pPr>
            <a:endParaRPr lang="en-US" sz="2400" dirty="0"/>
          </a:p>
          <a:p>
            <a:pPr lvl="1">
              <a:buFont typeface="Wingdings" pitchFamily="2" charset="2"/>
              <a:buChar char="v"/>
            </a:pPr>
            <a:r>
              <a:rPr lang="en-US" sz="2400" dirty="0"/>
              <a:t>they’ll form similar ions and perform similar roles in ionic compounds.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75480" y="390245"/>
            <a:ext cx="2215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Ionic Bonding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Formation of 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An atom of a metallic element forms a </a:t>
            </a:r>
            <a:r>
              <a:rPr lang="en-US" sz="2400" dirty="0" err="1"/>
              <a:t>cation</a:t>
            </a:r>
            <a:r>
              <a:rPr lang="en-US" sz="2400" dirty="0"/>
              <a:t> when it loses electrons down to its noble-gas core.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In general, that core has an ns</a:t>
            </a:r>
            <a:r>
              <a:rPr lang="en-US" baseline="30000" dirty="0"/>
              <a:t>2</a:t>
            </a:r>
            <a:r>
              <a:rPr lang="en-US" dirty="0"/>
              <a:t> np</a:t>
            </a:r>
            <a:r>
              <a:rPr lang="en-US" baseline="30000" dirty="0"/>
              <a:t>6</a:t>
            </a:r>
            <a:r>
              <a:rPr lang="en-US" dirty="0"/>
              <a:t> outer electron configuration, which is an octet of electrons.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For example, sodium ([Ne]3s</a:t>
            </a:r>
            <a:r>
              <a:rPr lang="en-US" sz="2400" baseline="30000" dirty="0"/>
              <a:t>1 </a:t>
            </a:r>
            <a:r>
              <a:rPr lang="en-US" sz="2400" dirty="0"/>
              <a:t>) loses its 3s-electron to form Na</a:t>
            </a:r>
            <a:r>
              <a:rPr lang="en-US" sz="2400" baseline="30000" dirty="0"/>
              <a:t>+</a:t>
            </a:r>
            <a:r>
              <a:rPr lang="en-US" sz="2400" dirty="0"/>
              <a:t>, which has the same electron configuration as neon, [Ne] or 1s</a:t>
            </a:r>
            <a:r>
              <a:rPr lang="en-US" sz="2400" baseline="30000" dirty="0"/>
              <a:t>2</a:t>
            </a:r>
            <a:r>
              <a:rPr lang="en-US" sz="2400" dirty="0"/>
              <a:t> 2s</a:t>
            </a:r>
            <a:r>
              <a:rPr lang="en-US" sz="2400" baseline="30000" dirty="0"/>
              <a:t>2</a:t>
            </a:r>
            <a:r>
              <a:rPr lang="en-US" sz="2400" dirty="0"/>
              <a:t> 2p</a:t>
            </a:r>
            <a:r>
              <a:rPr lang="en-US" sz="2400" baseline="30000" dirty="0"/>
              <a:t>6</a:t>
            </a:r>
            <a:r>
              <a:rPr lang="en-US" sz="2400" dirty="0"/>
              <a:t> 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sodium ion, Na</a:t>
            </a:r>
            <a:r>
              <a:rPr lang="en-US" sz="2400" baseline="30000" dirty="0"/>
              <a:t>+</a:t>
            </a:r>
            <a:r>
              <a:rPr lang="en-US" sz="2400" dirty="0"/>
              <a:t> cannot lose more electrons in a chemical reaction, because </a:t>
            </a:r>
            <a:r>
              <a:rPr lang="en-US" sz="2400" b="1" dirty="0"/>
              <a:t>the ionization energies of core electrons are too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219" y="1498295"/>
            <a:ext cx="861518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SOLUTION</a:t>
            </a:r>
          </a:p>
          <a:p>
            <a:endParaRPr lang="en-US" b="1" dirty="0" smtClean="0"/>
          </a:p>
          <a:p>
            <a:r>
              <a:rPr lang="en-US" dirty="0" smtClean="0"/>
              <a:t>Volume of oxygen: (21/100) X 200 = 42cm</a:t>
            </a:r>
            <a:r>
              <a:rPr lang="en-US" baseline="30000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Volume of nitrogen and other gases that did not take part in the reaction = 200 – 42 = 158 cm</a:t>
            </a:r>
            <a:r>
              <a:rPr lang="en-US" baseline="30000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Equation for the reaction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2CO   +  O</a:t>
            </a:r>
            <a:r>
              <a:rPr lang="en-US" b="1" baseline="-25000" dirty="0" smtClean="0"/>
              <a:t>2</a:t>
            </a:r>
            <a:r>
              <a:rPr lang="en-US" b="1" dirty="0" smtClean="0"/>
              <a:t>       </a:t>
            </a:r>
            <a:r>
              <a:rPr lang="en-US" sz="2400" b="1" dirty="0" smtClean="0">
                <a:latin typeface="Lucida Sans Unicode"/>
                <a:cs typeface="Lucida Sans Unicode"/>
              </a:rPr>
              <a:t>→    </a:t>
            </a:r>
            <a:r>
              <a:rPr lang="en-US" b="1" dirty="0" smtClean="0"/>
              <a:t>2CO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Ratio:	    		    2   :      1 	   :   2</a:t>
            </a:r>
            <a:br>
              <a:rPr lang="en-US" dirty="0" smtClean="0"/>
            </a:br>
            <a:r>
              <a:rPr lang="en-US" dirty="0" smtClean="0"/>
              <a:t>Initial volumes:		 20cm</a:t>
            </a:r>
            <a:r>
              <a:rPr lang="en-US" baseline="30000" dirty="0" smtClean="0"/>
              <a:t>3</a:t>
            </a:r>
            <a:r>
              <a:rPr lang="en-US" dirty="0" smtClean="0"/>
              <a:t>   42cm</a:t>
            </a:r>
            <a:r>
              <a:rPr lang="en-US" baseline="30000" dirty="0" smtClean="0"/>
              <a:t>3</a:t>
            </a:r>
            <a:r>
              <a:rPr lang="en-US" dirty="0" smtClean="0"/>
              <a:t>	       --</a:t>
            </a:r>
            <a:br>
              <a:rPr lang="en-US" dirty="0" smtClean="0"/>
            </a:br>
            <a:r>
              <a:rPr lang="en-US" dirty="0" smtClean="0"/>
              <a:t>Volumes used up:		  0cm</a:t>
            </a:r>
            <a:r>
              <a:rPr lang="en-US" baseline="30000" dirty="0" smtClean="0"/>
              <a:t>3</a:t>
            </a:r>
            <a:r>
              <a:rPr lang="en-US" dirty="0" smtClean="0"/>
              <a:t>    10cm</a:t>
            </a:r>
            <a:r>
              <a:rPr lang="en-US" baseline="30000" dirty="0" smtClean="0"/>
              <a:t>3</a:t>
            </a:r>
            <a:r>
              <a:rPr lang="en-US" dirty="0" smtClean="0"/>
              <a:t>	     20cm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/>
              <a:t>Note</a:t>
            </a:r>
            <a:endParaRPr lang="en-US" sz="1600" dirty="0" smtClean="0"/>
          </a:p>
          <a:p>
            <a:r>
              <a:rPr lang="en-US" dirty="0" smtClean="0"/>
              <a:t> - The 0cm</a:t>
            </a:r>
            <a:r>
              <a:rPr lang="en-US" baseline="30000" dirty="0" smtClean="0"/>
              <a:t>3 </a:t>
            </a:r>
            <a:r>
              <a:rPr lang="en-US" dirty="0" smtClean="0"/>
              <a:t>means that all the volume of CO has been used up</a:t>
            </a:r>
          </a:p>
          <a:p>
            <a:pPr>
              <a:buFontTx/>
              <a:buChar char="-"/>
            </a:pPr>
            <a:r>
              <a:rPr lang="en-US" dirty="0" smtClean="0"/>
              <a:t>Only 10 cm</a:t>
            </a:r>
            <a:r>
              <a:rPr lang="en-US" baseline="30000" dirty="0" smtClean="0"/>
              <a:t>3</a:t>
            </a:r>
            <a:r>
              <a:rPr lang="en-US" dirty="0" smtClean="0"/>
              <a:t> of O</a:t>
            </a:r>
            <a:r>
              <a:rPr lang="en-US" baseline="-25000" dirty="0" smtClean="0"/>
              <a:t>2</a:t>
            </a:r>
            <a:r>
              <a:rPr lang="en-US" dirty="0" smtClean="0"/>
              <a:t> was used (based on molar ratio of 2:1)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Volume of  oxygen that did not react: 42 – 10 = 32 cm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Then, volume of d resulting gas = volume that did not take part in the reaction with oxygen+ </a:t>
            </a:r>
            <a:r>
              <a:rPr lang="en-US" dirty="0" err="1" smtClean="0"/>
              <a:t>unreacted</a:t>
            </a:r>
            <a:r>
              <a:rPr lang="en-US" dirty="0" smtClean="0"/>
              <a:t> volume of O</a:t>
            </a:r>
            <a:r>
              <a:rPr lang="en-US" baseline="-25000" dirty="0" smtClean="0"/>
              <a:t>2</a:t>
            </a:r>
            <a:r>
              <a:rPr lang="en-US" dirty="0" smtClean="0"/>
              <a:t>+ volume of the product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1800" dirty="0" smtClean="0"/>
              <a:t>= </a:t>
            </a:r>
            <a:r>
              <a:rPr lang="en-US" sz="1800" b="1" dirty="0" smtClean="0"/>
              <a:t>158 + 32 +20 = 210cm</a:t>
            </a:r>
            <a:r>
              <a:rPr lang="en-US" sz="1800" b="1" baseline="30000" dirty="0" smtClean="0"/>
              <a:t>3</a:t>
            </a:r>
            <a:endParaRPr lang="en-US" sz="1800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Writing electronic configuration of 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3" y="1524000"/>
            <a:ext cx="8918917" cy="4942175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Procedure</a:t>
            </a:r>
            <a:endParaRPr lang="en-US" sz="2800" b="1" dirty="0"/>
          </a:p>
          <a:p>
            <a:pPr marL="628650" indent="-514350">
              <a:buFont typeface="+mj-lt"/>
              <a:buAutoNum type="arabicParenR"/>
            </a:pPr>
            <a:r>
              <a:rPr lang="en-US" sz="2400" dirty="0"/>
              <a:t>Determine the configuration of the neutral atom from its position in the periodic table. </a:t>
            </a:r>
          </a:p>
          <a:p>
            <a:pPr marL="628650" indent="-514350">
              <a:buFont typeface="+mj-lt"/>
              <a:buAutoNum type="arabicParenR"/>
            </a:pPr>
            <a:r>
              <a:rPr lang="en-US" sz="2400" dirty="0"/>
              <a:t>Remove electrons from the valence-shell p-</a:t>
            </a:r>
            <a:r>
              <a:rPr lang="en-US" sz="2400" dirty="0" err="1"/>
              <a:t>orbitals</a:t>
            </a:r>
            <a:r>
              <a:rPr lang="en-US" sz="2400" dirty="0"/>
              <a:t> first, </a:t>
            </a:r>
          </a:p>
          <a:p>
            <a:pPr marL="628650" indent="-514350">
              <a:buFont typeface="+mj-lt"/>
              <a:buAutoNum type="arabicParenR"/>
            </a:pPr>
            <a:r>
              <a:rPr lang="en-US" sz="2400" dirty="0"/>
              <a:t>Remove electrons from the s-orbitals, and finally, if necessary, </a:t>
            </a:r>
          </a:p>
          <a:p>
            <a:pPr marL="628650" indent="-514350">
              <a:buFont typeface="+mj-lt"/>
              <a:buAutoNum type="arabicParenR"/>
            </a:pPr>
            <a:r>
              <a:rPr lang="en-US" sz="2400" dirty="0"/>
              <a:t>Remove electrons from the d-orbitals in the next-lower shell, </a:t>
            </a:r>
          </a:p>
          <a:p>
            <a:pPr marL="1543050" lvl="2" indent="-514350">
              <a:buFont typeface="Wingdings" pitchFamily="2" charset="2"/>
              <a:buChar char="Ø"/>
            </a:pPr>
            <a:r>
              <a:rPr lang="en-US" dirty="0"/>
              <a:t>until the number of electrons removed </a:t>
            </a:r>
            <a:r>
              <a:rPr lang="en-US" b="1" dirty="0"/>
              <a:t>equals the charge on the 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2711" y="1451478"/>
            <a:ext cx="8822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A system that is lower in energy is considered more stable.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547" y="2130778"/>
            <a:ext cx="8959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The energetics (or thermodynamics) tell us if a reaction is likely to proceed and how far. Another important factor to consider is how FAST a reaction will go, also called KINETICS.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546" y="3240964"/>
            <a:ext cx="89594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There is a barrier to getting a reaction started called the activation energy. Before the new bonds can form, some of the old bonds must be broken. (This is also why a spark is required to start a flame.) If the reaction energy barrier is larger, the reaction will be slower.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5302" y="4019378"/>
            <a:ext cx="6564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Every chemical reaction needs activation energy to start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5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Energetics of the formation of ionic compounds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948" y="1524000"/>
            <a:ext cx="8665698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A measure of the bond strength in an ionic compound is known as </a:t>
            </a:r>
            <a:r>
              <a:rPr lang="en-US" sz="2400" b="1" dirty="0"/>
              <a:t>Lattice energy  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defined as the </a:t>
            </a:r>
            <a:r>
              <a:rPr lang="en-US" sz="2200" b="1" dirty="0"/>
              <a:t>energy required </a:t>
            </a:r>
            <a:r>
              <a:rPr lang="en-US" sz="2200" dirty="0"/>
              <a:t>to separate a mole of an ionic solid into gaseous ions  OR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amount of </a:t>
            </a:r>
            <a:r>
              <a:rPr lang="en-US" sz="2200" b="1" dirty="0"/>
              <a:t>energy released </a:t>
            </a:r>
            <a:r>
              <a:rPr lang="en-US" sz="2200" dirty="0"/>
              <a:t>upon formation of a crystalline ionic solid from gaseous ions  OR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/>
              <a:t>the </a:t>
            </a:r>
            <a:r>
              <a:rPr lang="en-US" sz="2400" b="1" dirty="0"/>
              <a:t>heat of formation </a:t>
            </a:r>
            <a:r>
              <a:rPr lang="en-US" sz="2400" dirty="0"/>
              <a:t>for ions of opposite charges in the gas phase to combine into an ionic solid. </a:t>
            </a:r>
            <a:endParaRPr lang="en-US" sz="22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</a:t>
            </a:r>
            <a:r>
              <a:rPr lang="en-US" sz="2400" b="1" dirty="0"/>
              <a:t> charge </a:t>
            </a:r>
            <a:r>
              <a:rPr lang="en-US" sz="2400" dirty="0"/>
              <a:t>and </a:t>
            </a:r>
            <a:r>
              <a:rPr lang="en-US" sz="2400" b="1" dirty="0"/>
              <a:t>radius</a:t>
            </a:r>
            <a:r>
              <a:rPr lang="en-US" sz="2400" dirty="0"/>
              <a:t> of the bonded ions are the two major factors that contribute to the magnitude of the lattice energy.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000" dirty="0"/>
              <a:t>as the charge of the ions increases, the lattice energy increases.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000" dirty="0"/>
              <a:t>as the size of the ions increases, the lattice energy decreases.</a:t>
            </a:r>
          </a:p>
          <a:p>
            <a:pPr>
              <a:buFont typeface="Wingdings" pitchFamily="2" charset="2"/>
              <a:buChar char="v"/>
            </a:pPr>
            <a:endParaRPr lang="en-US" sz="2000" b="1" dirty="0"/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Energetics of the formation of ionic compounds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5" y="1524000"/>
            <a:ext cx="8736037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Lattice energy cannot be determined experimentally due to the difficulty in isolating gaseous ions. 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energy value can be estimated using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 the Born-Haber cycle, (which shows the step-wise process of lattice formation from elements) or</a:t>
            </a:r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calculated theoretically with an electrostatic examination of the crystal structure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Energetics of the formation of ionic compounds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4000"/>
            <a:ext cx="8464731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Two different approaches are normally considered in the formation of ionic compounds:</a:t>
            </a:r>
          </a:p>
          <a:p>
            <a:pPr marL="1028700" lvl="1" indent="-457200">
              <a:buFont typeface="+mj-lt"/>
              <a:buAutoNum type="arabicParenR"/>
            </a:pPr>
            <a:r>
              <a:rPr lang="en-US" sz="2400" dirty="0"/>
              <a:t>Elements being seen as reacting directly at standard conditions to give the ionic compounds,</a:t>
            </a:r>
          </a:p>
          <a:p>
            <a:pPr lvl="1">
              <a:buNone/>
            </a:pPr>
            <a:endParaRPr lang="en-US" sz="2400" dirty="0"/>
          </a:p>
          <a:p>
            <a:pPr lvl="2">
              <a:buFont typeface="Wingdings" pitchFamily="2" charset="2"/>
              <a:buChar char="ü"/>
            </a:pPr>
            <a:r>
              <a:rPr lang="en-US" dirty="0"/>
              <a:t> in which case the enthalpy change involved is known as standard enthalpy change of formation (represented as </a:t>
            </a:r>
            <a:r>
              <a:rPr lang="el-GR" b="1" dirty="0"/>
              <a:t>Δ</a:t>
            </a:r>
            <a:r>
              <a:rPr lang="en-US" b="1" dirty="0"/>
              <a:t>H</a:t>
            </a:r>
            <a:r>
              <a:rPr lang="en-US" b="1" baseline="30000" dirty="0"/>
              <a:t>o</a:t>
            </a:r>
            <a:r>
              <a:rPr lang="en-US" b="1" baseline="-25000" dirty="0"/>
              <a:t>f</a:t>
            </a:r>
            <a:r>
              <a:rPr lang="en-US" dirty="0"/>
              <a:t>)</a:t>
            </a:r>
            <a:r>
              <a:rPr lang="el-GR" b="1" dirty="0"/>
              <a:t> </a:t>
            </a:r>
            <a:r>
              <a:rPr lang="en-US" dirty="0"/>
              <a:t>of the ionic compound.  Example</a:t>
            </a:r>
          </a:p>
          <a:p>
            <a:pPr lvl="2">
              <a:buNone/>
            </a:pPr>
            <a:endParaRPr lang="en-US" dirty="0"/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Na(s) + 1/2Cl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(g)  →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NaCl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(s)	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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H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400" baseline="30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 = -410.9 kJ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Energetics of the formation of ionic compounds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195" y="1524000"/>
            <a:ext cx="8660674" cy="4942175"/>
          </a:xfrm>
        </p:spPr>
        <p:txBody>
          <a:bodyPr/>
          <a:lstStyle/>
          <a:p>
            <a:pPr marL="628650" indent="-514350">
              <a:buNone/>
            </a:pPr>
            <a:r>
              <a:rPr lang="en-US" sz="2400" dirty="0"/>
              <a:t>2) Considering the formation of ionic compounds via a series of steps:</a:t>
            </a:r>
          </a:p>
          <a:p>
            <a:pPr marL="1085850" lvl="1" indent="-514350">
              <a:buFont typeface="+mj-lt"/>
              <a:buAutoNum type="alphaLcParenR"/>
            </a:pPr>
            <a:r>
              <a:rPr lang="en-US" sz="2400" dirty="0"/>
              <a:t>Conversion of the elements to gaseous state (standard enthalpy change of </a:t>
            </a:r>
            <a:r>
              <a:rPr lang="en-US" sz="2400" dirty="0" err="1"/>
              <a:t>vaporisation</a:t>
            </a:r>
            <a:r>
              <a:rPr lang="en-US" sz="2400" dirty="0"/>
              <a:t> </a:t>
            </a:r>
            <a:r>
              <a:rPr lang="el-GR" sz="2400" b="1" dirty="0"/>
              <a:t>Δ</a:t>
            </a:r>
            <a:r>
              <a:rPr lang="en-US" sz="2400" b="1" dirty="0"/>
              <a:t>H</a:t>
            </a:r>
            <a:r>
              <a:rPr lang="en-US" sz="2400" b="1" baseline="30000" dirty="0"/>
              <a:t>0</a:t>
            </a:r>
            <a:r>
              <a:rPr lang="en-US" sz="2400" b="1" baseline="-25000" dirty="0"/>
              <a:t>vap</a:t>
            </a:r>
            <a:r>
              <a:rPr lang="en-US" sz="2400" b="1" dirty="0"/>
              <a:t> </a:t>
            </a:r>
            <a:r>
              <a:rPr lang="en-US" sz="2400" dirty="0"/>
              <a:t>or atomization </a:t>
            </a:r>
            <a:r>
              <a:rPr lang="el-GR" sz="2400" b="1" dirty="0"/>
              <a:t>Δ</a:t>
            </a:r>
            <a:r>
              <a:rPr lang="en-US" sz="2400" b="1" dirty="0"/>
              <a:t>H</a:t>
            </a:r>
            <a:r>
              <a:rPr lang="en-US" sz="2400" b="1" baseline="30000" dirty="0"/>
              <a:t>0</a:t>
            </a:r>
            <a:r>
              <a:rPr lang="en-US" sz="2400" b="1" baseline="-25000" dirty="0"/>
              <a:t>atom</a:t>
            </a:r>
            <a:r>
              <a:rPr lang="en-US" sz="2400" dirty="0"/>
              <a:t>).</a:t>
            </a:r>
          </a:p>
          <a:p>
            <a:pPr marL="1085850" lvl="1" indent="-514350">
              <a:buFont typeface="+mj-lt"/>
              <a:buAutoNum type="alphaLcParenR"/>
            </a:pPr>
            <a:endParaRPr lang="en-US" sz="2400" dirty="0"/>
          </a:p>
          <a:p>
            <a:pPr marL="1085850" lvl="1" indent="-514350">
              <a:buFont typeface="+mj-lt"/>
              <a:buAutoNum type="alphaLcParenR"/>
            </a:pPr>
            <a:r>
              <a:rPr lang="en-US" sz="2400" dirty="0"/>
              <a:t>Conversion of the gaseous atoms to ions (the </a:t>
            </a:r>
            <a:r>
              <a:rPr lang="en-US" sz="2400" dirty="0" err="1"/>
              <a:t>ionisation</a:t>
            </a:r>
            <a:r>
              <a:rPr lang="en-US" sz="2400" dirty="0"/>
              <a:t> enthalpy </a:t>
            </a:r>
            <a:r>
              <a:rPr lang="el-GR" sz="2400" b="1" dirty="0"/>
              <a:t>Δ</a:t>
            </a:r>
            <a:r>
              <a:rPr lang="en-US" sz="2400" b="1" dirty="0"/>
              <a:t>H</a:t>
            </a:r>
            <a:r>
              <a:rPr lang="en-US" sz="2400" b="1" baseline="-25000" dirty="0"/>
              <a:t>I.E.</a:t>
            </a:r>
            <a:r>
              <a:rPr lang="en-US" sz="2400" b="1" dirty="0"/>
              <a:t> </a:t>
            </a:r>
            <a:r>
              <a:rPr lang="en-US" sz="2400" dirty="0"/>
              <a:t>and electron affinity </a:t>
            </a:r>
            <a:r>
              <a:rPr lang="el-GR" sz="2400" b="1" dirty="0"/>
              <a:t>Δ</a:t>
            </a:r>
            <a:r>
              <a:rPr lang="en-US" sz="2400" b="1" dirty="0"/>
              <a:t>H</a:t>
            </a:r>
            <a:r>
              <a:rPr lang="en-US" sz="2400" b="1" baseline="-25000" dirty="0"/>
              <a:t>E.A.</a:t>
            </a:r>
            <a:r>
              <a:rPr lang="en-US" sz="2400" dirty="0"/>
              <a:t>).</a:t>
            </a:r>
          </a:p>
          <a:p>
            <a:pPr marL="1085850" lvl="1" indent="-514350">
              <a:buFont typeface="+mj-lt"/>
              <a:buAutoNum type="alphaLcParenR"/>
            </a:pPr>
            <a:endParaRPr lang="en-US" sz="2400" dirty="0"/>
          </a:p>
          <a:p>
            <a:pPr marL="1085850" lvl="1" indent="-514350">
              <a:buFont typeface="+mj-lt"/>
              <a:buAutoNum type="alphaLcParenR"/>
            </a:pPr>
            <a:r>
              <a:rPr lang="en-US" sz="2400" dirty="0"/>
              <a:t>Combination of the gaseous ions to give the ionic crystals (the lattice enthalpy </a:t>
            </a:r>
            <a:r>
              <a:rPr lang="el-GR" sz="2400" b="1" dirty="0"/>
              <a:t>Δ</a:t>
            </a:r>
            <a:r>
              <a:rPr lang="en-US" sz="2400" b="1" dirty="0"/>
              <a:t>H</a:t>
            </a:r>
            <a:r>
              <a:rPr lang="en-US" sz="2400" b="1" baseline="30000" dirty="0"/>
              <a:t>0</a:t>
            </a:r>
            <a:r>
              <a:rPr lang="en-US" sz="2400" b="1" baseline="-25000" dirty="0"/>
              <a:t>lattice</a:t>
            </a:r>
            <a:r>
              <a:rPr lang="en-US" sz="24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30309" y="1177343"/>
            <a:ext cx="864172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Energetics of sodium and chloride ions</a:t>
            </a:r>
          </a:p>
          <a:p>
            <a:pPr algn="ctr"/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Removing an electron from Na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(g)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form Na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(g)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→  Na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(g)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e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		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E = +496 kJ/mol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Adding an electron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(g)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form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(g) 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(g)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e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→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	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E = -349 kJ/mol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Attraction between the unlike charges draws ions together causing energy to be released.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Heat of formation of ionic substances is quite exothermic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533104" y="272603"/>
            <a:ext cx="27655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Ionic Compounds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45842" y="128789"/>
            <a:ext cx="4771623" cy="944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 of Ionic Compounds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93949"/>
            <a:ext cx="8915400" cy="505925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Formation of magnesium chloride (MgCl</a:t>
            </a:r>
            <a:r>
              <a:rPr lang="en-US" sz="2400" b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electronic configuration of magnesium (Atomic. No. 12) is 2,8,2.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has two electrons in its valence shell.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electronic configuration of chlorine  (Atomic. no. 17) is 2,8,7.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has seven valence electrons. 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terms of the Lewis (electron dot) structures, one can write: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181600"/>
            <a:ext cx="822960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152400"/>
            <a:ext cx="5280338" cy="114300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 of Ionic Compounds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Formation of Calcium oxide (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Calcium oxide  (quicklime) is a substance largely used in chemical industry as intermediary in the cement and concrete production and also in the soda ash synthesis process.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2683" y="3471998"/>
            <a:ext cx="6518365" cy="2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386365"/>
            <a:ext cx="7057622" cy="8035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 ionic bond is formed due to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coulombic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attraction between the positively and negatively charged ions.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 ionic bond is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non-directional,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i.e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., the strength of interaction between two ions depend upon distance, but not on the direction.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An ionic bond gets broken when the substance is dissolved in a polar solvent such as water, or when the substance is melted.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f4160a7f_0_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Quantitative Analysis</a:t>
            </a:r>
            <a:endParaRPr dirty="0"/>
          </a:p>
        </p:txBody>
      </p:sp>
      <p:sp>
        <p:nvSpPr>
          <p:cNvPr id="115" name="Google Shape;115;ga6f4160a7f_0_0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116" name="Google Shape;116;ga6f4160a7f_0_0"/>
          <p:cNvSpPr txBox="1">
            <a:spLocks noGrp="1"/>
          </p:cNvSpPr>
          <p:nvPr>
            <p:ph type="body" idx="1"/>
          </p:nvPr>
        </p:nvSpPr>
        <p:spPr>
          <a:xfrm>
            <a:off x="123368" y="1184468"/>
            <a:ext cx="9020631" cy="3229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400" dirty="0"/>
              <a:t>Calculate the mass of sodium hydroxide in 5.00 dm</a:t>
            </a:r>
            <a:r>
              <a:rPr lang="en-US" sz="2400" baseline="30000" dirty="0"/>
              <a:t>3</a:t>
            </a:r>
            <a:r>
              <a:rPr lang="en-US" sz="2400" dirty="0"/>
              <a:t> of a 0.125 </a:t>
            </a:r>
            <a:r>
              <a:rPr lang="en-US" sz="2400" dirty="0" err="1"/>
              <a:t>mol</a:t>
            </a:r>
            <a:r>
              <a:rPr lang="en-US" sz="2400" dirty="0"/>
              <a:t> dm</a:t>
            </a:r>
            <a:r>
              <a:rPr lang="en-US" sz="2400" baseline="30000" dirty="0"/>
              <a:t>-3</a:t>
            </a:r>
            <a:r>
              <a:rPr lang="en-US" sz="2400" dirty="0"/>
              <a:t> solution. [</a:t>
            </a:r>
            <a:r>
              <a:rPr lang="en-US" sz="2400" dirty="0" err="1"/>
              <a:t>NaOH</a:t>
            </a:r>
            <a:r>
              <a:rPr lang="en-US" sz="2400" dirty="0"/>
              <a:t> = 40 g mol</a:t>
            </a:r>
            <a:r>
              <a:rPr lang="en-US" sz="2400" baseline="30000" dirty="0"/>
              <a:t>-1</a:t>
            </a:r>
            <a:r>
              <a:rPr lang="en-US" sz="2400" dirty="0"/>
              <a:t>]</a:t>
            </a:r>
          </a:p>
          <a:p>
            <a:pPr algn="just"/>
            <a:r>
              <a:rPr lang="en-US" sz="2400" b="1" dirty="0"/>
              <a:t>Options</a:t>
            </a:r>
          </a:p>
          <a:p>
            <a:pPr algn="just"/>
            <a:r>
              <a:rPr lang="en-US" sz="2400" dirty="0"/>
              <a:t>A) 0.0156 g</a:t>
            </a:r>
          </a:p>
          <a:p>
            <a:pPr algn="just"/>
            <a:r>
              <a:rPr lang="en-US" sz="2400" dirty="0"/>
              <a:t>B) 0.625 g</a:t>
            </a:r>
          </a:p>
          <a:p>
            <a:pPr algn="just"/>
            <a:r>
              <a:rPr lang="en-US" sz="2400" dirty="0"/>
              <a:t>C) 1.00 g</a:t>
            </a:r>
          </a:p>
          <a:p>
            <a:pPr algn="just"/>
            <a:r>
              <a:rPr lang="en-US" sz="2400" dirty="0"/>
              <a:t>D) 25.0 </a:t>
            </a:r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-1" y="4331504"/>
            <a:ext cx="658808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Solution</a:t>
            </a:r>
          </a:p>
          <a:p>
            <a:r>
              <a:rPr lang="en-US" sz="2000" dirty="0" smtClean="0"/>
              <a:t>If 1 moldm</a:t>
            </a:r>
            <a:r>
              <a:rPr lang="en-US" sz="2000" baseline="30000" dirty="0" smtClean="0"/>
              <a:t>-3</a:t>
            </a:r>
            <a:r>
              <a:rPr lang="en-US" sz="2000" dirty="0" smtClean="0"/>
              <a:t> of </a:t>
            </a:r>
            <a:r>
              <a:rPr lang="en-US" sz="2000" dirty="0" err="1" smtClean="0"/>
              <a:t>NaOH</a:t>
            </a:r>
            <a:r>
              <a:rPr lang="en-US" sz="2000" dirty="0" smtClean="0"/>
              <a:t>  = 40g.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Mass of </a:t>
            </a:r>
            <a:r>
              <a:rPr lang="en-US" sz="2000" dirty="0" err="1" smtClean="0"/>
              <a:t>NaOH</a:t>
            </a:r>
            <a:r>
              <a:rPr lang="en-US" sz="2000" dirty="0" smtClean="0"/>
              <a:t> in 0.125mole = 0.125 x 40 = 5g.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Mass in 5.00 dm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 of the solution = 5 x 5 = 25.0g.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0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Factors Influencing the Formation of an Ionic Bond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524000"/>
            <a:ext cx="8647612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Low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ionisation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enthalpy of the metallic element which forms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cation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Large electron gain enthalpy (electron affinity) of the non-metallic element which forms the anion.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Large lattice energy,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i.e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., the smaller size and higher charge of the ions.</a:t>
            </a:r>
            <a:r>
              <a:rPr lang="en-US" sz="2400" dirty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ionic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High melting and boiling points.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Good conductors of electricity when molten but non - conductors when solid.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Readily soluble in water and in polar solvents but insoluble in non – polar solvents.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Crystals of ionic solids are hard and brittle.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properties of ionic compounds Illustrated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The electrostatic forces between the oppositely charged ions are very strong so ionic compounds have very high melting points and boiling points.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 For e.g. sodium chloride, an ionic compound, has a melting point of 801</a:t>
            </a:r>
            <a:r>
              <a:rPr lang="en-US" sz="2200" baseline="30000" dirty="0"/>
              <a:t>o</a:t>
            </a:r>
            <a:r>
              <a:rPr lang="en-US" sz="2200" dirty="0"/>
              <a:t>C and a boiling point of 1517</a:t>
            </a:r>
            <a:r>
              <a:rPr lang="en-US" sz="2200" baseline="30000" dirty="0"/>
              <a:t>o</a:t>
            </a:r>
            <a:r>
              <a:rPr lang="en-US" sz="2200" dirty="0"/>
              <a:t>C.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Ionic compounds conduct electricity when molten or dissolved in water.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This is because the ions can move about and conduct electricity.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/>
              <a:t>Most ionic compounds are soluble in water, but insoluble in organic solvents.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For e.g. sodium chloride is soluble in water, but insoluble in oil or petrol. Molten sodium chloride conducts electricity.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" y="1504950"/>
            <a:ext cx="8403465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5" y="1562100"/>
            <a:ext cx="8400360" cy="49546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Covalent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503920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atoms of non metals form bonds with one another by sharing electrons to achieve the noble gas electronic configuration;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covalent bonds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are said to be formed between them.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two nuclei of the bonding atoms are pulled together by the electrostatic attraction between each nucleus and bonding electron pair.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combining atoms may share one, two or three pairs of electrons. 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the two atoms combine by mutual sharing of electrons, then each of the atoms acquires stable configuration of the nearest noble gas.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449977"/>
            <a:ext cx="8725988" cy="46761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Covalent bonding 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nvolves electron sharing.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usually occurs between two nonmetals.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two nuclei attract the same shared electrons to form a covalent bond.</a:t>
            </a:r>
          </a:p>
          <a:p>
            <a:pPr marL="11430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Orbitals containing the valence electrons overlap to create a common orbital.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results to the formation of molecular compounds.</a:t>
            </a:r>
          </a:p>
          <a:p>
            <a:pPr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067" y="441576"/>
            <a:ext cx="3188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Covalent Bonding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Covalent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8451669" cy="4942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compounds formed due to covalent bonding are called covalent compounds.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number of electrons which an atom contributes towards mutual sharing during the formation of a chemical bond is called its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covalency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in that compound.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Covalency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hydrogen in H</a:t>
            </a:r>
            <a:r>
              <a:rPr lang="en-US" sz="2400" baseline="-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(H - H) is 1; that of oxygen in O</a:t>
            </a:r>
            <a:r>
              <a:rPr lang="en-US" sz="2400" baseline="-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2 (O = O), and that of nitrogen in N</a:t>
            </a:r>
            <a:r>
              <a:rPr lang="en-US" sz="2400" baseline="-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three.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143000" y="3124200"/>
            <a:ext cx="914400" cy="914400"/>
          </a:xfrm>
          <a:prstGeom prst="ellipse">
            <a:avLst/>
          </a:prstGeom>
          <a:gradFill rotWithShape="1">
            <a:gsLst>
              <a:gs pos="0">
                <a:srgbClr val="CCCCFF">
                  <a:alpha val="87999"/>
                </a:srgbClr>
              </a:gs>
              <a:gs pos="100000">
                <a:srgbClr val="5E5E76">
                  <a:alpha val="87999"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438400" y="3124200"/>
            <a:ext cx="914400" cy="914400"/>
          </a:xfrm>
          <a:prstGeom prst="ellipse">
            <a:avLst/>
          </a:prstGeom>
          <a:gradFill rotWithShape="1">
            <a:gsLst>
              <a:gs pos="0">
                <a:srgbClr val="CCCCFF">
                  <a:alpha val="87999"/>
                </a:srgbClr>
              </a:gs>
              <a:gs pos="100000">
                <a:srgbClr val="5E5E76">
                  <a:alpha val="87999"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905000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828800" y="3352800"/>
            <a:ext cx="27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cs typeface="Times New Roman" pitchFamily="18" charset="0"/>
              </a:rPr>
              <a:t>∙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438400" y="3352800"/>
            <a:ext cx="27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cs typeface="Times New Roman" pitchFamily="18" charset="0"/>
              </a:rPr>
              <a:t>∙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3962400" y="3581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5083629" y="3050178"/>
            <a:ext cx="1981200" cy="1143000"/>
          </a:xfrm>
          <a:prstGeom prst="ellipse">
            <a:avLst/>
          </a:prstGeom>
          <a:gradFill rotWithShape="1">
            <a:gsLst>
              <a:gs pos="0">
                <a:srgbClr val="CCCCFF">
                  <a:alpha val="87999"/>
                </a:srgbClr>
              </a:gs>
              <a:gs pos="100000">
                <a:srgbClr val="5E5E76">
                  <a:alpha val="87999"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: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573486" y="344424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285411" y="3431177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38200" y="4343400"/>
            <a:ext cx="2773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hydrogen atoms</a:t>
            </a:r>
          </a:p>
          <a:p>
            <a:r>
              <a:rPr lang="en-US"/>
              <a:t>      H 	  +      H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5327468" y="4225835"/>
            <a:ext cx="1726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Hydrogen molecule</a:t>
            </a:r>
          </a:p>
          <a:p>
            <a:r>
              <a:rPr lang="en-US" dirty="0"/>
              <a:t>      H           </a:t>
            </a:r>
            <a:r>
              <a:rPr lang="en-US" dirty="0" err="1"/>
              <a:t>H</a:t>
            </a:r>
            <a:endParaRPr lang="en-US" dirty="0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5852160" y="4587239"/>
            <a:ext cx="433251" cy="130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447800" y="1981200"/>
            <a:ext cx="163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 electrons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5105400" y="2124891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Shared electron pair</a:t>
            </a: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>
            <a:off x="1981200" y="2438400"/>
            <a:ext cx="3048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286000" y="2438400"/>
            <a:ext cx="228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6061166" y="2569029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3944" y="1055114"/>
            <a:ext cx="709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Covalent Bonding in Hydrogen Molecule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1" y="0"/>
            <a:ext cx="89611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Types of electrons in covalent bonding</a:t>
            </a:r>
            <a:endParaRPr lang="en-US" sz="280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20666"/>
            <a:ext cx="893499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Lewis structure of a molecule shows atoms by their chemical symbols; covalent bonds by lines; and lone pairs by pairs of dots.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Lewis structures help in understanding the properties of molecules, their shapes and the reactions that they can undergo. </a:t>
            </a:r>
          </a:p>
          <a:p>
            <a:pPr lvl="1"/>
            <a:endParaRPr lang="en-GB" sz="2400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000" b="1" dirty="0">
                <a:latin typeface="Calibri" pitchFamily="34" charset="0"/>
                <a:cs typeface="Calibri" pitchFamily="34" charset="0"/>
              </a:rPr>
              <a:t>Write the Lewis structure for the “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interhalogen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” compound chlorine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monofluoride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ClF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, and state how many lone pairs each atom possesses in the compound. 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775" y="1081674"/>
            <a:ext cx="80943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Bonding Electrons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pairs of valence electrons involved in the covalent bond formation</a:t>
            </a:r>
          </a:p>
          <a:p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Nonbonding Electrons (Lone Pairs of Electrons)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- The pairs of valence electrons not involved in electron sharing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f4160a7f_0_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Quantitative Analysis</a:t>
            </a:r>
            <a:endParaRPr dirty="0"/>
          </a:p>
        </p:txBody>
      </p:sp>
      <p:sp>
        <p:nvSpPr>
          <p:cNvPr id="115" name="Google Shape;115;ga6f4160a7f_0_0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  <p:sp>
        <p:nvSpPr>
          <p:cNvPr id="116" name="Google Shape;116;ga6f4160a7f_0_0"/>
          <p:cNvSpPr txBox="1">
            <a:spLocks noGrp="1"/>
          </p:cNvSpPr>
          <p:nvPr>
            <p:ph type="body" idx="1"/>
          </p:nvPr>
        </p:nvSpPr>
        <p:spPr>
          <a:xfrm>
            <a:off x="123369" y="1443189"/>
            <a:ext cx="9020631" cy="286440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GB" sz="2000" b="0" i="0" dirty="0">
                <a:solidFill>
                  <a:srgbClr val="212529"/>
                </a:solidFill>
                <a:effectLst/>
                <a:latin typeface="Open Sans"/>
              </a:rPr>
              <a:t>When 50cm</a:t>
            </a:r>
            <a:r>
              <a:rPr lang="en-GB" sz="2000" b="0" i="0" baseline="30000" dirty="0">
                <a:solidFill>
                  <a:srgbClr val="212529"/>
                </a:solidFill>
                <a:effectLst/>
                <a:latin typeface="Open Sans"/>
              </a:rPr>
              <a:t>3</a:t>
            </a:r>
            <a:r>
              <a:rPr lang="en-GB" sz="2000" b="0" i="0" dirty="0">
                <a:solidFill>
                  <a:srgbClr val="212529"/>
                </a:solidFill>
                <a:effectLst/>
                <a:latin typeface="Open Sans"/>
              </a:rPr>
              <a:t> of a saturated solution of sugar (molar mass 342.0g) at 40</a:t>
            </a:r>
            <a:r>
              <a:rPr lang="en-GB" sz="2000" b="0" i="0" baseline="30000" dirty="0">
                <a:solidFill>
                  <a:srgbClr val="212529"/>
                </a:solidFill>
                <a:effectLst/>
                <a:latin typeface="Open Sans"/>
              </a:rPr>
              <a:t>o</a:t>
            </a:r>
            <a:r>
              <a:rPr lang="en-GB" sz="2000" b="0" i="0" dirty="0">
                <a:solidFill>
                  <a:srgbClr val="212529"/>
                </a:solidFill>
                <a:effectLst/>
                <a:latin typeface="Open Sans"/>
              </a:rPr>
              <a:t>C was evaporated to dryness, 34.2g of dry solid was obtained. The solubility of sugar at 40</a:t>
            </a:r>
            <a:r>
              <a:rPr lang="en-GB" sz="2000" b="0" i="0" baseline="30000" dirty="0">
                <a:solidFill>
                  <a:srgbClr val="212529"/>
                </a:solidFill>
                <a:effectLst/>
                <a:latin typeface="Open Sans"/>
              </a:rPr>
              <a:t>o</a:t>
            </a:r>
            <a:r>
              <a:rPr lang="en-GB" sz="2000" b="0" i="0" dirty="0">
                <a:solidFill>
                  <a:srgbClr val="212529"/>
                </a:solidFill>
                <a:effectLst/>
                <a:latin typeface="Open Sans"/>
              </a:rPr>
              <a:t>C is</a:t>
            </a:r>
          </a:p>
          <a:p>
            <a:pPr marL="114300" indent="0" algn="l">
              <a:buNone/>
            </a:pPr>
            <a:r>
              <a:rPr lang="en-GB" sz="2000" b="1" i="0" dirty="0">
                <a:solidFill>
                  <a:srgbClr val="212529"/>
                </a:solidFill>
                <a:effectLst/>
                <a:latin typeface="Open Sans"/>
              </a:rPr>
              <a:t>A.</a:t>
            </a:r>
            <a:r>
              <a:rPr lang="en-GB" sz="2000" b="0" i="0" dirty="0">
                <a:solidFill>
                  <a:srgbClr val="212529"/>
                </a:solidFill>
                <a:effectLst/>
                <a:latin typeface="Open Sans"/>
              </a:rPr>
              <a:t> 10.0 moles dm</a:t>
            </a:r>
            <a:r>
              <a:rPr lang="en-GB" sz="2000" b="0" i="0" baseline="30000" dirty="0">
                <a:solidFill>
                  <a:srgbClr val="212529"/>
                </a:solidFill>
                <a:effectLst/>
                <a:latin typeface="Open Sans"/>
              </a:rPr>
              <a:t>-3</a:t>
            </a:r>
            <a:endParaRPr lang="en-GB" sz="2000" b="0" i="0" dirty="0">
              <a:solidFill>
                <a:srgbClr val="212529"/>
              </a:solidFill>
              <a:effectLst/>
              <a:latin typeface="Open Sans"/>
            </a:endParaRPr>
          </a:p>
          <a:p>
            <a:pPr marL="114300" indent="0" algn="l">
              <a:buNone/>
            </a:pPr>
            <a:r>
              <a:rPr lang="en-GB" sz="2000" b="1" i="0" dirty="0">
                <a:solidFill>
                  <a:srgbClr val="212529"/>
                </a:solidFill>
                <a:effectLst/>
                <a:latin typeface="Open Sans"/>
              </a:rPr>
              <a:t>B.</a:t>
            </a:r>
            <a:r>
              <a:rPr lang="en-GB" sz="2000" b="0" i="0" dirty="0">
                <a:solidFill>
                  <a:srgbClr val="212529"/>
                </a:solidFill>
                <a:effectLst/>
                <a:latin typeface="Open Sans"/>
              </a:rPr>
              <a:t> 7.0 moles dm</a:t>
            </a:r>
            <a:r>
              <a:rPr lang="en-GB" sz="2000" b="0" i="0" baseline="30000" dirty="0">
                <a:solidFill>
                  <a:srgbClr val="212529"/>
                </a:solidFill>
                <a:effectLst/>
                <a:latin typeface="Open Sans"/>
              </a:rPr>
              <a:t>-3</a:t>
            </a:r>
            <a:endParaRPr lang="en-GB" sz="2000" b="0" i="0" dirty="0">
              <a:solidFill>
                <a:srgbClr val="212529"/>
              </a:solidFill>
              <a:effectLst/>
              <a:latin typeface="Open Sans"/>
            </a:endParaRPr>
          </a:p>
          <a:p>
            <a:pPr marL="114300" indent="0" algn="l">
              <a:buNone/>
            </a:pPr>
            <a:r>
              <a:rPr lang="en-GB" sz="2000" b="1" i="0" dirty="0">
                <a:solidFill>
                  <a:srgbClr val="212529"/>
                </a:solidFill>
                <a:effectLst/>
                <a:latin typeface="Open Sans"/>
              </a:rPr>
              <a:t>C.</a:t>
            </a:r>
            <a:r>
              <a:rPr lang="en-GB" sz="2000" b="0" i="0" dirty="0">
                <a:solidFill>
                  <a:srgbClr val="212529"/>
                </a:solidFill>
                <a:effectLst/>
                <a:latin typeface="Open Sans"/>
              </a:rPr>
              <a:t> 3.5 moles dm</a:t>
            </a:r>
            <a:r>
              <a:rPr lang="en-GB" sz="2000" b="0" i="0" baseline="30000" dirty="0">
                <a:solidFill>
                  <a:srgbClr val="212529"/>
                </a:solidFill>
                <a:effectLst/>
                <a:latin typeface="Open Sans"/>
              </a:rPr>
              <a:t>-3</a:t>
            </a:r>
            <a:endParaRPr lang="en-GB" sz="2000" b="0" i="0" dirty="0">
              <a:solidFill>
                <a:srgbClr val="212529"/>
              </a:solidFill>
              <a:effectLst/>
              <a:latin typeface="Open Sans"/>
            </a:endParaRPr>
          </a:p>
          <a:p>
            <a:pPr marL="114300" indent="0" algn="l">
              <a:buNone/>
            </a:pPr>
            <a:r>
              <a:rPr lang="en-GB" sz="2000" b="1" i="0" dirty="0">
                <a:solidFill>
                  <a:srgbClr val="212529"/>
                </a:solidFill>
                <a:effectLst/>
                <a:latin typeface="Open Sans"/>
              </a:rPr>
              <a:t>D.</a:t>
            </a:r>
            <a:r>
              <a:rPr lang="en-GB" sz="2000" b="0" i="0" dirty="0">
                <a:solidFill>
                  <a:srgbClr val="212529"/>
                </a:solidFill>
                <a:effectLst/>
                <a:latin typeface="Open Sans"/>
              </a:rPr>
              <a:t> 2.0 moles dm</a:t>
            </a:r>
            <a:r>
              <a:rPr lang="en-GB" sz="2000" b="0" i="0" baseline="30000" dirty="0">
                <a:solidFill>
                  <a:srgbClr val="212529"/>
                </a:solidFill>
                <a:effectLst/>
                <a:latin typeface="Open Sans"/>
              </a:rPr>
              <a:t>-3</a:t>
            </a:r>
            <a:endParaRPr lang="en-GB" sz="2000" b="0" i="0" dirty="0">
              <a:solidFill>
                <a:srgbClr val="212529"/>
              </a:solidFill>
              <a:effectLst/>
              <a:latin typeface="Open Sans"/>
            </a:endParaRPr>
          </a:p>
          <a:p>
            <a:pPr marL="514350" indent="-514350" algn="just">
              <a:buAutoNum type="romanLcPeriod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14828" y="4036494"/>
            <a:ext cx="65715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Solution</a:t>
            </a:r>
          </a:p>
          <a:p>
            <a:r>
              <a:rPr lang="en-US" dirty="0" smtClean="0"/>
              <a:t>Note that solubility is the same as </a:t>
            </a:r>
            <a:r>
              <a:rPr lang="en-US" dirty="0" err="1" smtClean="0"/>
              <a:t>molarity</a:t>
            </a:r>
            <a:r>
              <a:rPr lang="en-US" dirty="0" smtClean="0"/>
              <a:t>, (both measured in mol/dm³)</a:t>
            </a:r>
          </a:p>
          <a:p>
            <a:endParaRPr lang="en-US" dirty="0" smtClean="0"/>
          </a:p>
          <a:p>
            <a:r>
              <a:rPr lang="en-US" dirty="0" smtClean="0"/>
              <a:t>Solubility (</a:t>
            </a:r>
            <a:r>
              <a:rPr lang="en-US" dirty="0" err="1" smtClean="0"/>
              <a:t>Molarity</a:t>
            </a:r>
            <a:r>
              <a:rPr lang="en-US" dirty="0" smtClean="0"/>
              <a:t>) = number of moles / volume(dm³)</a:t>
            </a:r>
          </a:p>
          <a:p>
            <a:endParaRPr lang="en-US" dirty="0" smtClean="0"/>
          </a:p>
          <a:p>
            <a:r>
              <a:rPr lang="en-US" dirty="0" smtClean="0"/>
              <a:t>Change the volume to dm</a:t>
            </a:r>
            <a:r>
              <a:rPr lang="en-US" baseline="30000" dirty="0" smtClean="0"/>
              <a:t>3</a:t>
            </a:r>
            <a:r>
              <a:rPr lang="en-US" dirty="0" smtClean="0"/>
              <a:t> = 50/1000 = 0.05dm</a:t>
            </a:r>
            <a:r>
              <a:rPr lang="en-US" baseline="30000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of moles = mass/molar mass = 34.2/342  = 0.1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Hence, Solubility = 0.1 / 0.05 = </a:t>
            </a:r>
            <a:r>
              <a:rPr lang="en-US" sz="1800" b="1" dirty="0" smtClean="0"/>
              <a:t>2 moldm</a:t>
            </a:r>
            <a:r>
              <a:rPr lang="en-US" sz="1800" b="1" baseline="30000" dirty="0" smtClean="0"/>
              <a:t>-</a:t>
            </a:r>
            <a:r>
              <a:rPr lang="en-US" sz="1800" b="1" dirty="0" smtClean="0"/>
              <a:t>³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92165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valence electrons help each atom achieve a noble-gas configuration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66800" y="28194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>
                <a:cs typeface="Times New Roman" pitchFamily="18" charset="0"/>
              </a:rPr>
              <a:t>∙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905000" y="28194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∙</a:t>
            </a:r>
            <a:r>
              <a:rPr lang="en-US"/>
              <a:t>H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6670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038600" y="2819400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 b="1"/>
              <a:t>:</a:t>
            </a:r>
            <a:r>
              <a:rPr lang="en-US"/>
              <a:t> H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1816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1722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6294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70866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9906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:</a:t>
            </a:r>
            <a:r>
              <a:rPr lang="en-US"/>
              <a:t>F</a:t>
            </a:r>
            <a:r>
              <a:rPr lang="en-US" b="1">
                <a:cs typeface="Times New Roman" pitchFamily="18" charset="0"/>
              </a:rPr>
              <a:t>∙</a:t>
            </a:r>
            <a:endParaRPr lang="en-US">
              <a:cs typeface="Times New Roman" pitchFamily="18" charset="0"/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038600" y="3886200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:</a:t>
            </a:r>
            <a:r>
              <a:rPr lang="en-US"/>
              <a:t>F </a:t>
            </a:r>
            <a:r>
              <a:rPr lang="en-US" b="1"/>
              <a:t>:</a:t>
            </a:r>
            <a:r>
              <a:rPr lang="en-US"/>
              <a:t> F</a:t>
            </a:r>
            <a:r>
              <a:rPr lang="en-US" b="1"/>
              <a:t>: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1722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:</a:t>
            </a:r>
            <a:r>
              <a:rPr lang="en-US"/>
              <a:t>F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162800" y="3886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  <a:r>
              <a:rPr lang="en-US" b="1"/>
              <a:t>:</a:t>
            </a:r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67056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7056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1816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5181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4038600" y="464820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 b="1"/>
              <a:t>:</a:t>
            </a:r>
            <a:r>
              <a:rPr lang="en-US"/>
              <a:t> F</a:t>
            </a:r>
            <a:r>
              <a:rPr lang="en-US" b="1"/>
              <a:t>:</a:t>
            </a:r>
            <a:endParaRPr 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7162800" y="4648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  <a:r>
              <a:rPr lang="en-US" b="1"/>
              <a:t>:</a:t>
            </a:r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248400" y="4648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2667000" y="487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26670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304800" y="2895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  <a:r>
              <a:rPr lang="en-US" b="1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28" name="Freeform 28"/>
          <p:cNvSpPr>
            <a:spLocks/>
          </p:cNvSpPr>
          <p:nvPr/>
        </p:nvSpPr>
        <p:spPr bwMode="auto">
          <a:xfrm>
            <a:off x="1371600" y="2819400"/>
            <a:ext cx="609600" cy="152400"/>
          </a:xfrm>
          <a:custGeom>
            <a:avLst/>
            <a:gdLst>
              <a:gd name="T0" fmla="*/ 0 w 432"/>
              <a:gd name="T1" fmla="*/ 241935022 h 96"/>
              <a:gd name="T2" fmla="*/ 477896808 w 432"/>
              <a:gd name="T3" fmla="*/ 0 h 96"/>
              <a:gd name="T4" fmla="*/ 860213443 w 432"/>
              <a:gd name="T5" fmla="*/ 241935022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96"/>
                </a:moveTo>
                <a:cubicBezTo>
                  <a:pt x="84" y="48"/>
                  <a:pt x="168" y="0"/>
                  <a:pt x="240" y="0"/>
                </a:cubicBezTo>
                <a:cubicBezTo>
                  <a:pt x="312" y="0"/>
                  <a:pt x="372" y="48"/>
                  <a:pt x="432" y="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Freeform 29"/>
          <p:cNvSpPr>
            <a:spLocks/>
          </p:cNvSpPr>
          <p:nvPr/>
        </p:nvSpPr>
        <p:spPr bwMode="auto">
          <a:xfrm>
            <a:off x="1447800" y="3124200"/>
            <a:ext cx="609600" cy="76200"/>
          </a:xfrm>
          <a:custGeom>
            <a:avLst/>
            <a:gdLst>
              <a:gd name="T0" fmla="*/ 0 w 432"/>
              <a:gd name="T1" fmla="*/ 0 h 48"/>
              <a:gd name="T2" fmla="*/ 477896808 w 432"/>
              <a:gd name="T3" fmla="*/ 120967511 h 48"/>
              <a:gd name="T4" fmla="*/ 860213443 w 432"/>
              <a:gd name="T5" fmla="*/ 0 h 48"/>
              <a:gd name="T6" fmla="*/ 0 60000 65536"/>
              <a:gd name="T7" fmla="*/ 0 60000 65536"/>
              <a:gd name="T8" fmla="*/ 0 60000 65536"/>
              <a:gd name="T9" fmla="*/ 0 w 432"/>
              <a:gd name="T10" fmla="*/ 0 h 48"/>
              <a:gd name="T11" fmla="*/ 432 w 43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">
                <a:moveTo>
                  <a:pt x="0" y="0"/>
                </a:moveTo>
                <a:cubicBezTo>
                  <a:pt x="84" y="24"/>
                  <a:pt x="168" y="48"/>
                  <a:pt x="240" y="48"/>
                </a:cubicBezTo>
                <a:cubicBezTo>
                  <a:pt x="312" y="48"/>
                  <a:pt x="372" y="24"/>
                  <a:pt x="43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19812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cs typeface="Times New Roman" pitchFamily="18" charset="0"/>
              </a:rPr>
              <a:t>∙</a:t>
            </a:r>
            <a:r>
              <a:rPr lang="en-US"/>
              <a:t>F</a:t>
            </a:r>
            <a:r>
              <a:rPr lang="en-US" b="1">
                <a:cs typeface="Times New Roman" pitchFamily="18" charset="0"/>
              </a:rPr>
              <a:t>:</a:t>
            </a:r>
            <a:endParaRPr lang="en-US">
              <a:cs typeface="Times New Roman" pitchFamily="18" charset="0"/>
            </a:endParaRP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1981200" y="464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cs typeface="Times New Roman" pitchFamily="18" charset="0"/>
              </a:rPr>
              <a:t>∙</a:t>
            </a:r>
            <a:r>
              <a:rPr lang="en-US"/>
              <a:t>F</a:t>
            </a:r>
            <a:r>
              <a:rPr lang="en-US" b="1">
                <a:cs typeface="Times New Roman" pitchFamily="18" charset="0"/>
              </a:rPr>
              <a:t>:</a:t>
            </a:r>
            <a:endParaRPr lang="en-US">
              <a:cs typeface="Times New Roman" pitchFamily="18" charset="0"/>
            </a:endParaRP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1066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066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05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205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381000" y="38100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F</a:t>
            </a:r>
            <a:r>
              <a:rPr lang="en-US" b="1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304800" y="46482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HF</a:t>
            </a:r>
            <a:endParaRPr lang="en-US" b="1" baseline="-25000">
              <a:solidFill>
                <a:srgbClr val="0000FF"/>
              </a:solidFill>
            </a:endParaRP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1066800" y="46482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>
                <a:cs typeface="Times New Roman" pitchFamily="18" charset="0"/>
              </a:rPr>
              <a:t>∙</a:t>
            </a:r>
          </a:p>
        </p:txBody>
      </p:sp>
      <p:sp>
        <p:nvSpPr>
          <p:cNvPr id="25639" name="Freeform 39"/>
          <p:cNvSpPr>
            <a:spLocks/>
          </p:cNvSpPr>
          <p:nvPr/>
        </p:nvSpPr>
        <p:spPr bwMode="auto">
          <a:xfrm>
            <a:off x="1371600" y="3810000"/>
            <a:ext cx="685800" cy="152400"/>
          </a:xfrm>
          <a:custGeom>
            <a:avLst/>
            <a:gdLst>
              <a:gd name="T0" fmla="*/ 0 w 432"/>
              <a:gd name="T1" fmla="*/ 241935022 h 96"/>
              <a:gd name="T2" fmla="*/ 604837528 w 432"/>
              <a:gd name="T3" fmla="*/ 0 h 96"/>
              <a:gd name="T4" fmla="*/ 1088707589 w 432"/>
              <a:gd name="T5" fmla="*/ 241935022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96"/>
                </a:moveTo>
                <a:cubicBezTo>
                  <a:pt x="84" y="48"/>
                  <a:pt x="168" y="0"/>
                  <a:pt x="240" y="0"/>
                </a:cubicBezTo>
                <a:cubicBezTo>
                  <a:pt x="312" y="0"/>
                  <a:pt x="372" y="48"/>
                  <a:pt x="432" y="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0" name="Freeform 40"/>
          <p:cNvSpPr>
            <a:spLocks/>
          </p:cNvSpPr>
          <p:nvPr/>
        </p:nvSpPr>
        <p:spPr bwMode="auto">
          <a:xfrm>
            <a:off x="1371600" y="4648200"/>
            <a:ext cx="685800" cy="152400"/>
          </a:xfrm>
          <a:custGeom>
            <a:avLst/>
            <a:gdLst>
              <a:gd name="T0" fmla="*/ 0 w 432"/>
              <a:gd name="T1" fmla="*/ 241935022 h 96"/>
              <a:gd name="T2" fmla="*/ 604837528 w 432"/>
              <a:gd name="T3" fmla="*/ 0 h 96"/>
              <a:gd name="T4" fmla="*/ 1088707589 w 432"/>
              <a:gd name="T5" fmla="*/ 241935022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96"/>
                </a:moveTo>
                <a:cubicBezTo>
                  <a:pt x="84" y="48"/>
                  <a:pt x="168" y="0"/>
                  <a:pt x="240" y="0"/>
                </a:cubicBezTo>
                <a:cubicBezTo>
                  <a:pt x="312" y="0"/>
                  <a:pt x="372" y="48"/>
                  <a:pt x="432" y="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20574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2057400" y="480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4114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..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4343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..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41148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44196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..</a:t>
            </a: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6248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62484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71628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7162800" y="4038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51" name="Freeform 51"/>
          <p:cNvSpPr>
            <a:spLocks/>
          </p:cNvSpPr>
          <p:nvPr/>
        </p:nvSpPr>
        <p:spPr bwMode="auto">
          <a:xfrm>
            <a:off x="1447800" y="4114800"/>
            <a:ext cx="609600" cy="152400"/>
          </a:xfrm>
          <a:custGeom>
            <a:avLst/>
            <a:gdLst>
              <a:gd name="T0" fmla="*/ 0 w 432"/>
              <a:gd name="T1" fmla="*/ 0 h 48"/>
              <a:gd name="T2" fmla="*/ 477896808 w 432"/>
              <a:gd name="T3" fmla="*/ 483870045 h 48"/>
              <a:gd name="T4" fmla="*/ 860213443 w 432"/>
              <a:gd name="T5" fmla="*/ 0 h 48"/>
              <a:gd name="T6" fmla="*/ 0 60000 65536"/>
              <a:gd name="T7" fmla="*/ 0 60000 65536"/>
              <a:gd name="T8" fmla="*/ 0 60000 65536"/>
              <a:gd name="T9" fmla="*/ 0 w 432"/>
              <a:gd name="T10" fmla="*/ 0 h 48"/>
              <a:gd name="T11" fmla="*/ 432 w 43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">
                <a:moveTo>
                  <a:pt x="0" y="0"/>
                </a:moveTo>
                <a:cubicBezTo>
                  <a:pt x="84" y="24"/>
                  <a:pt x="168" y="48"/>
                  <a:pt x="240" y="48"/>
                </a:cubicBezTo>
                <a:cubicBezTo>
                  <a:pt x="312" y="48"/>
                  <a:pt x="372" y="24"/>
                  <a:pt x="43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2" name="Freeform 52"/>
          <p:cNvSpPr>
            <a:spLocks/>
          </p:cNvSpPr>
          <p:nvPr/>
        </p:nvSpPr>
        <p:spPr bwMode="auto">
          <a:xfrm>
            <a:off x="1447800" y="4953000"/>
            <a:ext cx="609600" cy="152400"/>
          </a:xfrm>
          <a:custGeom>
            <a:avLst/>
            <a:gdLst>
              <a:gd name="T0" fmla="*/ 0 w 432"/>
              <a:gd name="T1" fmla="*/ 0 h 48"/>
              <a:gd name="T2" fmla="*/ 477896808 w 432"/>
              <a:gd name="T3" fmla="*/ 483870045 h 48"/>
              <a:gd name="T4" fmla="*/ 860213443 w 432"/>
              <a:gd name="T5" fmla="*/ 0 h 48"/>
              <a:gd name="T6" fmla="*/ 0 60000 65536"/>
              <a:gd name="T7" fmla="*/ 0 60000 65536"/>
              <a:gd name="T8" fmla="*/ 0 60000 65536"/>
              <a:gd name="T9" fmla="*/ 0 w 432"/>
              <a:gd name="T10" fmla="*/ 0 h 48"/>
              <a:gd name="T11" fmla="*/ 432 w 43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">
                <a:moveTo>
                  <a:pt x="0" y="0"/>
                </a:moveTo>
                <a:cubicBezTo>
                  <a:pt x="84" y="24"/>
                  <a:pt x="168" y="48"/>
                  <a:pt x="240" y="48"/>
                </a:cubicBezTo>
                <a:cubicBezTo>
                  <a:pt x="312" y="48"/>
                  <a:pt x="372" y="24"/>
                  <a:pt x="43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43434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..</a:t>
            </a:r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4343400" y="480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..</a:t>
            </a:r>
          </a:p>
        </p:txBody>
      </p:sp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71628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56" name="Text Box 56"/>
          <p:cNvSpPr txBox="1">
            <a:spLocks noChangeArrowheads="1"/>
          </p:cNvSpPr>
          <p:nvPr/>
        </p:nvSpPr>
        <p:spPr bwMode="auto">
          <a:xfrm>
            <a:off x="7162800" y="480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5657" name="Text Box 57"/>
          <p:cNvSpPr txBox="1">
            <a:spLocks noChangeArrowheads="1"/>
          </p:cNvSpPr>
          <p:nvPr/>
        </p:nvSpPr>
        <p:spPr bwMode="auto">
          <a:xfrm>
            <a:off x="2057400" y="5334000"/>
            <a:ext cx="128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bonding 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electrons</a:t>
            </a:r>
          </a:p>
        </p:txBody>
      </p:sp>
      <p:sp>
        <p:nvSpPr>
          <p:cNvPr id="25658" name="Text Box 58"/>
          <p:cNvSpPr txBox="1">
            <a:spLocks noChangeArrowheads="1"/>
          </p:cNvSpPr>
          <p:nvPr/>
        </p:nvSpPr>
        <p:spPr bwMode="auto">
          <a:xfrm>
            <a:off x="5334000" y="5562600"/>
            <a:ext cx="1716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nonbonding 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electrons</a:t>
            </a:r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 flipV="1">
            <a:off x="3352800" y="48768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Line 60"/>
          <p:cNvSpPr>
            <a:spLocks noChangeShapeType="1"/>
          </p:cNvSpPr>
          <p:nvPr/>
        </p:nvSpPr>
        <p:spPr bwMode="auto">
          <a:xfrm flipH="1" flipV="1">
            <a:off x="4648200" y="4876800"/>
            <a:ext cx="1066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 flipV="1">
            <a:off x="3048000" y="4114800"/>
            <a:ext cx="1295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V="1">
            <a:off x="2819400" y="3124200"/>
            <a:ext cx="15240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H="1" flipV="1">
            <a:off x="4572000" y="4114800"/>
            <a:ext cx="12954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7088" y="391180"/>
            <a:ext cx="679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Bonding and Non bonding Electrons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 of a covalent bond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Mode of formation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Covalent bonds are formed due to mutual sharing of one or more pairs of electrons.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Directional character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Covalent bonds are directional in nature.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is because in a covalent bond, the shared pair of electrons remains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localised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a definite space between the nuclei of the two atoms.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gives a directional character to the covalent bond. </a:t>
            </a:r>
            <a:endParaRPr lang="en-US" sz="2400" dirty="0">
              <a:solidFill>
                <a:srgbClr val="00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5" y="5669280"/>
            <a:ext cx="8712925" cy="914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00FF"/>
                </a:solidFill>
              </a:rPr>
              <a:t>Bond Length: </a:t>
            </a:r>
            <a:r>
              <a:rPr lang="en-US" sz="2400" dirty="0"/>
              <a:t>The minimum energy distance between the nuclei of two bonded atoms in a molecule.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6079" y="405499"/>
            <a:ext cx="3182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Important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193" y="1479062"/>
            <a:ext cx="8699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Bond Order 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Number of electron pairs that are shared between two atoms.</a:t>
            </a:r>
          </a:p>
          <a:p>
            <a:pPr lvl="5"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 bond order of 1 represents a single bond.</a:t>
            </a:r>
          </a:p>
          <a:p>
            <a:pPr lvl="5"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bond order of 2 represents a double bond.</a:t>
            </a:r>
          </a:p>
          <a:p>
            <a:pPr lvl="5"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bond order of 3 represents a triple bond.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NB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A bond order of zero means that no bond exists. 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The stability of a molecule increases with increase in the bond order. i.e. a molecule with high bond order is more stable than one with less bond order.  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en-US"/>
          </a:p>
        </p:txBody>
      </p:sp>
      <p:pic>
        <p:nvPicPr>
          <p:cNvPr id="77826" name="Picture 2" descr="C:\Users\MARIS PC\Desktop\Chemical Bonding Quiz_files\chemical-bonding-15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4" y="1502229"/>
            <a:ext cx="7916092" cy="47418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en-US"/>
          </a:p>
        </p:txBody>
      </p:sp>
      <p:pic>
        <p:nvPicPr>
          <p:cNvPr id="78850" name="Picture 2" descr="C:\Users\MARIS PC\Desktop\Chemical Bonding Quiz_files\chemical-bonding-16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445" y="1449977"/>
            <a:ext cx="8307977" cy="4794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Covalent Bond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524000"/>
            <a:ext cx="8757633" cy="4942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covalent bond formed by mutual sharing of one pair of electrons.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single covalent bond is represented by a small line (-) between the two atoms.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Bond order is one.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0" descr="C6T3O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291" y="4134394"/>
            <a:ext cx="6938555" cy="225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9"/>
          <p:cNvSpPr>
            <a:spLocks noChangeShapeType="1"/>
          </p:cNvSpPr>
          <p:nvPr/>
        </p:nvSpPr>
        <p:spPr bwMode="auto">
          <a:xfrm flipV="1">
            <a:off x="6400800" y="44958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505200" y="1143000"/>
            <a:ext cx="9444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H</a:t>
            </a:r>
            <a:r>
              <a:rPr lang="en-US" sz="3600" b="1" baseline="-25000" dirty="0">
                <a:solidFill>
                  <a:srgbClr val="0000FF"/>
                </a:solidFill>
              </a:rPr>
              <a:t>2</a:t>
            </a:r>
            <a:r>
              <a:rPr lang="en-US" sz="3600" b="1" dirty="0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25908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 b="1">
                <a:cs typeface="Times New Roman" pitchFamily="18" charset="0"/>
              </a:rPr>
              <a:t>∙</a:t>
            </a:r>
            <a:endParaRPr lang="en-US">
              <a:cs typeface="Times New Roman" pitchFamily="18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676400" y="36576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>
                <a:cs typeface="Times New Roman" pitchFamily="18" charset="0"/>
              </a:rPr>
              <a:t>∙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590800" y="3048000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 </a:t>
            </a:r>
            <a:r>
              <a:rPr lang="en-US" b="1"/>
              <a:t>:</a:t>
            </a:r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291644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784725" y="3013075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 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8006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343400" y="2971800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 </a:t>
            </a:r>
            <a:r>
              <a:rPr lang="en-US" b="1"/>
              <a:t>:</a:t>
            </a:r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562600" y="2971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7010400" y="2971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010400" y="2362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324600" y="2971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70560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7162800" y="2705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317932" y="4611469"/>
            <a:ext cx="66335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Oxygen (O) has six valence electrons.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Gains two more through electron sharing with H.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Achieves a noble-gas configuration.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4800600" y="2667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48006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5029200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: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5908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667000" y="26670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2438400" y="2971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.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 ..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7162800" y="2971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 :</a:t>
            </a:r>
          </a:p>
        </p:txBody>
      </p:sp>
      <p:sp>
        <p:nvSpPr>
          <p:cNvPr id="27676" name="Freeform 28"/>
          <p:cNvSpPr>
            <a:spLocks/>
          </p:cNvSpPr>
          <p:nvPr/>
        </p:nvSpPr>
        <p:spPr bwMode="auto">
          <a:xfrm>
            <a:off x="2057400" y="2641600"/>
            <a:ext cx="685800" cy="254000"/>
          </a:xfrm>
          <a:custGeom>
            <a:avLst/>
            <a:gdLst>
              <a:gd name="T0" fmla="*/ 1088707589 w 432"/>
              <a:gd name="T1" fmla="*/ 403224945 h 160"/>
              <a:gd name="T2" fmla="*/ 604837528 w 432"/>
              <a:gd name="T3" fmla="*/ 40322497 h 160"/>
              <a:gd name="T4" fmla="*/ 0 w 432"/>
              <a:gd name="T5" fmla="*/ 161289988 h 160"/>
              <a:gd name="T6" fmla="*/ 0 60000 65536"/>
              <a:gd name="T7" fmla="*/ 0 60000 65536"/>
              <a:gd name="T8" fmla="*/ 0 60000 65536"/>
              <a:gd name="T9" fmla="*/ 0 w 432"/>
              <a:gd name="T10" fmla="*/ 0 h 160"/>
              <a:gd name="T11" fmla="*/ 432 w 432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60">
                <a:moveTo>
                  <a:pt x="432" y="160"/>
                </a:moveTo>
                <a:cubicBezTo>
                  <a:pt x="372" y="96"/>
                  <a:pt x="312" y="32"/>
                  <a:pt x="240" y="16"/>
                </a:cubicBezTo>
                <a:cubicBezTo>
                  <a:pt x="168" y="0"/>
                  <a:pt x="84" y="32"/>
                  <a:pt x="0" y="6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Freeform 29"/>
          <p:cNvSpPr>
            <a:spLocks/>
          </p:cNvSpPr>
          <p:nvPr/>
        </p:nvSpPr>
        <p:spPr bwMode="auto">
          <a:xfrm>
            <a:off x="2133600" y="2895600"/>
            <a:ext cx="609600" cy="152400"/>
          </a:xfrm>
          <a:custGeom>
            <a:avLst/>
            <a:gdLst>
              <a:gd name="T0" fmla="*/ 0 w 336"/>
              <a:gd name="T1" fmla="*/ 0 h 240"/>
              <a:gd name="T2" fmla="*/ 315995956 w 336"/>
              <a:gd name="T3" fmla="*/ 77419200 h 240"/>
              <a:gd name="T4" fmla="*/ 1105988623 w 336"/>
              <a:gd name="T5" fmla="*/ 96774015 h 240"/>
              <a:gd name="T6" fmla="*/ 0 60000 65536"/>
              <a:gd name="T7" fmla="*/ 0 60000 65536"/>
              <a:gd name="T8" fmla="*/ 0 60000 65536"/>
              <a:gd name="T9" fmla="*/ 0 w 336"/>
              <a:gd name="T10" fmla="*/ 0 h 240"/>
              <a:gd name="T11" fmla="*/ 336 w 33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40">
                <a:moveTo>
                  <a:pt x="0" y="0"/>
                </a:moveTo>
                <a:cubicBezTo>
                  <a:pt x="20" y="76"/>
                  <a:pt x="40" y="152"/>
                  <a:pt x="96" y="192"/>
                </a:cubicBezTo>
                <a:cubicBezTo>
                  <a:pt x="152" y="232"/>
                  <a:pt x="244" y="236"/>
                  <a:pt x="336" y="24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Freeform 30"/>
          <p:cNvSpPr>
            <a:spLocks/>
          </p:cNvSpPr>
          <p:nvPr/>
        </p:nvSpPr>
        <p:spPr bwMode="auto">
          <a:xfrm>
            <a:off x="2057400" y="3276600"/>
            <a:ext cx="457200" cy="533400"/>
          </a:xfrm>
          <a:custGeom>
            <a:avLst/>
            <a:gdLst>
              <a:gd name="T0" fmla="*/ 725804891 w 288"/>
              <a:gd name="T1" fmla="*/ 0 h 336"/>
              <a:gd name="T2" fmla="*/ 241934997 w 288"/>
              <a:gd name="T3" fmla="*/ 241935011 h 336"/>
              <a:gd name="T4" fmla="*/ 0 w 288"/>
              <a:gd name="T5" fmla="*/ 846772589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288" y="0"/>
                </a:moveTo>
                <a:cubicBezTo>
                  <a:pt x="216" y="20"/>
                  <a:pt x="144" y="40"/>
                  <a:pt x="96" y="96"/>
                </a:cubicBezTo>
                <a:cubicBezTo>
                  <a:pt x="48" y="152"/>
                  <a:pt x="24" y="244"/>
                  <a:pt x="0" y="33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Freeform 31"/>
          <p:cNvSpPr>
            <a:spLocks/>
          </p:cNvSpPr>
          <p:nvPr/>
        </p:nvSpPr>
        <p:spPr bwMode="auto">
          <a:xfrm>
            <a:off x="2133600" y="3352800"/>
            <a:ext cx="457200" cy="533400"/>
          </a:xfrm>
          <a:custGeom>
            <a:avLst/>
            <a:gdLst>
              <a:gd name="T0" fmla="*/ 0 w 288"/>
              <a:gd name="T1" fmla="*/ 740926049 h 384"/>
              <a:gd name="T2" fmla="*/ 604837442 w 288"/>
              <a:gd name="T3" fmla="*/ 463078737 h 384"/>
              <a:gd name="T4" fmla="*/ 725804891 w 288"/>
              <a:gd name="T5" fmla="*/ 0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0" y="384"/>
                </a:moveTo>
                <a:cubicBezTo>
                  <a:pt x="96" y="344"/>
                  <a:pt x="192" y="304"/>
                  <a:pt x="240" y="240"/>
                </a:cubicBezTo>
                <a:cubicBezTo>
                  <a:pt x="288" y="176"/>
                  <a:pt x="288" y="88"/>
                  <a:pt x="288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5715000" y="609600"/>
          <a:ext cx="2609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Bitmap Image" r:id="rId3" imgW="2610214" imgH="1400000" progId="PBrush">
                  <p:embed/>
                </p:oleObj>
              </mc:Choice>
              <mc:Fallback>
                <p:oleObj name="Bitmap Image" r:id="rId3" imgW="2610214" imgH="1400000" progId="PBrush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09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3" y="352698"/>
            <a:ext cx="83820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Formation of ammonia (NH</a:t>
            </a:r>
            <a:r>
              <a:rPr lang="en-US" sz="3600" b="1" baseline="-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Electronic configurations of nitrogen and hydrogen are </a:t>
            </a:r>
          </a:p>
          <a:p>
            <a:pPr>
              <a:buNone/>
            </a:pPr>
            <a:r>
              <a:rPr lang="en-US" dirty="0"/>
              <a:t>          </a:t>
            </a:r>
            <a:r>
              <a:rPr lang="en-US" sz="2400" dirty="0"/>
              <a:t>N           1</a:t>
            </a:r>
            <a:r>
              <a:rPr lang="en-US" sz="2400" i="1" dirty="0"/>
              <a:t>s</a:t>
            </a:r>
            <a:r>
              <a:rPr lang="en-US" sz="2400" baseline="30000" dirty="0"/>
              <a:t>2</a:t>
            </a:r>
            <a:r>
              <a:rPr lang="en-US" sz="2400" dirty="0"/>
              <a:t> 2</a:t>
            </a:r>
            <a:r>
              <a:rPr lang="en-US" sz="2400" i="1" dirty="0"/>
              <a:t>s</a:t>
            </a:r>
            <a:r>
              <a:rPr lang="en-US" sz="2400" baseline="30000" dirty="0"/>
              <a:t>2</a:t>
            </a:r>
            <a:r>
              <a:rPr lang="en-US" sz="2400" dirty="0"/>
              <a:t> 2</a:t>
            </a:r>
            <a:r>
              <a:rPr lang="en-US" sz="2400" i="1" dirty="0"/>
              <a:t>p</a:t>
            </a:r>
            <a:r>
              <a:rPr lang="en-US" sz="2400" baseline="30000" dirty="0"/>
              <a:t>3          </a:t>
            </a:r>
            <a:r>
              <a:rPr lang="en-US" sz="2400" dirty="0"/>
              <a:t> or           2,5 </a:t>
            </a:r>
          </a:p>
          <a:p>
            <a:pPr>
              <a:buNone/>
            </a:pPr>
            <a:r>
              <a:rPr lang="en-US" sz="2400" dirty="0"/>
              <a:t>          	H           1</a:t>
            </a:r>
            <a:r>
              <a:rPr lang="en-US" sz="2400" i="1" dirty="0"/>
              <a:t>s</a:t>
            </a:r>
            <a:r>
              <a:rPr lang="en-US" sz="2400" baseline="30000" dirty="0"/>
              <a:t>1                      	</a:t>
            </a:r>
            <a:r>
              <a:rPr lang="en-US" sz="2400" dirty="0"/>
              <a:t> or           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Each N atom requires 3 more electrons to acquire a stable noble gas configuration.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Each H-atom requires only 1 electron to achieve the stable He configuration.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Three pairs of electrons between 1 N and 3 H atoms, are mutually shared.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97726"/>
            <a:ext cx="7772400" cy="4698274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  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391886" y="1593669"/>
          <a:ext cx="8268787" cy="3004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Bitmap Image" r:id="rId3" imgW="4439270" imgH="1142857" progId="PBrush">
                  <p:embed/>
                </p:oleObj>
              </mc:Choice>
              <mc:Fallback>
                <p:oleObj name="Bitmap Image" r:id="rId3" imgW="4439270" imgH="1142857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6" y="1593669"/>
                        <a:ext cx="8268787" cy="3004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" name="Rectangle 0"/>
          <p:cNvSpPr>
            <a:spLocks noChangeArrowheads="1"/>
          </p:cNvSpPr>
          <p:nvPr/>
        </p:nvSpPr>
        <p:spPr bwMode="auto">
          <a:xfrm>
            <a:off x="0" y="4935855"/>
            <a:ext cx="889580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unshared pair of electrons on the nitrogen atom (in ammonia molecule) is not involved in bond formation and is called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 lone pair of electrons.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Since, lone pair of electrons does not take part in bonding, it is also called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non-bonding pair of electrons.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498" y="531912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Arial" charset="0"/>
                <a:cs typeface="Arial" charset="0"/>
              </a:rPr>
              <a:t>Formation of ammonia (NH</a:t>
            </a:r>
            <a:r>
              <a:rPr lang="en-US" sz="2400" b="1" baseline="-30000" dirty="0">
                <a:solidFill>
                  <a:srgbClr val="006600"/>
                </a:solidFill>
                <a:latin typeface="Arial" charset="0"/>
                <a:cs typeface="Arial" charset="0"/>
              </a:rPr>
              <a:t>3</a:t>
            </a:r>
            <a:r>
              <a:rPr lang="en-US" sz="2400" b="1" dirty="0">
                <a:solidFill>
                  <a:srgbClr val="006600"/>
                </a:solidFill>
                <a:latin typeface="Arial" charset="0"/>
                <a:cs typeface="Arial" charset="0"/>
              </a:rPr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581400" y="914400"/>
            <a:ext cx="936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NH</a:t>
            </a:r>
            <a:r>
              <a:rPr lang="en-US" sz="3600" b="1" baseline="-25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600200" y="22098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 b="1">
                <a:cs typeface="Times New Roman" pitchFamily="18" charset="0"/>
              </a:rPr>
              <a:t>∙</a:t>
            </a:r>
            <a:endParaRPr lang="en-US">
              <a:cs typeface="Times New Roman" pitchFamily="18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24000" y="38862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>
                <a:cs typeface="Times New Roman" pitchFamily="18" charset="0"/>
              </a:rPr>
              <a:t>∙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90800" y="3048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4290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784725" y="3013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8006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343400" y="2971800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 b="1"/>
              <a:t>:</a:t>
            </a:r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562600" y="2971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7010400" y="2971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010400" y="2286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324600" y="2971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6705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7162800" y="27539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600200" y="30480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>
                <a:cs typeface="Times New Roman" pitchFamily="18" charset="0"/>
              </a:rPr>
              <a:t>∙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8006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7010400" y="3733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7162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5029200" y="2971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 :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7162800" y="2971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 :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2819400" y="3048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 :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2667000" y="3276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.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667000" y="2667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.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2362200" y="297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.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4800600" y="2667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4800600" y="3200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8703" name="Freeform 31"/>
          <p:cNvSpPr>
            <a:spLocks/>
          </p:cNvSpPr>
          <p:nvPr/>
        </p:nvSpPr>
        <p:spPr bwMode="auto">
          <a:xfrm>
            <a:off x="2057400" y="2514600"/>
            <a:ext cx="685800" cy="533400"/>
          </a:xfrm>
          <a:custGeom>
            <a:avLst/>
            <a:gdLst>
              <a:gd name="T0" fmla="*/ 0 w 432"/>
              <a:gd name="T1" fmla="*/ 0 h 336"/>
              <a:gd name="T2" fmla="*/ 483870062 w 432"/>
              <a:gd name="T3" fmla="*/ 483870023 h 336"/>
              <a:gd name="T4" fmla="*/ 1088707589 w 432"/>
              <a:gd name="T5" fmla="*/ 846772589 h 336"/>
              <a:gd name="T6" fmla="*/ 0 60000 65536"/>
              <a:gd name="T7" fmla="*/ 0 60000 65536"/>
              <a:gd name="T8" fmla="*/ 0 60000 65536"/>
              <a:gd name="T9" fmla="*/ 0 w 432"/>
              <a:gd name="T10" fmla="*/ 0 h 336"/>
              <a:gd name="T11" fmla="*/ 432 w 4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36">
                <a:moveTo>
                  <a:pt x="0" y="0"/>
                </a:moveTo>
                <a:cubicBezTo>
                  <a:pt x="60" y="68"/>
                  <a:pt x="120" y="136"/>
                  <a:pt x="192" y="192"/>
                </a:cubicBezTo>
                <a:cubicBezTo>
                  <a:pt x="264" y="248"/>
                  <a:pt x="348" y="292"/>
                  <a:pt x="432" y="33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Freeform 32"/>
          <p:cNvSpPr>
            <a:spLocks/>
          </p:cNvSpPr>
          <p:nvPr/>
        </p:nvSpPr>
        <p:spPr bwMode="auto">
          <a:xfrm>
            <a:off x="1981200" y="2362200"/>
            <a:ext cx="838200" cy="533400"/>
          </a:xfrm>
          <a:custGeom>
            <a:avLst/>
            <a:gdLst>
              <a:gd name="T0" fmla="*/ 1330642282 w 528"/>
              <a:gd name="T1" fmla="*/ 846772589 h 336"/>
              <a:gd name="T2" fmla="*/ 846772505 w 528"/>
              <a:gd name="T3" fmla="*/ 241935011 h 336"/>
              <a:gd name="T4" fmla="*/ 0 w 528"/>
              <a:gd name="T5" fmla="*/ 0 h 336"/>
              <a:gd name="T6" fmla="*/ 0 60000 65536"/>
              <a:gd name="T7" fmla="*/ 0 60000 65536"/>
              <a:gd name="T8" fmla="*/ 0 60000 65536"/>
              <a:gd name="T9" fmla="*/ 0 w 528"/>
              <a:gd name="T10" fmla="*/ 0 h 336"/>
              <a:gd name="T11" fmla="*/ 528 w 52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336">
                <a:moveTo>
                  <a:pt x="528" y="336"/>
                </a:moveTo>
                <a:cubicBezTo>
                  <a:pt x="476" y="244"/>
                  <a:pt x="424" y="152"/>
                  <a:pt x="336" y="96"/>
                </a:cubicBezTo>
                <a:cubicBezTo>
                  <a:pt x="248" y="40"/>
                  <a:pt x="124" y="20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Freeform 33"/>
          <p:cNvSpPr>
            <a:spLocks/>
          </p:cNvSpPr>
          <p:nvPr/>
        </p:nvSpPr>
        <p:spPr bwMode="auto">
          <a:xfrm>
            <a:off x="1981200" y="3124200"/>
            <a:ext cx="457200" cy="76200"/>
          </a:xfrm>
          <a:custGeom>
            <a:avLst/>
            <a:gdLst>
              <a:gd name="T0" fmla="*/ 725804891 w 288"/>
              <a:gd name="T1" fmla="*/ 120967511 h 48"/>
              <a:gd name="T2" fmla="*/ 483869993 w 288"/>
              <a:gd name="T3" fmla="*/ 0 h 48"/>
              <a:gd name="T4" fmla="*/ 0 w 288"/>
              <a:gd name="T5" fmla="*/ 120967511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288" y="48"/>
                </a:moveTo>
                <a:cubicBezTo>
                  <a:pt x="264" y="24"/>
                  <a:pt x="240" y="0"/>
                  <a:pt x="192" y="0"/>
                </a:cubicBezTo>
                <a:cubicBezTo>
                  <a:pt x="144" y="0"/>
                  <a:pt x="72" y="24"/>
                  <a:pt x="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Freeform 34"/>
          <p:cNvSpPr>
            <a:spLocks/>
          </p:cNvSpPr>
          <p:nvPr/>
        </p:nvSpPr>
        <p:spPr bwMode="auto">
          <a:xfrm>
            <a:off x="2057400" y="3352800"/>
            <a:ext cx="457200" cy="88900"/>
          </a:xfrm>
          <a:custGeom>
            <a:avLst/>
            <a:gdLst>
              <a:gd name="T0" fmla="*/ 0 w 288"/>
              <a:gd name="T1" fmla="*/ 0 h 104"/>
              <a:gd name="T2" fmla="*/ 241934997 w 288"/>
              <a:gd name="T3" fmla="*/ 70147235 h 104"/>
              <a:gd name="T4" fmla="*/ 725804891 w 288"/>
              <a:gd name="T5" fmla="*/ 35073617 h 104"/>
              <a:gd name="T6" fmla="*/ 0 60000 65536"/>
              <a:gd name="T7" fmla="*/ 0 60000 65536"/>
              <a:gd name="T8" fmla="*/ 0 60000 65536"/>
              <a:gd name="T9" fmla="*/ 0 w 288"/>
              <a:gd name="T10" fmla="*/ 0 h 104"/>
              <a:gd name="T11" fmla="*/ 288 w 288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04">
                <a:moveTo>
                  <a:pt x="0" y="0"/>
                </a:moveTo>
                <a:cubicBezTo>
                  <a:pt x="24" y="44"/>
                  <a:pt x="48" y="88"/>
                  <a:pt x="96" y="96"/>
                </a:cubicBezTo>
                <a:cubicBezTo>
                  <a:pt x="144" y="104"/>
                  <a:pt x="216" y="76"/>
                  <a:pt x="288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Freeform 35"/>
          <p:cNvSpPr>
            <a:spLocks/>
          </p:cNvSpPr>
          <p:nvPr/>
        </p:nvSpPr>
        <p:spPr bwMode="auto">
          <a:xfrm>
            <a:off x="1905000" y="3581400"/>
            <a:ext cx="838200" cy="457200"/>
          </a:xfrm>
          <a:custGeom>
            <a:avLst/>
            <a:gdLst>
              <a:gd name="T0" fmla="*/ 1330642282 w 528"/>
              <a:gd name="T1" fmla="*/ 0 h 288"/>
              <a:gd name="T2" fmla="*/ 483869975 w 528"/>
              <a:gd name="T3" fmla="*/ 241934997 h 288"/>
              <a:gd name="T4" fmla="*/ 0 w 528"/>
              <a:gd name="T5" fmla="*/ 725804891 h 288"/>
              <a:gd name="T6" fmla="*/ 0 60000 65536"/>
              <a:gd name="T7" fmla="*/ 0 60000 65536"/>
              <a:gd name="T8" fmla="*/ 0 60000 65536"/>
              <a:gd name="T9" fmla="*/ 0 w 528"/>
              <a:gd name="T10" fmla="*/ 0 h 288"/>
              <a:gd name="T11" fmla="*/ 528 w 52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88">
                <a:moveTo>
                  <a:pt x="528" y="0"/>
                </a:moveTo>
                <a:cubicBezTo>
                  <a:pt x="404" y="24"/>
                  <a:pt x="280" y="48"/>
                  <a:pt x="192" y="96"/>
                </a:cubicBezTo>
                <a:cubicBezTo>
                  <a:pt x="104" y="144"/>
                  <a:pt x="52" y="216"/>
                  <a:pt x="0" y="2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Freeform 36"/>
          <p:cNvSpPr>
            <a:spLocks/>
          </p:cNvSpPr>
          <p:nvPr/>
        </p:nvSpPr>
        <p:spPr bwMode="auto">
          <a:xfrm>
            <a:off x="1981200" y="3657600"/>
            <a:ext cx="914400" cy="457200"/>
          </a:xfrm>
          <a:custGeom>
            <a:avLst/>
            <a:gdLst>
              <a:gd name="T0" fmla="*/ 0 w 576"/>
              <a:gd name="T1" fmla="*/ 622118515 h 336"/>
              <a:gd name="T2" fmla="*/ 846772538 w 576"/>
              <a:gd name="T3" fmla="*/ 444369834 h 336"/>
              <a:gd name="T4" fmla="*/ 1451609782 w 576"/>
              <a:gd name="T5" fmla="*/ 0 h 336"/>
              <a:gd name="T6" fmla="*/ 0 60000 65536"/>
              <a:gd name="T7" fmla="*/ 0 60000 65536"/>
              <a:gd name="T8" fmla="*/ 0 60000 65536"/>
              <a:gd name="T9" fmla="*/ 0 w 576"/>
              <a:gd name="T10" fmla="*/ 0 h 336"/>
              <a:gd name="T11" fmla="*/ 576 w 57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336">
                <a:moveTo>
                  <a:pt x="0" y="336"/>
                </a:moveTo>
                <a:cubicBezTo>
                  <a:pt x="120" y="316"/>
                  <a:pt x="240" y="296"/>
                  <a:pt x="336" y="240"/>
                </a:cubicBezTo>
                <a:cubicBezTo>
                  <a:pt x="432" y="184"/>
                  <a:pt x="504" y="92"/>
                  <a:pt x="576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1055983" y="4376058"/>
            <a:ext cx="68291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Nitrogen (N) has five valence electrons 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Gains three more through electron sharing with H 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Achieves a noble-gas configuration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7277" y="230676"/>
            <a:ext cx="4612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Formation of Ammonia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f4160a7f_0_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dirty="0"/>
              <a:t>Quantitative Analysis</a:t>
            </a:r>
            <a:endParaRPr sz="2800" dirty="0"/>
          </a:p>
        </p:txBody>
      </p:sp>
      <p:sp>
        <p:nvSpPr>
          <p:cNvPr id="115" name="Google Shape;115;ga6f4160a7f_0_0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116" name="Google Shape;116;ga6f4160a7f_0_0"/>
          <p:cNvSpPr txBox="1">
            <a:spLocks noGrp="1"/>
          </p:cNvSpPr>
          <p:nvPr>
            <p:ph type="body" idx="1"/>
          </p:nvPr>
        </p:nvSpPr>
        <p:spPr>
          <a:xfrm>
            <a:off x="123369" y="1471411"/>
            <a:ext cx="9020631" cy="289738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dirty="0"/>
              <a:t>200cm</a:t>
            </a:r>
            <a:r>
              <a:rPr lang="en-US" sz="2000" baseline="30000" dirty="0"/>
              <a:t>3</a:t>
            </a:r>
            <a:r>
              <a:rPr lang="en-US" sz="2000" dirty="0"/>
              <a:t> each of 0.1M solutions of lead (II) </a:t>
            </a:r>
            <a:r>
              <a:rPr lang="en-US" sz="2000" dirty="0" err="1"/>
              <a:t>trioxonitrate</a:t>
            </a:r>
            <a:r>
              <a:rPr lang="en-US" sz="2000" dirty="0"/>
              <a:t> (V) and hydrochloric acid were mixed. Assuming that lead (II) chloride is completely insoluble, calculate the mass of lead (II) chloride that will be precipitated.</a:t>
            </a:r>
            <a:br>
              <a:rPr lang="en-US" sz="2000" dirty="0"/>
            </a:br>
            <a:r>
              <a:rPr lang="en-US" sz="2000" dirty="0"/>
              <a:t>[</a:t>
            </a:r>
            <a:r>
              <a:rPr lang="en-US" sz="2000" dirty="0" err="1"/>
              <a:t>Pb</a:t>
            </a:r>
            <a:r>
              <a:rPr lang="en-US" sz="2000" dirty="0"/>
              <a:t> = 207, Cl= 35.5, N = 14, O = 16]</a:t>
            </a:r>
          </a:p>
          <a:p>
            <a:r>
              <a:rPr lang="en-US" sz="2000" b="1" dirty="0"/>
              <a:t>A.</a:t>
            </a:r>
            <a:r>
              <a:rPr lang="en-US" sz="2000" dirty="0"/>
              <a:t> 2.78g</a:t>
            </a:r>
          </a:p>
          <a:p>
            <a:r>
              <a:rPr lang="en-US" sz="2000" b="1" dirty="0"/>
              <a:t>B.</a:t>
            </a:r>
            <a:r>
              <a:rPr lang="en-US" sz="2000" dirty="0"/>
              <a:t> 5.56g</a:t>
            </a:r>
          </a:p>
          <a:p>
            <a:r>
              <a:rPr lang="en-US" sz="2000" b="1" dirty="0"/>
              <a:t>C.</a:t>
            </a:r>
            <a:r>
              <a:rPr lang="en-US" sz="2000" dirty="0"/>
              <a:t> 8.34g</a:t>
            </a:r>
          </a:p>
          <a:p>
            <a:r>
              <a:rPr lang="en-US" sz="2000" b="1" dirty="0"/>
              <a:t>D.</a:t>
            </a:r>
            <a:r>
              <a:rPr lang="en-US" sz="2000" dirty="0"/>
              <a:t> 11.12g</a:t>
            </a:r>
          </a:p>
        </p:txBody>
      </p:sp>
    </p:spTree>
    <p:extLst>
      <p:ext uri="{BB962C8B-B14F-4D97-AF65-F5344CB8AC3E}">
        <p14:creationId xmlns:p14="http://schemas.microsoft.com/office/powerpoint/2010/main" val="4063660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</a:rPr>
              <a:t>CH</a:t>
            </a:r>
            <a:r>
              <a:rPr lang="en-US" sz="2800" b="1" baseline="-250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90800" y="3048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∙</a:t>
            </a:r>
            <a:r>
              <a:rPr lang="en-US" dirty="0"/>
              <a:t> C </a:t>
            </a:r>
            <a:r>
              <a:rPr lang="en-US" dirty="0">
                <a:cs typeface="Times New Roman" pitchFamily="18" charset="0"/>
              </a:rPr>
              <a:t>∙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4290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784725" y="3013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8006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343400" y="2971800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 b="1"/>
              <a:t>:</a:t>
            </a:r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715000" y="2971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086600" y="297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7086600" y="2286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400800" y="2971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781800" y="310488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7237927" y="2705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8006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7086600" y="3733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7237927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286000" y="19812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>
                <a:cs typeface="Times New Roman" pitchFamily="18" charset="0"/>
              </a:rPr>
              <a:t>∙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029200" y="2971800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: </a:t>
            </a:r>
            <a:r>
              <a:rPr lang="en-US"/>
              <a:t>H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7772400" y="2971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7411993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2819400" y="3276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.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2819400" y="2667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.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800600" y="3200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4800600" y="2667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..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>
                <a:cs typeface="Times New Roman" pitchFamily="18" charset="0"/>
              </a:rPr>
              <a:t>∙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1600200" y="33528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>
                <a:cs typeface="Times New Roman" pitchFamily="18" charset="0"/>
              </a:rPr>
              <a:t>∙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</a:t>
            </a:r>
            <a:r>
              <a:rPr lang="en-US">
                <a:cs typeface="Times New Roman" pitchFamily="18" charset="0"/>
              </a:rPr>
              <a:t>∙</a:t>
            </a:r>
          </a:p>
        </p:txBody>
      </p:sp>
      <p:sp>
        <p:nvSpPr>
          <p:cNvPr id="29727" name="Freeform 31"/>
          <p:cNvSpPr>
            <a:spLocks/>
          </p:cNvSpPr>
          <p:nvPr/>
        </p:nvSpPr>
        <p:spPr bwMode="auto">
          <a:xfrm>
            <a:off x="2743200" y="2209800"/>
            <a:ext cx="355600" cy="762000"/>
          </a:xfrm>
          <a:custGeom>
            <a:avLst/>
            <a:gdLst>
              <a:gd name="T0" fmla="*/ 0 w 224"/>
              <a:gd name="T1" fmla="*/ 0 h 480"/>
              <a:gd name="T2" fmla="*/ 483870067 w 224"/>
              <a:gd name="T3" fmla="*/ 483870075 h 480"/>
              <a:gd name="T4" fmla="*/ 483870067 w 224"/>
              <a:gd name="T5" fmla="*/ 1209675089 h 480"/>
              <a:gd name="T6" fmla="*/ 0 60000 65536"/>
              <a:gd name="T7" fmla="*/ 0 60000 65536"/>
              <a:gd name="T8" fmla="*/ 0 60000 65536"/>
              <a:gd name="T9" fmla="*/ 0 w 224"/>
              <a:gd name="T10" fmla="*/ 0 h 480"/>
              <a:gd name="T11" fmla="*/ 224 w 2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480">
                <a:moveTo>
                  <a:pt x="0" y="0"/>
                </a:moveTo>
                <a:cubicBezTo>
                  <a:pt x="80" y="56"/>
                  <a:pt x="160" y="112"/>
                  <a:pt x="192" y="192"/>
                </a:cubicBezTo>
                <a:cubicBezTo>
                  <a:pt x="224" y="272"/>
                  <a:pt x="208" y="376"/>
                  <a:pt x="192" y="4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Freeform 32"/>
          <p:cNvSpPr>
            <a:spLocks/>
          </p:cNvSpPr>
          <p:nvPr/>
        </p:nvSpPr>
        <p:spPr bwMode="auto">
          <a:xfrm>
            <a:off x="2628900" y="2286000"/>
            <a:ext cx="266700" cy="609600"/>
          </a:xfrm>
          <a:custGeom>
            <a:avLst/>
            <a:gdLst>
              <a:gd name="T0" fmla="*/ 423386295 w 168"/>
              <a:gd name="T1" fmla="*/ 967740089 h 384"/>
              <a:gd name="T2" fmla="*/ 60483753 w 168"/>
              <a:gd name="T3" fmla="*/ 483870045 h 384"/>
              <a:gd name="T4" fmla="*/ 60483753 w 168"/>
              <a:gd name="T5" fmla="*/ 0 h 384"/>
              <a:gd name="T6" fmla="*/ 0 60000 65536"/>
              <a:gd name="T7" fmla="*/ 0 60000 65536"/>
              <a:gd name="T8" fmla="*/ 0 60000 65536"/>
              <a:gd name="T9" fmla="*/ 0 w 168"/>
              <a:gd name="T10" fmla="*/ 0 h 384"/>
              <a:gd name="T11" fmla="*/ 168 w 16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384">
                <a:moveTo>
                  <a:pt x="168" y="384"/>
                </a:moveTo>
                <a:cubicBezTo>
                  <a:pt x="108" y="320"/>
                  <a:pt x="48" y="256"/>
                  <a:pt x="24" y="192"/>
                </a:cubicBezTo>
                <a:cubicBezTo>
                  <a:pt x="0" y="128"/>
                  <a:pt x="12" y="64"/>
                  <a:pt x="2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29" name="Freeform 33"/>
          <p:cNvSpPr>
            <a:spLocks/>
          </p:cNvSpPr>
          <p:nvPr/>
        </p:nvSpPr>
        <p:spPr bwMode="auto">
          <a:xfrm>
            <a:off x="2057400" y="2819400"/>
            <a:ext cx="685800" cy="381000"/>
          </a:xfrm>
          <a:custGeom>
            <a:avLst/>
            <a:gdLst>
              <a:gd name="T0" fmla="*/ 0 w 432"/>
              <a:gd name="T1" fmla="*/ 0 h 240"/>
              <a:gd name="T2" fmla="*/ 604837528 w 432"/>
              <a:gd name="T3" fmla="*/ 120967519 h 240"/>
              <a:gd name="T4" fmla="*/ 1088707589 w 432"/>
              <a:gd name="T5" fmla="*/ 604837545 h 240"/>
              <a:gd name="T6" fmla="*/ 0 60000 65536"/>
              <a:gd name="T7" fmla="*/ 0 60000 65536"/>
              <a:gd name="T8" fmla="*/ 0 60000 65536"/>
              <a:gd name="T9" fmla="*/ 0 w 432"/>
              <a:gd name="T10" fmla="*/ 0 h 240"/>
              <a:gd name="T11" fmla="*/ 432 w 43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40">
                <a:moveTo>
                  <a:pt x="0" y="0"/>
                </a:moveTo>
                <a:cubicBezTo>
                  <a:pt x="84" y="4"/>
                  <a:pt x="168" y="8"/>
                  <a:pt x="240" y="48"/>
                </a:cubicBezTo>
                <a:cubicBezTo>
                  <a:pt x="312" y="88"/>
                  <a:pt x="372" y="164"/>
                  <a:pt x="432" y="24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0" name="Freeform 34"/>
          <p:cNvSpPr>
            <a:spLocks/>
          </p:cNvSpPr>
          <p:nvPr/>
        </p:nvSpPr>
        <p:spPr bwMode="auto">
          <a:xfrm>
            <a:off x="1981200" y="2971800"/>
            <a:ext cx="685800" cy="304800"/>
          </a:xfrm>
          <a:custGeom>
            <a:avLst/>
            <a:gdLst>
              <a:gd name="T0" fmla="*/ 1088707589 w 432"/>
              <a:gd name="T1" fmla="*/ 483870045 h 192"/>
              <a:gd name="T2" fmla="*/ 362902497 w 432"/>
              <a:gd name="T3" fmla="*/ 241935022 h 192"/>
              <a:gd name="T4" fmla="*/ 0 w 432"/>
              <a:gd name="T5" fmla="*/ 0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432" y="192"/>
                </a:moveTo>
                <a:cubicBezTo>
                  <a:pt x="324" y="160"/>
                  <a:pt x="216" y="128"/>
                  <a:pt x="144" y="96"/>
                </a:cubicBezTo>
                <a:cubicBezTo>
                  <a:pt x="72" y="64"/>
                  <a:pt x="36" y="32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1" name="Freeform 35"/>
          <p:cNvSpPr>
            <a:spLocks/>
          </p:cNvSpPr>
          <p:nvPr/>
        </p:nvSpPr>
        <p:spPr bwMode="auto">
          <a:xfrm>
            <a:off x="2133600" y="3505200"/>
            <a:ext cx="685800" cy="76200"/>
          </a:xfrm>
          <a:custGeom>
            <a:avLst/>
            <a:gdLst>
              <a:gd name="T0" fmla="*/ 0 w 480"/>
              <a:gd name="T1" fmla="*/ 120967511 h 48"/>
              <a:gd name="T2" fmla="*/ 587902079 w 480"/>
              <a:gd name="T3" fmla="*/ 0 h 48"/>
              <a:gd name="T4" fmla="*/ 979836858 w 480"/>
              <a:gd name="T5" fmla="*/ 120967511 h 48"/>
              <a:gd name="T6" fmla="*/ 0 60000 65536"/>
              <a:gd name="T7" fmla="*/ 0 60000 65536"/>
              <a:gd name="T8" fmla="*/ 0 60000 65536"/>
              <a:gd name="T9" fmla="*/ 0 w 480"/>
              <a:gd name="T10" fmla="*/ 0 h 48"/>
              <a:gd name="T11" fmla="*/ 480 w 48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">
                <a:moveTo>
                  <a:pt x="0" y="48"/>
                </a:moveTo>
                <a:cubicBezTo>
                  <a:pt x="104" y="24"/>
                  <a:pt x="208" y="0"/>
                  <a:pt x="288" y="0"/>
                </a:cubicBezTo>
                <a:cubicBezTo>
                  <a:pt x="368" y="0"/>
                  <a:pt x="424" y="24"/>
                  <a:pt x="48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2" name="Freeform 36"/>
          <p:cNvSpPr>
            <a:spLocks/>
          </p:cNvSpPr>
          <p:nvPr/>
        </p:nvSpPr>
        <p:spPr bwMode="auto">
          <a:xfrm>
            <a:off x="1981200" y="3657600"/>
            <a:ext cx="914400" cy="88900"/>
          </a:xfrm>
          <a:custGeom>
            <a:avLst/>
            <a:gdLst>
              <a:gd name="T0" fmla="*/ 1339947534 w 624"/>
              <a:gd name="T1" fmla="*/ 0 h 104"/>
              <a:gd name="T2" fmla="*/ 824583690 w 624"/>
              <a:gd name="T3" fmla="*/ 70147235 h 104"/>
              <a:gd name="T4" fmla="*/ 0 w 624"/>
              <a:gd name="T5" fmla="*/ 35073617 h 104"/>
              <a:gd name="T6" fmla="*/ 0 60000 65536"/>
              <a:gd name="T7" fmla="*/ 0 60000 65536"/>
              <a:gd name="T8" fmla="*/ 0 60000 65536"/>
              <a:gd name="T9" fmla="*/ 0 w 624"/>
              <a:gd name="T10" fmla="*/ 0 h 104"/>
              <a:gd name="T11" fmla="*/ 624 w 624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04">
                <a:moveTo>
                  <a:pt x="624" y="0"/>
                </a:moveTo>
                <a:cubicBezTo>
                  <a:pt x="556" y="44"/>
                  <a:pt x="488" y="88"/>
                  <a:pt x="384" y="96"/>
                </a:cubicBezTo>
                <a:cubicBezTo>
                  <a:pt x="280" y="104"/>
                  <a:pt x="140" y="76"/>
                  <a:pt x="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3" name="Freeform 37"/>
          <p:cNvSpPr>
            <a:spLocks/>
          </p:cNvSpPr>
          <p:nvPr/>
        </p:nvSpPr>
        <p:spPr bwMode="auto">
          <a:xfrm>
            <a:off x="2743200" y="3352800"/>
            <a:ext cx="381000" cy="838200"/>
          </a:xfrm>
          <a:custGeom>
            <a:avLst/>
            <a:gdLst>
              <a:gd name="T0" fmla="*/ 0 w 240"/>
              <a:gd name="T1" fmla="*/ 1330642282 h 528"/>
              <a:gd name="T2" fmla="*/ 483870075 w 240"/>
              <a:gd name="T3" fmla="*/ 725804863 h 528"/>
              <a:gd name="T4" fmla="*/ 604837545 w 240"/>
              <a:gd name="T5" fmla="*/ 0 h 528"/>
              <a:gd name="T6" fmla="*/ 0 60000 65536"/>
              <a:gd name="T7" fmla="*/ 0 60000 65536"/>
              <a:gd name="T8" fmla="*/ 0 60000 65536"/>
              <a:gd name="T9" fmla="*/ 0 w 240"/>
              <a:gd name="T10" fmla="*/ 0 h 528"/>
              <a:gd name="T11" fmla="*/ 240 w 24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28">
                <a:moveTo>
                  <a:pt x="0" y="528"/>
                </a:moveTo>
                <a:cubicBezTo>
                  <a:pt x="76" y="452"/>
                  <a:pt x="152" y="376"/>
                  <a:pt x="192" y="288"/>
                </a:cubicBezTo>
                <a:cubicBezTo>
                  <a:pt x="232" y="200"/>
                  <a:pt x="236" y="100"/>
                  <a:pt x="24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4" name="Freeform 38"/>
          <p:cNvSpPr>
            <a:spLocks/>
          </p:cNvSpPr>
          <p:nvPr/>
        </p:nvSpPr>
        <p:spPr bwMode="auto">
          <a:xfrm>
            <a:off x="2667000" y="3276600"/>
            <a:ext cx="698500" cy="1143000"/>
          </a:xfrm>
          <a:custGeom>
            <a:avLst/>
            <a:gdLst>
              <a:gd name="T0" fmla="*/ 846772662 w 440"/>
              <a:gd name="T1" fmla="*/ 0 h 672"/>
              <a:gd name="T2" fmla="*/ 967740128 w 440"/>
              <a:gd name="T3" fmla="*/ 833194182 h 672"/>
              <a:gd name="T4" fmla="*/ 0 w 440"/>
              <a:gd name="T5" fmla="*/ 1944120680 h 672"/>
              <a:gd name="T6" fmla="*/ 0 60000 65536"/>
              <a:gd name="T7" fmla="*/ 0 60000 65536"/>
              <a:gd name="T8" fmla="*/ 0 60000 65536"/>
              <a:gd name="T9" fmla="*/ 0 w 440"/>
              <a:gd name="T10" fmla="*/ 0 h 672"/>
              <a:gd name="T11" fmla="*/ 440 w 440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672">
                <a:moveTo>
                  <a:pt x="336" y="0"/>
                </a:moveTo>
                <a:cubicBezTo>
                  <a:pt x="388" y="88"/>
                  <a:pt x="440" y="176"/>
                  <a:pt x="384" y="288"/>
                </a:cubicBezTo>
                <a:cubicBezTo>
                  <a:pt x="328" y="400"/>
                  <a:pt x="164" y="536"/>
                  <a:pt x="0" y="67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1836624" y="4724400"/>
            <a:ext cx="67521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Carbon (C) has four valence electrons. 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Gains four more through electron sharing with H. 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Achieves a noble-gas configuration.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2494" y="467381"/>
            <a:ext cx="3571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Formation of Methane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18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1074" y="1851448"/>
            <a:ext cx="8490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Other examples of molecules with single covalent bonds include H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Cl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HCl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etc.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bonds formed in each case are single covalent bonds because each of the two atoms involved contribute one electron to the bond.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177" y="822961"/>
            <a:ext cx="504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Single Covalent Bond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Covalent Bond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667692"/>
            <a:ext cx="8458200" cy="3910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bond formed between two atoms due to the sharing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two electron-pairs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called a double covalent bond or simply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double bond.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pairs of electrons are equally shared.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denoted by two small horizontal lines (=) drawn between the two atoms,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., O = O, O = C = O, 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Approximately twice as strong as a single covalent bond between the same two atoms.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Bond order is two.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79945" y="817603"/>
            <a:ext cx="3517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Covalent Bond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038600" y="1828800"/>
            <a:ext cx="10310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36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30668" y="2514600"/>
            <a:ext cx="86517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Carbon has four valence electrons and needs four more</a:t>
            </a: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oxygen atom has six valence electrons and needs two more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438400" y="4267200"/>
            <a:ext cx="1334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 :</a:t>
            </a:r>
            <a:r>
              <a:rPr lang="en-US" sz="2400" dirty="0"/>
              <a:t>O</a:t>
            </a:r>
            <a:r>
              <a:rPr lang="en-US" sz="2400" b="1" dirty="0"/>
              <a:t>: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C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/>
              <a:t>:</a:t>
            </a:r>
            <a:r>
              <a:rPr lang="en-US" sz="2400" dirty="0"/>
              <a:t>O</a:t>
            </a:r>
            <a:r>
              <a:rPr lang="en-US" sz="2400" b="1" dirty="0"/>
              <a:t>: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114800" y="4267200"/>
            <a:ext cx="453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876800" y="4267200"/>
            <a:ext cx="388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O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562600" y="4267200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248400" y="4267200"/>
            <a:ext cx="388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O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2578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943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59436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52578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33400" y="5181600"/>
            <a:ext cx="83521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Possible for elements that need two electrons 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complete their octet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522618" y="3986349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..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2590800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baseline="30000" dirty="0"/>
              <a:t> </a:t>
            </a:r>
            <a:r>
              <a:rPr lang="en-US" sz="2400" b="1" dirty="0"/>
              <a:t>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>
                <a:solidFill>
                  <a:srgbClr val="006600"/>
                </a:solidFill>
                <a:latin typeface="Arial" charset="0"/>
                <a:cs typeface="Arial" charset="0"/>
              </a:rPr>
              <a:t>Formation of oxygen (O</a:t>
            </a:r>
            <a:r>
              <a:rPr lang="en-US" sz="2000" b="1" baseline="-30000" dirty="0">
                <a:solidFill>
                  <a:srgbClr val="006600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dirty="0">
                <a:solidFill>
                  <a:srgbClr val="006600"/>
                </a:solidFill>
                <a:latin typeface="Arial" charset="0"/>
                <a:cs typeface="Arial" charset="0"/>
              </a:rPr>
              <a:t>) molecule</a:t>
            </a:r>
            <a:r>
              <a:rPr lang="en-US" b="1" dirty="0">
                <a:solidFill>
                  <a:srgbClr val="0066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6600"/>
                </a:solidFill>
                <a:latin typeface="Arial" charset="0"/>
                <a:cs typeface="Arial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326572" y="1802674"/>
          <a:ext cx="8817428" cy="177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Bitmap Image" r:id="rId3" imgW="4304762" imgH="495369" progId="PBrush">
                  <p:embed/>
                </p:oleObj>
              </mc:Choice>
              <mc:Fallback>
                <p:oleObj name="Bitmap Image" r:id="rId3" imgW="4304762" imgH="495369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2" y="1802674"/>
                        <a:ext cx="8817428" cy="1772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57375" y="2849563"/>
            <a:ext cx="5429250" cy="1158875"/>
            <a:chOff x="0" y="0"/>
            <a:chExt cx="3420" cy="730"/>
          </a:xfrm>
        </p:grpSpPr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42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640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145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Arial" charset="0"/>
                  <a:hlinkClick r:id="rId5"/>
                  <a:hlinkMouseOver r:id="rId6"/>
                </a:rPr>
                <a:t>  </a:t>
              </a:r>
              <a:r>
                <a:rPr lang="en-US" sz="5800">
                  <a:latin typeface="Arial" charset="0"/>
                </a:rPr>
                <a:t> </a:t>
              </a:r>
              <a:r>
                <a:rPr lang="en-US" sz="1200">
                  <a:latin typeface="Arial" charset="0"/>
                </a:rPr>
                <a:t>                                      </a:t>
              </a:r>
            </a:p>
          </p:txBody>
        </p:sp>
      </p:grpSp>
      <p:pic>
        <p:nvPicPr>
          <p:cNvPr id="56332" name="Picture 12" descr="00008935">
            <a:hlinkClick r:id="rId5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96193" y="3757521"/>
            <a:ext cx="1703388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62000" y="3505200"/>
            <a:ext cx="6267450" cy="2021878"/>
            <a:chOff x="0" y="0"/>
            <a:chExt cx="3420" cy="997"/>
          </a:xfrm>
        </p:grpSpPr>
        <p:sp>
          <p:nvSpPr>
            <p:cNvPr id="16400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342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6401" name="Rectangle 10"/>
            <p:cNvSpPr>
              <a:spLocks noChangeArrowheads="1"/>
            </p:cNvSpPr>
            <p:nvPr/>
          </p:nvSpPr>
          <p:spPr bwMode="auto">
            <a:xfrm>
              <a:off x="1290" y="651"/>
              <a:ext cx="114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Oxygen molecules shares two electrons to make a double covalent bond. </a:t>
              </a:r>
              <a:endParaRPr lang="en-US" sz="1400" dirty="0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857375" y="2614613"/>
            <a:ext cx="5429250" cy="1630362"/>
            <a:chOff x="0" y="0"/>
            <a:chExt cx="3420" cy="1027"/>
          </a:xfrm>
        </p:grpSpPr>
        <p:sp>
          <p:nvSpPr>
            <p:cNvPr id="1639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342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639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684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Arial" charset="0"/>
                  <a:hlinkClick r:id="rId8"/>
                  <a:hlinkMouseOver r:id="rId9"/>
                </a:rPr>
                <a:t>  </a:t>
              </a:r>
              <a:r>
                <a:rPr lang="en-US" sz="8900">
                  <a:latin typeface="Arial" charset="0"/>
                </a:rPr>
                <a:t> </a:t>
              </a:r>
              <a:r>
                <a:rPr lang="en-US" sz="1200">
                  <a:latin typeface="Arial" charset="0"/>
                </a:rPr>
                <a:t>                     </a:t>
              </a:r>
            </a:p>
          </p:txBody>
        </p:sp>
      </p:grpSp>
      <p:pic>
        <p:nvPicPr>
          <p:cNvPr id="56325" name="Picture 5" descr="00008934">
            <a:hlinkClick r:id="rId8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35337" y="3187337"/>
            <a:ext cx="97155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10272" y="3581400"/>
            <a:ext cx="6991353" cy="1667266"/>
            <a:chOff x="-161" y="0"/>
            <a:chExt cx="3581" cy="1734"/>
          </a:xfrm>
        </p:grpSpPr>
        <p:sp>
          <p:nvSpPr>
            <p:cNvPr id="1639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42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6397" name="Rectangle 3"/>
            <p:cNvSpPr>
              <a:spLocks noChangeArrowheads="1"/>
            </p:cNvSpPr>
            <p:nvPr/>
          </p:nvSpPr>
          <p:spPr bwMode="auto">
            <a:xfrm>
              <a:off x="-161" y="1100"/>
              <a:ext cx="68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In a molecule of carbon, two atoms share three electrons -- a triple covalent bond. </a:t>
              </a:r>
              <a:endParaRPr lang="en-US" sz="1400" dirty="0"/>
            </a:p>
          </p:txBody>
        </p:sp>
      </p:grp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228600" y="449580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  <a:p>
            <a:pPr eaLnBrk="0" hangingPunct="0"/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Triple Covalent Bonding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5" y="1598023"/>
            <a:ext cx="8458200" cy="46982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Two atoms share three pairs of valence electrons.</a:t>
            </a:r>
          </a:p>
          <a:p>
            <a:pPr marL="11430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Bond formed due to the sharing of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3 electron-pairs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called a triple covalent bond or 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triple bond.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Three small horizontal lines between the two atoms denote a triple bond</a:t>
            </a:r>
            <a:r>
              <a:rPr lang="en-US" sz="2400" dirty="0"/>
              <a:t>,</a:t>
            </a:r>
          </a:p>
          <a:p>
            <a:pPr>
              <a:buNone/>
            </a:pPr>
            <a:r>
              <a:rPr lang="en-US" sz="2400" dirty="0"/>
              <a:t>	 </a:t>
            </a:r>
            <a:r>
              <a:rPr lang="en-US" sz="2400" i="1" dirty="0"/>
              <a:t>e.g</a:t>
            </a:r>
            <a:r>
              <a:rPr lang="en-US" sz="2400" dirty="0"/>
              <a:t>., N </a:t>
            </a:r>
            <a:r>
              <a:rPr lang="en-US" sz="2400" dirty="0">
                <a:latin typeface="Symbol" pitchFamily="18" charset="2"/>
              </a:rPr>
              <a:t>º</a:t>
            </a:r>
            <a:r>
              <a:rPr lang="en-US" sz="2400" dirty="0"/>
              <a:t> N, and   H </a:t>
            </a:r>
            <a:r>
              <a:rPr lang="en-US" sz="2400" dirty="0">
                <a:latin typeface="Symbol" pitchFamily="18" charset="2"/>
              </a:rPr>
              <a:t>-</a:t>
            </a:r>
            <a:r>
              <a:rPr lang="en-US" sz="2400" dirty="0"/>
              <a:t> C </a:t>
            </a:r>
            <a:r>
              <a:rPr lang="en-US" sz="2400" dirty="0">
                <a:latin typeface="Symbol" pitchFamily="18" charset="2"/>
              </a:rPr>
              <a:t>º</a:t>
            </a:r>
            <a:r>
              <a:rPr lang="en-US" sz="2400" dirty="0"/>
              <a:t> C- 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Approximately thrice as strong as a single covalent bond between the same two atoms.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Bond order is three.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Bond length decreases with increasing bond order.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rgbClr val="006600"/>
                </a:solidFill>
                <a:latin typeface="Arial" charset="0"/>
                <a:cs typeface="Arial" charset="0"/>
              </a:rPr>
              <a:t>Formation of </a:t>
            </a:r>
            <a:r>
              <a:rPr lang="en-US" sz="2400" b="1" dirty="0" err="1">
                <a:solidFill>
                  <a:srgbClr val="006600"/>
                </a:solidFill>
                <a:latin typeface="Arial" charset="0"/>
                <a:cs typeface="Arial" charset="0"/>
              </a:rPr>
              <a:t>ethyne</a:t>
            </a:r>
            <a:r>
              <a:rPr lang="en-US" sz="2400" b="1" dirty="0">
                <a:solidFill>
                  <a:srgbClr val="006600"/>
                </a:solidFill>
                <a:latin typeface="Arial" charset="0"/>
                <a:cs typeface="Arial" charset="0"/>
              </a:rPr>
              <a:t> (C</a:t>
            </a:r>
            <a:r>
              <a:rPr lang="en-US" sz="2400" b="1" baseline="-30000" dirty="0">
                <a:solidFill>
                  <a:srgbClr val="006600"/>
                </a:solidFill>
                <a:latin typeface="Arial" charset="0"/>
                <a:cs typeface="Arial" charset="0"/>
              </a:rPr>
              <a:t>2</a:t>
            </a:r>
            <a:r>
              <a:rPr lang="en-US" sz="2400" b="1" dirty="0">
                <a:solidFill>
                  <a:srgbClr val="006600"/>
                </a:solidFill>
                <a:latin typeface="Arial" charset="0"/>
                <a:cs typeface="Arial" charset="0"/>
              </a:rPr>
              <a:t>H</a:t>
            </a:r>
            <a:r>
              <a:rPr lang="en-US" sz="2400" b="1" baseline="-30000" dirty="0">
                <a:solidFill>
                  <a:srgbClr val="006600"/>
                </a:solidFill>
                <a:latin typeface="Arial" charset="0"/>
                <a:cs typeface="Arial" charset="0"/>
              </a:rPr>
              <a:t>2</a:t>
            </a:r>
            <a:r>
              <a:rPr lang="en-US" sz="2400" b="1" dirty="0">
                <a:solidFill>
                  <a:srgbClr val="006600"/>
                </a:solidFill>
                <a:latin typeface="Arial" charset="0"/>
                <a:cs typeface="Arial" charset="0"/>
              </a:rPr>
              <a:t>) molecule.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lang="en-US"/>
          </a:p>
        </p:txBody>
      </p:sp>
      <p:pic>
        <p:nvPicPr>
          <p:cNvPr id="5" name="Picture 0" descr="C6T3OE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3252652"/>
            <a:ext cx="7826829" cy="163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67988" y="535577"/>
            <a:ext cx="517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Triple Covalent Bonding</a:t>
            </a:r>
          </a:p>
        </p:txBody>
      </p:sp>
    </p:spTree>
    <p:extLst>
      <p:ext uri="{BB962C8B-B14F-4D97-AF65-F5344CB8AC3E}">
        <p14:creationId xmlns:p14="http://schemas.microsoft.com/office/powerpoint/2010/main" val="9429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33600" y="838200"/>
            <a:ext cx="42594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Triple Covalent Bonding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191000" y="1600200"/>
            <a:ext cx="6719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60608" y="2209800"/>
            <a:ext cx="853869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Nitrogen has five valence electrons and needs three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more to complete its octet.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nitrogen must share three of its electrons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with the other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667000" y="4648200"/>
            <a:ext cx="12827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/>
              <a:t>:</a:t>
            </a:r>
            <a:r>
              <a:rPr lang="en-US" sz="3200" dirty="0"/>
              <a:t>N</a:t>
            </a:r>
            <a:r>
              <a:rPr lang="en-US" sz="3200" b="1" dirty="0"/>
              <a:t>:::</a:t>
            </a:r>
            <a:r>
              <a:rPr lang="en-US" sz="3200" dirty="0"/>
              <a:t>N</a:t>
            </a:r>
            <a:r>
              <a:rPr lang="en-US" sz="3200" b="1" dirty="0"/>
              <a:t>: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267200" y="4648200"/>
            <a:ext cx="5437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or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029200" y="4648200"/>
            <a:ext cx="562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/>
              <a:t>:</a:t>
            </a:r>
            <a:r>
              <a:rPr lang="en-US" sz="3200" dirty="0"/>
              <a:t>N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562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562600" y="495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55626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943600" y="4648200"/>
            <a:ext cx="562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N</a:t>
            </a:r>
            <a:r>
              <a:rPr lang="en-US" sz="3200" b="1" dirty="0"/>
              <a:t>: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0" y="5486400"/>
            <a:ext cx="92230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Possible for elements that need three or more electrons to complete their octet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The image “http://content.answers.com/main/content/wp/en-commons/thumb/f/fa/300px-Electron_dot.svg.png” cannot be displayed, because it contains errors."/>
          <p:cNvPicPr>
            <a:picLocks/>
          </p:cNvPicPr>
          <p:nvPr/>
        </p:nvPicPr>
        <p:blipFill>
          <a:blip r:embed="rId2" cstate="print"/>
          <a:srcRect t="36450" r="3139"/>
          <a:stretch>
            <a:fillRect/>
          </a:stretch>
        </p:blipFill>
        <p:spPr>
          <a:xfrm>
            <a:off x="2209800" y="2667000"/>
            <a:ext cx="4114800" cy="2125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43540" y="2769149"/>
            <a:ext cx="162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Single covalent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43540" y="3574641"/>
            <a:ext cx="171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Double covalent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33695" y="4380133"/>
            <a:ext cx="1621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 covalent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94704" y="940159"/>
            <a:ext cx="6915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Single, Double and Triple Covalent Compounds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020762"/>
          </a:xfrm>
        </p:spPr>
        <p:txBody>
          <a:bodyPr>
            <a:noAutofit/>
          </a:bodyPr>
          <a:lstStyle/>
          <a:p>
            <a:r>
              <a:rPr lang="en-US" sz="3200" dirty="0"/>
              <a:t>Properties of Covalent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9976"/>
            <a:ext cx="8686800" cy="5179423"/>
          </a:xfrm>
        </p:spPr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arenR"/>
            </a:pPr>
            <a:r>
              <a:rPr lang="en-US" sz="2400" dirty="0"/>
              <a:t>Covalent compounds consist of molecules which have a definite shape.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/>
              <a:t>They are gases or volatile liquids because their molecules being electrically neutral are not bound by strong attractive forces.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/>
              <a:t>They have low melting and boiling points because of the weak intermolecular forces.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/>
              <a:t>They readily dissolve in non-polar organic solvents such as benzene, toluene and carbon disulphide.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For e.g. iodine, which forms a diatomic non-polar covalent molecule, is insoluble in water, but soluble in ethanol.</a:t>
            </a:r>
            <a:endParaRPr lang="en-US" sz="2400" dirty="0"/>
          </a:p>
          <a:p>
            <a:pPr marL="571500" indent="-457200">
              <a:buFont typeface="+mj-lt"/>
              <a:buAutoNum type="arabicParenR"/>
            </a:pPr>
            <a:r>
              <a:rPr lang="en-US" sz="2400" dirty="0"/>
              <a:t>Covalent compounds do not conduct electricity. They’re non- electrolytes because the molecules do not contain charged particles.</a:t>
            </a:r>
          </a:p>
          <a:p>
            <a:pPr marL="571500" indent="-457200">
              <a:buFont typeface="+mj-lt"/>
              <a:buAutoNum type="arabicParenR"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220" y="1538087"/>
            <a:ext cx="870332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Pb</a:t>
            </a:r>
            <a:r>
              <a:rPr lang="en-US" dirty="0" smtClean="0"/>
              <a:t>(NO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2(</a:t>
            </a:r>
            <a:r>
              <a:rPr lang="en-US" baseline="-25000" dirty="0" err="1" smtClean="0"/>
              <a:t>aq</a:t>
            </a:r>
            <a:r>
              <a:rPr lang="en-US" baseline="-25000" dirty="0" smtClean="0"/>
              <a:t>)</a:t>
            </a:r>
            <a:r>
              <a:rPr lang="en-US" dirty="0" smtClean="0"/>
              <a:t> + 2HCl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aq</a:t>
            </a:r>
            <a:r>
              <a:rPr lang="en-US" baseline="-25000" dirty="0" smtClean="0"/>
              <a:t>)</a:t>
            </a:r>
            <a:r>
              <a:rPr lang="en-US" dirty="0" smtClean="0"/>
              <a:t> ---&gt; PbCl</a:t>
            </a:r>
            <a:r>
              <a:rPr lang="en-US" baseline="-25000" dirty="0" smtClean="0"/>
              <a:t>2(s)</a:t>
            </a:r>
            <a:r>
              <a:rPr lang="en-US" dirty="0" smtClean="0"/>
              <a:t> + 2HNO</a:t>
            </a:r>
            <a:r>
              <a:rPr lang="en-US" baseline="-25000" dirty="0" smtClean="0"/>
              <a:t>3(</a:t>
            </a:r>
            <a:r>
              <a:rPr lang="en-US" baseline="-25000" dirty="0" err="1" smtClean="0"/>
              <a:t>aq</a:t>
            </a:r>
            <a:r>
              <a:rPr lang="en-US" baseline="-250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1 mole of </a:t>
            </a:r>
            <a:r>
              <a:rPr lang="en-US" dirty="0" err="1" smtClean="0"/>
              <a:t>Pb</a:t>
            </a:r>
            <a:r>
              <a:rPr lang="en-US" dirty="0" smtClean="0"/>
              <a:t>(NO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 = 1 mole of PbCl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Molar concentration = no of moles/volume in dm3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No of moles = molar concentration x volume in dm3</a:t>
            </a:r>
          </a:p>
          <a:p>
            <a:endParaRPr lang="en-US" dirty="0" smtClean="0"/>
          </a:p>
          <a:p>
            <a:r>
              <a:rPr lang="en-US" dirty="0" smtClean="0"/>
              <a:t> molar concentration of </a:t>
            </a:r>
            <a:r>
              <a:rPr lang="en-US" dirty="0" err="1" smtClean="0"/>
              <a:t>Pb</a:t>
            </a:r>
            <a:r>
              <a:rPr lang="en-US" dirty="0" smtClean="0"/>
              <a:t>(NO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 = 0.1M</a:t>
            </a:r>
            <a:br>
              <a:rPr lang="en-US" dirty="0" smtClean="0"/>
            </a:br>
            <a:r>
              <a:rPr lang="en-US" dirty="0" smtClean="0"/>
              <a:t>volume of </a:t>
            </a:r>
            <a:r>
              <a:rPr lang="en-US" dirty="0" err="1" smtClean="0"/>
              <a:t>Pb</a:t>
            </a:r>
            <a:r>
              <a:rPr lang="en-US" dirty="0" smtClean="0"/>
              <a:t>(NO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 in dm3 = 0.2 dm3</a:t>
            </a:r>
            <a:br>
              <a:rPr lang="en-US" dirty="0" smtClean="0"/>
            </a:br>
            <a:r>
              <a:rPr lang="en-US" dirty="0" smtClean="0"/>
              <a:t>therefore, no of moles of </a:t>
            </a:r>
            <a:r>
              <a:rPr lang="en-US" dirty="0" err="1" smtClean="0"/>
              <a:t>Pb</a:t>
            </a:r>
            <a:r>
              <a:rPr lang="en-US" dirty="0" smtClean="0"/>
              <a:t>(NO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 = 0.1M x 0.2 dm3 = 0.02 mol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from the balanced equation of the reaction, 1mol of </a:t>
            </a:r>
            <a:r>
              <a:rPr lang="en-US" dirty="0" err="1" smtClean="0"/>
              <a:t>Pb</a:t>
            </a:r>
            <a:r>
              <a:rPr lang="en-US" dirty="0" smtClean="0"/>
              <a:t>(NO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 gave 1mol of PbCl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therefore 0.02mol of </a:t>
            </a:r>
            <a:r>
              <a:rPr lang="en-US" dirty="0" err="1" smtClean="0"/>
              <a:t>Pb</a:t>
            </a:r>
            <a:r>
              <a:rPr lang="en-US" dirty="0" smtClean="0"/>
              <a:t>(NO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 will give 0.02mol of PbCl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But using, no of moles = mass/molar mass,</a:t>
            </a:r>
            <a:br>
              <a:rPr lang="en-US" dirty="0" smtClean="0"/>
            </a:br>
            <a:r>
              <a:rPr lang="en-US" dirty="0" smtClean="0"/>
              <a:t>therefore mass = no of moles x molar mass</a:t>
            </a:r>
            <a:br>
              <a:rPr lang="en-US" dirty="0" smtClean="0"/>
            </a:br>
            <a:r>
              <a:rPr lang="en-US" dirty="0" smtClean="0"/>
              <a:t>where, no of moles of PbCl</a:t>
            </a:r>
            <a:r>
              <a:rPr lang="en-US" baseline="-25000" dirty="0" smtClean="0"/>
              <a:t>2</a:t>
            </a:r>
            <a:r>
              <a:rPr lang="en-US" dirty="0" smtClean="0"/>
              <a:t> = 0.02mol</a:t>
            </a:r>
            <a:br>
              <a:rPr lang="en-US" dirty="0" smtClean="0"/>
            </a:br>
            <a:r>
              <a:rPr lang="en-US" dirty="0" smtClean="0"/>
              <a:t>molar mass of PbCl</a:t>
            </a:r>
            <a:r>
              <a:rPr lang="en-US" baseline="-25000" dirty="0" smtClean="0"/>
              <a:t>2</a:t>
            </a:r>
            <a:r>
              <a:rPr lang="en-US" dirty="0" smtClean="0"/>
              <a:t> = 207 + (2 * 35.5) = 278 g/mol</a:t>
            </a:r>
            <a:br>
              <a:rPr lang="en-US" dirty="0" smtClean="0"/>
            </a:br>
            <a:r>
              <a:rPr lang="en-US" dirty="0" smtClean="0"/>
              <a:t>therefore, mass of PbCl</a:t>
            </a:r>
            <a:r>
              <a:rPr lang="en-US" baseline="-25000" dirty="0" smtClean="0"/>
              <a:t>2</a:t>
            </a:r>
            <a:r>
              <a:rPr lang="en-US" dirty="0" smtClean="0"/>
              <a:t> = 0.02mol * 278g/mol</a:t>
            </a:r>
            <a:br>
              <a:rPr lang="en-US" dirty="0" smtClean="0"/>
            </a:br>
            <a:r>
              <a:rPr lang="en-US" dirty="0" smtClean="0"/>
              <a:t>= 5.56g</a:t>
            </a:r>
            <a:br>
              <a:rPr lang="en-US" dirty="0" smtClean="0"/>
            </a:br>
            <a:r>
              <a:rPr lang="en-US" dirty="0" smtClean="0"/>
              <a:t>therefore, mass of PbCl</a:t>
            </a:r>
            <a:r>
              <a:rPr lang="en-US" baseline="-25000" dirty="0" smtClean="0"/>
              <a:t>2</a:t>
            </a:r>
            <a:r>
              <a:rPr lang="en-US" dirty="0" smtClean="0"/>
              <a:t> that precipitated out is 5.56g.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020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Between Single, Double and Triple Covalent Bonds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9976"/>
            <a:ext cx="8686800" cy="517942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Single bond is formed by the sharing of 1 electron pair (2-electrons), double bond by  2 electron pairs (4- electrons), whereas a triple bond involves sharing of 3 electron pairs (6- electrons).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In a triple bond, 6 electrons attract the nuclei with greater force. This decreases the distance of separation between the two nuclei.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In a double bond, 4 electrons attract the nuclei with a relatively less force.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In a single bond, 2 electrons hold the nuclei with a still less force than as in double bond.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Therefore, the bond lengths follow the order: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 algn="ctr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Triple bond length &lt; Double bond length &lt; Single bond length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 lang="en-US"/>
          </a:p>
        </p:txBody>
      </p:sp>
      <p:pic>
        <p:nvPicPr>
          <p:cNvPr id="79874" name="Picture 2" descr="C:\Users\MARIS PC\Desktop\Chemical Bonding Quiz_files\chemical-bonding-22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77" y="1436914"/>
            <a:ext cx="8451669" cy="50814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 lang="en-US"/>
          </a:p>
        </p:txBody>
      </p:sp>
      <p:pic>
        <p:nvPicPr>
          <p:cNvPr id="80898" name="Picture 2" descr="C:\Users\MARIS PC\Desktop\Chemical Bonding Quiz_files\chemical-bonding-23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365" y="1372688"/>
            <a:ext cx="7537269" cy="4950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 lang="en-US"/>
          </a:p>
        </p:txBody>
      </p:sp>
      <p:pic>
        <p:nvPicPr>
          <p:cNvPr id="82946" name="Picture 2" descr="C:\Users\MARIS PC\Desktop\Chemical Bonding Quiz_files\chemical-bonding-25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829" y="1397727"/>
            <a:ext cx="7759337" cy="5042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Co-ordinate Covalent (Dative)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8625"/>
            <a:ext cx="8530046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Co-ordinate bonding is a type of covalent bonding (i.e., electron sharing) in which the </a:t>
            </a:r>
            <a:r>
              <a:rPr lang="en-US" sz="2400" b="1" dirty="0"/>
              <a:t>two shared pair of electrons are both supplied by one of the reacting atoms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contributors of these shared electrons are usually </a:t>
            </a:r>
            <a:r>
              <a:rPr lang="en-US" sz="2400" b="1" dirty="0"/>
              <a:t>neutral molecules which contain lone pair(s) of electrons </a:t>
            </a:r>
            <a:r>
              <a:rPr lang="en-US" sz="2400" dirty="0"/>
              <a:t>i.e. a pair of electrons not directly concerned in its existing </a:t>
            </a:r>
            <a:r>
              <a:rPr lang="en-US" sz="2400" dirty="0" err="1"/>
              <a:t>valency</a:t>
            </a:r>
            <a:r>
              <a:rPr lang="en-US" sz="2400" dirty="0"/>
              <a:t> bonds.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06287" y="4540389"/>
            <a:ext cx="747195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Co-ordinate bond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usually shown by an arrow which points 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atom donating the lone pair to the atom that is receiving it.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 </a:t>
            </a:r>
            <a:endParaRPr kumimoji="0" lang="en-US" sz="9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10242" name="Picture 2" descr="Co-ordinate Covalent Bond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08" y="5342709"/>
            <a:ext cx="3816338" cy="112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Co-ordinate Covalent (Dative)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17" y="1524000"/>
            <a:ext cx="8791303" cy="4942175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Examples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/>
              <a:t>Formation of hydronium ion, H</a:t>
            </a:r>
            <a:r>
              <a:rPr lang="en-US" sz="2400" b="1" baseline="-25000" dirty="0"/>
              <a:t>3</a:t>
            </a:r>
            <a:r>
              <a:rPr lang="en-US" sz="2400" b="1" dirty="0"/>
              <a:t>O</a:t>
            </a:r>
            <a:r>
              <a:rPr lang="en-US" sz="2400" b="1" baseline="30000" dirty="0"/>
              <a:t>+</a:t>
            </a:r>
            <a:r>
              <a:rPr lang="en-US" sz="2400" b="1" dirty="0"/>
              <a:t> </a:t>
            </a:r>
          </a:p>
          <a:p>
            <a:pPr marL="571500" indent="-457200">
              <a:buNone/>
            </a:pPr>
            <a:r>
              <a:rPr lang="en-US" sz="2400" b="1" dirty="0"/>
              <a:t>	</a:t>
            </a:r>
            <a:r>
              <a:rPr lang="en-US" sz="2400" dirty="0"/>
              <a:t>Here, water molecule, H</a:t>
            </a:r>
            <a:r>
              <a:rPr lang="en-US" sz="2400" baseline="-25000" dirty="0"/>
              <a:t>2</a:t>
            </a:r>
            <a:r>
              <a:rPr lang="en-US" sz="2400" dirty="0"/>
              <a:t>O donates a lone pair of electrons into the vacant s orbital of hydrogen ion, H</a:t>
            </a:r>
            <a:r>
              <a:rPr lang="en-US" sz="2400" baseline="30000" dirty="0"/>
              <a:t>+</a:t>
            </a:r>
            <a:r>
              <a:rPr lang="en-US" sz="2400" dirty="0"/>
              <a:t>. </a:t>
            </a:r>
          </a:p>
          <a:p>
            <a:pPr marL="571500" indent="-457200">
              <a:buNone/>
            </a:pPr>
            <a:r>
              <a:rPr lang="en-US" sz="2400" dirty="0"/>
              <a:t>	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(l) </a:t>
            </a:r>
            <a:r>
              <a:rPr lang="en-US" sz="2400" dirty="0"/>
              <a:t>+ H</a:t>
            </a:r>
            <a:r>
              <a:rPr lang="en-US" sz="2400" baseline="30000" dirty="0"/>
              <a:t>+</a:t>
            </a:r>
            <a:r>
              <a:rPr lang="en-US" sz="2400" baseline="-25000" dirty="0"/>
              <a:t>(</a:t>
            </a:r>
            <a:r>
              <a:rPr lang="en-US" sz="2400" baseline="-25000" dirty="0" err="1"/>
              <a:t>aq</a:t>
            </a:r>
            <a:r>
              <a:rPr lang="en-US" sz="2400" baseline="-25000" dirty="0"/>
              <a:t>) </a:t>
            </a:r>
            <a:r>
              <a:rPr lang="en-US" sz="2400" dirty="0"/>
              <a:t>→ 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baseline="-25000" dirty="0"/>
              <a:t>(</a:t>
            </a:r>
            <a:r>
              <a:rPr lang="en-US" sz="2400" baseline="-25000" dirty="0" err="1"/>
              <a:t>aq</a:t>
            </a:r>
            <a:r>
              <a:rPr lang="en-US" sz="2400" baseline="-25000" dirty="0"/>
              <a:t>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65</a:t>
            </a:fld>
            <a:endParaRPr lang="en-US"/>
          </a:p>
        </p:txBody>
      </p:sp>
      <p:pic>
        <p:nvPicPr>
          <p:cNvPr id="5" name="Picture 2" descr="chemical-bonding-icse-solutions-for-class-10-chemistry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289" y="3826328"/>
            <a:ext cx="7146562" cy="1581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2881" y="5672239"/>
            <a:ext cx="8961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Note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The complete compounds eventually formed comprise of the three types of bonding, i.e., covalent, co-ordinate and electrovalent.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Co-ordinate Covalent (Dative) Bond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93372"/>
            <a:ext cx="8974182" cy="4942175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 2. </a:t>
            </a:r>
            <a:r>
              <a:rPr lang="en-US" sz="2400" b="1" dirty="0"/>
              <a:t>Formation of ammonium ion, NH</a:t>
            </a:r>
            <a:r>
              <a:rPr lang="en-US" sz="2400" b="1" baseline="-25000" dirty="0"/>
              <a:t>4</a:t>
            </a:r>
            <a:r>
              <a:rPr lang="en-US" sz="2400" b="1" baseline="30000" dirty="0"/>
              <a:t>+</a:t>
            </a:r>
            <a:r>
              <a:rPr lang="en-US" sz="2400" b="1" dirty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/>
              <a:t>	</a:t>
            </a:r>
            <a:r>
              <a:rPr lang="en-US" sz="2400" dirty="0"/>
              <a:t>In this ion, ammonia molecule , NH</a:t>
            </a:r>
            <a:r>
              <a:rPr lang="en-US" sz="2400" baseline="-25000" dirty="0"/>
              <a:t>3</a:t>
            </a:r>
            <a:r>
              <a:rPr lang="en-US" sz="2400" dirty="0"/>
              <a:t> combines by donating its lone pair of electrons into the vacant s orbital of hydrogen ion, H</a:t>
            </a:r>
            <a:r>
              <a:rPr lang="en-US" sz="2400" baseline="30000" dirty="0"/>
              <a:t>+</a:t>
            </a:r>
            <a:r>
              <a:rPr lang="en-US" sz="2400" dirty="0"/>
              <a:t>, forming NH</a:t>
            </a:r>
            <a:r>
              <a:rPr lang="en-US" sz="2400" baseline="-25000" dirty="0"/>
              <a:t>4</a:t>
            </a:r>
            <a:r>
              <a:rPr lang="en-US" sz="2400" baseline="30000" dirty="0"/>
              <a:t>+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5944" y="4862343"/>
            <a:ext cx="87259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ammonium ion could then combine with a negative ion, e.g.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Cl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by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electrovalency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to form an ionic compound, NH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Cl.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Note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In NH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Cl, there are: formation of NH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covalency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); formation of NH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+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(co-ordinate or dative bonding); and formation of NH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Cl 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electrovalency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).</a:t>
            </a:r>
          </a:p>
        </p:txBody>
      </p:sp>
      <p:pic>
        <p:nvPicPr>
          <p:cNvPr id="87042" name="Picture 2" descr="http://chem-guide.blogspot.ro/2010/04/co-ordinate-covalent-bonds.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5004" y="3062469"/>
            <a:ext cx="5905590" cy="1733551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rot="10800000">
            <a:off x="3762105" y="4036424"/>
            <a:ext cx="888272" cy="50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6" y="195942"/>
            <a:ext cx="7328263" cy="914400"/>
          </a:xfrm>
        </p:spPr>
        <p:txBody>
          <a:bodyPr/>
          <a:lstStyle/>
          <a:p>
            <a:r>
              <a:rPr lang="en-US" sz="2800" dirty="0"/>
              <a:t>Co-ordinate Covalent (Dative)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8686800" cy="3331335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Transition metal</a:t>
            </a:r>
            <a:r>
              <a:rPr lang="en-US" sz="2400" b="1" dirty="0"/>
              <a:t> complexes </a:t>
            </a:r>
            <a:r>
              <a:rPr lang="en-US" sz="2400" dirty="0"/>
              <a:t>are formed by these groups donating electrons into the vacant d </a:t>
            </a:r>
            <a:r>
              <a:rPr lang="en-US" sz="2400" dirty="0" err="1"/>
              <a:t>orbitals</a:t>
            </a:r>
            <a:r>
              <a:rPr lang="en-US" sz="2400" dirty="0"/>
              <a:t> of transition metals. In this case, these donor groups are called </a:t>
            </a:r>
            <a:r>
              <a:rPr lang="en-US" sz="2400" b="1" dirty="0" err="1"/>
              <a:t>ligands</a:t>
            </a:r>
            <a:r>
              <a:rPr lang="en-US" sz="2400" dirty="0"/>
              <a:t> or coordinating groups or just donors. Example is the hydration of copper II ion</a:t>
            </a:r>
          </a:p>
          <a:p>
            <a:pPr>
              <a:buNone/>
            </a:pPr>
            <a:r>
              <a:rPr lang="en-US" sz="2400" dirty="0"/>
              <a:t>3</a:t>
            </a:r>
            <a:r>
              <a:rPr lang="en-US" dirty="0"/>
              <a:t>. </a:t>
            </a:r>
            <a:r>
              <a:rPr lang="en-US" sz="2400" b="1" dirty="0"/>
              <a:t>Hydration of copper (II) ion</a:t>
            </a:r>
          </a:p>
          <a:p>
            <a:pPr>
              <a:buNone/>
            </a:pPr>
            <a:r>
              <a:rPr lang="en-GB" sz="2400" dirty="0"/>
              <a:t>The copper (II) ion accepts four lone pairs of electrons from four water molecules. The blue hydrated ion that results is hydrated copper (II) ion [Cu(H</a:t>
            </a:r>
            <a:r>
              <a:rPr lang="en-GB" sz="2400" baseline="-25000" dirty="0"/>
              <a:t>2</a:t>
            </a:r>
            <a:r>
              <a:rPr lang="en-GB" sz="2400" dirty="0"/>
              <a:t>O)</a:t>
            </a:r>
            <a:r>
              <a:rPr lang="en-GB" sz="2400" baseline="-25000" dirty="0"/>
              <a:t>4</a:t>
            </a:r>
            <a:r>
              <a:rPr lang="en-GB" sz="2400" dirty="0"/>
              <a:t>]</a:t>
            </a:r>
            <a:r>
              <a:rPr lang="en-GB" sz="2400" baseline="30000" dirty="0"/>
              <a:t>2+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5155" y="5370490"/>
            <a:ext cx="5847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Cu</a:t>
            </a:r>
            <a:r>
              <a:rPr lang="en-GB" baseline="30000" dirty="0"/>
              <a:t>2+ </a:t>
            </a:r>
            <a:r>
              <a:rPr lang="en-GB" dirty="0"/>
              <a:t>+ 4H</a:t>
            </a:r>
            <a:r>
              <a:rPr lang="en-GB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/>
              <a:t>O	</a:t>
            </a:r>
            <a:r>
              <a:rPr lang="en-GB" sz="4400" dirty="0"/>
              <a:t>[</a:t>
            </a:r>
            <a:r>
              <a:rPr lang="en-GB" sz="1600" dirty="0"/>
              <a:t>H</a:t>
            </a:r>
            <a:r>
              <a:rPr lang="en-GB" sz="1600" baseline="-25000" dirty="0"/>
              <a:t>2</a:t>
            </a:r>
            <a:r>
              <a:rPr lang="en-GB" sz="1600" dirty="0"/>
              <a:t>0	Cu	OH</a:t>
            </a:r>
            <a:r>
              <a:rPr lang="en-GB" sz="1600" baseline="-25000" dirty="0"/>
              <a:t>2</a:t>
            </a:r>
            <a:r>
              <a:rPr lang="en-GB" sz="4400" dirty="0"/>
              <a:t>]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67436" y="5842401"/>
            <a:ext cx="52803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58357" y="5133731"/>
            <a:ext cx="58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OH</a:t>
            </a:r>
            <a:r>
              <a:rPr lang="en-GB" baseline="-25000" dirty="0"/>
              <a:t>2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258356" y="6222801"/>
            <a:ext cx="55379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OH</a:t>
            </a:r>
            <a:r>
              <a:rPr lang="en-GB" baseline="-25000" dirty="0"/>
              <a:t>2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0941" y="5456197"/>
            <a:ext cx="56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2+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3551311" y="5441508"/>
            <a:ext cx="3179" cy="2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09115" y="5855280"/>
            <a:ext cx="587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3535252" y="6014434"/>
            <a:ext cx="0" cy="20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26002" y="5855280"/>
            <a:ext cx="33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Co-ordinate Covalent (Dative) Bonding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4771" y="1265208"/>
            <a:ext cx="7773618" cy="22713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Formation Of Ammonia Boron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Trifluoride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nitrogen atom in ammonia donates one pair of electrons to the vacant orbital of boron atom in boron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trifluoride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thus nitrogen atom is donor atom and boron atom is the acceptor.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 </a:t>
            </a:r>
            <a:endParaRPr kumimoji="0" lang="en-US" sz="15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9218" name="Picture 2" descr="Formation Of Ammonia Boron Trifluor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4" y="3506386"/>
            <a:ext cx="70961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38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Characteristics Of Coordinate Covalent Bond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31" y="1524000"/>
            <a:ext cx="8673738" cy="4942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The atom that shares an electron pair from itself is </a:t>
            </a:r>
            <a:r>
              <a:rPr lang="en-GB" sz="2400" dirty="0" smtClean="0"/>
              <a:t>termed </a:t>
            </a:r>
            <a:r>
              <a:rPr lang="en-GB" sz="2400" dirty="0"/>
              <a:t>the </a:t>
            </a:r>
            <a:r>
              <a:rPr lang="en-GB" sz="2400" b="1" dirty="0"/>
              <a:t>donor</a:t>
            </a:r>
            <a:r>
              <a:rPr lang="en-GB" sz="24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The other atom which accepts these shared pair of electrons is known as a </a:t>
            </a:r>
            <a:r>
              <a:rPr lang="en-GB" sz="2200" b="1" dirty="0"/>
              <a:t>receptor or acceptor</a:t>
            </a:r>
            <a:r>
              <a:rPr lang="en-GB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The bond is represented with an arrow</a:t>
            </a:r>
            <a:r>
              <a:rPr lang="en-GB" sz="2400" b="1" dirty="0"/>
              <a:t> →</a:t>
            </a:r>
            <a:r>
              <a:rPr lang="en-GB" sz="2400" dirty="0"/>
              <a:t>, pointing towards acceptor from the donor atom.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After sharing of electron pair, each atom gets </a:t>
            </a:r>
            <a:r>
              <a:rPr lang="en-GB" sz="2400" b="1" dirty="0"/>
              <a:t>stability</a:t>
            </a:r>
            <a:r>
              <a:rPr lang="en-GB" sz="24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Getting a good understanding of co-ordinate covalent bonds can help in properly designing complex organic molecules.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0" y="-365752"/>
            <a:ext cx="9144000" cy="550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Chemical  </a:t>
            </a:r>
            <a:r>
              <a:rPr lang="en-US" sz="5400" dirty="0"/>
              <a:t>Bonding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01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Properties Of Coordinate Compounds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129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Coordinate compounds have lower melting and boiling points than ionic compounds.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Some of these compounds exhibit isomerism.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Sharing of electrons takes place in a definite direction, hence, it is a directional bond.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It is weaker than Ionic bonding.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Co-ordinate covalent bonds are usually formed in reactions that involve two non-metals such as a hydrogen atom or during bond formation between metal ions and ligands.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22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152400"/>
            <a:ext cx="8438606" cy="1143000"/>
          </a:xfrm>
        </p:spPr>
        <p:txBody>
          <a:bodyPr/>
          <a:lstStyle/>
          <a:p>
            <a:r>
              <a:rPr lang="en-US" sz="3200" dirty="0"/>
              <a:t>Co-ordinate Covalent (Dative) Bonding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Coordinate bonds are weak.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They can be formed or broken easily with the supply of little amount of energy.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For example, the Cu(II) sulfate is white in color; Copper(II) sulfate </a:t>
            </a:r>
            <a:r>
              <a:rPr lang="en-US" sz="2000" dirty="0" err="1"/>
              <a:t>pentahydrate</a:t>
            </a:r>
            <a:r>
              <a:rPr lang="en-US" sz="2000" dirty="0"/>
              <a:t> is blue in color. The blue color is due to the coordinate bonds formed by 5 water molecules with the Copper(II) ion;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When Copper(II) sulfate </a:t>
            </a:r>
            <a:r>
              <a:rPr lang="en-US" sz="2000" dirty="0" err="1"/>
              <a:t>pentahydrate</a:t>
            </a:r>
            <a:r>
              <a:rPr lang="en-US" sz="2000" dirty="0"/>
              <a:t> is heated, it turns white in color because of the breaking apart of the coordinate bonds. </a:t>
            </a:r>
          </a:p>
          <a:p>
            <a:pPr lvl="1">
              <a:buFont typeface="Wingdings" pitchFamily="2" charset="2"/>
              <a:buChar char="Ø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71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26" y="4258491"/>
            <a:ext cx="7876903" cy="198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By drawing an electron dot diagram, show the lone pair effect leading to the formation of ammonium ion from ammonia gas and hydrogen ion. Name the type/s of bond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16" y="3696789"/>
            <a:ext cx="8765177" cy="173736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NH</a:t>
            </a:r>
            <a:r>
              <a:rPr lang="en-US" sz="2400" baseline="-25000" dirty="0"/>
              <a:t>3 </a:t>
            </a:r>
            <a:r>
              <a:rPr lang="en-US" sz="2400" dirty="0"/>
              <a:t>has one lone pair of electrons which it donates to hydrogen atom forming a co-ordinate bond.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arrow represents a co-ordinate bond. The arrow points from donor to acceptor atom.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73</a:t>
            </a:fld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821" y="2062163"/>
            <a:ext cx="5975305" cy="130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Metallic Bonding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061" y="1524001"/>
            <a:ext cx="8770513" cy="21979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Metallic bonding is the collective sharing of a </a:t>
            </a:r>
            <a:r>
              <a:rPr lang="en-GB" sz="2400" b="1" dirty="0"/>
              <a:t>sea of valence electrons</a:t>
            </a:r>
            <a:r>
              <a:rPr lang="en-GB" sz="2400" dirty="0"/>
              <a:t> between several positively charged </a:t>
            </a:r>
            <a:r>
              <a:rPr lang="en-GB" sz="2400" b="1" dirty="0"/>
              <a:t>metal ions</a:t>
            </a:r>
            <a:r>
              <a:rPr lang="en-GB" sz="2400" dirty="0"/>
              <a:t>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/>
              <a:t>responsible for several characteristic properties of metals such as their shiny lustre, malleability, and their conductivities for heat and electricity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062" y="3721995"/>
            <a:ext cx="8937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4246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dirty="0">
                <a:solidFill>
                  <a:srgbClr val="4246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solidFill>
                  <a:srgbClr val="4246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chemical bond in which a ‘cloud’ of free moving valence electrons is bonded to the positively charged ions in a metal. </a:t>
            </a:r>
          </a:p>
          <a:p>
            <a:endParaRPr lang="en-GB" sz="2400" dirty="0">
              <a:solidFill>
                <a:srgbClr val="42464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4246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be described as the sharing of free electrons among a lattice of positively charged metal ions. </a:t>
            </a:r>
          </a:p>
          <a:p>
            <a:endParaRPr lang="en-GB" sz="2400" b="1" dirty="0">
              <a:solidFill>
                <a:srgbClr val="42464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GB" sz="2400" b="1" dirty="0">
                <a:solidFill>
                  <a:srgbClr val="4246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metal is the only substance that contains a metallic bond.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86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Metallic Bonding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75</a:t>
            </a:fld>
            <a:endParaRPr lang="en-US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886" y="1606730"/>
            <a:ext cx="8294913" cy="501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Metallic Bonding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20" y="1524000"/>
            <a:ext cx="8454980" cy="4942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The electrons are detached from the atoms and delocalized throughout the metal, i.e., they move freely. 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The interactions between the ions and electrons give rise to a binding force that holds the metallic crystals together.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25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Properties of metallic bond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183" y="1524000"/>
            <a:ext cx="8493617" cy="4942175"/>
          </a:xfrm>
        </p:spPr>
        <p:txBody>
          <a:bodyPr/>
          <a:lstStyle/>
          <a:p>
            <a:pPr marL="114300" indent="0">
              <a:buNone/>
            </a:pPr>
            <a:r>
              <a:rPr lang="en-GB" sz="2400" dirty="0"/>
              <a:t>The metallic bond is responsible for many of the properties of metals.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Electrical and thermal conductivity:</a:t>
            </a:r>
            <a:r>
              <a:rPr lang="en-GB" sz="2400" dirty="0"/>
              <a:t> The mobile electrons are charge carriers in the conduction of electricity and energy carriers in heat conduction. Therefore, metals can conduct electricity and heat.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Malleability and ductility:</a:t>
            </a:r>
            <a:r>
              <a:rPr lang="en-GB" sz="2400" dirty="0"/>
              <a:t> A metal can be hammered into sheets and drawn into wires. These shapes are possible because the atoms share electrons and slide past each other.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099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Properties of metallic bond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0367"/>
            <a:ext cx="8467859" cy="34601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High melting and boiling points:</a:t>
            </a:r>
            <a:r>
              <a:rPr lang="en-GB" sz="2400" dirty="0"/>
              <a:t> The metallic bond is formed due to the strong electrostatic forces between the sea of electrons and </a:t>
            </a:r>
            <a:r>
              <a:rPr lang="en-GB" sz="2400" dirty="0" err="1"/>
              <a:t>cations</a:t>
            </a:r>
            <a:r>
              <a:rPr lang="en-GB" sz="2400" dirty="0"/>
              <a:t>. As a result, metals have high melting and boiling points.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 err="1"/>
              <a:t>Luster</a:t>
            </a:r>
            <a:r>
              <a:rPr lang="en-GB" sz="2400" b="1" dirty="0"/>
              <a:t> and high reflectivity:</a:t>
            </a:r>
            <a:r>
              <a:rPr lang="en-GB" sz="2400" dirty="0"/>
              <a:t> The delocalized electrons willingly absorb and re-emit visible light. This property gives metals their characteristic </a:t>
            </a:r>
            <a:r>
              <a:rPr lang="en-GB" sz="2400" dirty="0" err="1"/>
              <a:t>luster</a:t>
            </a:r>
            <a:r>
              <a:rPr lang="en-GB" sz="2400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64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Examples of metallic bonding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063" y="1524000"/>
            <a:ext cx="8770512" cy="4942175"/>
          </a:xfrm>
        </p:spPr>
        <p:txBody>
          <a:bodyPr/>
          <a:lstStyle/>
          <a:p>
            <a:pPr marL="114300" indent="0">
              <a:buNone/>
            </a:pPr>
            <a:r>
              <a:rPr lang="en-GB" sz="2400" b="1" dirty="0"/>
              <a:t>Metallic Bonding in Sodium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The electron configuration of sodium is 1s</a:t>
            </a:r>
            <a:r>
              <a:rPr lang="en-GB" sz="2400" baseline="30000" dirty="0"/>
              <a:t>2</a:t>
            </a:r>
            <a:r>
              <a:rPr lang="en-GB" sz="2400" dirty="0"/>
              <a:t>2s</a:t>
            </a:r>
            <a:r>
              <a:rPr lang="en-GB" sz="2400" baseline="30000" dirty="0"/>
              <a:t>2</a:t>
            </a:r>
            <a:r>
              <a:rPr lang="en-GB" sz="2400" dirty="0"/>
              <a:t>2p</a:t>
            </a:r>
            <a:r>
              <a:rPr lang="en-GB" sz="2400" baseline="30000" dirty="0"/>
              <a:t>6</a:t>
            </a:r>
            <a:r>
              <a:rPr lang="en-GB" sz="2400" dirty="0"/>
              <a:t>3s</a:t>
            </a:r>
            <a:r>
              <a:rPr lang="en-GB" sz="2400" baseline="30000" dirty="0"/>
              <a:t>1</a:t>
            </a:r>
            <a:r>
              <a:rPr lang="en-GB" sz="2400" dirty="0"/>
              <a:t> . In the solid-state, metallic sodium features an array of Na</a:t>
            </a:r>
            <a:r>
              <a:rPr lang="en-GB" sz="2400" baseline="30000" dirty="0"/>
              <a:t>+</a:t>
            </a:r>
            <a:r>
              <a:rPr lang="en-GB" sz="2400" dirty="0"/>
              <a:t> ions that are surrounded by a sea of 3s electrons.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However since the sea of electrons is shared by all the sodium </a:t>
            </a:r>
            <a:r>
              <a:rPr lang="en-GB" sz="2400" dirty="0" err="1"/>
              <a:t>cations</a:t>
            </a:r>
            <a:r>
              <a:rPr lang="en-GB" sz="2400" dirty="0"/>
              <a:t>, quenching the positive charge. , it would be incorrect to think of metallic sodium as an 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The </a:t>
            </a:r>
            <a:r>
              <a:rPr lang="en-GB" sz="2400" b="1" dirty="0"/>
              <a:t>softness</a:t>
            </a:r>
            <a:r>
              <a:rPr lang="en-GB" sz="2400" dirty="0"/>
              <a:t> and </a:t>
            </a:r>
            <a:r>
              <a:rPr lang="en-GB" sz="2400" b="1" dirty="0"/>
              <a:t>low melting point </a:t>
            </a:r>
            <a:r>
              <a:rPr lang="en-GB" sz="2400" dirty="0"/>
              <a:t>of sodium can also be explained by the relatively low number of electrons in the electron sea and the relatively small charge on the sodium </a:t>
            </a:r>
            <a:r>
              <a:rPr lang="en-GB" sz="2400" dirty="0" err="1"/>
              <a:t>cation</a:t>
            </a:r>
            <a:r>
              <a:rPr lang="en-GB" sz="24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 marL="114300" indent="0">
              <a:buNone/>
            </a:pPr>
            <a:endParaRPr lang="en-GB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2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At the end of this session, students should be able to: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Explain the formation of chemical bonds.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Define and give examples of ionic, covalent and metallic compounds.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 Relate the structures of simple compounds  to their  properties and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Examples of metallic bonding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400" b="1" dirty="0"/>
              <a:t>Metallic Bonding in Magnesium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Metallic magnesium consists of an array of Mg</a:t>
            </a:r>
            <a:r>
              <a:rPr lang="en-GB" sz="2400" baseline="30000" dirty="0"/>
              <a:t>2+</a:t>
            </a:r>
            <a:r>
              <a:rPr lang="en-GB" sz="2400" dirty="0"/>
              <a:t> ions. Its  electron sea contains twice the number of electrons than the one in sodium (since two 3s electrons are delocalized into the sea). </a:t>
            </a:r>
          </a:p>
          <a:p>
            <a:pPr marL="114300" indent="0">
              <a:buNone/>
            </a:pPr>
            <a:endParaRPr lang="en-GB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Due to the greater magnitude of charge and the greater electron density in the sea, the melting point of magnesium (~650</a:t>
            </a:r>
            <a:r>
              <a:rPr lang="en-GB" sz="2200" baseline="30000" dirty="0"/>
              <a:t>o</a:t>
            </a:r>
            <a:r>
              <a:rPr lang="en-GB" sz="2200" dirty="0"/>
              <a:t>C) is significantly higher than that of sodium.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3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Examples of metallic bonding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524000"/>
            <a:ext cx="8506496" cy="4942175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Metallic bonding in transition elements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Transition metals tend to have particularly high melting points and boiling points.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 reason is that they can involve the 3d electrons in the </a:t>
            </a:r>
            <a:r>
              <a:rPr lang="en-US" dirty="0" err="1"/>
              <a:t>delocalisation</a:t>
            </a:r>
            <a:r>
              <a:rPr lang="en-US" dirty="0"/>
              <a:t> as well as the 4s.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 more electrons you can involve, the stronger the attractions tend to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Examples of metallic bonding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The metallic bond in molten metals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In a molten metal, the metallic bond is still present, although the ordered structure has been broken down. 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metallic bond isn't fully broken until the metal boils.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That means that boiling point is actually a better guide to the strength of the metallic bond than melting point is. </a:t>
            </a:r>
          </a:p>
          <a:p>
            <a:pPr lvl="1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b="1" dirty="0"/>
              <a:t>: On melting, the bond is loosened, not broken.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Exceptions to octet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The octet rule tells us that eight electrons fill the outer shell of an atom to give a noble gas ns</a:t>
            </a:r>
            <a:r>
              <a:rPr lang="en-US" sz="2400" baseline="30000" dirty="0"/>
              <a:t>2</a:t>
            </a:r>
            <a:r>
              <a:rPr lang="en-US" sz="2400" dirty="0"/>
              <a:t> np</a:t>
            </a:r>
            <a:r>
              <a:rPr lang="en-US" sz="2400" baseline="30000" dirty="0"/>
              <a:t>6</a:t>
            </a:r>
            <a:r>
              <a:rPr lang="en-US" sz="2400" dirty="0"/>
              <a:t> valence-shell configuration. 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octet rule accounts for the valences of many of the elements and the structures of many compounds.</a:t>
            </a:r>
          </a:p>
          <a:p>
            <a:pPr marL="114300" indent="0">
              <a:buNone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Carbon, nitrogen, oxygen, and fluorine obey the octet rule rigorously, provided there are enough electrons to go around. 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Exceptions to octet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069" y="1524000"/>
            <a:ext cx="8712925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An atom of phosphorus, sulfur, chlorine, or other nonmetals in Period 3 and subsequent periods </a:t>
            </a:r>
            <a:r>
              <a:rPr lang="en-US" sz="2400" b="1" dirty="0"/>
              <a:t>can accommodate more than eight electrons in its valence shell.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In addition, when the central atom in a molecule has empty d-</a:t>
            </a:r>
            <a:r>
              <a:rPr lang="en-US" sz="2400" dirty="0" err="1"/>
              <a:t>orbitals</a:t>
            </a:r>
            <a:r>
              <a:rPr lang="en-US" sz="2400" dirty="0"/>
              <a:t>, it may be able to accommodate 10, 12, or even more electrons.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electrons in such an </a:t>
            </a:r>
            <a:r>
              <a:rPr lang="en-US" sz="2400" b="1" dirty="0"/>
              <a:t>expanded valence shell </a:t>
            </a:r>
            <a:r>
              <a:rPr lang="en-US" sz="2400" dirty="0"/>
              <a:t>may be present as lone pairs or may be used by the central atom to form additional bonds. </a:t>
            </a:r>
          </a:p>
          <a:p>
            <a:pPr>
              <a:buFont typeface="Wingdings" pitchFamily="2" charset="2"/>
              <a:buChar char="v"/>
            </a:pPr>
            <a:endParaRPr lang="en-US" sz="2400" b="1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 exceptions to the octet rule can be recognized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Exceptions to octet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1524000"/>
            <a:ext cx="8647610" cy="3178629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Radicals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Species having electrons with unpaired spins are called </a:t>
            </a:r>
            <a:r>
              <a:rPr lang="en-US" sz="2400" b="1" dirty="0"/>
              <a:t>radicals.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Some species have an </a:t>
            </a:r>
            <a:r>
              <a:rPr lang="en-US" sz="2400" b="1" dirty="0"/>
              <a:t>odd number of valence electrons</a:t>
            </a:r>
            <a:r>
              <a:rPr lang="en-US" sz="2400" dirty="0"/>
              <a:t>, and so at least one of their atoms cannot have an octet. 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They are generally highly reactive.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One example is the methyl radical, .CH</a:t>
            </a:r>
            <a:r>
              <a:rPr lang="en-US" sz="2200" baseline="-25000" dirty="0"/>
              <a:t>3</a:t>
            </a:r>
            <a:r>
              <a:rPr lang="en-US" sz="2200" dirty="0"/>
              <a:t>, which is so reactive that it cannot be stored. </a:t>
            </a:r>
            <a:r>
              <a:rPr lang="en-US" sz="2400" dirty="0"/>
              <a:t>The single unpaired electron is indicated by the dot on the C atom in .CH</a:t>
            </a:r>
            <a:r>
              <a:rPr lang="en-US" sz="2400" baseline="-25000" dirty="0"/>
              <a:t>3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Exceptions to octet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4" y="1524000"/>
            <a:ext cx="8530046" cy="477229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Methyl radical (.CH</a:t>
            </a:r>
            <a:r>
              <a:rPr lang="en-US" sz="2400" baseline="-25000" dirty="0"/>
              <a:t>3</a:t>
            </a:r>
            <a:r>
              <a:rPr lang="en-US" sz="2400" dirty="0"/>
              <a:t>) occurs in the flames of burning hydrocarbon fuels.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Cigarette smoke is an extremely complex chemical composition and contains numerous toxic and carcinogenic substances, including </a:t>
            </a:r>
            <a:r>
              <a:rPr lang="en-US" sz="2200" b="1" dirty="0"/>
              <a:t>many polycyclic aromatic hydrocarbons (PAHs). </a:t>
            </a:r>
          </a:p>
          <a:p>
            <a:pPr lvl="1">
              <a:buFont typeface="Wingdings" pitchFamily="2" charset="2"/>
              <a:buChar char="Ø"/>
            </a:pPr>
            <a:endParaRPr lang="en-US" sz="2200" b="1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PAHs are a class of compounds composed of two or more fused </a:t>
            </a:r>
            <a:r>
              <a:rPr lang="en-US" sz="2400" dirty="0" err="1"/>
              <a:t>benzenoid</a:t>
            </a:r>
            <a:r>
              <a:rPr lang="en-US" sz="2400" dirty="0"/>
              <a:t> rings known for their carcinogenic and mutagenic properties. </a:t>
            </a:r>
            <a:r>
              <a:rPr lang="en-US" sz="2400" b="1" dirty="0"/>
              <a:t>There are more than five hundred different PAHs in tobacco smoke </a:t>
            </a:r>
            <a:r>
              <a:rPr lang="en-US" sz="1800" dirty="0"/>
              <a:t>(</a:t>
            </a:r>
            <a:r>
              <a:rPr lang="en-US" sz="1800" dirty="0" err="1"/>
              <a:t>Rodgman</a:t>
            </a:r>
            <a:r>
              <a:rPr lang="en-US" sz="1800" dirty="0"/>
              <a:t> A. and </a:t>
            </a:r>
            <a:r>
              <a:rPr lang="en-US" sz="1800" dirty="0" err="1"/>
              <a:t>Perfetti</a:t>
            </a:r>
            <a:r>
              <a:rPr lang="en-US" sz="1800" dirty="0"/>
              <a:t> T.A. </a:t>
            </a:r>
            <a:r>
              <a:rPr lang="en-US" sz="1800" i="1" dirty="0"/>
              <a:t>The chemical components of tobacco and tobacco smoke.</a:t>
            </a:r>
            <a:r>
              <a:rPr lang="en-US" sz="1800" dirty="0"/>
              <a:t> Boca Raton, FL: CRC Press; 2009. pp. 1–110).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Exceptions to octet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err="1"/>
              <a:t>Biradicals</a:t>
            </a:r>
            <a:endParaRPr lang="en-US" sz="2400" b="1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A </a:t>
            </a:r>
            <a:r>
              <a:rPr lang="en-US" sz="2400" dirty="0" err="1"/>
              <a:t>biradical</a:t>
            </a:r>
            <a:r>
              <a:rPr lang="en-US" sz="2400" dirty="0"/>
              <a:t> is a molecule with two unpaired electrons. The unpaired electrons are usually on different atoms.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In that </a:t>
            </a:r>
            <a:r>
              <a:rPr lang="en-US" sz="2400" dirty="0" err="1"/>
              <a:t>biradical</a:t>
            </a:r>
            <a:r>
              <a:rPr lang="en-US" sz="2400" dirty="0"/>
              <a:t>, one unpaired electron is on one carbon atom of the chain and the second is on another carbon atom several bonds away.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In some cases, though, both electrons are on the same atom.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One of the most important examples is the oxygen atom itself. Its electron configuration is [He]2s</a:t>
            </a:r>
            <a:r>
              <a:rPr lang="en-US" sz="2400" baseline="30000" dirty="0"/>
              <a:t>2</a:t>
            </a:r>
            <a:r>
              <a:rPr lang="en-US" sz="2400" dirty="0"/>
              <a:t> 2p</a:t>
            </a:r>
            <a:r>
              <a:rPr lang="en-US" sz="2400" baseline="-25000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2p</a:t>
            </a:r>
            <a:r>
              <a:rPr lang="en-US" sz="2400" baseline="-25000" dirty="0"/>
              <a:t>y</a:t>
            </a:r>
            <a:r>
              <a:rPr lang="en-US" sz="2400" baseline="30000" dirty="0"/>
              <a:t>1</a:t>
            </a:r>
            <a:r>
              <a:rPr lang="en-US" sz="2400" dirty="0"/>
              <a:t> 2p</a:t>
            </a:r>
            <a:r>
              <a:rPr lang="en-US" sz="2400" baseline="-25000" dirty="0"/>
              <a:t>z</a:t>
            </a:r>
            <a:r>
              <a:rPr lang="en-US" sz="2400" baseline="30000" dirty="0"/>
              <a:t>1 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The O atom has two unpaired electrons, and so it can be regarded as a special type of </a:t>
            </a:r>
            <a:r>
              <a:rPr lang="en-US" sz="2200" dirty="0" err="1"/>
              <a:t>biradical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88</a:t>
            </a:fld>
            <a:endParaRPr lang="en-US"/>
          </a:p>
        </p:txBody>
      </p:sp>
      <p:pic>
        <p:nvPicPr>
          <p:cNvPr id="87042" name="Picture 2" descr="HOW DO THEY GENERATE?&#10; Oxygen atom has two parallel spin electrons in its&#10;outermost orbital.&#10; For a bond to occur the o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0789"/>
            <a:ext cx="9143999" cy="49629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89</a:t>
            </a:fld>
            <a:endParaRPr lang="en-US"/>
          </a:p>
        </p:txBody>
      </p:sp>
      <p:pic>
        <p:nvPicPr>
          <p:cNvPr id="83970" name="Picture 2" descr="EXAMPLES OF FREE&#10;RADICALS&#10;EXAMPLE S OF FREE RADICALS :&#10; Superoxide anion&#10; Singlet oxygen&#10; Hydrogen peroxyl radical&#10; Hy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4" y="1384663"/>
            <a:ext cx="8948056" cy="5081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9286" y="1589649"/>
            <a:ext cx="3802966" cy="368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285" y="1842868"/>
            <a:ext cx="4417257" cy="375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72196" y="5683347"/>
            <a:ext cx="253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Tarnished Sodium metal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4880" y="555673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Sodium burning when put into a jar of chlorine gas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90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13524"/>
            <a:ext cx="8934994" cy="455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29228" y="55911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TPM – Total Particulate Matter </a:t>
            </a:r>
          </a:p>
          <a:p>
            <a:r>
              <a:rPr lang="en-US" b="1" dirty="0"/>
              <a:t>ROS – Reactive Oxygen Species </a:t>
            </a:r>
          </a:p>
          <a:p>
            <a:r>
              <a:rPr lang="en-US" b="1" dirty="0"/>
              <a:t>RNS – Reactive Nitrogen Species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91</a:t>
            </a:fld>
            <a:endParaRPr lang="en-US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823" y="1489167"/>
            <a:ext cx="8490857" cy="508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ST Presentation Slide 2020 B (1)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SST Presentation Slide 2020 B (1)</Template>
  <TotalTime>9653</TotalTime>
  <Words>4318</Words>
  <Application>Microsoft Office PowerPoint</Application>
  <PresentationFormat>On-screen Show (4:3)</PresentationFormat>
  <Paragraphs>686</Paragraphs>
  <Slides>91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3" baseType="lpstr">
      <vt:lpstr>arial</vt:lpstr>
      <vt:lpstr>arial</vt:lpstr>
      <vt:lpstr>Calibri</vt:lpstr>
      <vt:lpstr>Lucida Sans Unicode</vt:lpstr>
      <vt:lpstr>Open Sans</vt:lpstr>
      <vt:lpstr>Roboto</vt:lpstr>
      <vt:lpstr>Symbol</vt:lpstr>
      <vt:lpstr>Tahoma</vt:lpstr>
      <vt:lpstr>Times New Roman</vt:lpstr>
      <vt:lpstr>Wingdings</vt:lpstr>
      <vt:lpstr>SST Presentation Slide 2020 B (1)</vt:lpstr>
      <vt:lpstr>Bitmap Image</vt:lpstr>
      <vt:lpstr>Exercises</vt:lpstr>
      <vt:lpstr>Exercises</vt:lpstr>
      <vt:lpstr>Quantitative Analysis</vt:lpstr>
      <vt:lpstr>Quantitative Analysis</vt:lpstr>
      <vt:lpstr>Quantitative Analysis</vt:lpstr>
      <vt:lpstr>Exercises</vt:lpstr>
      <vt:lpstr>     Chemical  Bonding     </vt:lpstr>
      <vt:lpstr>Learning Outcomes</vt:lpstr>
      <vt:lpstr>Introduction</vt:lpstr>
      <vt:lpstr>Chemical Bonding</vt:lpstr>
      <vt:lpstr>Ionic Bonding</vt:lpstr>
      <vt:lpstr>Ionic Bonding</vt:lpstr>
      <vt:lpstr>Ionic Bonding</vt:lpstr>
      <vt:lpstr>PowerPoint Presentation</vt:lpstr>
      <vt:lpstr>Ionic Bonding</vt:lpstr>
      <vt:lpstr>Ionic Bonding</vt:lpstr>
      <vt:lpstr>Ionic Bonding</vt:lpstr>
      <vt:lpstr>PowerPoint Presentation</vt:lpstr>
      <vt:lpstr>Formation of Ions</vt:lpstr>
      <vt:lpstr>Writing electronic configuration of ions</vt:lpstr>
      <vt:lpstr>PowerPoint Presentation</vt:lpstr>
      <vt:lpstr>Energetics of the formation of ionic compounds</vt:lpstr>
      <vt:lpstr>Energetics of the formation of ionic compounds</vt:lpstr>
      <vt:lpstr>Energetics of the formation of ionic compounds</vt:lpstr>
      <vt:lpstr>Energetics of the formation of ionic compounds</vt:lpstr>
      <vt:lpstr>PowerPoint Presentation</vt:lpstr>
      <vt:lpstr>Examples of Ionic Compounds</vt:lpstr>
      <vt:lpstr>Examples of Ionic Compounds</vt:lpstr>
      <vt:lpstr>PowerPoint Presentation</vt:lpstr>
      <vt:lpstr>Factors Influencing the Formation of an Ionic Bond</vt:lpstr>
      <vt:lpstr>Properties of ionic compounds</vt:lpstr>
      <vt:lpstr>Some properties of ionic compounds Illustrated</vt:lpstr>
      <vt:lpstr>PowerPoint Presentation</vt:lpstr>
      <vt:lpstr>PowerPoint Presentation</vt:lpstr>
      <vt:lpstr>Covalent Bonding</vt:lpstr>
      <vt:lpstr>PowerPoint Presentation</vt:lpstr>
      <vt:lpstr>Covalent Compounds</vt:lpstr>
      <vt:lpstr>PowerPoint Presentation</vt:lpstr>
      <vt:lpstr>PowerPoint Presentation</vt:lpstr>
      <vt:lpstr>PowerPoint Presentation</vt:lpstr>
      <vt:lpstr>Characteristics of a covalent bond</vt:lpstr>
      <vt:lpstr>PowerPoint Presentation</vt:lpstr>
      <vt:lpstr>Quick test</vt:lpstr>
      <vt:lpstr>Solution</vt:lpstr>
      <vt:lpstr>Single Covalent Bond</vt:lpstr>
      <vt:lpstr>PowerPoint Presentation</vt:lpstr>
      <vt:lpstr>Formation of ammonia (NH3)</vt:lpstr>
      <vt:lpstr>PowerPoint Presentation</vt:lpstr>
      <vt:lpstr>PowerPoint Presentation</vt:lpstr>
      <vt:lpstr>PowerPoint Presentation</vt:lpstr>
      <vt:lpstr>PowerPoint Presentation</vt:lpstr>
      <vt:lpstr>Double Covalent Bond</vt:lpstr>
      <vt:lpstr>PowerPoint Presentation</vt:lpstr>
      <vt:lpstr>PowerPoint Presentation</vt:lpstr>
      <vt:lpstr>Triple Covalent Bonding</vt:lpstr>
      <vt:lpstr>PowerPoint Presentation</vt:lpstr>
      <vt:lpstr>PowerPoint Presentation</vt:lpstr>
      <vt:lpstr>PowerPoint Presentation</vt:lpstr>
      <vt:lpstr>Properties of Covalent Compounds</vt:lpstr>
      <vt:lpstr>Comparison Between Single, Double and Triple Covalent Bonds</vt:lpstr>
      <vt:lpstr>Quick check</vt:lpstr>
      <vt:lpstr>Quick Check</vt:lpstr>
      <vt:lpstr>Solution</vt:lpstr>
      <vt:lpstr>Co-ordinate Covalent (Dative) Bonding</vt:lpstr>
      <vt:lpstr>Co-ordinate Covalent (Dative) Bonding</vt:lpstr>
      <vt:lpstr>Co-ordinate Covalent (Dative) Bond</vt:lpstr>
      <vt:lpstr>Co-ordinate Covalent (Dative) Bonding</vt:lpstr>
      <vt:lpstr>Co-ordinate Covalent (Dative) Bonding</vt:lpstr>
      <vt:lpstr>Characteristics Of Coordinate Covalent Bond</vt:lpstr>
      <vt:lpstr>Properties Of Coordinate Compounds</vt:lpstr>
      <vt:lpstr>Co-ordinate Covalent (Dative) Bonding</vt:lpstr>
      <vt:lpstr>Question</vt:lpstr>
      <vt:lpstr>Solution</vt:lpstr>
      <vt:lpstr>Metallic Bonding</vt:lpstr>
      <vt:lpstr>Metallic Bonding</vt:lpstr>
      <vt:lpstr>Metallic Bonding</vt:lpstr>
      <vt:lpstr>Properties of metallic bond</vt:lpstr>
      <vt:lpstr>Properties of metallic bond</vt:lpstr>
      <vt:lpstr>Examples of metallic bonding</vt:lpstr>
      <vt:lpstr>Examples of metallic bonding</vt:lpstr>
      <vt:lpstr>Examples of metallic bonding</vt:lpstr>
      <vt:lpstr>Examples of metallic bonding</vt:lpstr>
      <vt:lpstr>Exceptions to octet rules</vt:lpstr>
      <vt:lpstr>Exceptions to octet rules</vt:lpstr>
      <vt:lpstr>Exceptions to octet rules</vt:lpstr>
      <vt:lpstr>Exceptions to octet rules</vt:lpstr>
      <vt:lpstr>Exceptions to octet rules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MARIS PC</dc:creator>
  <cp:lastModifiedBy>Edith Ofor</cp:lastModifiedBy>
  <cp:revision>163</cp:revision>
  <dcterms:created xsi:type="dcterms:W3CDTF">2021-01-25T09:09:48Z</dcterms:created>
  <dcterms:modified xsi:type="dcterms:W3CDTF">2022-11-28T15:50:03Z</dcterms:modified>
</cp:coreProperties>
</file>