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1"/>
  </p:notesMasterIdLst>
  <p:sldIdLst>
    <p:sldId id="623" r:id="rId2"/>
    <p:sldId id="598" r:id="rId3"/>
    <p:sldId id="599" r:id="rId4"/>
    <p:sldId id="606" r:id="rId5"/>
    <p:sldId id="607" r:id="rId6"/>
    <p:sldId id="616" r:id="rId7"/>
    <p:sldId id="618" r:id="rId8"/>
    <p:sldId id="608" r:id="rId9"/>
    <p:sldId id="617" r:id="rId10"/>
    <p:sldId id="602" r:id="rId11"/>
    <p:sldId id="603" r:id="rId12"/>
    <p:sldId id="604" r:id="rId13"/>
    <p:sldId id="619" r:id="rId14"/>
    <p:sldId id="622" r:id="rId15"/>
    <p:sldId id="620" r:id="rId16"/>
    <p:sldId id="621" r:id="rId17"/>
    <p:sldId id="624" r:id="rId18"/>
    <p:sldId id="625" r:id="rId19"/>
    <p:sldId id="626" r:id="rId20"/>
    <p:sldId id="258" r:id="rId21"/>
    <p:sldId id="262" r:id="rId22"/>
    <p:sldId id="257" r:id="rId23"/>
    <p:sldId id="263" r:id="rId24"/>
    <p:sldId id="264" r:id="rId25"/>
    <p:sldId id="265" r:id="rId26"/>
    <p:sldId id="266" r:id="rId27"/>
    <p:sldId id="267" r:id="rId28"/>
    <p:sldId id="268" r:id="rId29"/>
    <p:sldId id="308" r:id="rId30"/>
    <p:sldId id="269" r:id="rId31"/>
    <p:sldId id="271" r:id="rId32"/>
    <p:sldId id="601" r:id="rId33"/>
    <p:sldId id="270" r:id="rId34"/>
    <p:sldId id="272" r:id="rId35"/>
    <p:sldId id="545" r:id="rId36"/>
    <p:sldId id="273" r:id="rId37"/>
    <p:sldId id="533" r:id="rId38"/>
    <p:sldId id="573" r:id="rId39"/>
    <p:sldId id="576" r:id="rId40"/>
    <p:sldId id="588" r:id="rId41"/>
    <p:sldId id="534" r:id="rId42"/>
    <p:sldId id="582" r:id="rId43"/>
    <p:sldId id="535" r:id="rId44"/>
    <p:sldId id="583" r:id="rId45"/>
    <p:sldId id="536" r:id="rId46"/>
    <p:sldId id="542" r:id="rId47"/>
    <p:sldId id="260" r:id="rId48"/>
    <p:sldId id="261" r:id="rId49"/>
    <p:sldId id="538" r:id="rId50"/>
    <p:sldId id="539" r:id="rId51"/>
    <p:sldId id="540" r:id="rId52"/>
    <p:sldId id="544" r:id="rId53"/>
    <p:sldId id="590" r:id="rId54"/>
    <p:sldId id="592" r:id="rId55"/>
    <p:sldId id="591" r:id="rId56"/>
    <p:sldId id="543" r:id="rId57"/>
    <p:sldId id="589" r:id="rId58"/>
    <p:sldId id="579" r:id="rId59"/>
    <p:sldId id="580"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517B12-FA9F-4076-BE91-8AAF4B3E5739}" type="datetimeFigureOut">
              <a:rPr lang="en-US" smtClean="0"/>
              <a:pPr/>
              <a:t>10/19/2022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7D3A7F-E3EB-4B37-940E-F5DABF8F7B01}" type="slidenum">
              <a:rPr lang="en-US" smtClean="0"/>
              <a:pPr/>
              <a:t>‹#›</a:t>
            </a:fld>
            <a:endParaRPr lang="en-US"/>
          </a:p>
        </p:txBody>
      </p:sp>
    </p:spTree>
    <p:extLst>
      <p:ext uri="{BB962C8B-B14F-4D97-AF65-F5344CB8AC3E}">
        <p14:creationId xmlns:p14="http://schemas.microsoft.com/office/powerpoint/2010/main" val="1132924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7D3A7F-E3EB-4B37-940E-F5DABF8F7B01}" type="slidenum">
              <a:rPr lang="en-US" smtClean="0"/>
              <a:pPr/>
              <a:t>9</a:t>
            </a:fld>
            <a:endParaRPr lang="en-US"/>
          </a:p>
        </p:txBody>
      </p:sp>
    </p:spTree>
    <p:extLst>
      <p:ext uri="{BB962C8B-B14F-4D97-AF65-F5344CB8AC3E}">
        <p14:creationId xmlns:p14="http://schemas.microsoft.com/office/powerpoint/2010/main" val="2024055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1892EC6A-EF6A-4EB3-89AE-FCC8F84606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6CF9883-87D2-4867-8903-29F7D49CD47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GB" altLang="en-US">
                <a:solidFill>
                  <a:srgbClr val="222222"/>
                </a:solidFill>
                <a:latin typeface="Spectral"/>
              </a:rPr>
              <a:t>The specific arrangement of electrons in orbitals of an atom determines many of the chemical properties of that atom.</a:t>
            </a:r>
            <a:endParaRPr lang="en-GB" altLang="en-US"/>
          </a:p>
        </p:txBody>
      </p:sp>
      <p:sp>
        <p:nvSpPr>
          <p:cNvPr id="7172" name="Slide Number Placeholder 3">
            <a:extLst>
              <a:ext uri="{FF2B5EF4-FFF2-40B4-BE49-F238E27FC236}">
                <a16:creationId xmlns:a16="http://schemas.microsoft.com/office/drawing/2014/main" id="{EDBAEAD5-B00A-4329-B82B-6D8B243D7D9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B819DA1-72BE-4B23-8794-238F479A1085}" type="slidenum">
              <a:rPr lang="en-GB" altLang="en-US"/>
              <a:pPr/>
              <a:t>19</a:t>
            </a:fld>
            <a:endParaRPr lang="en-GB" altLang="en-US"/>
          </a:p>
        </p:txBody>
      </p:sp>
    </p:spTree>
    <p:extLst>
      <p:ext uri="{BB962C8B-B14F-4D97-AF65-F5344CB8AC3E}">
        <p14:creationId xmlns:p14="http://schemas.microsoft.com/office/powerpoint/2010/main" val="231386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20BDA301-6BAF-4A8E-8EE4-16AE69B0EE0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811E2FB-A4BA-453C-9C08-99D3E96ADADF}" type="slidenum">
              <a:rPr lang="en-US" altLang="en-US"/>
              <a:pPr/>
              <a:t>29</a:t>
            </a:fld>
            <a:endParaRPr lang="en-US" altLang="en-US"/>
          </a:p>
        </p:txBody>
      </p:sp>
      <p:sp>
        <p:nvSpPr>
          <p:cNvPr id="67587" name="Rectangle 2">
            <a:extLst>
              <a:ext uri="{FF2B5EF4-FFF2-40B4-BE49-F238E27FC236}">
                <a16:creationId xmlns:a16="http://schemas.microsoft.com/office/drawing/2014/main" id="{1607A408-109B-4A23-ABDC-ACD05953590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a:extLst>
              <a:ext uri="{FF2B5EF4-FFF2-40B4-BE49-F238E27FC236}">
                <a16:creationId xmlns:a16="http://schemas.microsoft.com/office/drawing/2014/main" id="{264C54BE-72C3-4049-AEFC-11BCDE00F34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5257799"/>
            <a:ext cx="9144000" cy="1600201"/>
          </a:xfrm>
          <a:prstGeom prst="rect">
            <a:avLst/>
          </a:prstGeom>
          <a:solidFill>
            <a:schemeClr val="accent4">
              <a:lumMod val="1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685800" y="1828800"/>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584575"/>
            <a:ext cx="6400800" cy="121602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9F6A33-4EBD-44E5-860E-B4936E53D652}" type="datetime1">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5493" y="5566360"/>
            <a:ext cx="2513013" cy="998320"/>
          </a:xfrm>
          <a:prstGeom prst="rect">
            <a:avLst/>
          </a:prstGeom>
          <a:effectLst>
            <a:outerShdw blurRad="50800" dist="38100" dir="2700000" algn="tl" rotWithShape="0">
              <a:prstClr val="black">
                <a:alpha val="40000"/>
              </a:prstClr>
            </a:outerShdw>
          </a:effectLst>
        </p:spPr>
      </p:pic>
      <p:sp>
        <p:nvSpPr>
          <p:cNvPr id="9" name="Rectangle 8"/>
          <p:cNvSpPr/>
          <p:nvPr userDrawn="1"/>
        </p:nvSpPr>
        <p:spPr>
          <a:xfrm>
            <a:off x="0" y="0"/>
            <a:ext cx="9144000" cy="457200"/>
          </a:xfrm>
          <a:prstGeom prst="rect">
            <a:avLst/>
          </a:prstGeom>
          <a:solidFill>
            <a:schemeClr val="accent4">
              <a:lumMod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80307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049E47-2EFB-454A-86C5-D6B341160037}" type="datetime1">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116504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897208-C5C0-48AF-9A3A-CB89518DCE9E}" type="datetime1">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1120240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4" name="Rectangle 13"/>
          <p:cNvSpPr/>
          <p:nvPr userDrawn="1"/>
        </p:nvSpPr>
        <p:spPr>
          <a:xfrm>
            <a:off x="0" y="6629400"/>
            <a:ext cx="9144000" cy="228600"/>
          </a:xfrm>
          <a:prstGeom prst="rect">
            <a:avLst/>
          </a:prstGeom>
          <a:solidFill>
            <a:schemeClr val="accent4">
              <a:lumMod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2458" y="1"/>
            <a:ext cx="9144000" cy="1371600"/>
          </a:xfrm>
          <a:prstGeom prst="rect">
            <a:avLst/>
          </a:prstGeom>
          <a:solidFill>
            <a:schemeClr val="accent4">
              <a:lumMod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52400"/>
            <a:ext cx="8229600" cy="1143000"/>
          </a:xfrm>
        </p:spPr>
        <p:txBody>
          <a:bodyPr/>
          <a:lstStyle>
            <a:lvl1pPr>
              <a:defRPr b="1">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457200" y="1524001"/>
            <a:ext cx="8229600" cy="4724400"/>
          </a:xfrm>
        </p:spPr>
        <p:txBody>
          <a:bodyPr/>
          <a:lstStyle>
            <a:lvl1pPr marL="342900" indent="-342900">
              <a:buSzPct val="600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2A9B847-148C-4E0C-B1AA-3BCAC1F69A8B}" type="datetime1">
              <a:rPr lang="en-US" smtClean="0"/>
              <a:pPr/>
              <a:t>10/19/2022</a:t>
            </a:fld>
            <a:endParaRPr 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04167" y="6400800"/>
            <a:ext cx="365760" cy="405070"/>
          </a:xfrm>
          <a:prstGeom prst="rect">
            <a:avLst/>
          </a:prstGeom>
        </p:spPr>
      </p:pic>
      <p:pic>
        <p:nvPicPr>
          <p:cNvPr id="9" name="Picture 8"/>
          <p:cNvPicPr>
            <a:picLocks noChangeAspect="1"/>
          </p:cNvPicPr>
          <p:nvPr userDrawn="1"/>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364295" y="6466175"/>
            <a:ext cx="245505" cy="274320"/>
          </a:xfrm>
          <a:prstGeom prst="rect">
            <a:avLst/>
          </a:prstGeom>
        </p:spPr>
      </p:pic>
      <p:sp>
        <p:nvSpPr>
          <p:cNvPr id="6" name="Slide Number Placeholder 5"/>
          <p:cNvSpPr>
            <a:spLocks noGrp="1"/>
          </p:cNvSpPr>
          <p:nvPr>
            <p:ph type="sldNum" sz="quarter" idx="12"/>
          </p:nvPr>
        </p:nvSpPr>
        <p:spPr>
          <a:xfrm>
            <a:off x="4296547" y="6400800"/>
            <a:ext cx="381000" cy="365125"/>
          </a:xfrm>
        </p:spPr>
        <p:txBody>
          <a:bodyPr/>
          <a:lstStyle>
            <a:lvl1pPr algn="ctr">
              <a:defRPr sz="1100" b="1">
                <a:solidFill>
                  <a:schemeClr val="accent4">
                    <a:lumMod val="10000"/>
                  </a:schemeClr>
                </a:solidFill>
                <a:effectLst>
                  <a:outerShdw blurRad="38100" dist="38100" dir="2700000" algn="tl">
                    <a:srgbClr val="000000">
                      <a:alpha val="43137"/>
                    </a:srgbClr>
                  </a:outerShdw>
                </a:effectLst>
              </a:defRPr>
            </a:lvl1pPr>
          </a:lstStyle>
          <a:p>
            <a:fld id="{659350B2-7CF3-477E-B71B-58661E2A869A}" type="slidenum">
              <a:rPr lang="en-US" smtClean="0"/>
              <a:pPr/>
              <a:t>‹#›</a:t>
            </a:fld>
            <a:endParaRPr lang="en-US" dirty="0"/>
          </a:p>
        </p:txBody>
      </p:sp>
    </p:spTree>
    <p:extLst>
      <p:ext uri="{BB962C8B-B14F-4D97-AF65-F5344CB8AC3E}">
        <p14:creationId xmlns:p14="http://schemas.microsoft.com/office/powerpoint/2010/main" val="91487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E1DE97-0731-4E89-B2A7-65657ADBD48F}" type="datetime1">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2782493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BD84AE-08BA-4CCB-8A19-6E2337AB5AC8}" type="datetime1">
              <a:rPr lang="en-US" smtClean="0"/>
              <a:pPr/>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615289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C8A5F0-743B-48F2-8CC4-F23760A95631}" type="datetime1">
              <a:rPr lang="en-US" smtClean="0"/>
              <a:pPr/>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4166261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C17E81-9424-497B-B6EC-665646220675}" type="datetime1">
              <a:rPr lang="en-US" smtClean="0"/>
              <a:pPr/>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396037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A6CFE-13E7-4C9A-A5A5-40128C067321}" type="datetime1">
              <a:rPr lang="en-US" smtClean="0"/>
              <a:pPr/>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86725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802C-FB05-482F-A676-A4593360981F}" type="datetime1">
              <a:rPr lang="en-US" smtClean="0"/>
              <a:pPr/>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238323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3BD8CC-6937-49ED-9DFF-6E384F7D05A2}" type="datetime1">
              <a:rPr lang="en-US" smtClean="0"/>
              <a:pPr/>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44893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74AC5-1A65-4919-916B-063DB285382B}" type="datetime1">
              <a:rPr lang="en-US" smtClean="0"/>
              <a:pPr/>
              <a:t>10/19/2022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350B2-7CF3-477E-B71B-58661E2A869A}" type="slidenum">
              <a:rPr lang="en-US" smtClean="0"/>
              <a:pPr/>
              <a:t>‹#›</a:t>
            </a:fld>
            <a:endParaRPr lang="en-US"/>
          </a:p>
        </p:txBody>
      </p:sp>
    </p:spTree>
    <p:extLst>
      <p:ext uri="{BB962C8B-B14F-4D97-AF65-F5344CB8AC3E}">
        <p14:creationId xmlns:p14="http://schemas.microsoft.com/office/powerpoint/2010/main" val="2284451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59350B2-7CF3-477E-B71B-58661E2A869A}" type="slidenum">
              <a:rPr lang="en-US" smtClean="0"/>
              <a:pPr/>
              <a:t>1</a:t>
            </a:fld>
            <a:endParaRPr lang="en-US"/>
          </a:p>
        </p:txBody>
      </p:sp>
      <p:sp>
        <p:nvSpPr>
          <p:cNvPr id="3" name="TextBox 2"/>
          <p:cNvSpPr txBox="1"/>
          <p:nvPr/>
        </p:nvSpPr>
        <p:spPr>
          <a:xfrm>
            <a:off x="1356574" y="2780928"/>
            <a:ext cx="6264696" cy="461665"/>
          </a:xfrm>
          <a:prstGeom prst="rect">
            <a:avLst/>
          </a:prstGeom>
          <a:noFill/>
        </p:spPr>
        <p:txBody>
          <a:bodyPr wrap="square" rtlCol="0">
            <a:spAutoFit/>
          </a:bodyPr>
          <a:lstStyle/>
          <a:p>
            <a:r>
              <a:rPr lang="en-US" sz="2400" b="1" dirty="0" smtClean="0"/>
              <a:t>Recap on Modern Electronic Theory of atoms</a:t>
            </a:r>
            <a:endParaRPr lang="en-US" sz="2400" b="1" dirty="0"/>
          </a:p>
        </p:txBody>
      </p:sp>
    </p:spTree>
    <p:extLst>
      <p:ext uri="{BB962C8B-B14F-4D97-AF65-F5344CB8AC3E}">
        <p14:creationId xmlns:p14="http://schemas.microsoft.com/office/powerpoint/2010/main" val="1710630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accent4">
                    <a:lumMod val="25000"/>
                  </a:schemeClr>
                </a:solidFill>
              </a:rPr>
              <a:t>The Spectral Lines of Hydrogen</a:t>
            </a:r>
            <a:endParaRPr lang="en-US" sz="32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10</a:t>
            </a:fld>
            <a:endParaRPr lang="en-US"/>
          </a:p>
        </p:txBody>
      </p:sp>
      <p:sp>
        <p:nvSpPr>
          <p:cNvPr id="81921" name="Rectangle 1"/>
          <p:cNvSpPr>
            <a:spLocks noChangeArrowheads="1"/>
          </p:cNvSpPr>
          <p:nvPr/>
        </p:nvSpPr>
        <p:spPr bwMode="auto">
          <a:xfrm>
            <a:off x="165100" y="1511300"/>
            <a:ext cx="8686800" cy="923330"/>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2000" b="0" i="0" u="none" strike="noStrike" cap="none" normalizeH="0" baseline="0" dirty="0" smtClean="0">
                <a:ln>
                  <a:noFill/>
                </a:ln>
                <a:solidFill>
                  <a:srgbClr val="282828"/>
                </a:solidFill>
                <a:effectLst/>
                <a:latin typeface="Georgia" pitchFamily="18" charset="0"/>
                <a:cs typeface="Arial" pitchFamily="34" charset="0"/>
              </a:rPr>
              <a:t>Johannes </a:t>
            </a:r>
            <a:r>
              <a:rPr kumimoji="0" lang="en-US" sz="2000" b="0" i="0" u="none" strike="noStrike" cap="none" normalizeH="0" baseline="0" dirty="0" err="1" smtClean="0">
                <a:ln>
                  <a:noFill/>
                </a:ln>
                <a:solidFill>
                  <a:srgbClr val="282828"/>
                </a:solidFill>
                <a:effectLst/>
                <a:latin typeface="Georgia" pitchFamily="18" charset="0"/>
                <a:cs typeface="Arial" pitchFamily="34" charset="0"/>
              </a:rPr>
              <a:t>Rydberg</a:t>
            </a:r>
            <a:r>
              <a:rPr kumimoji="0" lang="en-US" sz="2000" b="0" i="0" u="none" strike="noStrike" cap="none" normalizeH="0" baseline="0" dirty="0" smtClean="0">
                <a:ln>
                  <a:noFill/>
                </a:ln>
                <a:solidFill>
                  <a:srgbClr val="282828"/>
                </a:solidFill>
                <a:effectLst/>
                <a:latin typeface="Georgia" pitchFamily="18" charset="0"/>
                <a:cs typeface="Arial" pitchFamily="34" charset="0"/>
              </a:rPr>
              <a:t> was a Swedish physicist who attempted to find a mathematical relationship between one spectral line and the next of certain elements. </a:t>
            </a:r>
          </a:p>
        </p:txBody>
      </p:sp>
      <p:sp>
        <p:nvSpPr>
          <p:cNvPr id="8" name="Rectangle 7"/>
          <p:cNvSpPr/>
          <p:nvPr/>
        </p:nvSpPr>
        <p:spPr>
          <a:xfrm>
            <a:off x="304800" y="2676198"/>
            <a:ext cx="8648700" cy="3785652"/>
          </a:xfrm>
          <a:prstGeom prst="rect">
            <a:avLst/>
          </a:prstGeom>
        </p:spPr>
        <p:txBody>
          <a:bodyPr wrap="square">
            <a:spAutoFit/>
          </a:bodyPr>
          <a:lstStyle/>
          <a:p>
            <a:pPr lvl="4" fontAlgn="base">
              <a:spcBef>
                <a:spcPct val="0"/>
              </a:spcBef>
              <a:spcAft>
                <a:spcPct val="0"/>
              </a:spcAft>
              <a:buClrTx/>
              <a:buFont typeface="Wingdings" pitchFamily="2" charset="2"/>
              <a:buChar char="v"/>
            </a:pPr>
            <a:r>
              <a:rPr lang="en-US" sz="2000" dirty="0" smtClean="0">
                <a:solidFill>
                  <a:srgbClr val="282828"/>
                </a:solidFill>
                <a:latin typeface="Georgia" pitchFamily="18" charset="0"/>
                <a:cs typeface="Arial" pitchFamily="34" charset="0"/>
              </a:rPr>
              <a:t>He eventually discovered that there was an integer relationship between the </a:t>
            </a:r>
            <a:r>
              <a:rPr lang="en-US" sz="2000" dirty="0" err="1" smtClean="0">
                <a:solidFill>
                  <a:srgbClr val="282828"/>
                </a:solidFill>
                <a:latin typeface="Georgia" pitchFamily="18" charset="0"/>
                <a:cs typeface="Arial" pitchFamily="34" charset="0"/>
              </a:rPr>
              <a:t>wavenumbers</a:t>
            </a:r>
            <a:r>
              <a:rPr lang="en-US" sz="2000" dirty="0" smtClean="0">
                <a:solidFill>
                  <a:srgbClr val="282828"/>
                </a:solidFill>
                <a:latin typeface="Georgia" pitchFamily="18" charset="0"/>
                <a:cs typeface="Arial" pitchFamily="34" charset="0"/>
              </a:rPr>
              <a:t> </a:t>
            </a:r>
            <a:r>
              <a:rPr lang="en-US" sz="1800" dirty="0" smtClean="0">
                <a:solidFill>
                  <a:srgbClr val="282828"/>
                </a:solidFill>
                <a:latin typeface="Georgia" pitchFamily="18" charset="0"/>
                <a:cs typeface="Arial" pitchFamily="34" charset="0"/>
              </a:rPr>
              <a:t>(</a:t>
            </a:r>
            <a:r>
              <a:rPr lang="en-US" sz="1800" dirty="0" smtClean="0">
                <a:solidFill>
                  <a:schemeClr val="tx1"/>
                </a:solidFill>
                <a:latin typeface="Arial" pitchFamily="34" charset="0"/>
                <a:cs typeface="Arial" pitchFamily="34" charset="0"/>
              </a:rPr>
              <a:t>1/λ or </a:t>
            </a:r>
            <a:r>
              <a:rPr lang="en-US" sz="1800" b="1" dirty="0" smtClean="0">
                <a:solidFill>
                  <a:srgbClr val="282828"/>
                </a:solidFill>
                <a:latin typeface="+mn-lt"/>
                <a:cs typeface="Lucida Sans Unicode"/>
              </a:rPr>
              <a:t>⊽</a:t>
            </a:r>
            <a:r>
              <a:rPr lang="en-US" sz="1800" dirty="0" smtClean="0">
                <a:solidFill>
                  <a:srgbClr val="282828"/>
                </a:solidFill>
                <a:latin typeface="Lucida Sans Unicode"/>
                <a:cs typeface="Lucida Sans Unicode"/>
              </a:rPr>
              <a:t>)</a:t>
            </a:r>
            <a:r>
              <a:rPr lang="en-US" sz="1800" b="1" dirty="0" smtClean="0">
                <a:solidFill>
                  <a:srgbClr val="282828"/>
                </a:solidFill>
                <a:latin typeface="Georgia" pitchFamily="18" charset="0"/>
                <a:cs typeface="Arial" pitchFamily="34" charset="0"/>
              </a:rPr>
              <a:t> </a:t>
            </a:r>
            <a:r>
              <a:rPr lang="en-US" sz="2000" dirty="0" smtClean="0">
                <a:solidFill>
                  <a:srgbClr val="282828"/>
                </a:solidFill>
                <a:latin typeface="Georgia" pitchFamily="18" charset="0"/>
                <a:cs typeface="Arial" pitchFamily="34" charset="0"/>
              </a:rPr>
              <a:t>of successive lines.</a:t>
            </a:r>
          </a:p>
          <a:p>
            <a:pPr lvl="4" fontAlgn="base">
              <a:spcBef>
                <a:spcPct val="0"/>
              </a:spcBef>
              <a:spcAft>
                <a:spcPct val="0"/>
              </a:spcAft>
              <a:buClrTx/>
            </a:pPr>
            <a:endParaRPr lang="en-US" sz="2000" dirty="0" smtClean="0">
              <a:solidFill>
                <a:schemeClr val="tx1"/>
              </a:solidFill>
              <a:latin typeface="Arial" pitchFamily="34" charset="0"/>
              <a:cs typeface="Arial" pitchFamily="34" charset="0"/>
            </a:endParaRPr>
          </a:p>
          <a:p>
            <a:pPr lvl="0" eaLnBrk="0" fontAlgn="base" hangingPunct="0">
              <a:spcBef>
                <a:spcPct val="0"/>
              </a:spcBef>
              <a:spcAft>
                <a:spcPct val="0"/>
              </a:spcAft>
              <a:buClrTx/>
            </a:pPr>
            <a:r>
              <a:rPr lang="en-US" sz="2000" dirty="0" smtClean="0">
                <a:solidFill>
                  <a:srgbClr val="282828"/>
                </a:solidFill>
                <a:latin typeface="Georgia" pitchFamily="18" charset="0"/>
                <a:cs typeface="Arial" pitchFamily="34" charset="0"/>
              </a:rPr>
              <a:t>His findings were combined with Bohr's model of the atom to create this formula:</a:t>
            </a:r>
            <a:r>
              <a:rPr lang="en-US" sz="2000" dirty="0" smtClean="0">
                <a:solidFill>
                  <a:schemeClr val="tx1"/>
                </a:solidFill>
                <a:latin typeface="Arial" pitchFamily="34" charset="0"/>
                <a:cs typeface="Arial" pitchFamily="34" charset="0"/>
              </a:rPr>
              <a:t>	</a:t>
            </a:r>
          </a:p>
          <a:p>
            <a:pPr lvl="0" eaLnBrk="0" fontAlgn="base" hangingPunct="0">
              <a:spcBef>
                <a:spcPct val="0"/>
              </a:spcBef>
              <a:spcAft>
                <a:spcPct val="0"/>
              </a:spcAft>
              <a:buClrTx/>
            </a:pPr>
            <a:r>
              <a:rPr lang="en-US" sz="2000" dirty="0" smtClean="0">
                <a:solidFill>
                  <a:schemeClr val="tx1"/>
                </a:solidFill>
                <a:latin typeface="Arial" pitchFamily="34" charset="0"/>
                <a:cs typeface="Arial" pitchFamily="34" charset="0"/>
              </a:rPr>
              <a:t>	1/λ = R(1/n</a:t>
            </a:r>
            <a:r>
              <a:rPr lang="en-US" sz="2000" baseline="-30000" dirty="0" smtClean="0">
                <a:solidFill>
                  <a:srgbClr val="333333"/>
                </a:solidFill>
                <a:latin typeface="Arial" pitchFamily="34" charset="0"/>
                <a:cs typeface="Arial" pitchFamily="34" charset="0"/>
              </a:rPr>
              <a:t>1</a:t>
            </a:r>
            <a:r>
              <a:rPr lang="en-US" sz="2000" baseline="30000" dirty="0" smtClean="0">
                <a:solidFill>
                  <a:schemeClr val="tx1"/>
                </a:solidFill>
                <a:latin typeface="Arial" pitchFamily="34" charset="0"/>
                <a:cs typeface="Arial" pitchFamily="34" charset="0"/>
              </a:rPr>
              <a:t>2</a:t>
            </a:r>
            <a:r>
              <a:rPr lang="en-US" sz="2000" dirty="0" smtClean="0">
                <a:solidFill>
                  <a:schemeClr val="tx1"/>
                </a:solidFill>
                <a:latin typeface="Arial" pitchFamily="34" charset="0"/>
                <a:cs typeface="Arial" pitchFamily="34" charset="0"/>
              </a:rPr>
              <a:t> - 1/n</a:t>
            </a:r>
            <a:r>
              <a:rPr lang="en-US" sz="2000" baseline="-30000" dirty="0" smtClean="0">
                <a:solidFill>
                  <a:srgbClr val="333333"/>
                </a:solidFill>
                <a:latin typeface="Arial" pitchFamily="34" charset="0"/>
                <a:cs typeface="Arial" pitchFamily="34" charset="0"/>
              </a:rPr>
              <a:t>2</a:t>
            </a:r>
            <a:r>
              <a:rPr lang="en-US" sz="2000" baseline="30000" dirty="0" smtClean="0">
                <a:solidFill>
                  <a:schemeClr val="tx1"/>
                </a:solidFill>
                <a:latin typeface="Arial" pitchFamily="34" charset="0"/>
                <a:cs typeface="Arial" pitchFamily="34" charset="0"/>
              </a:rPr>
              <a:t>2</a:t>
            </a:r>
            <a:r>
              <a:rPr lang="en-US" sz="2000" dirty="0" smtClean="0">
                <a:solidFill>
                  <a:schemeClr val="tx1"/>
                </a:solidFill>
                <a:latin typeface="Arial" pitchFamily="34" charset="0"/>
                <a:cs typeface="Arial" pitchFamily="34" charset="0"/>
              </a:rPr>
              <a:t>)</a:t>
            </a:r>
          </a:p>
          <a:p>
            <a:pPr lvl="0" eaLnBrk="0" fontAlgn="base" hangingPunct="0">
              <a:spcBef>
                <a:spcPct val="0"/>
              </a:spcBef>
              <a:spcAft>
                <a:spcPct val="0"/>
              </a:spcAft>
              <a:buClrTx/>
            </a:pPr>
            <a:r>
              <a:rPr lang="en-US" sz="2000" dirty="0" smtClean="0">
                <a:solidFill>
                  <a:srgbClr val="282828"/>
                </a:solidFill>
                <a:latin typeface="Georgia" pitchFamily="18" charset="0"/>
                <a:cs typeface="Arial" pitchFamily="34" charset="0"/>
              </a:rPr>
              <a:t>where</a:t>
            </a:r>
            <a:endParaRPr lang="en-US" sz="2000" dirty="0" smtClean="0">
              <a:solidFill>
                <a:schemeClr val="tx1"/>
              </a:solidFill>
              <a:latin typeface="Arial" pitchFamily="34" charset="0"/>
              <a:cs typeface="Arial" pitchFamily="34" charset="0"/>
            </a:endParaRPr>
          </a:p>
          <a:p>
            <a:pPr lvl="0" eaLnBrk="0" fontAlgn="base" hangingPunct="0">
              <a:spcBef>
                <a:spcPct val="0"/>
              </a:spcBef>
              <a:spcAft>
                <a:spcPct val="0"/>
              </a:spcAft>
              <a:buClrTx/>
            </a:pPr>
            <a:r>
              <a:rPr lang="en-US" sz="2000" dirty="0" smtClean="0">
                <a:solidFill>
                  <a:schemeClr val="tx1"/>
                </a:solidFill>
                <a:latin typeface="Arial" pitchFamily="34" charset="0"/>
                <a:cs typeface="Arial" pitchFamily="34" charset="0"/>
              </a:rPr>
              <a:t>λ is the wavelength of the photon (1/wavelength = wavenumber )</a:t>
            </a:r>
            <a:br>
              <a:rPr lang="en-US" sz="2000" dirty="0" smtClean="0">
                <a:solidFill>
                  <a:schemeClr val="tx1"/>
                </a:solidFill>
                <a:latin typeface="Arial" pitchFamily="34" charset="0"/>
                <a:cs typeface="Arial" pitchFamily="34" charset="0"/>
              </a:rPr>
            </a:br>
            <a:r>
              <a:rPr lang="en-US" sz="2000" dirty="0" smtClean="0">
                <a:solidFill>
                  <a:schemeClr val="tx1"/>
                </a:solidFill>
                <a:latin typeface="Arial" pitchFamily="34" charset="0"/>
                <a:cs typeface="Arial" pitchFamily="34" charset="0"/>
              </a:rPr>
              <a:t>R = Rydberg's constant (</a:t>
            </a:r>
            <a:r>
              <a:rPr lang="en-US" sz="2000" dirty="0" smtClean="0">
                <a:solidFill>
                  <a:schemeClr val="tx1"/>
                </a:solidFill>
                <a:latin typeface="Arial" pitchFamily="34" charset="0"/>
                <a:cs typeface="Arial" pitchFamily="34" charset="0"/>
              </a:rPr>
              <a:t>1.097 </a:t>
            </a:r>
            <a:r>
              <a:rPr lang="en-US" sz="2000" dirty="0" smtClean="0">
                <a:solidFill>
                  <a:schemeClr val="tx1"/>
                </a:solidFill>
                <a:latin typeface="Arial" pitchFamily="34" charset="0"/>
                <a:cs typeface="Arial" pitchFamily="34" charset="0"/>
              </a:rPr>
              <a:t>x 10</a:t>
            </a:r>
            <a:r>
              <a:rPr lang="en-US" sz="2000" baseline="30000" dirty="0" smtClean="0">
                <a:solidFill>
                  <a:schemeClr val="tx1"/>
                </a:solidFill>
                <a:latin typeface="Arial" pitchFamily="34" charset="0"/>
                <a:cs typeface="Arial" pitchFamily="34" charset="0"/>
              </a:rPr>
              <a:t>7</a:t>
            </a:r>
            <a:r>
              <a:rPr lang="en-US" sz="2000" dirty="0" smtClean="0">
                <a:solidFill>
                  <a:schemeClr val="tx1"/>
                </a:solidFill>
                <a:latin typeface="Arial" pitchFamily="34" charset="0"/>
                <a:cs typeface="Arial" pitchFamily="34" charset="0"/>
              </a:rPr>
              <a:t> m</a:t>
            </a:r>
            <a:r>
              <a:rPr lang="en-US" sz="2000" baseline="30000" dirty="0" smtClean="0">
                <a:solidFill>
                  <a:schemeClr val="tx1"/>
                </a:solidFill>
                <a:latin typeface="Arial" pitchFamily="34" charset="0"/>
                <a:cs typeface="Arial" pitchFamily="34" charset="0"/>
              </a:rPr>
              <a:t>-1</a:t>
            </a:r>
            <a:r>
              <a:rPr lang="en-US" sz="2000" dirty="0" smtClean="0">
                <a:solidFill>
                  <a:schemeClr val="tx1"/>
                </a:solidFill>
                <a:latin typeface="Arial" pitchFamily="34" charset="0"/>
                <a:cs typeface="Arial" pitchFamily="34" charset="0"/>
              </a:rPr>
              <a:t>)</a:t>
            </a:r>
            <a:br>
              <a:rPr lang="en-US" sz="2000" dirty="0" smtClean="0">
                <a:solidFill>
                  <a:schemeClr val="tx1"/>
                </a:solidFill>
                <a:latin typeface="Arial" pitchFamily="34" charset="0"/>
                <a:cs typeface="Arial" pitchFamily="34" charset="0"/>
              </a:rPr>
            </a:br>
            <a:r>
              <a:rPr lang="en-US" sz="2000" dirty="0" smtClean="0">
                <a:solidFill>
                  <a:schemeClr val="tx1"/>
                </a:solidFill>
                <a:latin typeface="Arial" pitchFamily="34" charset="0"/>
                <a:cs typeface="Arial" pitchFamily="34" charset="0"/>
              </a:rPr>
              <a:t/>
            </a:r>
            <a:br>
              <a:rPr lang="en-US" sz="2000" dirty="0" smtClean="0">
                <a:solidFill>
                  <a:schemeClr val="tx1"/>
                </a:solidFill>
                <a:latin typeface="Arial" pitchFamily="34" charset="0"/>
                <a:cs typeface="Arial" pitchFamily="34" charset="0"/>
              </a:rPr>
            </a:br>
            <a:r>
              <a:rPr lang="en-US" sz="2000" dirty="0" smtClean="0">
                <a:solidFill>
                  <a:schemeClr val="tx1"/>
                </a:solidFill>
                <a:latin typeface="Arial" pitchFamily="34" charset="0"/>
                <a:cs typeface="Arial" pitchFamily="34" charset="0"/>
              </a:rPr>
              <a:t>n</a:t>
            </a:r>
            <a:r>
              <a:rPr lang="en-US" sz="2000" baseline="-30000" dirty="0" smtClean="0">
                <a:solidFill>
                  <a:srgbClr val="333333"/>
                </a:solidFill>
                <a:latin typeface="Arial" pitchFamily="34" charset="0"/>
                <a:cs typeface="Arial" pitchFamily="34" charset="0"/>
              </a:rPr>
              <a:t>1</a:t>
            </a:r>
            <a:r>
              <a:rPr lang="en-US" sz="2000" dirty="0" smtClean="0">
                <a:solidFill>
                  <a:schemeClr val="tx1"/>
                </a:solidFill>
                <a:latin typeface="Arial" pitchFamily="34" charset="0"/>
                <a:cs typeface="Arial" pitchFamily="34" charset="0"/>
              </a:rPr>
              <a:t> and n</a:t>
            </a:r>
            <a:r>
              <a:rPr lang="en-US" sz="2000" baseline="-30000" dirty="0" smtClean="0">
                <a:solidFill>
                  <a:srgbClr val="333333"/>
                </a:solidFill>
                <a:latin typeface="Arial" pitchFamily="34" charset="0"/>
                <a:cs typeface="Arial" pitchFamily="34" charset="0"/>
              </a:rPr>
              <a:t>2</a:t>
            </a:r>
            <a:r>
              <a:rPr lang="en-US" sz="2000" dirty="0" smtClean="0">
                <a:solidFill>
                  <a:schemeClr val="tx1"/>
                </a:solidFill>
                <a:latin typeface="Arial" pitchFamily="34" charset="0"/>
                <a:cs typeface="Arial" pitchFamily="34" charset="0"/>
              </a:rPr>
              <a:t> are integers where n</a:t>
            </a:r>
            <a:r>
              <a:rPr lang="en-US" sz="2000" baseline="-30000" dirty="0" smtClean="0">
                <a:solidFill>
                  <a:srgbClr val="333333"/>
                </a:solidFill>
                <a:latin typeface="Arial" pitchFamily="34" charset="0"/>
                <a:cs typeface="Arial" pitchFamily="34" charset="0"/>
              </a:rPr>
              <a:t>2</a:t>
            </a:r>
            <a:r>
              <a:rPr lang="en-US" sz="2000" dirty="0" smtClean="0">
                <a:solidFill>
                  <a:schemeClr val="tx1"/>
                </a:solidFill>
                <a:latin typeface="Arial" pitchFamily="34" charset="0"/>
                <a:cs typeface="Arial" pitchFamily="34" charset="0"/>
              </a:rPr>
              <a:t> &gt; n</a:t>
            </a:r>
            <a:r>
              <a:rPr lang="en-US" sz="2000" baseline="-30000" dirty="0" smtClean="0">
                <a:solidFill>
                  <a:srgbClr val="333333"/>
                </a:solidFill>
                <a:latin typeface="Arial" pitchFamily="34" charset="0"/>
                <a:cs typeface="Arial" pitchFamily="34" charset="0"/>
              </a:rPr>
              <a:t>1</a:t>
            </a:r>
            <a:r>
              <a:rPr lang="en-US" sz="2000" dirty="0" smtClean="0">
                <a:solidFill>
                  <a:schemeClr val="tx1"/>
                </a:solidFill>
                <a:latin typeface="Arial" pitchFamily="34" charset="0"/>
                <a:cs typeface="Arial" pitchFamily="34" charset="0"/>
              </a:rPr>
              <a:t>. </a:t>
            </a:r>
          </a:p>
        </p:txBody>
      </p:sp>
    </p:spTree>
    <p:extLst>
      <p:ext uri="{BB962C8B-B14F-4D97-AF65-F5344CB8AC3E}">
        <p14:creationId xmlns:p14="http://schemas.microsoft.com/office/powerpoint/2010/main" val="306415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4">
                    <a:lumMod val="25000"/>
                  </a:schemeClr>
                </a:solidFill>
              </a:rPr>
              <a:t>The Spectral Lines of Hydrogen</a:t>
            </a:r>
            <a:endParaRPr lang="en-US" sz="36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11</a:t>
            </a:fld>
            <a:endParaRPr lang="en-US"/>
          </a:p>
        </p:txBody>
      </p:sp>
      <p:sp>
        <p:nvSpPr>
          <p:cNvPr id="5" name="Text Placeholder 4"/>
          <p:cNvSpPr>
            <a:spLocks noGrp="1"/>
          </p:cNvSpPr>
          <p:nvPr>
            <p:ph type="body" idx="1"/>
          </p:nvPr>
        </p:nvSpPr>
        <p:spPr/>
        <p:txBody>
          <a:bodyPr/>
          <a:lstStyle/>
          <a:p>
            <a:pPr>
              <a:buFont typeface="Wingdings" pitchFamily="2" charset="2"/>
              <a:buChar char="v"/>
            </a:pPr>
            <a:r>
              <a:rPr lang="en-US" sz="2400" dirty="0" smtClean="0"/>
              <a:t>The </a:t>
            </a:r>
            <a:r>
              <a:rPr lang="en-US" sz="2400" dirty="0" err="1" smtClean="0"/>
              <a:t>Rydberg</a:t>
            </a:r>
            <a:r>
              <a:rPr lang="en-US" sz="2400" dirty="0" smtClean="0"/>
              <a:t> formula may be applied to </a:t>
            </a:r>
            <a:r>
              <a:rPr lang="en-US" sz="2400" b="1" dirty="0" smtClean="0"/>
              <a:t>hydrogen</a:t>
            </a:r>
            <a:r>
              <a:rPr lang="en-US" sz="2400" dirty="0" smtClean="0"/>
              <a:t> to obtain its spectral lines. </a:t>
            </a:r>
          </a:p>
          <a:p>
            <a:pPr lvl="1">
              <a:buFont typeface="Wingdings" pitchFamily="2" charset="2"/>
              <a:buChar char="Ø"/>
            </a:pPr>
            <a:r>
              <a:rPr lang="en-US" sz="2000" b="1" dirty="0" smtClean="0">
                <a:solidFill>
                  <a:srgbClr val="C00000"/>
                </a:solidFill>
              </a:rPr>
              <a:t>For atoms with multiple electrons, this formula begins to break down and give incorrect results.</a:t>
            </a:r>
          </a:p>
          <a:p>
            <a:pPr lvl="1">
              <a:buNone/>
            </a:pPr>
            <a:endParaRPr lang="en-US" sz="2000" dirty="0" smtClean="0"/>
          </a:p>
          <a:p>
            <a:pPr>
              <a:buFont typeface="Wingdings" pitchFamily="2" charset="2"/>
              <a:buChar char="v"/>
            </a:pPr>
            <a:r>
              <a:rPr lang="en-US" sz="2400" dirty="0" smtClean="0"/>
              <a:t>Setting n</a:t>
            </a:r>
            <a:r>
              <a:rPr lang="en-US" sz="2400" baseline="-25000" dirty="0" smtClean="0"/>
              <a:t>1</a:t>
            </a:r>
            <a:r>
              <a:rPr lang="en-US" sz="2400" dirty="0" smtClean="0"/>
              <a:t> to 1 and running n</a:t>
            </a:r>
            <a:r>
              <a:rPr lang="en-US" sz="2400" baseline="-25000" dirty="0" smtClean="0"/>
              <a:t>2</a:t>
            </a:r>
            <a:r>
              <a:rPr lang="en-US" sz="2400" dirty="0" smtClean="0"/>
              <a:t> from 2 to infinity yields the Lyman series. Other spectral series may also be determined:</a:t>
            </a:r>
          </a:p>
          <a:p>
            <a:endParaRPr lang="en-US" sz="2400" dirty="0"/>
          </a:p>
        </p:txBody>
      </p:sp>
    </p:spTree>
    <p:extLst>
      <p:ext uri="{BB962C8B-B14F-4D97-AF65-F5344CB8AC3E}">
        <p14:creationId xmlns:p14="http://schemas.microsoft.com/office/powerpoint/2010/main" val="3671061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accent4">
                    <a:lumMod val="25000"/>
                  </a:schemeClr>
                </a:solidFill>
              </a:rPr>
              <a:t>The Spectral Lines of Hydrogen</a:t>
            </a:r>
            <a:endParaRPr lang="en-US" sz="3200" dirty="0"/>
          </a:p>
        </p:txBody>
      </p:sp>
      <p:sp>
        <p:nvSpPr>
          <p:cNvPr id="3" name="Text Placeholder 2"/>
          <p:cNvSpPr>
            <a:spLocks noGrp="1"/>
          </p:cNvSpPr>
          <p:nvPr>
            <p:ph type="body" idx="1"/>
          </p:nvPr>
        </p:nvSpPr>
        <p:spPr>
          <a:xfrm>
            <a:off x="317500" y="1358900"/>
            <a:ext cx="8229600" cy="1602075"/>
          </a:xfrm>
        </p:spPr>
        <p:txBody>
          <a:bodyPr>
            <a:noAutofit/>
          </a:bodyPr>
          <a:lstStyle/>
          <a:p>
            <a:pPr fontAlgn="base">
              <a:buNone/>
            </a:pPr>
            <a:r>
              <a:rPr lang="en-US" sz="2000" b="1" dirty="0" smtClean="0">
                <a:solidFill>
                  <a:srgbClr val="C00000"/>
                </a:solidFill>
              </a:rPr>
              <a:t>Example</a:t>
            </a:r>
            <a:r>
              <a:rPr lang="en-US" sz="2000" b="1" dirty="0" smtClean="0"/>
              <a:t>: Find the wavelength of the electromagnetic radiation that is emitted from  an electron that relaxes from n = 3 to n = 1.</a:t>
            </a:r>
          </a:p>
          <a:p>
            <a:pPr fontAlgn="base">
              <a:buNone/>
            </a:pPr>
            <a:r>
              <a:rPr lang="en-US" sz="2000" b="1" dirty="0" smtClean="0">
                <a:solidFill>
                  <a:srgbClr val="C00000"/>
                </a:solidFill>
              </a:rPr>
              <a:t>Solution</a:t>
            </a:r>
          </a:p>
          <a:p>
            <a:pPr fontAlgn="base">
              <a:buNone/>
            </a:pPr>
            <a:r>
              <a:rPr lang="en-US" sz="2000" dirty="0" smtClean="0"/>
              <a:t>1/λ = R(1/n</a:t>
            </a:r>
            <a:r>
              <a:rPr lang="en-US" sz="2000" baseline="-25000" dirty="0" smtClean="0"/>
              <a:t>1</a:t>
            </a:r>
            <a:r>
              <a:rPr lang="en-US" sz="2000" baseline="30000" dirty="0" smtClean="0"/>
              <a:t>2</a:t>
            </a:r>
            <a:r>
              <a:rPr lang="en-US" sz="2000" dirty="0" smtClean="0"/>
              <a:t> - 1/n</a:t>
            </a:r>
            <a:r>
              <a:rPr lang="en-US" sz="2000" baseline="-25000" dirty="0" smtClean="0"/>
              <a:t>2</a:t>
            </a:r>
            <a:r>
              <a:rPr lang="en-US" sz="2000" baseline="30000" dirty="0" smtClean="0"/>
              <a:t>2</a:t>
            </a:r>
            <a:r>
              <a:rPr lang="en-US" sz="2000" dirty="0" smtClean="0"/>
              <a:t>)</a:t>
            </a:r>
          </a:p>
          <a:p>
            <a:pPr fontAlgn="base">
              <a:buNone/>
            </a:pPr>
            <a:r>
              <a:rPr lang="en-US" sz="2000" dirty="0" smtClean="0"/>
              <a:t> where n</a:t>
            </a:r>
            <a:r>
              <a:rPr lang="en-US" sz="2000" baseline="-25000" dirty="0" smtClean="0"/>
              <a:t>1</a:t>
            </a:r>
            <a:r>
              <a:rPr lang="en-US" sz="2000" dirty="0" smtClean="0"/>
              <a:t> is 1 and n</a:t>
            </a:r>
            <a:r>
              <a:rPr lang="en-US" sz="2000" baseline="-25000" dirty="0" smtClean="0"/>
              <a:t>2</a:t>
            </a:r>
            <a:r>
              <a:rPr lang="en-US" sz="2000" dirty="0" smtClean="0"/>
              <a:t> is 3.  </a:t>
            </a:r>
          </a:p>
          <a:p>
            <a:pPr fontAlgn="base">
              <a:buNone/>
            </a:pPr>
            <a:r>
              <a:rPr lang="en-US" sz="2000" dirty="0" err="1" smtClean="0"/>
              <a:t>Rydberg's</a:t>
            </a:r>
            <a:r>
              <a:rPr lang="en-US" sz="2000" dirty="0" smtClean="0"/>
              <a:t> constant: 1.9074 x 10</a:t>
            </a:r>
            <a:r>
              <a:rPr lang="en-US" sz="2000" baseline="30000" dirty="0" smtClean="0"/>
              <a:t>7</a:t>
            </a:r>
            <a:r>
              <a:rPr lang="en-US" sz="2000" dirty="0" smtClean="0"/>
              <a:t> m</a:t>
            </a:r>
            <a:r>
              <a:rPr lang="en-US" sz="2000" baseline="30000" dirty="0" smtClean="0"/>
              <a:t>-1</a:t>
            </a:r>
            <a:endParaRPr lang="en-US" sz="2000" dirty="0" smtClean="0"/>
          </a:p>
          <a:p>
            <a:pPr>
              <a:buNone/>
            </a:pPr>
            <a:r>
              <a:rPr lang="en-US" sz="2000" dirty="0" smtClean="0"/>
              <a:t>	1/λ = (1.0974 x 10</a:t>
            </a:r>
            <a:r>
              <a:rPr lang="en-US" sz="2000" baseline="30000" dirty="0" smtClean="0"/>
              <a:t>7</a:t>
            </a:r>
            <a:r>
              <a:rPr lang="en-US" sz="2000" dirty="0" smtClean="0"/>
              <a:t>)(1/1</a:t>
            </a:r>
            <a:r>
              <a:rPr lang="en-US" sz="2000" baseline="30000" dirty="0" smtClean="0"/>
              <a:t>2</a:t>
            </a:r>
            <a:r>
              <a:rPr lang="en-US" sz="2000" dirty="0" smtClean="0"/>
              <a:t> - 1/3</a:t>
            </a:r>
            <a:r>
              <a:rPr lang="en-US" sz="2000" baseline="30000" dirty="0" smtClean="0"/>
              <a:t>2</a:t>
            </a:r>
            <a:r>
              <a:rPr lang="en-US" sz="2000" dirty="0" smtClean="0"/>
              <a:t>)</a:t>
            </a:r>
            <a:br>
              <a:rPr lang="en-US" sz="2000" dirty="0" smtClean="0"/>
            </a:br>
            <a:r>
              <a:rPr lang="en-US" sz="2000" dirty="0" smtClean="0"/>
              <a:t>1/λ = (1.0974 x 10</a:t>
            </a:r>
            <a:r>
              <a:rPr lang="en-US" sz="2000" baseline="30000" dirty="0" smtClean="0"/>
              <a:t>7</a:t>
            </a:r>
            <a:r>
              <a:rPr lang="en-US" sz="2000" dirty="0" smtClean="0"/>
              <a:t>)(1 - 1/9)</a:t>
            </a:r>
            <a:br>
              <a:rPr lang="en-US" sz="2000" dirty="0" smtClean="0"/>
            </a:br>
            <a:r>
              <a:rPr lang="en-US" sz="2000" dirty="0" smtClean="0"/>
              <a:t>1/λ = 9754666.67 m</a:t>
            </a:r>
            <a:r>
              <a:rPr lang="en-US" sz="2000" baseline="30000" dirty="0" smtClean="0"/>
              <a:t>-1</a:t>
            </a:r>
            <a:r>
              <a:rPr lang="en-US" sz="2000" dirty="0" smtClean="0"/>
              <a:t/>
            </a:r>
            <a:br>
              <a:rPr lang="en-US" sz="2000" dirty="0" smtClean="0"/>
            </a:br>
            <a:r>
              <a:rPr lang="en-US" sz="2000" dirty="0" smtClean="0"/>
              <a:t>1 = (9754666.67 m</a:t>
            </a:r>
            <a:r>
              <a:rPr lang="en-US" sz="2000" baseline="30000" dirty="0" smtClean="0"/>
              <a:t>-1</a:t>
            </a:r>
            <a:r>
              <a:rPr lang="en-US" sz="2000" dirty="0" smtClean="0"/>
              <a:t>)λ</a:t>
            </a:r>
            <a:br>
              <a:rPr lang="en-US" sz="2000" dirty="0" smtClean="0"/>
            </a:br>
            <a:r>
              <a:rPr lang="en-US" sz="2000" dirty="0" smtClean="0"/>
              <a:t>1 / 9754666.67 m</a:t>
            </a:r>
            <a:r>
              <a:rPr lang="en-US" sz="2000" baseline="30000" dirty="0" smtClean="0"/>
              <a:t>-1</a:t>
            </a:r>
            <a:r>
              <a:rPr lang="en-US" sz="2000" dirty="0" smtClean="0"/>
              <a:t> = λ</a:t>
            </a:r>
            <a:br>
              <a:rPr lang="en-US" sz="2000" dirty="0" smtClean="0"/>
            </a:br>
            <a:r>
              <a:rPr lang="en-US" sz="2000" dirty="0" smtClean="0"/>
              <a:t>λ = 1.025 x 10</a:t>
            </a:r>
            <a:r>
              <a:rPr lang="en-US" sz="2000" baseline="30000" dirty="0" smtClean="0"/>
              <a:t>-7</a:t>
            </a:r>
            <a:r>
              <a:rPr lang="en-US" sz="2000" dirty="0" smtClean="0"/>
              <a:t> m</a:t>
            </a:r>
            <a:endParaRPr lang="en-US" sz="20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12</a:t>
            </a:fld>
            <a:endParaRPr lang="en-US"/>
          </a:p>
        </p:txBody>
      </p:sp>
    </p:spTree>
    <p:extLst>
      <p:ext uri="{BB962C8B-B14F-4D97-AF65-F5344CB8AC3E}">
        <p14:creationId xmlns:p14="http://schemas.microsoft.com/office/powerpoint/2010/main" val="1093785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Law of Constant composition or Law of Definite Proportion</a:t>
            </a:r>
            <a:endParaRPr lang="en-US" sz="2800"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13</a:t>
            </a:fld>
            <a:endParaRPr lang="en-US" dirty="0"/>
          </a:p>
        </p:txBody>
      </p:sp>
      <p:pic>
        <p:nvPicPr>
          <p:cNvPr id="6" name="Picture 5"/>
          <p:cNvPicPr>
            <a:picLocks noChangeAspect="1"/>
          </p:cNvPicPr>
          <p:nvPr/>
        </p:nvPicPr>
        <p:blipFill>
          <a:blip r:embed="rId2"/>
          <a:stretch>
            <a:fillRect/>
          </a:stretch>
        </p:blipFill>
        <p:spPr>
          <a:xfrm>
            <a:off x="1763688" y="1772816"/>
            <a:ext cx="4225652" cy="4366507"/>
          </a:xfrm>
          <a:prstGeom prst="rect">
            <a:avLst/>
          </a:prstGeom>
        </p:spPr>
      </p:pic>
    </p:spTree>
    <p:extLst>
      <p:ext uri="{BB962C8B-B14F-4D97-AF65-F5344CB8AC3E}">
        <p14:creationId xmlns:p14="http://schemas.microsoft.com/office/powerpoint/2010/main" val="958467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Law of Multiple Proportion</a:t>
            </a:r>
          </a:p>
        </p:txBody>
      </p:sp>
      <p:sp>
        <p:nvSpPr>
          <p:cNvPr id="4" name="Slide Number Placeholder 3"/>
          <p:cNvSpPr>
            <a:spLocks noGrp="1"/>
          </p:cNvSpPr>
          <p:nvPr>
            <p:ph type="sldNum" sz="quarter" idx="12"/>
          </p:nvPr>
        </p:nvSpPr>
        <p:spPr/>
        <p:txBody>
          <a:bodyPr/>
          <a:lstStyle/>
          <a:p>
            <a:fld id="{659350B2-7CF3-477E-B71B-58661E2A869A}" type="slidenum">
              <a:rPr lang="en-US" smtClean="0"/>
              <a:pPr/>
              <a:t>14</a:t>
            </a:fld>
            <a:endParaRPr lang="en-US" dirty="0"/>
          </a:p>
        </p:txBody>
      </p:sp>
      <p:pic>
        <p:nvPicPr>
          <p:cNvPr id="4098"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2996952"/>
            <a:ext cx="3672408" cy="32434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5546" y="1565791"/>
            <a:ext cx="8714925" cy="923330"/>
          </a:xfrm>
          <a:prstGeom prst="rect">
            <a:avLst/>
          </a:prstGeom>
        </p:spPr>
        <p:txBody>
          <a:bodyPr wrap="square">
            <a:spAutoFit/>
          </a:bodyPr>
          <a:lstStyle/>
          <a:p>
            <a:pPr marL="285750" indent="-285750">
              <a:buFont typeface="Wingdings" panose="05000000000000000000" pitchFamily="2" charset="2"/>
              <a:buChar char="v"/>
            </a:pPr>
            <a:r>
              <a:rPr lang="en-US" dirty="0">
                <a:solidFill>
                  <a:srgbClr val="000000"/>
                </a:solidFill>
                <a:latin typeface="Tahoma" panose="020B0604030504040204" pitchFamily="34" charset="0"/>
              </a:rPr>
              <a:t>Many combinations of elements can react to form more than one compound. </a:t>
            </a:r>
            <a:endParaRPr lang="en-US" dirty="0" smtClean="0">
              <a:solidFill>
                <a:srgbClr val="000000"/>
              </a:solidFill>
              <a:latin typeface="Tahoma" panose="020B0604030504040204" pitchFamily="34" charset="0"/>
            </a:endParaRPr>
          </a:p>
          <a:p>
            <a:pPr marL="742950" lvl="1" indent="-285750">
              <a:buFont typeface="Wingdings" panose="05000000000000000000" pitchFamily="2" charset="2"/>
              <a:buChar char="Ø"/>
            </a:pPr>
            <a:r>
              <a:rPr lang="en-US" dirty="0" smtClean="0">
                <a:solidFill>
                  <a:srgbClr val="000000"/>
                </a:solidFill>
                <a:latin typeface="Times New Roman" panose="02020603050405020304" pitchFamily="18" charset="0"/>
                <a:cs typeface="Times New Roman" panose="02020603050405020304" pitchFamily="18" charset="0"/>
              </a:rPr>
              <a:t>In </a:t>
            </a:r>
            <a:r>
              <a:rPr lang="en-US" dirty="0">
                <a:solidFill>
                  <a:srgbClr val="000000"/>
                </a:solidFill>
                <a:latin typeface="Times New Roman" panose="02020603050405020304" pitchFamily="18" charset="0"/>
                <a:cs typeface="Times New Roman" panose="02020603050405020304" pitchFamily="18" charset="0"/>
              </a:rPr>
              <a:t>such cases, this law states that the weights of one element that combine with a fixed weight of another of these elements are integer multiples of one </a:t>
            </a:r>
            <a:r>
              <a:rPr lang="en-US" dirty="0" smtClean="0">
                <a:solidFill>
                  <a:srgbClr val="000000"/>
                </a:solidFill>
                <a:latin typeface="Times New Roman" panose="02020603050405020304" pitchFamily="18" charset="0"/>
                <a:cs typeface="Times New Roman" panose="02020603050405020304" pitchFamily="18" charset="0"/>
              </a:rPr>
              <a:t>another</a:t>
            </a:r>
          </a:p>
        </p:txBody>
      </p:sp>
      <p:sp>
        <p:nvSpPr>
          <p:cNvPr id="6" name="Rectangle 5"/>
          <p:cNvSpPr/>
          <p:nvPr/>
        </p:nvSpPr>
        <p:spPr>
          <a:xfrm>
            <a:off x="-94057" y="2836563"/>
            <a:ext cx="4572000" cy="646331"/>
          </a:xfrm>
          <a:prstGeom prst="rect">
            <a:avLst/>
          </a:prstGeom>
        </p:spPr>
        <p:txBody>
          <a:bodyPr>
            <a:spAutoFit/>
          </a:bodyPr>
          <a:lstStyle/>
          <a:p>
            <a:pPr marL="742950" lvl="1" indent="-285750">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Nitrogen forms a very large number of oxides, five of which are shown here.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2607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Law of Multiple Proportion</a:t>
            </a:r>
            <a:endParaRPr lang="en-US" sz="3200"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15</a:t>
            </a:fld>
            <a:endParaRPr lang="en-US" dirty="0"/>
          </a:p>
        </p:txBody>
      </p:sp>
      <p:sp>
        <p:nvSpPr>
          <p:cNvPr id="5" name="Rectangle 4"/>
          <p:cNvSpPr/>
          <p:nvPr/>
        </p:nvSpPr>
        <p:spPr>
          <a:xfrm>
            <a:off x="-51871" y="1484784"/>
            <a:ext cx="8696835" cy="1200329"/>
          </a:xfrm>
          <a:prstGeom prst="rect">
            <a:avLst/>
          </a:prstGeom>
        </p:spPr>
        <p:txBody>
          <a:bodyPr wrap="square">
            <a:spAutoFit/>
          </a:bodyPr>
          <a:lstStyle/>
          <a:p>
            <a:pPr marL="285750" indent="-285750">
              <a:buFont typeface="Wingdings" panose="05000000000000000000" pitchFamily="2" charset="2"/>
              <a:buChar char="v"/>
            </a:pPr>
            <a:r>
              <a:rPr lang="en-US" i="1" dirty="0">
                <a:latin typeface="Tahoma" panose="020B0604030504040204" pitchFamily="34" charset="0"/>
              </a:rPr>
              <a:t>The law of multiple proportions states that if two elements form more than one compound between them, the masses of one element combined with a fixed mass of the second element form in ratios of </a:t>
            </a:r>
            <a:r>
              <a:rPr lang="en-US" b="1" i="1" dirty="0">
                <a:latin typeface="Tahoma" panose="020B0604030504040204" pitchFamily="34" charset="0"/>
              </a:rPr>
              <a:t>small </a:t>
            </a:r>
            <a:r>
              <a:rPr lang="en-US" b="1" i="1" dirty="0" smtClean="0">
                <a:latin typeface="Tahoma" panose="020B0604030504040204" pitchFamily="34" charset="0"/>
              </a:rPr>
              <a:t>integers (whole numbers)</a:t>
            </a:r>
            <a:r>
              <a:rPr lang="en-US" i="1" dirty="0" smtClean="0">
                <a:latin typeface="Tahoma" panose="020B0604030504040204" pitchFamily="34" charset="0"/>
              </a:rPr>
              <a:t>.</a:t>
            </a:r>
            <a:endParaRPr lang="en-US" dirty="0"/>
          </a:p>
        </p:txBody>
      </p:sp>
      <p:sp>
        <p:nvSpPr>
          <p:cNvPr id="6" name="Rectangle 5"/>
          <p:cNvSpPr/>
          <p:nvPr/>
        </p:nvSpPr>
        <p:spPr>
          <a:xfrm>
            <a:off x="65498" y="3068960"/>
            <a:ext cx="8843098" cy="1477328"/>
          </a:xfrm>
          <a:prstGeom prst="rect">
            <a:avLst/>
          </a:prstGeom>
        </p:spPr>
        <p:txBody>
          <a:bodyPr wrap="square">
            <a:spAutoFit/>
          </a:bodyPr>
          <a:lstStyle/>
          <a:p>
            <a:r>
              <a:rPr lang="en-US" b="1" dirty="0" smtClean="0">
                <a:solidFill>
                  <a:srgbClr val="000000"/>
                </a:solidFill>
                <a:latin typeface="Tahoma" panose="020B0604030504040204" pitchFamily="34" charset="0"/>
              </a:rPr>
              <a:t>Question</a:t>
            </a:r>
          </a:p>
          <a:p>
            <a:r>
              <a:rPr lang="en-US" dirty="0" smtClean="0">
                <a:solidFill>
                  <a:srgbClr val="000000"/>
                </a:solidFill>
                <a:latin typeface="Tahoma" panose="020B0604030504040204" pitchFamily="34" charset="0"/>
              </a:rPr>
              <a:t>Consider </a:t>
            </a:r>
            <a:r>
              <a:rPr lang="en-US" dirty="0">
                <a:solidFill>
                  <a:srgbClr val="000000"/>
                </a:solidFill>
                <a:latin typeface="Tahoma" panose="020B0604030504040204" pitchFamily="34" charset="0"/>
              </a:rPr>
              <a:t>two separate </a:t>
            </a:r>
            <a:r>
              <a:rPr lang="en-US" dirty="0" smtClean="0">
                <a:solidFill>
                  <a:srgbClr val="000000"/>
                </a:solidFill>
                <a:latin typeface="Tahoma" panose="020B0604030504040204" pitchFamily="34" charset="0"/>
              </a:rPr>
              <a:t>compounds </a:t>
            </a:r>
            <a:r>
              <a:rPr lang="en-US" dirty="0">
                <a:solidFill>
                  <a:srgbClr val="000000"/>
                </a:solidFill>
                <a:latin typeface="Tahoma" panose="020B0604030504040204" pitchFamily="34" charset="0"/>
              </a:rPr>
              <a:t>formed by only carbon and oxygen. The first compound contains 42.9% carbon and 57.1% oxygen (by mass) and the second compound contains 27.3% carbon and 72.7% oxygen (again by mass). Is this consistent with the law of multiple proportions?</a:t>
            </a:r>
            <a:endParaRPr lang="en-US" dirty="0"/>
          </a:p>
        </p:txBody>
      </p:sp>
    </p:spTree>
    <p:extLst>
      <p:ext uri="{BB962C8B-B14F-4D97-AF65-F5344CB8AC3E}">
        <p14:creationId xmlns:p14="http://schemas.microsoft.com/office/powerpoint/2010/main" val="2352589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9350B2-7CF3-477E-B71B-58661E2A869A}" type="slidenum">
              <a:rPr lang="en-US" smtClean="0"/>
              <a:pPr/>
              <a:t>16</a:t>
            </a:fld>
            <a:endParaRPr lang="en-US" dirty="0"/>
          </a:p>
        </p:txBody>
      </p:sp>
      <p:sp>
        <p:nvSpPr>
          <p:cNvPr id="7" name="Rectangle 6"/>
          <p:cNvSpPr/>
          <p:nvPr/>
        </p:nvSpPr>
        <p:spPr>
          <a:xfrm>
            <a:off x="287524" y="1781450"/>
            <a:ext cx="8568952" cy="4801314"/>
          </a:xfrm>
          <a:prstGeom prst="rect">
            <a:avLst/>
          </a:prstGeom>
        </p:spPr>
        <p:txBody>
          <a:bodyPr wrap="square">
            <a:spAutoFit/>
          </a:bodyPr>
          <a:lstStyle/>
          <a:p>
            <a:r>
              <a:rPr lang="en-US" dirty="0"/>
              <a:t>Thus for every 1 g of the first compound there are 0.57 g of oxygen and 0.429 g of carbon. The mass of oxygen per gram carbon is:</a:t>
            </a:r>
          </a:p>
          <a:p>
            <a:endParaRPr lang="en-US" dirty="0"/>
          </a:p>
          <a:p>
            <a:r>
              <a:rPr lang="en-US" dirty="0" smtClean="0"/>
              <a:t>		</a:t>
            </a:r>
            <a:r>
              <a:rPr lang="en-US" b="1" u="sng" dirty="0" smtClean="0"/>
              <a:t>0.57g of O </a:t>
            </a:r>
            <a:r>
              <a:rPr lang="en-US" b="1" dirty="0" smtClean="0"/>
              <a:t>=  1.33g of O/g of C</a:t>
            </a:r>
            <a:endParaRPr lang="en-US" b="1" u="sng" dirty="0" smtClean="0"/>
          </a:p>
          <a:p>
            <a:r>
              <a:rPr lang="en-US" b="1" dirty="0" smtClean="0"/>
              <a:t>		0.429g of C</a:t>
            </a:r>
          </a:p>
          <a:p>
            <a:r>
              <a:rPr lang="en-US" dirty="0" smtClean="0"/>
              <a:t>Similarly</a:t>
            </a:r>
            <a:r>
              <a:rPr lang="en-US" dirty="0"/>
              <a:t>, for 1 g of the second compound, there are 0.727 g oxygen and 0.273 g of carbon. The ration of mass of oxygen per gram of carbon is</a:t>
            </a:r>
          </a:p>
          <a:p>
            <a:endParaRPr lang="en-US" dirty="0"/>
          </a:p>
          <a:p>
            <a:r>
              <a:rPr lang="en-US" dirty="0" smtClean="0"/>
              <a:t>		</a:t>
            </a:r>
            <a:r>
              <a:rPr lang="en-US" b="1" u="sng" dirty="0" smtClean="0"/>
              <a:t>0.727g of O </a:t>
            </a:r>
            <a:r>
              <a:rPr lang="en-US" b="1" dirty="0" smtClean="0"/>
              <a:t>= 2.66g of O/g of C</a:t>
            </a:r>
            <a:endParaRPr lang="en-US" b="1" u="sng" dirty="0"/>
          </a:p>
          <a:p>
            <a:r>
              <a:rPr lang="en-US" b="1" dirty="0"/>
              <a:t> </a:t>
            </a:r>
            <a:r>
              <a:rPr lang="en-US" b="1" dirty="0" smtClean="0"/>
              <a:t>		0.273g of C</a:t>
            </a:r>
            <a:endParaRPr lang="en-US" b="1" dirty="0"/>
          </a:p>
          <a:p>
            <a:r>
              <a:rPr lang="en-US" dirty="0"/>
              <a:t>Dividing the mass of oxygen per g of carbon of the second compound</a:t>
            </a:r>
            <a:r>
              <a:rPr lang="en-US" dirty="0" smtClean="0"/>
              <a:t>:</a:t>
            </a:r>
          </a:p>
          <a:p>
            <a:endParaRPr lang="en-US" dirty="0"/>
          </a:p>
          <a:p>
            <a:r>
              <a:rPr lang="en-US" dirty="0" smtClean="0"/>
              <a:t>		</a:t>
            </a:r>
            <a:r>
              <a:rPr lang="en-US" b="1" u="sng" dirty="0" smtClean="0"/>
              <a:t>2.66 </a:t>
            </a:r>
            <a:r>
              <a:rPr lang="en-US" b="1" dirty="0" smtClean="0"/>
              <a:t>= 2</a:t>
            </a:r>
            <a:endParaRPr lang="en-US" b="1" u="sng" dirty="0"/>
          </a:p>
          <a:p>
            <a:r>
              <a:rPr lang="en-US" b="1" dirty="0" smtClean="0"/>
              <a:t>		1.33 </a:t>
            </a:r>
            <a:endParaRPr lang="en-US" b="1" dirty="0"/>
          </a:p>
          <a:p>
            <a:r>
              <a:rPr lang="en-US" dirty="0"/>
              <a:t> </a:t>
            </a:r>
          </a:p>
          <a:p>
            <a:r>
              <a:rPr lang="en-US" dirty="0"/>
              <a:t>Hence the masses of oxygen combine with carbon in a 2:1 ratio which s consistent with the Law of Multiple Proportions since they are </a:t>
            </a:r>
            <a:r>
              <a:rPr lang="en-US" b="1" dirty="0"/>
              <a:t>whole numbers</a:t>
            </a:r>
            <a:r>
              <a:rPr lang="en-US" dirty="0"/>
              <a:t>.</a:t>
            </a:r>
          </a:p>
        </p:txBody>
      </p:sp>
    </p:spTree>
    <p:extLst>
      <p:ext uri="{BB962C8B-B14F-4D97-AF65-F5344CB8AC3E}">
        <p14:creationId xmlns:p14="http://schemas.microsoft.com/office/powerpoint/2010/main" val="3798739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ACC5B-F5C5-42DF-8464-BBAA4EFCFC8D}"/>
              </a:ext>
            </a:extLst>
          </p:cNvPr>
          <p:cNvSpPr>
            <a:spLocks noGrp="1"/>
          </p:cNvSpPr>
          <p:nvPr>
            <p:ph idx="1"/>
          </p:nvPr>
        </p:nvSpPr>
        <p:spPr>
          <a:xfrm>
            <a:off x="0" y="1371600"/>
            <a:ext cx="9144000" cy="5334000"/>
          </a:xfrm>
        </p:spPr>
        <p:txBody>
          <a:bodyPr>
            <a:normAutofit/>
          </a:bodyPr>
          <a:lstStyle/>
          <a:p>
            <a:endParaRPr lang="en-GB" dirty="0"/>
          </a:p>
          <a:p>
            <a:pPr>
              <a:buNone/>
            </a:pPr>
            <a:endParaRPr lang="en-GB" dirty="0"/>
          </a:p>
        </p:txBody>
      </p:sp>
      <p:sp>
        <p:nvSpPr>
          <p:cNvPr id="4" name="Slide Number Placeholder 3">
            <a:extLst>
              <a:ext uri="{FF2B5EF4-FFF2-40B4-BE49-F238E27FC236}">
                <a16:creationId xmlns:a16="http://schemas.microsoft.com/office/drawing/2014/main" id="{3E7A5546-E99D-439E-B6AD-E0C1584D77E9}"/>
              </a:ext>
            </a:extLst>
          </p:cNvPr>
          <p:cNvSpPr>
            <a:spLocks noGrp="1"/>
          </p:cNvSpPr>
          <p:nvPr>
            <p:ph type="sldNum" sz="quarter" idx="12"/>
          </p:nvPr>
        </p:nvSpPr>
        <p:spPr/>
        <p:txBody>
          <a:bodyPr/>
          <a:lstStyle/>
          <a:p>
            <a:fld id="{659350B2-7CF3-477E-B71B-58661E2A869A}" type="slidenum">
              <a:rPr lang="en-US" smtClean="0"/>
              <a:pPr/>
              <a:t>17</a:t>
            </a:fld>
            <a:endParaRPr lang="en-US" dirty="0"/>
          </a:p>
        </p:txBody>
      </p:sp>
      <p:sp>
        <p:nvSpPr>
          <p:cNvPr id="5" name="Rectangle 4"/>
          <p:cNvSpPr/>
          <p:nvPr/>
        </p:nvSpPr>
        <p:spPr>
          <a:xfrm>
            <a:off x="1571604" y="2571744"/>
            <a:ext cx="5547555" cy="1754326"/>
          </a:xfrm>
          <a:prstGeom prst="rect">
            <a:avLst/>
          </a:prstGeom>
        </p:spPr>
        <p:txBody>
          <a:bodyPr wrap="square">
            <a:spAutoFit/>
          </a:bodyPr>
          <a:lstStyle/>
          <a:p>
            <a:r>
              <a:rPr lang="en-US" altLang="en-US" sz="3600" b="1" dirty="0">
                <a:solidFill>
                  <a:schemeClr val="accent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Electronic Configuration, </a:t>
            </a:r>
            <a:r>
              <a:rPr lang="en-US" altLang="en-US" sz="3600" b="1" dirty="0" smtClean="0">
                <a:solidFill>
                  <a:schemeClr val="accent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Periodicity </a:t>
            </a:r>
            <a:r>
              <a:rPr lang="en-US" altLang="en-US" sz="3600" b="1" dirty="0">
                <a:solidFill>
                  <a:schemeClr val="accent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and Building of </a:t>
            </a:r>
            <a:r>
              <a:rPr lang="en-US" altLang="en-US" sz="3600" b="1" dirty="0" smtClean="0">
                <a:solidFill>
                  <a:schemeClr val="accent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Periodic Table</a:t>
            </a:r>
            <a:endParaRPr lang="en-US" sz="3600" b="1" dirty="0"/>
          </a:p>
        </p:txBody>
      </p:sp>
    </p:spTree>
    <p:extLst>
      <p:ext uri="{BB962C8B-B14F-4D97-AF65-F5344CB8AC3E}">
        <p14:creationId xmlns:p14="http://schemas.microsoft.com/office/powerpoint/2010/main" val="2253521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DBD971A-5542-4901-9680-C84FC9C25DFB}"/>
              </a:ext>
            </a:extLst>
          </p:cNvPr>
          <p:cNvSpPr>
            <a:spLocks noChangeArrowheads="1"/>
          </p:cNvSpPr>
          <p:nvPr/>
        </p:nvSpPr>
        <p:spPr bwMode="auto">
          <a:xfrm>
            <a:off x="0" y="0"/>
            <a:ext cx="9144000" cy="8510022"/>
          </a:xfrm>
          <a:prstGeom prst="rect">
            <a:avLst/>
          </a:prstGeom>
          <a:noFill/>
          <a:ln>
            <a:noFill/>
          </a:ln>
          <a:effectLst/>
        </p:spPr>
        <p:txBody>
          <a:bodyPr wrap="square">
            <a:spAutoFit/>
          </a:bodyPr>
          <a:lstStyle/>
          <a:p>
            <a:pPr algn="ctr" eaLnBrk="1" hangingPunct="1">
              <a:defRPr/>
            </a:pPr>
            <a:r>
              <a:rPr lang="en-US" altLang="en-US" sz="2800" u="sng" dirty="0" smtClean="0">
                <a:solidFill>
                  <a:schemeClr val="accent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Table </a:t>
            </a:r>
            <a:r>
              <a:rPr lang="en-US" altLang="en-US" sz="2800" u="sng" dirty="0">
                <a:solidFill>
                  <a:schemeClr val="accent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Outline</a:t>
            </a:r>
          </a:p>
          <a:p>
            <a:pPr eaLnBrk="1" hangingPunct="1">
              <a:defRPr/>
            </a:pPr>
            <a:endParaRPr lang="en-US" altLang="en-US" sz="2800" dirty="0">
              <a:solidFill>
                <a:srgbClr val="000000"/>
              </a:solidFill>
            </a:endParaRPr>
          </a:p>
          <a:p>
            <a:pPr marL="457200" indent="-457200" eaLnBrk="1" hangingPunct="1">
              <a:buFont typeface="Wingdings" panose="05000000000000000000" pitchFamily="2" charset="2"/>
              <a:buChar char="Ø"/>
              <a:defRPr/>
            </a:pPr>
            <a:r>
              <a:rPr lang="en-US" altLang="en-US" sz="2800" dirty="0">
                <a:solidFill>
                  <a:srgbClr val="008000"/>
                </a:solidFill>
                <a:latin typeface="Comic Sans MS" panose="030F0702030302020204" pitchFamily="66" charset="0"/>
              </a:rPr>
              <a:t>Overview of atoms</a:t>
            </a:r>
          </a:p>
          <a:p>
            <a:pPr marL="457200" indent="-457200" eaLnBrk="1" hangingPunct="1">
              <a:buFont typeface="Wingdings" panose="05000000000000000000" pitchFamily="2" charset="2"/>
              <a:buChar char="Ø"/>
              <a:defRPr/>
            </a:pPr>
            <a:endParaRPr lang="en-US" altLang="en-US" sz="2400" dirty="0">
              <a:solidFill>
                <a:srgbClr val="008000"/>
              </a:solidFill>
              <a:latin typeface="Comic Sans MS" panose="030F0702030302020204" pitchFamily="66" charset="0"/>
            </a:endParaRPr>
          </a:p>
          <a:p>
            <a:pPr marL="457200" indent="-457200" eaLnBrk="1" hangingPunct="1">
              <a:buFont typeface="Wingdings" panose="05000000000000000000" pitchFamily="2" charset="2"/>
              <a:buChar char="Ø"/>
              <a:defRPr/>
            </a:pPr>
            <a:endParaRPr lang="en-US" altLang="en-US" sz="400" dirty="0">
              <a:solidFill>
                <a:srgbClr val="008000"/>
              </a:solidFill>
              <a:latin typeface="Comic Sans MS" panose="030F0702030302020204" pitchFamily="66" charset="0"/>
            </a:endParaRPr>
          </a:p>
          <a:p>
            <a:pPr marL="457200" indent="-457200" eaLnBrk="1" hangingPunct="1">
              <a:buFont typeface="Wingdings" panose="05000000000000000000" pitchFamily="2" charset="2"/>
              <a:buChar char="Ø"/>
              <a:defRPr/>
            </a:pPr>
            <a:r>
              <a:rPr lang="en-US" altLang="en-US" sz="2800" dirty="0">
                <a:solidFill>
                  <a:srgbClr val="FF0000"/>
                </a:solidFill>
                <a:latin typeface="Comic Sans MS" panose="030F0702030302020204" pitchFamily="66" charset="0"/>
              </a:rPr>
              <a:t>Energy levels &amp; Quantum numbers</a:t>
            </a:r>
          </a:p>
          <a:p>
            <a:pPr marL="457200" indent="-457200" eaLnBrk="1" hangingPunct="1">
              <a:buFont typeface="Wingdings" panose="05000000000000000000" pitchFamily="2" charset="2"/>
              <a:buChar char="Ø"/>
              <a:defRPr/>
            </a:pPr>
            <a:endParaRPr lang="en-US" altLang="en-US" dirty="0">
              <a:solidFill>
                <a:srgbClr val="FF0000"/>
              </a:solidFill>
              <a:latin typeface="Comic Sans MS" panose="030F0702030302020204" pitchFamily="66" charset="0"/>
            </a:endParaRPr>
          </a:p>
          <a:p>
            <a:pPr marL="457200" indent="-457200" eaLnBrk="1" hangingPunct="1">
              <a:buFont typeface="Wingdings" panose="05000000000000000000" pitchFamily="2" charset="2"/>
              <a:buChar char="Ø"/>
              <a:defRPr/>
            </a:pPr>
            <a:endParaRPr lang="en-US" altLang="en-US" sz="100" dirty="0">
              <a:solidFill>
                <a:srgbClr val="000000"/>
              </a:solidFill>
              <a:latin typeface="Comic Sans MS" panose="030F0702030302020204" pitchFamily="66" charset="0"/>
            </a:endParaRPr>
          </a:p>
          <a:p>
            <a:pPr marL="457200" indent="-457200" eaLnBrk="1" hangingPunct="1">
              <a:buFont typeface="Wingdings" panose="05000000000000000000" pitchFamily="2" charset="2"/>
              <a:buChar char="Ø"/>
              <a:defRPr/>
            </a:pPr>
            <a:r>
              <a:rPr lang="en-US" altLang="en-US" sz="2800" dirty="0">
                <a:solidFill>
                  <a:srgbClr val="0000FF"/>
                </a:solidFill>
                <a:latin typeface="Comic Sans MS" panose="030F0702030302020204" pitchFamily="66" charset="0"/>
              </a:rPr>
              <a:t>Electronic configuration &amp; guiding principles</a:t>
            </a:r>
          </a:p>
          <a:p>
            <a:pPr marL="457200" indent="-457200" eaLnBrk="1" hangingPunct="1">
              <a:buFont typeface="Wingdings" panose="05000000000000000000" pitchFamily="2" charset="2"/>
              <a:buChar char="Ø"/>
              <a:defRPr/>
            </a:pPr>
            <a:endParaRPr lang="en-US" altLang="en-US" sz="1400" dirty="0">
              <a:solidFill>
                <a:srgbClr val="0000FF"/>
              </a:solidFill>
              <a:latin typeface="Comic Sans MS" panose="030F0702030302020204" pitchFamily="66" charset="0"/>
            </a:endParaRPr>
          </a:p>
          <a:p>
            <a:pPr marL="457200" indent="-457200" eaLnBrk="1" hangingPunct="1">
              <a:buFont typeface="Wingdings" panose="05000000000000000000" pitchFamily="2" charset="2"/>
              <a:buChar char="Ø"/>
              <a:defRPr/>
            </a:pPr>
            <a:r>
              <a:rPr lang="en-GB" sz="2800" dirty="0">
                <a:solidFill>
                  <a:srgbClr val="077FAB"/>
                </a:solidFill>
                <a:latin typeface="Comic Sans MS" panose="030F0702030302020204" pitchFamily="66" charset="0"/>
              </a:rPr>
              <a:t>The Shielding Effect and Effective Nuclear Charge</a:t>
            </a:r>
          </a:p>
          <a:p>
            <a:pPr marL="457200" indent="-457200" eaLnBrk="1" hangingPunct="1">
              <a:buFont typeface="Wingdings" panose="05000000000000000000" pitchFamily="2" charset="2"/>
              <a:buChar char="Ø"/>
              <a:defRPr/>
            </a:pPr>
            <a:endParaRPr lang="en-GB" sz="1400" dirty="0">
              <a:solidFill>
                <a:srgbClr val="077FAB"/>
              </a:solidFill>
              <a:latin typeface="Comic Sans MS" panose="030F0702030302020204" pitchFamily="66" charset="0"/>
            </a:endParaRPr>
          </a:p>
          <a:p>
            <a:pPr marL="457200" indent="-457200">
              <a:buFont typeface="Wingdings" panose="05000000000000000000" pitchFamily="2" charset="2"/>
              <a:buChar char="Ø"/>
              <a:defRPr/>
            </a:pPr>
            <a:r>
              <a:rPr lang="en-GB" altLang="en-US" sz="2800" dirty="0">
                <a:solidFill>
                  <a:srgbClr val="008000"/>
                </a:solidFill>
                <a:latin typeface="Comic Sans MS" panose="030F0702030302020204" pitchFamily="66" charset="0"/>
              </a:rPr>
              <a:t>Understand how periodic table came to be</a:t>
            </a:r>
          </a:p>
          <a:p>
            <a:pPr marL="457200" indent="-457200">
              <a:buFont typeface="Wingdings" panose="05000000000000000000" pitchFamily="2" charset="2"/>
              <a:buChar char="Ø"/>
              <a:defRPr/>
            </a:pPr>
            <a:endParaRPr lang="en-GB" altLang="en-US" sz="2400" dirty="0">
              <a:solidFill>
                <a:srgbClr val="008000"/>
              </a:solidFill>
              <a:latin typeface="Comic Sans MS" panose="030F0702030302020204" pitchFamily="66" charset="0"/>
            </a:endParaRPr>
          </a:p>
          <a:p>
            <a:pPr marL="457200" indent="-457200">
              <a:buFont typeface="Wingdings" panose="05000000000000000000" pitchFamily="2" charset="2"/>
              <a:buChar char="Ø"/>
              <a:defRPr/>
            </a:pPr>
            <a:r>
              <a:rPr lang="en-GB" altLang="en-US" sz="2800" dirty="0">
                <a:solidFill>
                  <a:srgbClr val="FF0000"/>
                </a:solidFill>
                <a:latin typeface="Comic Sans MS" panose="030F0702030302020204" pitchFamily="66" charset="0"/>
              </a:rPr>
              <a:t>Relate electron configurations to element classifications in the periodic table and their atomic properties</a:t>
            </a:r>
          </a:p>
          <a:p>
            <a:pPr marL="457200" indent="-457200" eaLnBrk="1" hangingPunct="1">
              <a:buFont typeface="Wingdings" panose="05000000000000000000" pitchFamily="2" charset="2"/>
              <a:buChar char="Ø"/>
              <a:defRPr/>
            </a:pPr>
            <a:endParaRPr lang="en-GB" sz="2800" dirty="0">
              <a:solidFill>
                <a:srgbClr val="077FAB"/>
              </a:solidFill>
              <a:latin typeface="Comic Sans MS" panose="030F0702030302020204" pitchFamily="66" charset="0"/>
            </a:endParaRPr>
          </a:p>
          <a:p>
            <a:pPr marL="457200" indent="-457200" eaLnBrk="1" hangingPunct="1">
              <a:buFont typeface="Wingdings" panose="05000000000000000000" pitchFamily="2" charset="2"/>
              <a:buChar char="Ø"/>
              <a:defRPr/>
            </a:pPr>
            <a:endParaRPr lang="en-GB" sz="2800" dirty="0">
              <a:solidFill>
                <a:srgbClr val="077FAB"/>
              </a:solidFill>
              <a:latin typeface="Comic Sans MS" panose="030F0702030302020204" pitchFamily="66" charset="0"/>
            </a:endParaRPr>
          </a:p>
          <a:p>
            <a:pPr marL="457200" indent="-457200" eaLnBrk="1" hangingPunct="1">
              <a:buFont typeface="Wingdings" panose="05000000000000000000" pitchFamily="2" charset="2"/>
              <a:buChar char="Ø"/>
              <a:defRPr/>
            </a:pPr>
            <a:endParaRPr lang="en-GB" sz="2800" dirty="0">
              <a:solidFill>
                <a:srgbClr val="077FAB"/>
              </a:solidFill>
              <a:latin typeface="Comic Sans MS" panose="030F0702030302020204" pitchFamily="66" charset="0"/>
            </a:endParaRPr>
          </a:p>
          <a:p>
            <a:pPr marL="457200" indent="-457200" eaLnBrk="1" hangingPunct="1">
              <a:buFont typeface="Wingdings" panose="05000000000000000000" pitchFamily="2" charset="2"/>
              <a:buChar char="Ø"/>
              <a:defRPr/>
            </a:pPr>
            <a:endParaRPr lang="en-GB" sz="2800" dirty="0">
              <a:solidFill>
                <a:srgbClr val="077FAB"/>
              </a:solidFill>
              <a:latin typeface="proxima-nova"/>
            </a:endParaRPr>
          </a:p>
          <a:p>
            <a:pPr eaLnBrk="1" hangingPunct="1">
              <a:defRPr/>
            </a:pPr>
            <a:endParaRPr lang="en-US" altLang="en-US" sz="2800" dirty="0">
              <a:solidFill>
                <a:srgbClr val="000000"/>
              </a:solidFill>
            </a:endParaRPr>
          </a:p>
        </p:txBody>
      </p:sp>
      <p:sp>
        <p:nvSpPr>
          <p:cNvPr id="5123" name="Slide Number Placeholder 5">
            <a:extLst>
              <a:ext uri="{FF2B5EF4-FFF2-40B4-BE49-F238E27FC236}">
                <a16:creationId xmlns:a16="http://schemas.microsoft.com/office/drawing/2014/main" id="{E4B53E24-8DE4-4BC1-BC0C-B75E6458669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717436C-F619-42FD-89DF-C80295DBC8A9}" type="slidenum">
              <a:rPr lang="en-US" altLang="en-US" b="0"/>
              <a:pPr/>
              <a:t>18</a:t>
            </a:fld>
            <a:endParaRPr lang="en-US" altLang="en-US" b="0"/>
          </a:p>
        </p:txBody>
      </p:sp>
    </p:spTree>
    <p:extLst>
      <p:ext uri="{BB962C8B-B14F-4D97-AF65-F5344CB8AC3E}">
        <p14:creationId xmlns:p14="http://schemas.microsoft.com/office/powerpoint/2010/main" val="15081208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2">
            <a:extLst>
              <a:ext uri="{FF2B5EF4-FFF2-40B4-BE49-F238E27FC236}">
                <a16:creationId xmlns:a16="http://schemas.microsoft.com/office/drawing/2014/main" id="{7346F394-0098-4383-BEFC-2852D72B835F}"/>
              </a:ext>
            </a:extLst>
          </p:cNvPr>
          <p:cNvSpPr txBox="1">
            <a:spLocks noChangeArrowheads="1"/>
          </p:cNvSpPr>
          <p:nvPr/>
        </p:nvSpPr>
        <p:spPr bwMode="auto">
          <a:xfrm>
            <a:off x="98425" y="225425"/>
            <a:ext cx="9045575" cy="683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GB" altLang="en-US" sz="2400" dirty="0">
                <a:solidFill>
                  <a:srgbClr val="222222"/>
                </a:solidFill>
                <a:latin typeface="Times New Roman" panose="02020603050405020304" pitchFamily="18" charset="0"/>
                <a:cs typeface="Times New Roman" panose="02020603050405020304" pitchFamily="18" charset="0"/>
              </a:rPr>
              <a:t>Learning Objectives/Outcomes</a:t>
            </a:r>
          </a:p>
          <a:p>
            <a:pPr eaLnBrk="1" hangingPunct="1"/>
            <a:endParaRPr lang="en-GB" altLang="en-US" dirty="0">
              <a:solidFill>
                <a:srgbClr val="222222"/>
              </a:solidFill>
              <a:latin typeface="Times New Roman" panose="02020603050405020304" pitchFamily="18" charset="0"/>
              <a:cs typeface="Times New Roman" panose="02020603050405020304" pitchFamily="18" charset="0"/>
            </a:endParaRPr>
          </a:p>
          <a:p>
            <a:pPr eaLnBrk="1" hangingPunct="1"/>
            <a:r>
              <a:rPr lang="en-GB" altLang="en-US" b="0" dirty="0">
                <a:solidFill>
                  <a:srgbClr val="222222"/>
                </a:solidFill>
                <a:latin typeface="Times New Roman" panose="02020603050405020304" pitchFamily="18" charset="0"/>
                <a:cs typeface="Times New Roman" panose="02020603050405020304" pitchFamily="18" charset="0"/>
              </a:rPr>
              <a:t>By the end of this section, </a:t>
            </a:r>
            <a:r>
              <a:rPr lang="en-GB" altLang="en-US" b="0" dirty="0" smtClean="0">
                <a:solidFill>
                  <a:srgbClr val="222222"/>
                </a:solidFill>
                <a:latin typeface="Times New Roman" panose="02020603050405020304" pitchFamily="18" charset="0"/>
                <a:cs typeface="Times New Roman" panose="02020603050405020304" pitchFamily="18" charset="0"/>
              </a:rPr>
              <a:t>students </a:t>
            </a:r>
            <a:r>
              <a:rPr lang="en-GB" altLang="en-US" b="0" dirty="0">
                <a:solidFill>
                  <a:srgbClr val="222222"/>
                </a:solidFill>
                <a:latin typeface="Times New Roman" panose="02020603050405020304" pitchFamily="18" charset="0"/>
                <a:cs typeface="Times New Roman" panose="02020603050405020304" pitchFamily="18" charset="0"/>
              </a:rPr>
              <a:t>will be able to:</a:t>
            </a:r>
          </a:p>
          <a:p>
            <a:pPr eaLnBrk="1" hangingPunct="1"/>
            <a:endParaRPr lang="en-GB" altLang="en-US" b="0" dirty="0">
              <a:solidFill>
                <a:srgbClr val="222222"/>
              </a:solidFill>
              <a:latin typeface="Times New Roman" panose="02020603050405020304" pitchFamily="18" charset="0"/>
              <a:cs typeface="Times New Roman" panose="02020603050405020304" pitchFamily="18" charset="0"/>
            </a:endParaRPr>
          </a:p>
          <a:p>
            <a:pPr marL="285750" indent="-285750" eaLnBrk="1" hangingPunct="1">
              <a:buFont typeface="Wingdings" panose="05000000000000000000" pitchFamily="2" charset="2"/>
              <a:buChar char="v"/>
            </a:pPr>
            <a:r>
              <a:rPr lang="en-GB" altLang="en-US" b="0" dirty="0">
                <a:solidFill>
                  <a:srgbClr val="222222"/>
                </a:solidFill>
                <a:latin typeface="Times New Roman" panose="02020603050405020304" pitchFamily="18" charset="0"/>
                <a:cs typeface="Times New Roman" panose="02020603050405020304" pitchFamily="18" charset="0"/>
              </a:rPr>
              <a:t>Understand the concept of an atom and its orbiting electrons. </a:t>
            </a:r>
          </a:p>
          <a:p>
            <a:pPr eaLnBrk="1" hangingPunct="1"/>
            <a:endParaRPr lang="en-GB" altLang="en-US" b="0" dirty="0">
              <a:solidFill>
                <a:srgbClr val="222222"/>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en-GB" altLang="en-US" b="0" dirty="0">
                <a:solidFill>
                  <a:srgbClr val="222222"/>
                </a:solidFill>
                <a:latin typeface="Times New Roman" panose="02020603050405020304" pitchFamily="18" charset="0"/>
                <a:cs typeface="Times New Roman" panose="02020603050405020304" pitchFamily="18" charset="0"/>
              </a:rPr>
              <a:t>Understanding Quantum numbers and important principles guiding electronic configuration</a:t>
            </a:r>
          </a:p>
          <a:p>
            <a:pPr eaLnBrk="1" hangingPunct="1"/>
            <a:endParaRPr lang="en-GB" altLang="en-US" b="0" dirty="0">
              <a:solidFill>
                <a:srgbClr val="222222"/>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en-GB" altLang="en-US" b="0" dirty="0">
                <a:solidFill>
                  <a:srgbClr val="373D3F"/>
                </a:solidFill>
                <a:latin typeface="Times New Roman" panose="02020603050405020304" pitchFamily="18" charset="0"/>
                <a:cs typeface="Times New Roman" panose="02020603050405020304" pitchFamily="18" charset="0"/>
              </a:rPr>
              <a:t>Determine the electron configuration for elements and ions, identifying the relation between electron shells and subshells.</a:t>
            </a:r>
          </a:p>
          <a:p>
            <a:pPr eaLnBrk="1" hangingPunct="1">
              <a:buFont typeface="Arial" panose="020B0604020202020204" pitchFamily="34" charset="0"/>
              <a:buChar char="•"/>
            </a:pPr>
            <a:endParaRPr lang="en-GB" altLang="en-US" b="0" dirty="0">
              <a:solidFill>
                <a:srgbClr val="373D3F"/>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en-GB" altLang="en-US" b="0" dirty="0">
                <a:solidFill>
                  <a:srgbClr val="222222"/>
                </a:solidFill>
                <a:latin typeface="Times New Roman" panose="02020603050405020304" pitchFamily="18" charset="0"/>
                <a:cs typeface="Times New Roman" panose="02020603050405020304" pitchFamily="18" charset="0"/>
              </a:rPr>
              <a:t>Derive the predicted ground-state electron configurations of atoms</a:t>
            </a:r>
          </a:p>
          <a:p>
            <a:pPr eaLnBrk="1" hangingPunct="1">
              <a:buFont typeface="Arial" panose="020B0604020202020204" pitchFamily="34" charset="0"/>
              <a:buChar char="•"/>
            </a:pPr>
            <a:endParaRPr lang="en-GB" altLang="en-US" b="0" dirty="0">
              <a:solidFill>
                <a:srgbClr val="222222"/>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en-GB" altLang="en-US" b="0" dirty="0">
                <a:solidFill>
                  <a:srgbClr val="222222"/>
                </a:solidFill>
                <a:latin typeface="Times New Roman" panose="02020603050405020304" pitchFamily="18" charset="0"/>
                <a:cs typeface="Times New Roman" panose="02020603050405020304" pitchFamily="18" charset="0"/>
              </a:rPr>
              <a:t>Identify and explain exceptions to predicted electron configurations for atoms and ions</a:t>
            </a:r>
          </a:p>
          <a:p>
            <a:pPr eaLnBrk="1" hangingPunct="1">
              <a:buFont typeface="Arial" panose="020B0604020202020204" pitchFamily="34" charset="0"/>
              <a:buChar char="•"/>
            </a:pPr>
            <a:endParaRPr lang="en-GB" altLang="en-US" b="0" dirty="0">
              <a:solidFill>
                <a:srgbClr val="222222"/>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en-GB" altLang="en-US" b="0" dirty="0">
                <a:solidFill>
                  <a:srgbClr val="373D3F"/>
                </a:solidFill>
                <a:latin typeface="Times New Roman" panose="02020603050405020304" pitchFamily="18" charset="0"/>
                <a:cs typeface="Times New Roman" panose="02020603050405020304" pitchFamily="18" charset="0"/>
              </a:rPr>
              <a:t>Understand Shielding effect and calculate effective nuclear charges experienced by valence electrons.</a:t>
            </a:r>
          </a:p>
          <a:p>
            <a:pPr eaLnBrk="1" hangingPunct="1">
              <a:buFont typeface="Arial" panose="020B0604020202020204" pitchFamily="34" charset="0"/>
              <a:buChar char="•"/>
            </a:pPr>
            <a:endParaRPr lang="en-GB" altLang="en-US" b="0" dirty="0">
              <a:solidFill>
                <a:srgbClr val="373D3F"/>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en-GB" altLang="en-US" b="0" dirty="0">
                <a:solidFill>
                  <a:srgbClr val="222222"/>
                </a:solidFill>
                <a:latin typeface="Times New Roman" panose="02020603050405020304" pitchFamily="18" charset="0"/>
                <a:cs typeface="Times New Roman" panose="02020603050405020304" pitchFamily="18" charset="0"/>
              </a:rPr>
              <a:t>Understand how periodic table came to be</a:t>
            </a:r>
          </a:p>
          <a:p>
            <a:pPr eaLnBrk="1" hangingPunct="1">
              <a:buFont typeface="Arial" panose="020B0604020202020204" pitchFamily="34" charset="0"/>
              <a:buChar char="•"/>
            </a:pPr>
            <a:endParaRPr lang="en-GB" altLang="en-US" b="0" dirty="0">
              <a:solidFill>
                <a:srgbClr val="222222"/>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en-GB" altLang="en-US" b="0" dirty="0">
                <a:solidFill>
                  <a:srgbClr val="222222"/>
                </a:solidFill>
                <a:latin typeface="Times New Roman" panose="02020603050405020304" pitchFamily="18" charset="0"/>
                <a:cs typeface="Times New Roman" panose="02020603050405020304" pitchFamily="18" charset="0"/>
              </a:rPr>
              <a:t>Relate electron configurations to element classifications in the periodic table and their properties</a:t>
            </a:r>
          </a:p>
          <a:p>
            <a:pPr eaLnBrk="1" hangingPunct="1">
              <a:buFont typeface="Arial" panose="020B0604020202020204" pitchFamily="34" charset="0"/>
              <a:buChar char="•"/>
            </a:pPr>
            <a:endParaRPr lang="en-GB" altLang="en-US" b="0" dirty="0">
              <a:solidFill>
                <a:srgbClr val="373D3F"/>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endParaRPr lang="en-GB" altLang="en-US" b="0" dirty="0">
              <a:solidFill>
                <a:srgbClr val="373D3F"/>
              </a:solidFill>
              <a:latin typeface="Times New Roman" panose="02020603050405020304" pitchFamily="18" charset="0"/>
              <a:cs typeface="Times New Roman" panose="02020603050405020304" pitchFamily="18" charset="0"/>
            </a:endParaRPr>
          </a:p>
        </p:txBody>
      </p:sp>
      <p:sp>
        <p:nvSpPr>
          <p:cNvPr id="6147" name="Slide Number Placeholder 4">
            <a:extLst>
              <a:ext uri="{FF2B5EF4-FFF2-40B4-BE49-F238E27FC236}">
                <a16:creationId xmlns:a16="http://schemas.microsoft.com/office/drawing/2014/main" id="{D14B6A2D-576C-4283-8ECE-3F2DF626783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DE093A1-4931-4690-AB04-17850679ACBD}" type="slidenum">
              <a:rPr lang="en-US" altLang="en-US" b="0"/>
              <a:pPr/>
              <a:t>19</a:t>
            </a:fld>
            <a:endParaRPr lang="en-US" altLang="en-US" b="0"/>
          </a:p>
        </p:txBody>
      </p:sp>
    </p:spTree>
    <p:extLst>
      <p:ext uri="{BB962C8B-B14F-4D97-AF65-F5344CB8AC3E}">
        <p14:creationId xmlns:p14="http://schemas.microsoft.com/office/powerpoint/2010/main" val="2292771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Bohr Model of the Hydrogen atom</a:t>
            </a:r>
            <a:endParaRPr lang="en-US" sz="3200" dirty="0"/>
          </a:p>
        </p:txBody>
      </p:sp>
      <p:sp>
        <p:nvSpPr>
          <p:cNvPr id="3" name="Text Placeholder 2"/>
          <p:cNvSpPr>
            <a:spLocks noGrp="1"/>
          </p:cNvSpPr>
          <p:nvPr>
            <p:ph type="body" idx="1"/>
          </p:nvPr>
        </p:nvSpPr>
        <p:spPr>
          <a:xfrm>
            <a:off x="203200" y="1651001"/>
            <a:ext cx="8763000" cy="4241799"/>
          </a:xfrm>
        </p:spPr>
        <p:txBody>
          <a:bodyPr/>
          <a:lstStyle/>
          <a:p>
            <a:pPr>
              <a:buFont typeface="Wingdings" pitchFamily="2" charset="2"/>
              <a:buChar char="v"/>
            </a:pPr>
            <a:r>
              <a:rPr lang="en-US" sz="2400" dirty="0" smtClean="0"/>
              <a:t>Historically, Bohr’s model of the hydrogen atom is the very first model of atomic structure that correctly explained the </a:t>
            </a:r>
            <a:r>
              <a:rPr lang="en-US" sz="2400" b="1" dirty="0" smtClean="0"/>
              <a:t>radiation spectra of atomic hydrogen</a:t>
            </a:r>
            <a:r>
              <a:rPr lang="en-US" sz="2400" dirty="0" smtClean="0"/>
              <a:t>.</a:t>
            </a:r>
          </a:p>
          <a:p>
            <a:pPr>
              <a:buFont typeface="Wingdings" pitchFamily="2" charset="2"/>
              <a:buChar char="v"/>
            </a:pPr>
            <a:endParaRPr lang="en-US" sz="2400" dirty="0" smtClean="0"/>
          </a:p>
          <a:p>
            <a:pPr>
              <a:buFont typeface="Wingdings" pitchFamily="2" charset="2"/>
              <a:buChar char="v"/>
            </a:pPr>
            <a:r>
              <a:rPr lang="en-US" sz="2400" dirty="0" smtClean="0"/>
              <a:t> It introduced an early quantum theory, which brought about new developments in scientific thought and later culminated in the development of quantum mechanics. </a:t>
            </a:r>
          </a:p>
          <a:p>
            <a:pPr>
              <a:buFont typeface="Wingdings" pitchFamily="2" charset="2"/>
              <a:buChar char="v"/>
            </a:pPr>
            <a:endParaRPr lang="en-US" sz="2400" dirty="0" smtClean="0"/>
          </a:p>
          <a:p>
            <a:pPr>
              <a:buFont typeface="Wingdings" pitchFamily="2" charset="2"/>
              <a:buChar char="v"/>
            </a:pPr>
            <a:r>
              <a:rPr lang="en-US" sz="2400" dirty="0" smtClean="0"/>
              <a:t>The 19</a:t>
            </a:r>
            <a:r>
              <a:rPr lang="en-US" sz="2400" baseline="30000" dirty="0" smtClean="0"/>
              <a:t>th</a:t>
            </a:r>
            <a:r>
              <a:rPr lang="en-US" sz="2400" dirty="0" smtClean="0"/>
              <a:t> century’s discoveries of absorption and emission spectra prompted the formulation of the model.</a:t>
            </a:r>
            <a:endParaRPr lang="en-US" sz="24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a:t>
            </a:fld>
            <a:endParaRPr lang="en-US"/>
          </a:p>
        </p:txBody>
      </p:sp>
    </p:spTree>
    <p:extLst>
      <p:ext uri="{BB962C8B-B14F-4D97-AF65-F5344CB8AC3E}">
        <p14:creationId xmlns:p14="http://schemas.microsoft.com/office/powerpoint/2010/main" val="1975583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60CA-84A3-4DCD-A97C-D0D5220B63AA}"/>
              </a:ext>
            </a:extLst>
          </p:cNvPr>
          <p:cNvSpPr>
            <a:spLocks noGrp="1"/>
          </p:cNvSpPr>
          <p:nvPr>
            <p:ph type="title"/>
          </p:nvPr>
        </p:nvSpPr>
        <p:spPr>
          <a:xfrm>
            <a:off x="457200" y="152400"/>
            <a:ext cx="8229600" cy="914400"/>
          </a:xfrm>
        </p:spPr>
        <p:txBody>
          <a:bodyPr/>
          <a:lstStyle/>
          <a:p>
            <a:r>
              <a:rPr lang="en-GB" dirty="0"/>
              <a:t>Atoms in Molecules</a:t>
            </a:r>
          </a:p>
        </p:txBody>
      </p:sp>
      <p:sp>
        <p:nvSpPr>
          <p:cNvPr id="3" name="Content Placeholder 2">
            <a:extLst>
              <a:ext uri="{FF2B5EF4-FFF2-40B4-BE49-F238E27FC236}">
                <a16:creationId xmlns:a16="http://schemas.microsoft.com/office/drawing/2014/main" id="{690ACC5B-F5C5-42DF-8464-BBAA4EFCFC8D}"/>
              </a:ext>
            </a:extLst>
          </p:cNvPr>
          <p:cNvSpPr>
            <a:spLocks noGrp="1"/>
          </p:cNvSpPr>
          <p:nvPr>
            <p:ph idx="1"/>
          </p:nvPr>
        </p:nvSpPr>
        <p:spPr>
          <a:xfrm>
            <a:off x="0" y="1371600"/>
            <a:ext cx="9144000" cy="5029199"/>
          </a:xfrm>
        </p:spPr>
        <p:txBody>
          <a:bodyPr>
            <a:normAutofit/>
          </a:bodyPr>
          <a:lstStyle/>
          <a:p>
            <a:pPr algn="just"/>
            <a:r>
              <a:rPr lang="en-GB" dirty="0"/>
              <a:t>An atom is the smallest constituent of an element that retains the properties of that element. Smallest possible unit/amount of matter that retains its identity as a chemical element.</a:t>
            </a:r>
          </a:p>
          <a:p>
            <a:pPr algn="just"/>
            <a:r>
              <a:rPr lang="en-GB" dirty="0"/>
              <a:t>When combined, atoms form molecules which interact to form gases, liquids or solids e.g. H</a:t>
            </a:r>
            <a:r>
              <a:rPr lang="en-GB" baseline="-25000" dirty="0"/>
              <a:t>2</a:t>
            </a:r>
            <a:r>
              <a:rPr lang="en-GB" dirty="0"/>
              <a:t>O.</a:t>
            </a:r>
          </a:p>
          <a:p>
            <a:endParaRPr lang="en-GB" dirty="0"/>
          </a:p>
          <a:p>
            <a:endParaRPr lang="en-GB" dirty="0"/>
          </a:p>
        </p:txBody>
      </p:sp>
      <p:sp>
        <p:nvSpPr>
          <p:cNvPr id="4" name="Slide Number Placeholder 3">
            <a:extLst>
              <a:ext uri="{FF2B5EF4-FFF2-40B4-BE49-F238E27FC236}">
                <a16:creationId xmlns:a16="http://schemas.microsoft.com/office/drawing/2014/main" id="{3E7A5546-E99D-439E-B6AD-E0C1584D77E9}"/>
              </a:ext>
            </a:extLst>
          </p:cNvPr>
          <p:cNvSpPr>
            <a:spLocks noGrp="1"/>
          </p:cNvSpPr>
          <p:nvPr>
            <p:ph type="sldNum" sz="quarter" idx="12"/>
          </p:nvPr>
        </p:nvSpPr>
        <p:spPr/>
        <p:txBody>
          <a:bodyPr/>
          <a:lstStyle/>
          <a:p>
            <a:fld id="{659350B2-7CF3-477E-B71B-58661E2A869A}" type="slidenum">
              <a:rPr lang="en-US" smtClean="0"/>
              <a:pPr/>
              <a:t>20</a:t>
            </a:fld>
            <a:endParaRPr lang="en-US" dirty="0"/>
          </a:p>
        </p:txBody>
      </p:sp>
      <p:pic>
        <p:nvPicPr>
          <p:cNvPr id="14" name="Picture 2" descr="Structure Of Water Molecule - Chemistry Of Water - Properties Of Water -  Composition Of Water - YouTube">
            <a:extLst>
              <a:ext uri="{FF2B5EF4-FFF2-40B4-BE49-F238E27FC236}">
                <a16:creationId xmlns:a16="http://schemas.microsoft.com/office/drawing/2014/main" id="{27B74043-0AE7-4B04-A45B-5836B6FAC1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4419600"/>
            <a:ext cx="4572000" cy="242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93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60CA-84A3-4DCD-A97C-D0D5220B63AA}"/>
              </a:ext>
            </a:extLst>
          </p:cNvPr>
          <p:cNvSpPr>
            <a:spLocks noGrp="1"/>
          </p:cNvSpPr>
          <p:nvPr>
            <p:ph type="title"/>
          </p:nvPr>
        </p:nvSpPr>
        <p:spPr>
          <a:xfrm>
            <a:off x="457200" y="152400"/>
            <a:ext cx="8229600" cy="914400"/>
          </a:xfrm>
        </p:spPr>
        <p:txBody>
          <a:bodyPr/>
          <a:lstStyle/>
          <a:p>
            <a:r>
              <a:rPr lang="en-GB" dirty="0"/>
              <a:t>Atoms in Molecules</a:t>
            </a:r>
          </a:p>
        </p:txBody>
      </p:sp>
      <p:sp>
        <p:nvSpPr>
          <p:cNvPr id="3" name="Content Placeholder 2">
            <a:extLst>
              <a:ext uri="{FF2B5EF4-FFF2-40B4-BE49-F238E27FC236}">
                <a16:creationId xmlns:a16="http://schemas.microsoft.com/office/drawing/2014/main" id="{690ACC5B-F5C5-42DF-8464-BBAA4EFCFC8D}"/>
              </a:ext>
            </a:extLst>
          </p:cNvPr>
          <p:cNvSpPr>
            <a:spLocks noGrp="1"/>
          </p:cNvSpPr>
          <p:nvPr>
            <p:ph idx="1"/>
          </p:nvPr>
        </p:nvSpPr>
        <p:spPr>
          <a:xfrm>
            <a:off x="0" y="1371600"/>
            <a:ext cx="9144000" cy="5334000"/>
          </a:xfrm>
        </p:spPr>
        <p:txBody>
          <a:bodyPr>
            <a:normAutofit fontScale="92500" lnSpcReduction="10000"/>
          </a:bodyPr>
          <a:lstStyle/>
          <a:p>
            <a:pPr algn="just"/>
            <a:r>
              <a:rPr lang="en-GB" sz="3200" dirty="0"/>
              <a:t>Several biological processes break down molecules into their constituent atoms to be reassembled into molecules that are more beneficial in the body. </a:t>
            </a:r>
          </a:p>
          <a:p>
            <a:pPr marL="0" indent="0" algn="just">
              <a:buNone/>
            </a:pPr>
            <a:endParaRPr lang="en-GB" sz="3200" dirty="0"/>
          </a:p>
          <a:p>
            <a:pPr algn="just"/>
            <a:r>
              <a:rPr lang="en-GB" sz="3200" dirty="0"/>
              <a:t>For example, the carbohydrates, proteins &amp; lipids from our foods are reassembled in a suitable form, different from other animal or plant versions. </a:t>
            </a:r>
          </a:p>
          <a:p>
            <a:pPr marL="0" indent="0" algn="just">
              <a:buNone/>
            </a:pPr>
            <a:endParaRPr lang="en-GB" sz="3200" dirty="0"/>
          </a:p>
          <a:p>
            <a:pPr algn="just"/>
            <a:r>
              <a:rPr lang="en-GB" dirty="0"/>
              <a:t> Another example is the breakdown of glucose in the formation of required energy in form of ATP.</a:t>
            </a:r>
            <a:r>
              <a:rPr lang="en-GB" sz="3200" dirty="0"/>
              <a:t> C</a:t>
            </a:r>
            <a:r>
              <a:rPr lang="en-GB" sz="3200" baseline="-25000" dirty="0"/>
              <a:t>6</a:t>
            </a:r>
            <a:r>
              <a:rPr lang="en-GB" sz="3200" dirty="0"/>
              <a:t>H</a:t>
            </a:r>
            <a:r>
              <a:rPr lang="en-GB" sz="3200" baseline="-25000" dirty="0"/>
              <a:t>6</a:t>
            </a:r>
            <a:r>
              <a:rPr lang="en-GB" sz="3200" dirty="0"/>
              <a:t>O</a:t>
            </a:r>
            <a:r>
              <a:rPr lang="en-GB" sz="3200" baseline="-25000" dirty="0"/>
              <a:t>6</a:t>
            </a:r>
            <a:r>
              <a:rPr lang="en-GB" sz="3200" dirty="0"/>
              <a:t>→ATP .</a:t>
            </a:r>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3E7A5546-E99D-439E-B6AD-E0C1584D77E9}"/>
              </a:ext>
            </a:extLst>
          </p:cNvPr>
          <p:cNvSpPr>
            <a:spLocks noGrp="1"/>
          </p:cNvSpPr>
          <p:nvPr>
            <p:ph type="sldNum" sz="quarter" idx="12"/>
          </p:nvPr>
        </p:nvSpPr>
        <p:spPr/>
        <p:txBody>
          <a:bodyPr/>
          <a:lstStyle/>
          <a:p>
            <a:fld id="{659350B2-7CF3-477E-B71B-58661E2A869A}" type="slidenum">
              <a:rPr lang="en-US" smtClean="0"/>
              <a:pPr/>
              <a:t>21</a:t>
            </a:fld>
            <a:endParaRPr lang="en-US" dirty="0"/>
          </a:p>
        </p:txBody>
      </p:sp>
    </p:spTree>
    <p:extLst>
      <p:ext uri="{BB962C8B-B14F-4D97-AF65-F5344CB8AC3E}">
        <p14:creationId xmlns:p14="http://schemas.microsoft.com/office/powerpoint/2010/main" val="33534077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Atoms and subatomic particles</a:t>
            </a:r>
          </a:p>
        </p:txBody>
      </p:sp>
      <p:sp>
        <p:nvSpPr>
          <p:cNvPr id="7" name="Content Placeholder 6"/>
          <p:cNvSpPr>
            <a:spLocks noGrp="1"/>
          </p:cNvSpPr>
          <p:nvPr>
            <p:ph idx="1"/>
          </p:nvPr>
        </p:nvSpPr>
        <p:spPr>
          <a:xfrm>
            <a:off x="0" y="1295400"/>
            <a:ext cx="9144000" cy="4953001"/>
          </a:xfrm>
        </p:spPr>
        <p:txBody>
          <a:bodyPr>
            <a:normAutofit/>
          </a:bodyPr>
          <a:lstStyle/>
          <a:p>
            <a:pPr algn="just"/>
            <a:r>
              <a:rPr lang="en-GB" sz="2800" dirty="0"/>
              <a:t>An atom consists of a nucleus centre comprising protons (positive charge) &amp; neutrons (neutral charge), that are surrounded by moving electrons (negative charge).</a:t>
            </a:r>
          </a:p>
          <a:p>
            <a:pPr algn="just"/>
            <a:endParaRPr lang="en-GB" sz="2800" baseline="-25000" dirty="0"/>
          </a:p>
          <a:p>
            <a:pPr algn="just"/>
            <a:r>
              <a:rPr lang="en-GB" sz="2800" dirty="0"/>
              <a:t>There are two main atomic regions: the nucleus </a:t>
            </a:r>
            <a:r>
              <a:rPr lang="en-GB" sz="2800" dirty="0" err="1"/>
              <a:t>center</a:t>
            </a:r>
            <a:r>
              <a:rPr lang="en-GB" sz="2800" dirty="0"/>
              <a:t> (proton &amp; neutron), and the outer region that holds its electrons in orbit at some distance around the nucleus.</a:t>
            </a:r>
          </a:p>
          <a:p>
            <a:endParaRPr lang="en-GB"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22</a:t>
            </a:fld>
            <a:endParaRPr lang="en-US" dirty="0"/>
          </a:p>
        </p:txBody>
      </p:sp>
      <p:pic>
        <p:nvPicPr>
          <p:cNvPr id="2" name="Picture 1">
            <a:extLst>
              <a:ext uri="{FF2B5EF4-FFF2-40B4-BE49-F238E27FC236}">
                <a16:creationId xmlns:a16="http://schemas.microsoft.com/office/drawing/2014/main" id="{FA8FB31F-58EB-42F9-B65A-3AE3104FEF23}"/>
              </a:ext>
            </a:extLst>
          </p:cNvPr>
          <p:cNvPicPr>
            <a:picLocks noChangeAspect="1"/>
          </p:cNvPicPr>
          <p:nvPr/>
        </p:nvPicPr>
        <p:blipFill>
          <a:blip r:embed="rId2"/>
          <a:stretch>
            <a:fillRect/>
          </a:stretch>
        </p:blipFill>
        <p:spPr>
          <a:xfrm>
            <a:off x="5181600" y="4404164"/>
            <a:ext cx="3962400" cy="2425262"/>
          </a:xfrm>
          <a:prstGeom prst="rect">
            <a:avLst/>
          </a:prstGeom>
        </p:spPr>
      </p:pic>
      <p:sp>
        <p:nvSpPr>
          <p:cNvPr id="5" name="Rectangle 4">
            <a:extLst>
              <a:ext uri="{FF2B5EF4-FFF2-40B4-BE49-F238E27FC236}">
                <a16:creationId xmlns:a16="http://schemas.microsoft.com/office/drawing/2014/main" id="{A7418702-9564-415E-BC9C-BB6CA234F8D5}"/>
              </a:ext>
            </a:extLst>
          </p:cNvPr>
          <p:cNvSpPr/>
          <p:nvPr/>
        </p:nvSpPr>
        <p:spPr>
          <a:xfrm>
            <a:off x="0" y="4404164"/>
            <a:ext cx="5334000" cy="2072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Atomic diameter – 10</a:t>
            </a:r>
            <a:r>
              <a:rPr lang="en-GB" baseline="30000" dirty="0"/>
              <a:t>-10</a:t>
            </a:r>
            <a:r>
              <a:rPr lang="en-GB" dirty="0"/>
              <a:t>m</a:t>
            </a:r>
          </a:p>
          <a:p>
            <a:pPr algn="ctr"/>
            <a:r>
              <a:rPr lang="en-GB" dirty="0"/>
              <a:t>Nuclear diameter – 10</a:t>
            </a:r>
            <a:r>
              <a:rPr lang="en-GB" baseline="30000" dirty="0"/>
              <a:t>-15</a:t>
            </a:r>
            <a:r>
              <a:rPr lang="en-GB" dirty="0"/>
              <a:t>m</a:t>
            </a:r>
          </a:p>
          <a:p>
            <a:pPr algn="ctr"/>
            <a:r>
              <a:rPr lang="en-GB" dirty="0"/>
              <a:t>Protons and neutrons have about the same mass (1.00728 and 1.00867 amu respectively) &gt; electron by  over 1800 times</a:t>
            </a:r>
          </a:p>
          <a:p>
            <a:pPr algn="ctr"/>
            <a:r>
              <a:rPr lang="en-GB" dirty="0"/>
              <a:t>Protons &amp; Neutron are formed from quarks (fast moving point of energy).</a:t>
            </a:r>
          </a:p>
          <a:p>
            <a:pPr algn="ctr"/>
            <a:r>
              <a:rPr lang="en-GB" dirty="0"/>
              <a:t> </a:t>
            </a:r>
          </a:p>
        </p:txBody>
      </p:sp>
    </p:spTree>
    <p:extLst>
      <p:ext uri="{BB962C8B-B14F-4D97-AF65-F5344CB8AC3E}">
        <p14:creationId xmlns:p14="http://schemas.microsoft.com/office/powerpoint/2010/main" val="9241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Atoms and subatomic particles</a:t>
            </a:r>
          </a:p>
        </p:txBody>
      </p:sp>
      <p:sp>
        <p:nvSpPr>
          <p:cNvPr id="7" name="Content Placeholder 6"/>
          <p:cNvSpPr>
            <a:spLocks noGrp="1"/>
          </p:cNvSpPr>
          <p:nvPr>
            <p:ph idx="1"/>
          </p:nvPr>
        </p:nvSpPr>
        <p:spPr>
          <a:xfrm>
            <a:off x="0" y="1295400"/>
            <a:ext cx="9144000" cy="5105400"/>
          </a:xfrm>
        </p:spPr>
        <p:txBody>
          <a:bodyPr>
            <a:normAutofit fontScale="77500" lnSpcReduction="20000"/>
          </a:bodyPr>
          <a:lstStyle/>
          <a:p>
            <a:pPr marL="0" indent="0" algn="just">
              <a:buNone/>
            </a:pPr>
            <a:endParaRPr lang="en-GB" sz="2800" dirty="0"/>
          </a:p>
          <a:p>
            <a:pPr algn="just"/>
            <a:endParaRPr lang="en-GB" sz="2800" baseline="-25000" dirty="0"/>
          </a:p>
          <a:p>
            <a:pPr algn="just"/>
            <a:endParaRPr lang="en-GB" sz="2800" dirty="0"/>
          </a:p>
          <a:p>
            <a:pPr algn="just"/>
            <a:endParaRPr lang="en-GB" sz="2800" dirty="0"/>
          </a:p>
          <a:p>
            <a:pPr algn="just"/>
            <a:endParaRPr lang="en-GB" sz="2800" dirty="0"/>
          </a:p>
          <a:p>
            <a:pPr algn="just"/>
            <a:endParaRPr lang="en-GB" sz="2800" dirty="0"/>
          </a:p>
          <a:p>
            <a:pPr algn="just"/>
            <a:endParaRPr lang="en-GB" sz="2800" dirty="0"/>
          </a:p>
          <a:p>
            <a:pPr algn="just"/>
            <a:r>
              <a:rPr lang="en-GB" sz="2800" dirty="0"/>
              <a:t>The properties of atoms are based on the arrangement and number of their basic particles.</a:t>
            </a:r>
          </a:p>
          <a:p>
            <a:pPr algn="just"/>
            <a:endParaRPr lang="en-GB" sz="2800" dirty="0"/>
          </a:p>
          <a:p>
            <a:pPr algn="just"/>
            <a:r>
              <a:rPr lang="en-GB" sz="2800" dirty="0"/>
              <a:t>Atomic number Z, is the number of protons in the nucleus and it characterizes a chemical element.</a:t>
            </a:r>
          </a:p>
          <a:p>
            <a:pPr algn="just"/>
            <a:endParaRPr lang="en-GB" sz="2800" dirty="0"/>
          </a:p>
          <a:p>
            <a:pPr algn="just"/>
            <a:r>
              <a:rPr lang="en-GB" sz="2800" dirty="0"/>
              <a:t>If N is the number of neutrons in the nucleus, The atomic mass number of an atom, A, is given by A = Z + N.</a:t>
            </a:r>
          </a:p>
          <a:p>
            <a:endParaRPr lang="en-GB"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23</a:t>
            </a:fld>
            <a:endParaRPr lang="en-US" dirty="0"/>
          </a:p>
        </p:txBody>
      </p:sp>
      <p:graphicFrame>
        <p:nvGraphicFramePr>
          <p:cNvPr id="8" name="Table 8">
            <a:extLst>
              <a:ext uri="{FF2B5EF4-FFF2-40B4-BE49-F238E27FC236}">
                <a16:creationId xmlns:a16="http://schemas.microsoft.com/office/drawing/2014/main" id="{F5666478-426B-410D-B220-79D5BE9A3D33}"/>
              </a:ext>
            </a:extLst>
          </p:cNvPr>
          <p:cNvGraphicFramePr>
            <a:graphicFrameLocks noGrp="1"/>
          </p:cNvGraphicFramePr>
          <p:nvPr>
            <p:extLst>
              <p:ext uri="{D42A27DB-BD31-4B8C-83A1-F6EECF244321}">
                <p14:modId xmlns:p14="http://schemas.microsoft.com/office/powerpoint/2010/main" val="757395146"/>
              </p:ext>
            </p:extLst>
          </p:nvPr>
        </p:nvGraphicFramePr>
        <p:xfrm>
          <a:off x="0" y="1397000"/>
          <a:ext cx="9144000" cy="17526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87168477"/>
                    </a:ext>
                  </a:extLst>
                </a:gridCol>
                <a:gridCol w="1524000">
                  <a:extLst>
                    <a:ext uri="{9D8B030D-6E8A-4147-A177-3AD203B41FA5}">
                      <a16:colId xmlns:a16="http://schemas.microsoft.com/office/drawing/2014/main" val="1131798862"/>
                    </a:ext>
                  </a:extLst>
                </a:gridCol>
                <a:gridCol w="1524000">
                  <a:extLst>
                    <a:ext uri="{9D8B030D-6E8A-4147-A177-3AD203B41FA5}">
                      <a16:colId xmlns:a16="http://schemas.microsoft.com/office/drawing/2014/main" val="1249005065"/>
                    </a:ext>
                  </a:extLst>
                </a:gridCol>
                <a:gridCol w="1524000">
                  <a:extLst>
                    <a:ext uri="{9D8B030D-6E8A-4147-A177-3AD203B41FA5}">
                      <a16:colId xmlns:a16="http://schemas.microsoft.com/office/drawing/2014/main" val="469879203"/>
                    </a:ext>
                  </a:extLst>
                </a:gridCol>
                <a:gridCol w="2819400">
                  <a:extLst>
                    <a:ext uri="{9D8B030D-6E8A-4147-A177-3AD203B41FA5}">
                      <a16:colId xmlns:a16="http://schemas.microsoft.com/office/drawing/2014/main" val="3010686880"/>
                    </a:ext>
                  </a:extLst>
                </a:gridCol>
                <a:gridCol w="228600">
                  <a:extLst>
                    <a:ext uri="{9D8B030D-6E8A-4147-A177-3AD203B41FA5}">
                      <a16:colId xmlns:a16="http://schemas.microsoft.com/office/drawing/2014/main" val="3953313895"/>
                    </a:ext>
                  </a:extLst>
                </a:gridCol>
              </a:tblGrid>
              <a:tr h="370840">
                <a:tc>
                  <a:txBody>
                    <a:bodyPr/>
                    <a:lstStyle/>
                    <a:p>
                      <a:r>
                        <a:rPr lang="en-GB" dirty="0"/>
                        <a:t>Subatomic particles</a:t>
                      </a:r>
                    </a:p>
                  </a:txBody>
                  <a:tcPr/>
                </a:tc>
                <a:tc>
                  <a:txBody>
                    <a:bodyPr/>
                    <a:lstStyle/>
                    <a:p>
                      <a:r>
                        <a:rPr lang="en-GB" dirty="0"/>
                        <a:t>Location</a:t>
                      </a:r>
                    </a:p>
                  </a:txBody>
                  <a:tcPr/>
                </a:tc>
                <a:tc>
                  <a:txBody>
                    <a:bodyPr/>
                    <a:lstStyle/>
                    <a:p>
                      <a:r>
                        <a:rPr lang="en-GB" dirty="0"/>
                        <a:t>Mass (g)</a:t>
                      </a:r>
                    </a:p>
                  </a:txBody>
                  <a:tcPr/>
                </a:tc>
                <a:tc>
                  <a:txBody>
                    <a:bodyPr/>
                    <a:lstStyle/>
                    <a:p>
                      <a:r>
                        <a:rPr lang="en-GB" dirty="0"/>
                        <a:t>Mass (AMU)</a:t>
                      </a:r>
                    </a:p>
                  </a:txBody>
                  <a:tcPr/>
                </a:tc>
                <a:tc>
                  <a:txBody>
                    <a:bodyPr/>
                    <a:lstStyle/>
                    <a:p>
                      <a:r>
                        <a:rPr lang="en-GB" dirty="0"/>
                        <a:t>Charge</a:t>
                      </a:r>
                    </a:p>
                  </a:txBody>
                  <a:tcPr/>
                </a:tc>
                <a:tc>
                  <a:txBody>
                    <a:bodyPr/>
                    <a:lstStyle/>
                    <a:p>
                      <a:endParaRPr lang="en-GB"/>
                    </a:p>
                  </a:txBody>
                  <a:tcPr/>
                </a:tc>
                <a:extLst>
                  <a:ext uri="{0D108BD9-81ED-4DB2-BD59-A6C34878D82A}">
                    <a16:rowId xmlns:a16="http://schemas.microsoft.com/office/drawing/2014/main" val="4286224925"/>
                  </a:ext>
                </a:extLst>
              </a:tr>
              <a:tr h="370840">
                <a:tc>
                  <a:txBody>
                    <a:bodyPr/>
                    <a:lstStyle/>
                    <a:p>
                      <a:r>
                        <a:rPr lang="en-GB" dirty="0"/>
                        <a:t>Proton</a:t>
                      </a:r>
                    </a:p>
                  </a:txBody>
                  <a:tcPr/>
                </a:tc>
                <a:tc>
                  <a:txBody>
                    <a:bodyPr/>
                    <a:lstStyle/>
                    <a:p>
                      <a:r>
                        <a:rPr lang="en-GB" dirty="0"/>
                        <a:t>Nucleus</a:t>
                      </a:r>
                    </a:p>
                  </a:txBody>
                  <a:tcPr/>
                </a:tc>
                <a:tc>
                  <a:txBody>
                    <a:bodyPr/>
                    <a:lstStyle/>
                    <a:p>
                      <a:r>
                        <a:rPr lang="en-GB" sz="1800" b="0" i="0" kern="1200" dirty="0">
                          <a:solidFill>
                            <a:schemeClr val="dk1"/>
                          </a:solidFill>
                          <a:effectLst/>
                          <a:latin typeface="+mn-lt"/>
                          <a:ea typeface="+mn-ea"/>
                          <a:cs typeface="+mn-cs"/>
                        </a:rPr>
                        <a:t>1.67 × 10</a:t>
                      </a:r>
                      <a:r>
                        <a:rPr lang="en-GB" sz="1800" b="0" i="0" kern="1200" baseline="30000" dirty="0">
                          <a:solidFill>
                            <a:schemeClr val="dk1"/>
                          </a:solidFill>
                          <a:effectLst/>
                          <a:latin typeface="+mn-lt"/>
                          <a:ea typeface="+mn-ea"/>
                          <a:cs typeface="+mn-cs"/>
                        </a:rPr>
                        <a:t>-24</a:t>
                      </a:r>
                      <a:endParaRPr lang="en-GB" dirty="0"/>
                    </a:p>
                  </a:txBody>
                  <a:tcPr/>
                </a:tc>
                <a:tc>
                  <a:txBody>
                    <a:bodyPr/>
                    <a:lstStyle/>
                    <a:p>
                      <a:r>
                        <a:rPr lang="en-GB" dirty="0"/>
                        <a:t>1.00728</a:t>
                      </a:r>
                    </a:p>
                  </a:txBody>
                  <a:tcPr/>
                </a:tc>
                <a:tc>
                  <a:txBody>
                    <a:bodyPr/>
                    <a:lstStyle/>
                    <a:p>
                      <a:r>
                        <a:rPr lang="en-GB" dirty="0"/>
                        <a:t>+1.6 x 10–19 coulomb*</a:t>
                      </a:r>
                    </a:p>
                  </a:txBody>
                  <a:tcPr/>
                </a:tc>
                <a:tc>
                  <a:txBody>
                    <a:bodyPr/>
                    <a:lstStyle/>
                    <a:p>
                      <a:endParaRPr lang="en-GB"/>
                    </a:p>
                  </a:txBody>
                  <a:tcPr/>
                </a:tc>
                <a:extLst>
                  <a:ext uri="{0D108BD9-81ED-4DB2-BD59-A6C34878D82A}">
                    <a16:rowId xmlns:a16="http://schemas.microsoft.com/office/drawing/2014/main" val="3860323659"/>
                  </a:ext>
                </a:extLst>
              </a:tr>
              <a:tr h="370840">
                <a:tc>
                  <a:txBody>
                    <a:bodyPr/>
                    <a:lstStyle/>
                    <a:p>
                      <a:r>
                        <a:rPr lang="en-GB" dirty="0"/>
                        <a:t>Neutron</a:t>
                      </a:r>
                    </a:p>
                  </a:txBody>
                  <a:tcPr/>
                </a:tc>
                <a:tc>
                  <a:txBody>
                    <a:bodyPr/>
                    <a:lstStyle/>
                    <a:p>
                      <a:r>
                        <a:rPr lang="en-GB" dirty="0"/>
                        <a:t>Nucleus</a:t>
                      </a:r>
                    </a:p>
                  </a:txBody>
                  <a:tcPr/>
                </a:tc>
                <a:tc>
                  <a:txBody>
                    <a:bodyPr/>
                    <a:lstStyle/>
                    <a:p>
                      <a:r>
                        <a:rPr lang="en-GB" sz="1800" b="0" i="0" kern="1200" dirty="0">
                          <a:solidFill>
                            <a:schemeClr val="dk1"/>
                          </a:solidFill>
                          <a:effectLst/>
                          <a:latin typeface="+mn-lt"/>
                          <a:ea typeface="+mn-ea"/>
                          <a:cs typeface="+mn-cs"/>
                        </a:rPr>
                        <a:t>1.67 × 10</a:t>
                      </a:r>
                      <a:r>
                        <a:rPr lang="en-GB" sz="1800" b="0" i="0" kern="1200" baseline="30000" dirty="0">
                          <a:solidFill>
                            <a:schemeClr val="dk1"/>
                          </a:solidFill>
                          <a:effectLst/>
                          <a:latin typeface="+mn-lt"/>
                          <a:ea typeface="+mn-ea"/>
                          <a:cs typeface="+mn-cs"/>
                        </a:rPr>
                        <a:t>-24</a:t>
                      </a:r>
                      <a:endParaRPr lang="en-GB" dirty="0"/>
                    </a:p>
                  </a:txBody>
                  <a:tcPr/>
                </a:tc>
                <a:tc>
                  <a:txBody>
                    <a:bodyPr/>
                    <a:lstStyle/>
                    <a:p>
                      <a:r>
                        <a:rPr lang="en-GB" dirty="0"/>
                        <a:t>1.00867</a:t>
                      </a:r>
                    </a:p>
                  </a:txBody>
                  <a:tcPr/>
                </a:tc>
                <a:tc>
                  <a:txBody>
                    <a:bodyPr/>
                    <a:lstStyle/>
                    <a:p>
                      <a:r>
                        <a:rPr lang="en-GB" dirty="0"/>
                        <a:t>0</a:t>
                      </a:r>
                    </a:p>
                  </a:txBody>
                  <a:tcPr/>
                </a:tc>
                <a:tc>
                  <a:txBody>
                    <a:bodyPr/>
                    <a:lstStyle/>
                    <a:p>
                      <a:endParaRPr lang="en-GB"/>
                    </a:p>
                  </a:txBody>
                  <a:tcPr/>
                </a:tc>
                <a:extLst>
                  <a:ext uri="{0D108BD9-81ED-4DB2-BD59-A6C34878D82A}">
                    <a16:rowId xmlns:a16="http://schemas.microsoft.com/office/drawing/2014/main" val="3134507322"/>
                  </a:ext>
                </a:extLst>
              </a:tr>
              <a:tr h="370840">
                <a:tc>
                  <a:txBody>
                    <a:bodyPr/>
                    <a:lstStyle/>
                    <a:p>
                      <a:r>
                        <a:rPr lang="en-GB" dirty="0"/>
                        <a:t>Electron</a:t>
                      </a:r>
                    </a:p>
                  </a:txBody>
                  <a:tcPr/>
                </a:tc>
                <a:tc>
                  <a:txBody>
                    <a:bodyPr/>
                    <a:lstStyle/>
                    <a:p>
                      <a:r>
                        <a:rPr lang="en-GB" dirty="0"/>
                        <a:t>Orbit</a:t>
                      </a:r>
                    </a:p>
                  </a:txBody>
                  <a:tcPr/>
                </a:tc>
                <a:tc>
                  <a:txBody>
                    <a:bodyPr/>
                    <a:lstStyle/>
                    <a:p>
                      <a:r>
                        <a:rPr lang="en-GB" sz="1800" b="0" i="0" kern="1200" dirty="0">
                          <a:solidFill>
                            <a:schemeClr val="dk1"/>
                          </a:solidFill>
                          <a:effectLst/>
                          <a:latin typeface="+mn-lt"/>
                          <a:ea typeface="+mn-ea"/>
                          <a:cs typeface="+mn-cs"/>
                        </a:rPr>
                        <a:t>9.11 × 10</a:t>
                      </a:r>
                      <a:r>
                        <a:rPr lang="en-GB" sz="1800" b="0" i="0" kern="1200" baseline="30000" dirty="0">
                          <a:solidFill>
                            <a:schemeClr val="dk1"/>
                          </a:solidFill>
                          <a:effectLst/>
                          <a:latin typeface="+mn-lt"/>
                          <a:ea typeface="+mn-ea"/>
                          <a:cs typeface="+mn-cs"/>
                        </a:rPr>
                        <a:t>-28</a:t>
                      </a:r>
                      <a:endParaRPr lang="en-GB" dirty="0"/>
                    </a:p>
                  </a:txBody>
                  <a:tcPr/>
                </a:tc>
                <a:tc>
                  <a:txBody>
                    <a:bodyPr/>
                    <a:lstStyle/>
                    <a:p>
                      <a:r>
                        <a:rPr lang="en-GB" dirty="0"/>
                        <a:t>0.00054858</a:t>
                      </a:r>
                    </a:p>
                  </a:txBody>
                  <a:tcPr/>
                </a:tc>
                <a:tc>
                  <a:txBody>
                    <a:bodyPr/>
                    <a:lstStyle/>
                    <a:p>
                      <a:r>
                        <a:rPr lang="en-GB" dirty="0"/>
                        <a:t>-1.6 x 10–19 coulomb*</a:t>
                      </a:r>
                    </a:p>
                  </a:txBody>
                  <a:tcPr/>
                </a:tc>
                <a:tc>
                  <a:txBody>
                    <a:bodyPr/>
                    <a:lstStyle/>
                    <a:p>
                      <a:endParaRPr lang="en-GB" dirty="0"/>
                    </a:p>
                  </a:txBody>
                  <a:tcPr/>
                </a:tc>
                <a:extLst>
                  <a:ext uri="{0D108BD9-81ED-4DB2-BD59-A6C34878D82A}">
                    <a16:rowId xmlns:a16="http://schemas.microsoft.com/office/drawing/2014/main" val="4064202188"/>
                  </a:ext>
                </a:extLst>
              </a:tr>
            </a:tbl>
          </a:graphicData>
        </a:graphic>
      </p:graphicFrame>
    </p:spTree>
    <p:extLst>
      <p:ext uri="{BB962C8B-B14F-4D97-AF65-F5344CB8AC3E}">
        <p14:creationId xmlns:p14="http://schemas.microsoft.com/office/powerpoint/2010/main" val="2756641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Atoms and subatomic particles</a:t>
            </a:r>
          </a:p>
        </p:txBody>
      </p:sp>
      <p:sp>
        <p:nvSpPr>
          <p:cNvPr id="7" name="Content Placeholder 6"/>
          <p:cNvSpPr>
            <a:spLocks noGrp="1"/>
          </p:cNvSpPr>
          <p:nvPr>
            <p:ph idx="1"/>
          </p:nvPr>
        </p:nvSpPr>
        <p:spPr>
          <a:xfrm>
            <a:off x="0" y="1295400"/>
            <a:ext cx="9144000" cy="5105400"/>
          </a:xfrm>
        </p:spPr>
        <p:txBody>
          <a:bodyPr>
            <a:normAutofit fontScale="77500" lnSpcReduction="20000"/>
          </a:bodyPr>
          <a:lstStyle/>
          <a:p>
            <a:pPr marL="0" indent="0" algn="just">
              <a:buNone/>
            </a:pPr>
            <a:endParaRPr lang="en-GB" sz="2800" dirty="0"/>
          </a:p>
          <a:p>
            <a:r>
              <a:rPr lang="en-GB" dirty="0"/>
              <a:t>Why do all the atoms of a given element have the same number of protons, yet may have different masses?</a:t>
            </a:r>
          </a:p>
          <a:p>
            <a:endParaRPr lang="en-GB" dirty="0"/>
          </a:p>
          <a:p>
            <a:endParaRPr lang="en-GB" dirty="0"/>
          </a:p>
          <a:p>
            <a:pPr marL="0" indent="0" algn="just">
              <a:buNone/>
            </a:pPr>
            <a:endParaRPr lang="en-GB" sz="2800" dirty="0"/>
          </a:p>
          <a:p>
            <a:pPr marL="0" indent="0" algn="just">
              <a:buNone/>
            </a:pPr>
            <a:endParaRPr lang="en-GB" sz="2800" dirty="0"/>
          </a:p>
          <a:p>
            <a:pPr algn="just"/>
            <a:r>
              <a:rPr lang="en-GB" dirty="0"/>
              <a:t>Isotopes are 2 or more forms of same element with equal numbers of protons (Z) but different numbers of neutrons (N), hence differ in atomic masses but same chemical properties.</a:t>
            </a:r>
          </a:p>
          <a:p>
            <a:pPr marL="0" indent="0" algn="just">
              <a:buNone/>
            </a:pPr>
            <a:r>
              <a:rPr lang="en-GB" dirty="0"/>
              <a:t>  </a:t>
            </a:r>
          </a:p>
          <a:p>
            <a:pPr algn="just"/>
            <a:r>
              <a:rPr lang="en-GB" dirty="0"/>
              <a:t>The atomic weight of an element is the weighted average of the atomic masses of the various naturally occurring isotopes of the element.</a:t>
            </a:r>
          </a:p>
          <a:p>
            <a:endParaRPr lang="en-GB" dirty="0"/>
          </a:p>
          <a:p>
            <a:endParaRPr lang="en-GB"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24</a:t>
            </a:fld>
            <a:endParaRPr lang="en-US" dirty="0"/>
          </a:p>
        </p:txBody>
      </p:sp>
      <p:sp>
        <p:nvSpPr>
          <p:cNvPr id="2" name="Flowchart: Alternate Process 1">
            <a:extLst>
              <a:ext uri="{FF2B5EF4-FFF2-40B4-BE49-F238E27FC236}">
                <a16:creationId xmlns:a16="http://schemas.microsoft.com/office/drawing/2014/main" id="{96385FD4-67B9-4B8F-9F89-0804B1EC5F0C}"/>
              </a:ext>
            </a:extLst>
          </p:cNvPr>
          <p:cNvSpPr/>
          <p:nvPr/>
        </p:nvSpPr>
        <p:spPr>
          <a:xfrm>
            <a:off x="0" y="2514600"/>
            <a:ext cx="9144000" cy="914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Given that an element is solely characterized by Z, atoms of same element can have varying N. Such subspecies of elements with same Z but different N and A are termed </a:t>
            </a:r>
            <a:r>
              <a:rPr lang="en-GB" sz="2000" b="1" i="1" dirty="0"/>
              <a:t>Isotopes.</a:t>
            </a:r>
            <a:r>
              <a:rPr lang="en-GB" sz="2000" dirty="0"/>
              <a:t>  </a:t>
            </a:r>
          </a:p>
        </p:txBody>
      </p:sp>
    </p:spTree>
    <p:extLst>
      <p:ext uri="{BB962C8B-B14F-4D97-AF65-F5344CB8AC3E}">
        <p14:creationId xmlns:p14="http://schemas.microsoft.com/office/powerpoint/2010/main" val="8292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GB" dirty="0"/>
              <a:t>Energy levels and quantum numbers</a:t>
            </a:r>
          </a:p>
        </p:txBody>
      </p:sp>
      <p:sp>
        <p:nvSpPr>
          <p:cNvPr id="7" name="Content Placeholder 6"/>
          <p:cNvSpPr>
            <a:spLocks noGrp="1"/>
          </p:cNvSpPr>
          <p:nvPr>
            <p:ph idx="1"/>
          </p:nvPr>
        </p:nvSpPr>
        <p:spPr>
          <a:xfrm>
            <a:off x="0" y="1295400"/>
            <a:ext cx="9144000" cy="5105400"/>
          </a:xfrm>
        </p:spPr>
        <p:txBody>
          <a:bodyPr>
            <a:normAutofit fontScale="85000" lnSpcReduction="20000"/>
          </a:bodyPr>
          <a:lstStyle/>
          <a:p>
            <a:pPr marL="0" indent="0" algn="just">
              <a:buNone/>
            </a:pPr>
            <a:endParaRPr lang="en-GB" sz="2800" dirty="0"/>
          </a:p>
          <a:p>
            <a:pPr algn="just"/>
            <a:r>
              <a:rPr lang="en-GB" dirty="0"/>
              <a:t>According to the Bohr–Sommerfeld quantum theory, electrons move about the nucleus of an atom in well-defined orbits, each of which is characterized by four numbers, called quantum numbers.</a:t>
            </a:r>
          </a:p>
          <a:p>
            <a:pPr marL="0" indent="0" algn="just">
              <a:buNone/>
            </a:pPr>
            <a:endParaRPr lang="en-GB" sz="2800" dirty="0"/>
          </a:p>
          <a:p>
            <a:pPr algn="just"/>
            <a:r>
              <a:rPr lang="en-GB" dirty="0"/>
              <a:t>Every electron in an atom has a set of four quantum numbers that describe its energy level, spatial distribution and spin state.  They are the </a:t>
            </a:r>
            <a:r>
              <a:rPr lang="en-GB" b="1" i="1" dirty="0">
                <a:solidFill>
                  <a:srgbClr val="FF0000"/>
                </a:solidFill>
              </a:rPr>
              <a:t>Principal, azimuthal, magnetic and Spin </a:t>
            </a:r>
            <a:r>
              <a:rPr lang="en-GB" dirty="0"/>
              <a:t>quantum numbers.</a:t>
            </a:r>
          </a:p>
          <a:p>
            <a:pPr marL="0" indent="0" algn="just">
              <a:buNone/>
            </a:pPr>
            <a:endParaRPr lang="en-GB" dirty="0"/>
          </a:p>
          <a:p>
            <a:pPr algn="just"/>
            <a:r>
              <a:rPr lang="en-GB" dirty="0"/>
              <a:t>This means that every electron in a multielectron atom occupies an atomic orbital with a characteristic size, shape, energy and spin direction.</a:t>
            </a:r>
          </a:p>
          <a:p>
            <a:endParaRPr lang="en-GB" dirty="0"/>
          </a:p>
          <a:p>
            <a:endParaRPr lang="en-GB"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25</a:t>
            </a:fld>
            <a:endParaRPr lang="en-US" dirty="0"/>
          </a:p>
        </p:txBody>
      </p:sp>
    </p:spTree>
    <p:extLst>
      <p:ext uri="{BB962C8B-B14F-4D97-AF65-F5344CB8AC3E}">
        <p14:creationId xmlns:p14="http://schemas.microsoft.com/office/powerpoint/2010/main" val="21244524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GB" dirty="0"/>
              <a:t>Principal quantum number</a:t>
            </a:r>
          </a:p>
        </p:txBody>
      </p:sp>
      <p:sp>
        <p:nvSpPr>
          <p:cNvPr id="7" name="Content Placeholder 6"/>
          <p:cNvSpPr>
            <a:spLocks noGrp="1"/>
          </p:cNvSpPr>
          <p:nvPr>
            <p:ph idx="1"/>
          </p:nvPr>
        </p:nvSpPr>
        <p:spPr>
          <a:xfrm>
            <a:off x="111376" y="4550598"/>
            <a:ext cx="8869590" cy="1511543"/>
          </a:xfrm>
        </p:spPr>
        <p:txBody>
          <a:bodyPr>
            <a:normAutofit fontScale="92500" lnSpcReduction="10000"/>
          </a:bodyPr>
          <a:lstStyle/>
          <a:p>
            <a:pPr marL="0" indent="0" algn="just">
              <a:buNone/>
            </a:pPr>
            <a:r>
              <a:rPr lang="en-GB" sz="2000" dirty="0" smtClean="0"/>
              <a:t>It </a:t>
            </a:r>
            <a:r>
              <a:rPr lang="en-GB" sz="2000" dirty="0"/>
              <a:t>has </a:t>
            </a:r>
            <a:r>
              <a:rPr lang="en-GB" sz="2000" b="1" dirty="0">
                <a:solidFill>
                  <a:srgbClr val="FF0000"/>
                </a:solidFill>
              </a:rPr>
              <a:t>all positive integer values </a:t>
            </a:r>
            <a:r>
              <a:rPr lang="en-GB" sz="2000" dirty="0"/>
              <a:t>of 1, 2, 3 and so on (Bohr’s discrete orbits) i.e. n= 1, 2, 3, 4,...</a:t>
            </a:r>
          </a:p>
          <a:p>
            <a:pPr marL="0" indent="0" algn="just">
              <a:buNone/>
            </a:pPr>
            <a:r>
              <a:rPr lang="en-GB" sz="2000" dirty="0" smtClean="0"/>
              <a:t>A </a:t>
            </a:r>
            <a:r>
              <a:rPr lang="en-GB" sz="2000" dirty="0"/>
              <a:t>value of n= 1 indicates an electron in the lowest energy state and its orbit is in the innermost allowed shell, closest to the nucleus. Successively higher energy levels takes the form of n =2, 3, </a:t>
            </a:r>
            <a:r>
              <a:rPr lang="en-GB" sz="2000" dirty="0" smtClean="0"/>
              <a:t>…</a:t>
            </a:r>
            <a:endParaRPr lang="en-GB" sz="2000"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26</a:t>
            </a:fld>
            <a:endParaRPr lang="en-US" dirty="0"/>
          </a:p>
        </p:txBody>
      </p:sp>
      <p:sp>
        <p:nvSpPr>
          <p:cNvPr id="2" name="Rectangle 1"/>
          <p:cNvSpPr/>
          <p:nvPr/>
        </p:nvSpPr>
        <p:spPr>
          <a:xfrm>
            <a:off x="130563" y="3041118"/>
            <a:ext cx="8712968" cy="1200329"/>
          </a:xfrm>
          <a:prstGeom prst="rect">
            <a:avLst/>
          </a:prstGeom>
        </p:spPr>
        <p:txBody>
          <a:bodyPr wrap="square">
            <a:spAutoFit/>
          </a:bodyPr>
          <a:lstStyle/>
          <a:p>
            <a:r>
              <a:rPr lang="en-US" dirty="0"/>
              <a:t>Each value of the principal quantum number </a:t>
            </a:r>
            <a:r>
              <a:rPr lang="en-US" dirty="0" smtClean="0">
                <a:solidFill>
                  <a:srgbClr val="FF0000"/>
                </a:solidFill>
              </a:rPr>
              <a:t>‘’</a:t>
            </a:r>
            <a:r>
              <a:rPr lang="en-US" b="1" dirty="0" smtClean="0">
                <a:solidFill>
                  <a:srgbClr val="FF0000"/>
                </a:solidFill>
              </a:rPr>
              <a:t>n’’</a:t>
            </a:r>
            <a:r>
              <a:rPr lang="en-US" dirty="0" smtClean="0"/>
              <a:t> </a:t>
            </a:r>
            <a:r>
              <a:rPr lang="en-US" dirty="0"/>
              <a:t>thus corresponds to an atomic shell into which a limited number of electrons can go. </a:t>
            </a:r>
            <a:r>
              <a:rPr lang="en-US" b="1" dirty="0">
                <a:solidFill>
                  <a:srgbClr val="FF0000"/>
                </a:solidFill>
              </a:rPr>
              <a:t>Shells and the number of electrons in them determine the physical and chemical properties of atoms, </a:t>
            </a:r>
            <a:r>
              <a:rPr lang="en-US" dirty="0"/>
              <a:t>since it is the outermost electrons that interact most with anything outside the atom.</a:t>
            </a:r>
          </a:p>
        </p:txBody>
      </p:sp>
      <p:sp>
        <p:nvSpPr>
          <p:cNvPr id="3" name="Rectangle 2"/>
          <p:cNvSpPr/>
          <p:nvPr/>
        </p:nvSpPr>
        <p:spPr>
          <a:xfrm>
            <a:off x="161764" y="1463676"/>
            <a:ext cx="8820472" cy="1477328"/>
          </a:xfrm>
          <a:prstGeom prst="rect">
            <a:avLst/>
          </a:prstGeom>
        </p:spPr>
        <p:txBody>
          <a:bodyPr wrap="square">
            <a:spAutoFit/>
          </a:bodyPr>
          <a:lstStyle/>
          <a:p>
            <a:r>
              <a:rPr lang="en-US" dirty="0"/>
              <a:t>The principal quantum number is denoted by the letter</a:t>
            </a:r>
            <a:r>
              <a:rPr lang="en-US" dirty="0">
                <a:solidFill>
                  <a:srgbClr val="FF0000"/>
                </a:solidFill>
              </a:rPr>
              <a:t> “n”. </a:t>
            </a:r>
          </a:p>
          <a:p>
            <a:endParaRPr lang="en-US" dirty="0"/>
          </a:p>
          <a:p>
            <a:r>
              <a:rPr lang="en-US" dirty="0"/>
              <a:t>It indicates the size of the shell that a particular electron orbits around its nucleus.</a:t>
            </a:r>
          </a:p>
          <a:p>
            <a:endParaRPr lang="en-US" dirty="0"/>
          </a:p>
          <a:p>
            <a:r>
              <a:rPr lang="en-US" dirty="0"/>
              <a:t>It determines the energy of an electron</a:t>
            </a:r>
          </a:p>
        </p:txBody>
      </p:sp>
    </p:spTree>
    <p:extLst>
      <p:ext uri="{BB962C8B-B14F-4D97-AF65-F5344CB8AC3E}">
        <p14:creationId xmlns:p14="http://schemas.microsoft.com/office/powerpoint/2010/main" val="2020510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52400"/>
            <a:ext cx="9144000" cy="1143000"/>
          </a:xfrm>
        </p:spPr>
        <p:txBody>
          <a:bodyPr>
            <a:normAutofit fontScale="90000"/>
          </a:bodyPr>
          <a:lstStyle/>
          <a:p>
            <a:r>
              <a:rPr lang="en-GB" dirty="0"/>
              <a:t>Arrangement of Electrons in Principal Energy Levels </a:t>
            </a:r>
          </a:p>
        </p:txBody>
      </p:sp>
      <p:sp>
        <p:nvSpPr>
          <p:cNvPr id="7" name="Content Placeholder 6"/>
          <p:cNvSpPr>
            <a:spLocks noGrp="1"/>
          </p:cNvSpPr>
          <p:nvPr>
            <p:ph idx="1"/>
          </p:nvPr>
        </p:nvSpPr>
        <p:spPr>
          <a:xfrm>
            <a:off x="0" y="980728"/>
            <a:ext cx="9144000" cy="4536504"/>
          </a:xfrm>
        </p:spPr>
        <p:txBody>
          <a:bodyPr>
            <a:normAutofit/>
          </a:bodyPr>
          <a:lstStyle/>
          <a:p>
            <a:pPr marL="0" indent="0" algn="just">
              <a:buNone/>
            </a:pPr>
            <a:endParaRPr lang="en-GB" sz="2800" dirty="0"/>
          </a:p>
          <a:p>
            <a:pPr algn="just"/>
            <a:r>
              <a:rPr lang="en-GB" sz="2600" dirty="0"/>
              <a:t>For convenience, letters are frequently used to characterize the electronic shells of n = 1, 2, 3, 4, etc. In letter notation: </a:t>
            </a:r>
            <a:r>
              <a:rPr lang="en-GB" sz="2600" b="1" dirty="0">
                <a:solidFill>
                  <a:srgbClr val="FF0000"/>
                </a:solidFill>
              </a:rPr>
              <a:t>n = 1 = K shell n = 2 = L shell n = 3 = M shell.</a:t>
            </a:r>
          </a:p>
          <a:p>
            <a:pPr marL="0" indent="0" algn="just">
              <a:buNone/>
            </a:pPr>
            <a:endParaRPr lang="en-GB" sz="2600" dirty="0"/>
          </a:p>
          <a:p>
            <a:pPr algn="just"/>
            <a:r>
              <a:rPr lang="en-GB" sz="2600" dirty="0"/>
              <a:t>The principal energy level is labelled </a:t>
            </a:r>
            <a:r>
              <a:rPr lang="en-GB" sz="2600" b="1" dirty="0">
                <a:solidFill>
                  <a:srgbClr val="FF0000"/>
                </a:solidFill>
              </a:rPr>
              <a:t>1-7</a:t>
            </a:r>
            <a:r>
              <a:rPr lang="en-GB" sz="2600" dirty="0"/>
              <a:t> or alphabetically from K to Q (</a:t>
            </a:r>
            <a:r>
              <a:rPr lang="en-GB" sz="2600" b="1" dirty="0">
                <a:solidFill>
                  <a:srgbClr val="FF0000"/>
                </a:solidFill>
              </a:rPr>
              <a:t>K, L, M, N, O, P, Q</a:t>
            </a:r>
            <a:r>
              <a:rPr lang="en-GB" sz="2600" dirty="0"/>
              <a:t>) shells.</a:t>
            </a:r>
          </a:p>
          <a:p>
            <a:pPr algn="just"/>
            <a:endParaRPr lang="en-GB" sz="2600" dirty="0"/>
          </a:p>
          <a:p>
            <a:pPr algn="just"/>
            <a:r>
              <a:rPr lang="en-GB" sz="2600" dirty="0"/>
              <a:t>Each energy level </a:t>
            </a:r>
            <a:r>
              <a:rPr lang="en-GB" sz="2600" dirty="0" smtClean="0"/>
              <a:t>has </a:t>
            </a:r>
            <a:r>
              <a:rPr lang="en-GB" sz="2600" dirty="0"/>
              <a:t>a </a:t>
            </a:r>
            <a:r>
              <a:rPr lang="en-GB" sz="2600" dirty="0">
                <a:solidFill>
                  <a:srgbClr val="FF0000"/>
                </a:solidFill>
              </a:rPr>
              <a:t>maximum number of electrons </a:t>
            </a:r>
            <a:r>
              <a:rPr lang="en-GB" sz="2600" dirty="0"/>
              <a:t>that can occupy it and is defined as </a:t>
            </a:r>
            <a:r>
              <a:rPr lang="en-GB" sz="2600" b="1" dirty="0">
                <a:solidFill>
                  <a:srgbClr val="FF0000"/>
                </a:solidFill>
              </a:rPr>
              <a:t>2n</a:t>
            </a:r>
            <a:r>
              <a:rPr lang="en-GB" sz="2600" b="1" baseline="30000" dirty="0">
                <a:solidFill>
                  <a:srgbClr val="FF0000"/>
                </a:solidFill>
              </a:rPr>
              <a:t>2</a:t>
            </a:r>
            <a:r>
              <a:rPr lang="en-GB" sz="2600" dirty="0"/>
              <a:t> as shown in the table below</a:t>
            </a:r>
            <a:r>
              <a:rPr lang="en-GB" sz="2600" dirty="0" smtClean="0"/>
              <a:t>.</a:t>
            </a:r>
            <a:endParaRPr lang="en-GB" sz="2600"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27</a:t>
            </a:fld>
            <a:endParaRPr lang="en-US" dirty="0"/>
          </a:p>
        </p:txBody>
      </p:sp>
    </p:spTree>
    <p:extLst>
      <p:ext uri="{BB962C8B-B14F-4D97-AF65-F5344CB8AC3E}">
        <p14:creationId xmlns:p14="http://schemas.microsoft.com/office/powerpoint/2010/main" val="8804915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68275"/>
            <a:ext cx="9144000" cy="1143000"/>
          </a:xfrm>
        </p:spPr>
        <p:txBody>
          <a:bodyPr>
            <a:normAutofit fontScale="90000"/>
          </a:bodyPr>
          <a:lstStyle/>
          <a:p>
            <a:r>
              <a:rPr lang="en-GB" dirty="0"/>
              <a:t>Arrangement of Electrons in Principal Energy Levels </a:t>
            </a:r>
          </a:p>
        </p:txBody>
      </p:sp>
      <p:sp>
        <p:nvSpPr>
          <p:cNvPr id="4" name="Slide Number Placeholder 3"/>
          <p:cNvSpPr>
            <a:spLocks noGrp="1"/>
          </p:cNvSpPr>
          <p:nvPr>
            <p:ph type="sldNum" sz="quarter" idx="12"/>
          </p:nvPr>
        </p:nvSpPr>
        <p:spPr>
          <a:xfrm>
            <a:off x="4296547" y="6416675"/>
            <a:ext cx="381000" cy="365125"/>
          </a:xfrm>
        </p:spPr>
        <p:txBody>
          <a:bodyPr/>
          <a:lstStyle/>
          <a:p>
            <a:fld id="{659350B2-7CF3-477E-B71B-58661E2A869A}" type="slidenum">
              <a:rPr lang="en-US" smtClean="0"/>
              <a:pPr/>
              <a:t>28</a:t>
            </a:fld>
            <a:endParaRPr lang="en-US" dirty="0"/>
          </a:p>
        </p:txBody>
      </p:sp>
      <p:graphicFrame>
        <p:nvGraphicFramePr>
          <p:cNvPr id="5" name="Table 7">
            <a:extLst>
              <a:ext uri="{FF2B5EF4-FFF2-40B4-BE49-F238E27FC236}">
                <a16:creationId xmlns:a16="http://schemas.microsoft.com/office/drawing/2014/main" id="{E67330F6-9A3F-4979-BDDF-A234A4AF703F}"/>
              </a:ext>
            </a:extLst>
          </p:cNvPr>
          <p:cNvGraphicFramePr>
            <a:graphicFrameLocks noGrp="1"/>
          </p:cNvGraphicFramePr>
          <p:nvPr>
            <p:ph idx="1"/>
            <p:extLst>
              <p:ext uri="{D42A27DB-BD31-4B8C-83A1-F6EECF244321}">
                <p14:modId xmlns:p14="http://schemas.microsoft.com/office/powerpoint/2010/main" val="515817251"/>
              </p:ext>
            </p:extLst>
          </p:nvPr>
        </p:nvGraphicFramePr>
        <p:xfrm>
          <a:off x="0" y="1463676"/>
          <a:ext cx="5067300" cy="5002331"/>
        </p:xfrm>
        <a:graphic>
          <a:graphicData uri="http://schemas.openxmlformats.org/drawingml/2006/table">
            <a:tbl>
              <a:tblPr firstRow="1" bandRow="1">
                <a:tableStyleId>{7DF18680-E054-41AD-8BC1-D1AEF772440D}</a:tableStyleId>
              </a:tblPr>
              <a:tblGrid>
                <a:gridCol w="1689100">
                  <a:extLst>
                    <a:ext uri="{9D8B030D-6E8A-4147-A177-3AD203B41FA5}">
                      <a16:colId xmlns:a16="http://schemas.microsoft.com/office/drawing/2014/main" val="2875743981"/>
                    </a:ext>
                  </a:extLst>
                </a:gridCol>
                <a:gridCol w="1689100">
                  <a:extLst>
                    <a:ext uri="{9D8B030D-6E8A-4147-A177-3AD203B41FA5}">
                      <a16:colId xmlns:a16="http://schemas.microsoft.com/office/drawing/2014/main" val="1015789426"/>
                    </a:ext>
                  </a:extLst>
                </a:gridCol>
                <a:gridCol w="1689100">
                  <a:extLst>
                    <a:ext uri="{9D8B030D-6E8A-4147-A177-3AD203B41FA5}">
                      <a16:colId xmlns:a16="http://schemas.microsoft.com/office/drawing/2014/main" val="2305980780"/>
                    </a:ext>
                  </a:extLst>
                </a:gridCol>
              </a:tblGrid>
              <a:tr h="14137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Principal Energy Level</a:t>
                      </a: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Alphabetical Label of Energy Level</a:t>
                      </a: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Maximum number of Allowed Electrons (2n</a:t>
                      </a:r>
                      <a:r>
                        <a:rPr lang="en-GB" sz="1800" baseline="30000" dirty="0"/>
                        <a:t>2</a:t>
                      </a:r>
                      <a:r>
                        <a:rPr lang="en-GB" sz="1800" dirty="0"/>
                        <a:t>)</a:t>
                      </a:r>
                    </a:p>
                    <a:p>
                      <a:endParaRPr lang="en-GB" dirty="0"/>
                    </a:p>
                  </a:txBody>
                  <a:tcPr/>
                </a:tc>
                <a:extLst>
                  <a:ext uri="{0D108BD9-81ED-4DB2-BD59-A6C34878D82A}">
                    <a16:rowId xmlns:a16="http://schemas.microsoft.com/office/drawing/2014/main" val="3883445243"/>
                  </a:ext>
                </a:extLst>
              </a:tr>
              <a:tr h="505613">
                <a:tc>
                  <a:txBody>
                    <a:bodyPr/>
                    <a:lstStyle/>
                    <a:p>
                      <a:r>
                        <a:rPr lang="en-GB" dirty="0"/>
                        <a:t>1</a:t>
                      </a:r>
                    </a:p>
                  </a:txBody>
                  <a:tcPr/>
                </a:tc>
                <a:tc>
                  <a:txBody>
                    <a:bodyPr/>
                    <a:lstStyle/>
                    <a:p>
                      <a:r>
                        <a:rPr lang="en-GB" dirty="0"/>
                        <a:t>K</a:t>
                      </a:r>
                    </a:p>
                  </a:txBody>
                  <a:tcPr/>
                </a:tc>
                <a:tc>
                  <a:txBody>
                    <a:bodyPr/>
                    <a:lstStyle/>
                    <a:p>
                      <a:r>
                        <a:rPr lang="en-GB" dirty="0"/>
                        <a:t>2</a:t>
                      </a:r>
                    </a:p>
                  </a:txBody>
                  <a:tcPr/>
                </a:tc>
                <a:extLst>
                  <a:ext uri="{0D108BD9-81ED-4DB2-BD59-A6C34878D82A}">
                    <a16:rowId xmlns:a16="http://schemas.microsoft.com/office/drawing/2014/main" val="3199347156"/>
                  </a:ext>
                </a:extLst>
              </a:tr>
              <a:tr h="505613">
                <a:tc>
                  <a:txBody>
                    <a:bodyPr/>
                    <a:lstStyle/>
                    <a:p>
                      <a:r>
                        <a:rPr lang="en-GB" dirty="0"/>
                        <a:t>2</a:t>
                      </a:r>
                    </a:p>
                  </a:txBody>
                  <a:tcPr/>
                </a:tc>
                <a:tc>
                  <a:txBody>
                    <a:bodyPr/>
                    <a:lstStyle/>
                    <a:p>
                      <a:r>
                        <a:rPr lang="en-GB" dirty="0"/>
                        <a:t>L</a:t>
                      </a:r>
                    </a:p>
                  </a:txBody>
                  <a:tcPr/>
                </a:tc>
                <a:tc>
                  <a:txBody>
                    <a:bodyPr/>
                    <a:lstStyle/>
                    <a:p>
                      <a:r>
                        <a:rPr lang="en-GB" dirty="0"/>
                        <a:t>8</a:t>
                      </a:r>
                    </a:p>
                  </a:txBody>
                  <a:tcPr/>
                </a:tc>
                <a:extLst>
                  <a:ext uri="{0D108BD9-81ED-4DB2-BD59-A6C34878D82A}">
                    <a16:rowId xmlns:a16="http://schemas.microsoft.com/office/drawing/2014/main" val="2506792615"/>
                  </a:ext>
                </a:extLst>
              </a:tr>
              <a:tr h="505613">
                <a:tc>
                  <a:txBody>
                    <a:bodyPr/>
                    <a:lstStyle/>
                    <a:p>
                      <a:r>
                        <a:rPr lang="en-GB" dirty="0"/>
                        <a:t>3</a:t>
                      </a:r>
                    </a:p>
                  </a:txBody>
                  <a:tcPr/>
                </a:tc>
                <a:tc>
                  <a:txBody>
                    <a:bodyPr/>
                    <a:lstStyle/>
                    <a:p>
                      <a:r>
                        <a:rPr lang="en-GB" dirty="0"/>
                        <a:t>M</a:t>
                      </a:r>
                    </a:p>
                  </a:txBody>
                  <a:tcPr/>
                </a:tc>
                <a:tc>
                  <a:txBody>
                    <a:bodyPr/>
                    <a:lstStyle/>
                    <a:p>
                      <a:r>
                        <a:rPr lang="en-GB" dirty="0"/>
                        <a:t>18</a:t>
                      </a:r>
                    </a:p>
                  </a:txBody>
                  <a:tcPr/>
                </a:tc>
                <a:extLst>
                  <a:ext uri="{0D108BD9-81ED-4DB2-BD59-A6C34878D82A}">
                    <a16:rowId xmlns:a16="http://schemas.microsoft.com/office/drawing/2014/main" val="809522107"/>
                  </a:ext>
                </a:extLst>
              </a:tr>
              <a:tr h="505613">
                <a:tc>
                  <a:txBody>
                    <a:bodyPr/>
                    <a:lstStyle/>
                    <a:p>
                      <a:r>
                        <a:rPr lang="en-GB" dirty="0"/>
                        <a:t>4</a:t>
                      </a:r>
                    </a:p>
                  </a:txBody>
                  <a:tcPr/>
                </a:tc>
                <a:tc>
                  <a:txBody>
                    <a:bodyPr/>
                    <a:lstStyle/>
                    <a:p>
                      <a:r>
                        <a:rPr lang="en-GB" dirty="0"/>
                        <a:t>N</a:t>
                      </a:r>
                    </a:p>
                  </a:txBody>
                  <a:tcPr/>
                </a:tc>
                <a:tc>
                  <a:txBody>
                    <a:bodyPr/>
                    <a:lstStyle/>
                    <a:p>
                      <a:r>
                        <a:rPr lang="en-GB" dirty="0"/>
                        <a:t>32</a:t>
                      </a:r>
                    </a:p>
                  </a:txBody>
                  <a:tcPr/>
                </a:tc>
                <a:extLst>
                  <a:ext uri="{0D108BD9-81ED-4DB2-BD59-A6C34878D82A}">
                    <a16:rowId xmlns:a16="http://schemas.microsoft.com/office/drawing/2014/main" val="1976006689"/>
                  </a:ext>
                </a:extLst>
              </a:tr>
              <a:tr h="505613">
                <a:tc>
                  <a:txBody>
                    <a:bodyPr/>
                    <a:lstStyle/>
                    <a:p>
                      <a:r>
                        <a:rPr lang="en-GB" dirty="0"/>
                        <a:t>5</a:t>
                      </a:r>
                    </a:p>
                  </a:txBody>
                  <a:tcPr/>
                </a:tc>
                <a:tc>
                  <a:txBody>
                    <a:bodyPr/>
                    <a:lstStyle/>
                    <a:p>
                      <a:r>
                        <a:rPr lang="en-GB" dirty="0"/>
                        <a:t>O</a:t>
                      </a:r>
                    </a:p>
                  </a:txBody>
                  <a:tcPr/>
                </a:tc>
                <a:tc>
                  <a:txBody>
                    <a:bodyPr/>
                    <a:lstStyle/>
                    <a:p>
                      <a:r>
                        <a:rPr lang="en-GB" dirty="0"/>
                        <a:t>50</a:t>
                      </a:r>
                    </a:p>
                  </a:txBody>
                  <a:tcPr/>
                </a:tc>
                <a:extLst>
                  <a:ext uri="{0D108BD9-81ED-4DB2-BD59-A6C34878D82A}">
                    <a16:rowId xmlns:a16="http://schemas.microsoft.com/office/drawing/2014/main" val="1659377865"/>
                  </a:ext>
                </a:extLst>
              </a:tr>
              <a:tr h="505613">
                <a:tc>
                  <a:txBody>
                    <a:bodyPr/>
                    <a:lstStyle/>
                    <a:p>
                      <a:r>
                        <a:rPr lang="en-GB" dirty="0"/>
                        <a:t>6</a:t>
                      </a:r>
                    </a:p>
                  </a:txBody>
                  <a:tcPr/>
                </a:tc>
                <a:tc>
                  <a:txBody>
                    <a:bodyPr/>
                    <a:lstStyle/>
                    <a:p>
                      <a:r>
                        <a:rPr lang="en-GB" dirty="0"/>
                        <a:t>P</a:t>
                      </a:r>
                    </a:p>
                  </a:txBody>
                  <a:tcPr/>
                </a:tc>
                <a:tc>
                  <a:txBody>
                    <a:bodyPr/>
                    <a:lstStyle/>
                    <a:p>
                      <a:r>
                        <a:rPr lang="en-GB" dirty="0"/>
                        <a:t>72</a:t>
                      </a:r>
                    </a:p>
                  </a:txBody>
                  <a:tcPr/>
                </a:tc>
                <a:extLst>
                  <a:ext uri="{0D108BD9-81ED-4DB2-BD59-A6C34878D82A}">
                    <a16:rowId xmlns:a16="http://schemas.microsoft.com/office/drawing/2014/main" val="1676421486"/>
                  </a:ext>
                </a:extLst>
              </a:tr>
              <a:tr h="505613">
                <a:tc>
                  <a:txBody>
                    <a:bodyPr/>
                    <a:lstStyle/>
                    <a:p>
                      <a:r>
                        <a:rPr lang="en-GB" dirty="0"/>
                        <a:t>7</a:t>
                      </a:r>
                    </a:p>
                  </a:txBody>
                  <a:tcPr/>
                </a:tc>
                <a:tc>
                  <a:txBody>
                    <a:bodyPr/>
                    <a:lstStyle/>
                    <a:p>
                      <a:r>
                        <a:rPr lang="en-GB" dirty="0"/>
                        <a:t>Q</a:t>
                      </a:r>
                    </a:p>
                  </a:txBody>
                  <a:tcPr/>
                </a:tc>
                <a:tc>
                  <a:txBody>
                    <a:bodyPr/>
                    <a:lstStyle/>
                    <a:p>
                      <a:r>
                        <a:rPr lang="en-GB" dirty="0"/>
                        <a:t>98</a:t>
                      </a:r>
                    </a:p>
                  </a:txBody>
                  <a:tcPr/>
                </a:tc>
                <a:extLst>
                  <a:ext uri="{0D108BD9-81ED-4DB2-BD59-A6C34878D82A}">
                    <a16:rowId xmlns:a16="http://schemas.microsoft.com/office/drawing/2014/main" val="1179026166"/>
                  </a:ext>
                </a:extLst>
              </a:tr>
            </a:tbl>
          </a:graphicData>
        </a:graphic>
      </p:graphicFrame>
      <p:pic>
        <p:nvPicPr>
          <p:cNvPr id="3074" name="Picture 2" descr="Electrons in KLMN Shells[P+N Nucleus]">
            <a:extLst>
              <a:ext uri="{FF2B5EF4-FFF2-40B4-BE49-F238E27FC236}">
                <a16:creationId xmlns:a16="http://schemas.microsoft.com/office/drawing/2014/main" id="{7230DCA8-D1A8-4616-AE2C-7AA20392A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300" y="2057400"/>
            <a:ext cx="4076700" cy="3944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3115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a:extLst>
              <a:ext uri="{FF2B5EF4-FFF2-40B4-BE49-F238E27FC236}">
                <a16:creationId xmlns:a16="http://schemas.microsoft.com/office/drawing/2014/main" id="{FFE0CC35-7C4C-4B93-9582-5794B79299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4767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Text Box 3">
            <a:extLst>
              <a:ext uri="{FF2B5EF4-FFF2-40B4-BE49-F238E27FC236}">
                <a16:creationId xmlns:a16="http://schemas.microsoft.com/office/drawing/2014/main" id="{3260C408-E5F9-4CE3-A403-A7EE901D96C6}"/>
              </a:ext>
            </a:extLst>
          </p:cNvPr>
          <p:cNvSpPr txBox="1">
            <a:spLocks noChangeArrowheads="1"/>
          </p:cNvSpPr>
          <p:nvPr/>
        </p:nvSpPr>
        <p:spPr bwMode="auto">
          <a:xfrm>
            <a:off x="4724400" y="0"/>
            <a:ext cx="4094163"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sz="3600">
                <a:solidFill>
                  <a:srgbClr val="FF0000"/>
                </a:solidFill>
              </a:rPr>
              <a:t>Shell and Subshell</a:t>
            </a:r>
          </a:p>
          <a:p>
            <a:pPr algn="ctr" eaLnBrk="1" hangingPunct="1"/>
            <a:r>
              <a:rPr lang="en-US" altLang="en-US" sz="3600">
                <a:solidFill>
                  <a:srgbClr val="FF0000"/>
                </a:solidFill>
              </a:rPr>
              <a:t>Structure</a:t>
            </a:r>
            <a:endParaRPr lang="en-US" altLang="en-US"/>
          </a:p>
          <a:p>
            <a:pPr algn="ctr" eaLnBrk="1" hangingPunct="1"/>
            <a:r>
              <a:rPr lang="en-US" altLang="en-US"/>
              <a:t>Atomic Energy Levels</a:t>
            </a:r>
          </a:p>
          <a:p>
            <a:pPr algn="ctr" eaLnBrk="1" hangingPunct="1"/>
            <a:r>
              <a:rPr lang="en-US" altLang="en-US"/>
              <a:t>according to the</a:t>
            </a:r>
          </a:p>
          <a:p>
            <a:pPr algn="ctr" eaLnBrk="1" hangingPunct="1"/>
            <a:r>
              <a:rPr lang="en-US" altLang="en-US"/>
              <a:t> (n + l) rule</a:t>
            </a:r>
            <a:r>
              <a:rPr lang="en-US" altLang="en-US" sz="2800"/>
              <a:t> </a:t>
            </a:r>
            <a:endParaRPr lang="en-US" altLang="en-US">
              <a:latin typeface="Times" panose="02020603050405020304" pitchFamily="18" charset="0"/>
            </a:endParaRPr>
          </a:p>
        </p:txBody>
      </p:sp>
      <p:sp>
        <p:nvSpPr>
          <p:cNvPr id="66564" name="Text Box 4">
            <a:extLst>
              <a:ext uri="{FF2B5EF4-FFF2-40B4-BE49-F238E27FC236}">
                <a16:creationId xmlns:a16="http://schemas.microsoft.com/office/drawing/2014/main" id="{48B08AA4-2B86-4F99-B343-387AE78B13FF}"/>
              </a:ext>
            </a:extLst>
          </p:cNvPr>
          <p:cNvSpPr txBox="1">
            <a:spLocks noChangeArrowheads="1"/>
          </p:cNvSpPr>
          <p:nvPr/>
        </p:nvSpPr>
        <p:spPr bwMode="auto">
          <a:xfrm>
            <a:off x="4953000" y="2971800"/>
            <a:ext cx="37798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dirty="0"/>
              <a:t>Buildup (aufbau) Principle</a:t>
            </a:r>
            <a:endParaRPr lang="en-US" altLang="en-US" sz="3600" dirty="0"/>
          </a:p>
        </p:txBody>
      </p:sp>
      <p:pic>
        <p:nvPicPr>
          <p:cNvPr id="66565" name="Picture 5">
            <a:extLst>
              <a:ext uri="{FF2B5EF4-FFF2-40B4-BE49-F238E27FC236}">
                <a16:creationId xmlns:a16="http://schemas.microsoft.com/office/drawing/2014/main" id="{3243B00D-D8D8-495B-ACD9-597C05C067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0575" y="3505200"/>
            <a:ext cx="32734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C03F9128-CC6D-4DC8-82D0-03AADE664419}"/>
              </a:ext>
            </a:extLst>
          </p:cNvPr>
          <p:cNvSpPr>
            <a:spLocks noGrp="1"/>
          </p:cNvSpPr>
          <p:nvPr>
            <p:ph type="sldNum" sz="quarter" idx="10"/>
          </p:nvPr>
        </p:nvSpPr>
        <p:spPr/>
        <p:txBody>
          <a:bodyPr/>
          <a:lstStyle/>
          <a:p>
            <a:pPr>
              <a:defRPr/>
            </a:pPr>
            <a:fld id="{15263381-EB5A-478A-AF0C-B1FFBCCC31D5}" type="slidenum">
              <a:rPr lang="en-US" altLang="en-US"/>
              <a:pPr>
                <a:defRPr/>
              </a:pPr>
              <a:t>29</a:t>
            </a:fld>
            <a:endParaRPr lang="en-US" altLang="en-US"/>
          </a:p>
        </p:txBody>
      </p:sp>
      <p:sp>
        <p:nvSpPr>
          <p:cNvPr id="66567" name="Flowchart: Terminator 2">
            <a:extLst>
              <a:ext uri="{FF2B5EF4-FFF2-40B4-BE49-F238E27FC236}">
                <a16:creationId xmlns:a16="http://schemas.microsoft.com/office/drawing/2014/main" id="{56A0EC3B-265A-4730-97FD-96A466C79C61}"/>
              </a:ext>
            </a:extLst>
          </p:cNvPr>
          <p:cNvSpPr>
            <a:spLocks noChangeArrowheads="1"/>
          </p:cNvSpPr>
          <p:nvPr/>
        </p:nvSpPr>
        <p:spPr bwMode="auto">
          <a:xfrm>
            <a:off x="422275" y="4332288"/>
            <a:ext cx="4054475" cy="1281112"/>
          </a:xfrm>
          <a:prstGeom prst="flowChartTerminator">
            <a:avLst/>
          </a:prstGeom>
          <a:solidFill>
            <a:schemeClr val="accent3"/>
          </a:solidFill>
          <a:ln w="9525" algn="ctr">
            <a:solidFill>
              <a:schemeClr val="tx1"/>
            </a:solidFill>
            <a:round/>
            <a:headEnd/>
            <a:tailEnd/>
          </a:ln>
          <a:effec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Comic Sans MS" panose="030F0702030302020204" pitchFamily="66" charset="0"/>
                <a:ea typeface="ＭＳ Ｐゴシック"/>
                <a:cs typeface="+mn-cs"/>
              </a:rPr>
              <a:t>Max. no of e</a:t>
            </a:r>
            <a:r>
              <a:rPr kumimoji="0" lang="en-GB" altLang="en-US" sz="2400" b="1" i="0" u="none" strike="noStrike" kern="1200" cap="none" spc="0" normalizeH="0" baseline="30000" noProof="0" dirty="0">
                <a:ln>
                  <a:noFill/>
                </a:ln>
                <a:solidFill>
                  <a:srgbClr val="000000"/>
                </a:solidFill>
                <a:effectLst/>
                <a:uLnTx/>
                <a:uFillTx/>
                <a:latin typeface="Comic Sans MS" panose="030F0702030302020204" pitchFamily="66" charset="0"/>
                <a:ea typeface="ＭＳ Ｐゴシック"/>
                <a:cs typeface="+mn-cs"/>
              </a:rPr>
              <a:t>-</a:t>
            </a:r>
            <a:r>
              <a:rPr kumimoji="0" lang="en-GB" altLang="en-US" sz="2400" b="1" i="0" u="none" strike="noStrike" kern="1200" cap="none" spc="0" normalizeH="0" baseline="0" noProof="0" dirty="0">
                <a:ln>
                  <a:noFill/>
                </a:ln>
                <a:solidFill>
                  <a:srgbClr val="000000"/>
                </a:solidFill>
                <a:effectLst/>
                <a:uLnTx/>
                <a:uFillTx/>
                <a:latin typeface="Comic Sans MS" panose="030F0702030302020204" pitchFamily="66" charset="0"/>
                <a:ea typeface="ＭＳ Ｐゴシック"/>
                <a:cs typeface="+mn-cs"/>
              </a:rPr>
              <a:t> in a shell = 2n</a:t>
            </a:r>
            <a:r>
              <a:rPr kumimoji="0" lang="en-GB" altLang="en-US" sz="2400" b="1" i="0" u="none" strike="noStrike" kern="1200" cap="none" spc="0" normalizeH="0" baseline="30000" noProof="0" dirty="0">
                <a:ln>
                  <a:noFill/>
                </a:ln>
                <a:solidFill>
                  <a:srgbClr val="000000"/>
                </a:solidFill>
                <a:effectLst/>
                <a:uLnTx/>
                <a:uFillTx/>
                <a:latin typeface="Comic Sans MS" panose="030F0702030302020204" pitchFamily="66" charset="0"/>
                <a:ea typeface="ＭＳ Ｐゴシック"/>
                <a:cs typeface="+mn-cs"/>
              </a:rPr>
              <a:t>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Hydrogen Atom</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3</a:t>
            </a:fld>
            <a:endParaRPr lang="en-US"/>
          </a:p>
        </p:txBody>
      </p:sp>
      <p:pic>
        <p:nvPicPr>
          <p:cNvPr id="30722" name="Picture 2"/>
          <p:cNvPicPr>
            <a:picLocks noChangeAspect="1" noChangeArrowheads="1"/>
          </p:cNvPicPr>
          <p:nvPr/>
        </p:nvPicPr>
        <p:blipFill>
          <a:blip r:embed="rId2"/>
          <a:srcRect/>
          <a:stretch>
            <a:fillRect/>
          </a:stretch>
        </p:blipFill>
        <p:spPr bwMode="auto">
          <a:xfrm>
            <a:off x="0" y="1646959"/>
            <a:ext cx="5043055" cy="4296641"/>
          </a:xfrm>
          <a:prstGeom prst="rect">
            <a:avLst/>
          </a:prstGeom>
          <a:noFill/>
          <a:ln w="9525">
            <a:noFill/>
            <a:miter lim="800000"/>
            <a:headEnd/>
            <a:tailEnd/>
          </a:ln>
          <a:effectLst/>
        </p:spPr>
      </p:pic>
      <p:sp>
        <p:nvSpPr>
          <p:cNvPr id="6" name="TextBox 5"/>
          <p:cNvSpPr txBox="1"/>
          <p:nvPr/>
        </p:nvSpPr>
        <p:spPr>
          <a:xfrm>
            <a:off x="5209308" y="1524001"/>
            <a:ext cx="3934691" cy="4524315"/>
          </a:xfrm>
          <a:prstGeom prst="rect">
            <a:avLst/>
          </a:prstGeom>
          <a:noFill/>
        </p:spPr>
        <p:txBody>
          <a:bodyPr wrap="square" rtlCol="0">
            <a:spAutoFit/>
          </a:bodyPr>
          <a:lstStyle/>
          <a:p>
            <a:pPr>
              <a:buFont typeface="Wingdings" pitchFamily="2" charset="2"/>
              <a:buChar char="v"/>
            </a:pPr>
            <a:r>
              <a:rPr lang="en-US" sz="2400" dirty="0" smtClean="0">
                <a:latin typeface="Times New Roman" pitchFamily="18" charset="0"/>
                <a:cs typeface="Times New Roman" pitchFamily="18" charset="0"/>
              </a:rPr>
              <a:t>The atom absorbs a quantum of energy</a:t>
            </a:r>
          </a:p>
          <a:p>
            <a:pPr>
              <a:buFont typeface="Wingdings" pitchFamily="2" charset="2"/>
              <a:buChar char="v"/>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The electron travels to a higher energy level</a:t>
            </a:r>
          </a:p>
          <a:p>
            <a:pPr>
              <a:buFont typeface="Wingdings" pitchFamily="2" charset="2"/>
              <a:buChar char="v"/>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It falls back to the original energy level and gives off an equal amount of energy as light </a:t>
            </a:r>
            <a:r>
              <a:rPr lang="en-US" sz="2400" b="1" dirty="0" smtClean="0">
                <a:latin typeface="Times New Roman" pitchFamily="18" charset="0"/>
                <a:cs typeface="Times New Roman" pitchFamily="18" charset="0"/>
              </a:rPr>
              <a:t>- Photon</a:t>
            </a:r>
          </a:p>
          <a:p>
            <a:endParaRPr lang="en-US" sz="2400" dirty="0" smtClean="0">
              <a:latin typeface="Times New Roman" pitchFamily="18" charset="0"/>
              <a:cs typeface="Times New Roman" pitchFamily="18" charset="0"/>
            </a:endParaRPr>
          </a:p>
          <a:p>
            <a:r>
              <a:rPr lang="en-US" sz="2400" b="1" dirty="0" err="1" smtClean="0">
                <a:latin typeface="Times New Roman" pitchFamily="18" charset="0"/>
                <a:cs typeface="Times New Roman" pitchFamily="18" charset="0"/>
              </a:rPr>
              <a:t>Equantum</a:t>
            </a:r>
            <a:r>
              <a:rPr lang="en-US" sz="2400" b="1" dirty="0" smtClean="0">
                <a:latin typeface="Times New Roman" pitchFamily="18" charset="0"/>
                <a:cs typeface="Times New Roman" pitchFamily="18" charset="0"/>
              </a:rPr>
              <a:t> = </a:t>
            </a:r>
            <a:r>
              <a:rPr lang="en-US" sz="2400" b="1" dirty="0" err="1" smtClean="0">
                <a:latin typeface="Times New Roman" pitchFamily="18" charset="0"/>
                <a:cs typeface="Times New Roman" pitchFamily="18" charset="0"/>
              </a:rPr>
              <a:t>Ephoton</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7784469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52400"/>
            <a:ext cx="9144000" cy="1143000"/>
          </a:xfrm>
        </p:spPr>
        <p:txBody>
          <a:bodyPr>
            <a:normAutofit fontScale="90000"/>
          </a:bodyPr>
          <a:lstStyle/>
          <a:p>
            <a:r>
              <a:rPr lang="en-GB" dirty="0"/>
              <a:t>Azimuthal/Angular/Orbital Quantum number</a:t>
            </a:r>
          </a:p>
        </p:txBody>
      </p:sp>
      <p:sp>
        <p:nvSpPr>
          <p:cNvPr id="7" name="Content Placeholder 6"/>
          <p:cNvSpPr>
            <a:spLocks noGrp="1"/>
          </p:cNvSpPr>
          <p:nvPr>
            <p:ph idx="1"/>
          </p:nvPr>
        </p:nvSpPr>
        <p:spPr>
          <a:xfrm>
            <a:off x="0" y="1447800"/>
            <a:ext cx="9144000" cy="5334000"/>
          </a:xfrm>
        </p:spPr>
        <p:txBody>
          <a:bodyPr>
            <a:normAutofit fontScale="77500" lnSpcReduction="20000"/>
          </a:bodyPr>
          <a:lstStyle/>
          <a:p>
            <a:pPr algn="just"/>
            <a:r>
              <a:rPr lang="en-GB" dirty="0"/>
              <a:t>The </a:t>
            </a:r>
            <a:r>
              <a:rPr lang="en-GB" b="1" dirty="0">
                <a:solidFill>
                  <a:srgbClr val="FF0000"/>
                </a:solidFill>
              </a:rPr>
              <a:t>angular momentum quantum number</a:t>
            </a:r>
            <a:r>
              <a:rPr lang="en-GB" dirty="0"/>
              <a:t>, is denoted by the letter “</a:t>
            </a:r>
            <a:r>
              <a:rPr lang="en-GB" b="1" dirty="0">
                <a:solidFill>
                  <a:srgbClr val="FF0000"/>
                </a:solidFill>
              </a:rPr>
              <a:t>l</a:t>
            </a:r>
            <a:r>
              <a:rPr lang="en-GB" dirty="0"/>
              <a:t>“ .</a:t>
            </a:r>
          </a:p>
          <a:p>
            <a:pPr algn="just"/>
            <a:endParaRPr lang="en-GB" dirty="0"/>
          </a:p>
          <a:p>
            <a:pPr algn="just"/>
            <a:r>
              <a:rPr lang="en-GB" dirty="0"/>
              <a:t>It specifies the </a:t>
            </a:r>
            <a:r>
              <a:rPr lang="en-GB" b="1" dirty="0">
                <a:solidFill>
                  <a:srgbClr val="FF0000"/>
                </a:solidFill>
              </a:rPr>
              <a:t>angular momentum </a:t>
            </a:r>
            <a:r>
              <a:rPr lang="en-GB" dirty="0"/>
              <a:t>of orbiting electrons.</a:t>
            </a:r>
          </a:p>
          <a:p>
            <a:pPr algn="just"/>
            <a:endParaRPr lang="en-GB" dirty="0"/>
          </a:p>
          <a:p>
            <a:pPr algn="just"/>
            <a:r>
              <a:rPr lang="en-GB" dirty="0"/>
              <a:t>It also specifies their </a:t>
            </a:r>
            <a:r>
              <a:rPr lang="en-GB" b="1" dirty="0">
                <a:solidFill>
                  <a:srgbClr val="FF0000"/>
                </a:solidFill>
              </a:rPr>
              <a:t>energy </a:t>
            </a:r>
            <a:r>
              <a:rPr lang="en-GB" b="1" dirty="0" smtClean="0">
                <a:solidFill>
                  <a:srgbClr val="FF0000"/>
                </a:solidFill>
              </a:rPr>
              <a:t>to less </a:t>
            </a:r>
            <a:r>
              <a:rPr lang="en-GB" b="1" dirty="0">
                <a:solidFill>
                  <a:srgbClr val="FF0000"/>
                </a:solidFill>
              </a:rPr>
              <a:t>extent </a:t>
            </a:r>
            <a:r>
              <a:rPr lang="en-GB" dirty="0"/>
              <a:t>(not as much as “n”)</a:t>
            </a:r>
          </a:p>
          <a:p>
            <a:pPr algn="just"/>
            <a:endParaRPr lang="en-GB" dirty="0"/>
          </a:p>
          <a:p>
            <a:pPr algn="just"/>
            <a:r>
              <a:rPr lang="en-GB" dirty="0"/>
              <a:t>It has integer values of </a:t>
            </a:r>
            <a:r>
              <a:rPr lang="en-GB" b="1" i="1" dirty="0">
                <a:solidFill>
                  <a:srgbClr val="FF0000"/>
                </a:solidFill>
              </a:rPr>
              <a:t>l= 0 to l= (n – 1).</a:t>
            </a:r>
          </a:p>
          <a:p>
            <a:pPr marL="0" indent="0" algn="just">
              <a:buNone/>
            </a:pPr>
            <a:endParaRPr lang="en-GB" dirty="0"/>
          </a:p>
          <a:p>
            <a:pPr algn="just"/>
            <a:r>
              <a:rPr lang="en-GB" dirty="0"/>
              <a:t>For example, for a K shell, n=1 therefore l can only assume 0. For L shell, n=2 meaning that l can assume the values of 0 or 1. </a:t>
            </a:r>
          </a:p>
          <a:p>
            <a:pPr algn="just"/>
            <a:r>
              <a:rPr lang="en-GB" dirty="0">
                <a:highlight>
                  <a:srgbClr val="FFFF00"/>
                </a:highlight>
              </a:rPr>
              <a:t>What will be the possible values of l for N-shell?</a:t>
            </a:r>
          </a:p>
          <a:p>
            <a:pPr marL="0" indent="0" algn="just">
              <a:buNone/>
            </a:pPr>
            <a:endParaRPr lang="en-GB" sz="2800"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30</a:t>
            </a:fld>
            <a:endParaRPr lang="en-US" dirty="0"/>
          </a:p>
        </p:txBody>
      </p:sp>
      <p:sp>
        <p:nvSpPr>
          <p:cNvPr id="2" name="Arrow: Right 1">
            <a:extLst>
              <a:ext uri="{FF2B5EF4-FFF2-40B4-BE49-F238E27FC236}">
                <a16:creationId xmlns:a16="http://schemas.microsoft.com/office/drawing/2014/main" id="{C7EAA703-38F0-4893-9291-71F8ECF8FD93}"/>
              </a:ext>
            </a:extLst>
          </p:cNvPr>
          <p:cNvSpPr/>
          <p:nvPr/>
        </p:nvSpPr>
        <p:spPr>
          <a:xfrm>
            <a:off x="6781800" y="5943600"/>
            <a:ext cx="20574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i="1" dirty="0"/>
              <a:t>l = 0, 1, 2, 3</a:t>
            </a:r>
          </a:p>
        </p:txBody>
      </p:sp>
    </p:spTree>
    <p:extLst>
      <p:ext uri="{BB962C8B-B14F-4D97-AF65-F5344CB8AC3E}">
        <p14:creationId xmlns:p14="http://schemas.microsoft.com/office/powerpoint/2010/main" val="337022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52400"/>
            <a:ext cx="9144000" cy="1143000"/>
          </a:xfrm>
        </p:spPr>
        <p:txBody>
          <a:bodyPr>
            <a:normAutofit fontScale="90000"/>
          </a:bodyPr>
          <a:lstStyle/>
          <a:p>
            <a:r>
              <a:rPr lang="en-GB" dirty="0"/>
              <a:t>Azimuthal/Angular/Orbital Quantum number</a:t>
            </a:r>
          </a:p>
        </p:txBody>
      </p:sp>
      <p:sp>
        <p:nvSpPr>
          <p:cNvPr id="7" name="Content Placeholder 6"/>
          <p:cNvSpPr>
            <a:spLocks noGrp="1"/>
          </p:cNvSpPr>
          <p:nvPr>
            <p:ph idx="1"/>
          </p:nvPr>
        </p:nvSpPr>
        <p:spPr>
          <a:xfrm>
            <a:off x="0" y="1447800"/>
            <a:ext cx="9144000" cy="5334000"/>
          </a:xfrm>
        </p:spPr>
        <p:txBody>
          <a:bodyPr>
            <a:normAutofit fontScale="70000" lnSpcReduction="20000"/>
          </a:bodyPr>
          <a:lstStyle/>
          <a:p>
            <a:pPr algn="just"/>
            <a:r>
              <a:rPr lang="en-GB" dirty="0"/>
              <a:t>The sublevels – angular/azimuthal quantum number (l): specifies the </a:t>
            </a:r>
            <a:r>
              <a:rPr lang="en-GB" b="1" dirty="0">
                <a:solidFill>
                  <a:srgbClr val="FF0000"/>
                </a:solidFill>
              </a:rPr>
              <a:t>shape of the orbitals</a:t>
            </a:r>
            <a:r>
              <a:rPr lang="en-GB" dirty="0"/>
              <a:t>. </a:t>
            </a:r>
          </a:p>
          <a:p>
            <a:pPr algn="just"/>
            <a:endParaRPr lang="en-GB" dirty="0"/>
          </a:p>
          <a:p>
            <a:pPr algn="just"/>
            <a:r>
              <a:rPr lang="en-GB" dirty="0"/>
              <a:t>There are </a:t>
            </a:r>
            <a:r>
              <a:rPr lang="en-GB" b="1" dirty="0">
                <a:solidFill>
                  <a:srgbClr val="FF0000"/>
                </a:solidFill>
              </a:rPr>
              <a:t>four sublevels (s, p, d, f). </a:t>
            </a:r>
            <a:r>
              <a:rPr lang="en-GB" dirty="0"/>
              <a:t>S orbital does not have degenerate level while the remaining three sublevels have </a:t>
            </a:r>
            <a:r>
              <a:rPr lang="en-GB" b="1" dirty="0">
                <a:solidFill>
                  <a:srgbClr val="FF0000"/>
                </a:solidFill>
              </a:rPr>
              <a:t>degenerate orbitals</a:t>
            </a:r>
            <a:r>
              <a:rPr lang="en-GB" dirty="0"/>
              <a:t> (same energy level).</a:t>
            </a:r>
          </a:p>
          <a:p>
            <a:pPr algn="just"/>
            <a:endParaRPr lang="en-GB" dirty="0"/>
          </a:p>
          <a:p>
            <a:pPr algn="just"/>
            <a:r>
              <a:rPr lang="en-GB" dirty="0"/>
              <a:t>For convenience sake, letters are used to specify the electronic state (orbit) in a given shell (characterized by n) corresponding to the second quantum number l:</a:t>
            </a:r>
          </a:p>
          <a:p>
            <a:pPr algn="just"/>
            <a:r>
              <a:rPr lang="en-GB" b="1" dirty="0">
                <a:solidFill>
                  <a:srgbClr val="FF0000"/>
                </a:solidFill>
              </a:rPr>
              <a:t>For l = 0 = S orbital</a:t>
            </a:r>
          </a:p>
          <a:p>
            <a:pPr algn="just"/>
            <a:r>
              <a:rPr lang="en-GB" b="1" dirty="0">
                <a:solidFill>
                  <a:srgbClr val="FF0000"/>
                </a:solidFill>
              </a:rPr>
              <a:t>       l = 1 = P orbital</a:t>
            </a:r>
          </a:p>
          <a:p>
            <a:pPr algn="just"/>
            <a:r>
              <a:rPr lang="en-GB" b="1" dirty="0">
                <a:solidFill>
                  <a:srgbClr val="FF0000"/>
                </a:solidFill>
              </a:rPr>
              <a:t>       l = 2 = d orbital</a:t>
            </a:r>
          </a:p>
          <a:p>
            <a:pPr algn="just"/>
            <a:r>
              <a:rPr lang="en-GB" b="1" dirty="0">
                <a:solidFill>
                  <a:srgbClr val="FF0000"/>
                </a:solidFill>
              </a:rPr>
              <a:t>       l = 3 = f orbital</a:t>
            </a:r>
          </a:p>
          <a:p>
            <a:pPr algn="just"/>
            <a:endParaRPr lang="en-GB" dirty="0"/>
          </a:p>
          <a:p>
            <a:pPr algn="just"/>
            <a:r>
              <a:rPr lang="en-GB" dirty="0"/>
              <a:t>Ex: An electron with n= 2 and </a:t>
            </a:r>
            <a:r>
              <a:rPr lang="en-GB" i="1" dirty="0"/>
              <a:t>l</a:t>
            </a:r>
            <a:r>
              <a:rPr lang="en-GB" dirty="0"/>
              <a:t> = 0 is called a 2S electron (S orbital of L-shell)</a:t>
            </a:r>
          </a:p>
          <a:p>
            <a:pPr marL="0" indent="0" algn="just">
              <a:buNone/>
            </a:pPr>
            <a:endParaRPr lang="en-GB" sz="2800"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31</a:t>
            </a:fld>
            <a:endParaRPr lang="en-US" dirty="0"/>
          </a:p>
        </p:txBody>
      </p:sp>
      <p:sp>
        <p:nvSpPr>
          <p:cNvPr id="2" name="TextBox 1">
            <a:extLst>
              <a:ext uri="{FF2B5EF4-FFF2-40B4-BE49-F238E27FC236}">
                <a16:creationId xmlns:a16="http://schemas.microsoft.com/office/drawing/2014/main" id="{09277B65-D4C3-4F5D-AC0A-2FDD31BFD948}"/>
              </a:ext>
            </a:extLst>
          </p:cNvPr>
          <p:cNvSpPr txBox="1"/>
          <p:nvPr/>
        </p:nvSpPr>
        <p:spPr>
          <a:xfrm>
            <a:off x="5638800" y="4419600"/>
            <a:ext cx="3352800" cy="369332"/>
          </a:xfrm>
          <a:prstGeom prst="rect">
            <a:avLst/>
          </a:prstGeom>
          <a:solidFill>
            <a:schemeClr val="accent3"/>
          </a:solidFill>
        </p:spPr>
        <p:txBody>
          <a:bodyPr wrap="square" rtlCol="0">
            <a:spAutoFit/>
          </a:bodyPr>
          <a:lstStyle/>
          <a:p>
            <a:r>
              <a:rPr lang="en-GB" b="1" dirty="0"/>
              <a:t>What If n = 4, and l = 2?</a:t>
            </a:r>
          </a:p>
        </p:txBody>
      </p:sp>
      <p:sp>
        <p:nvSpPr>
          <p:cNvPr id="3" name="Oval 2">
            <a:extLst>
              <a:ext uri="{FF2B5EF4-FFF2-40B4-BE49-F238E27FC236}">
                <a16:creationId xmlns:a16="http://schemas.microsoft.com/office/drawing/2014/main" id="{6C50D7D9-A0E6-4A31-834C-83C83B138C7E}"/>
              </a:ext>
            </a:extLst>
          </p:cNvPr>
          <p:cNvSpPr/>
          <p:nvPr/>
        </p:nvSpPr>
        <p:spPr>
          <a:xfrm>
            <a:off x="6400800" y="4876800"/>
            <a:ext cx="13716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4d electron</a:t>
            </a:r>
          </a:p>
        </p:txBody>
      </p:sp>
    </p:spTree>
    <p:extLst>
      <p:ext uri="{BB962C8B-B14F-4D97-AF65-F5344CB8AC3E}">
        <p14:creationId xmlns:p14="http://schemas.microsoft.com/office/powerpoint/2010/main" val="76838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9350B2-7CF3-477E-B71B-58661E2A869A}" type="slidenum">
              <a:rPr lang="en-US" smtClean="0"/>
              <a:pPr/>
              <a:t>32</a:t>
            </a:fld>
            <a:endParaRPr lang="en-US" dirty="0"/>
          </a:p>
        </p:txBody>
      </p:sp>
      <p:pic>
        <p:nvPicPr>
          <p:cNvPr id="2050" name="Picture 2" descr="Azimuthal Quantum Number - Definition, Subsidiary And Angular Momentum  Quantum Num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672" y="2132856"/>
            <a:ext cx="71437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7661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52400"/>
            <a:ext cx="9144000" cy="1143000"/>
          </a:xfrm>
        </p:spPr>
        <p:txBody>
          <a:bodyPr>
            <a:normAutofit/>
          </a:bodyPr>
          <a:lstStyle/>
          <a:p>
            <a:r>
              <a:rPr lang="en-GB" dirty="0"/>
              <a:t>Magnetic Quantum number</a:t>
            </a:r>
          </a:p>
        </p:txBody>
      </p:sp>
      <p:sp>
        <p:nvSpPr>
          <p:cNvPr id="7" name="Content Placeholder 6"/>
          <p:cNvSpPr>
            <a:spLocks noGrp="1"/>
          </p:cNvSpPr>
          <p:nvPr>
            <p:ph idx="1"/>
          </p:nvPr>
        </p:nvSpPr>
        <p:spPr>
          <a:xfrm>
            <a:off x="0" y="1447800"/>
            <a:ext cx="9144000" cy="5334000"/>
          </a:xfrm>
        </p:spPr>
        <p:txBody>
          <a:bodyPr>
            <a:normAutofit fontScale="77500" lnSpcReduction="20000"/>
          </a:bodyPr>
          <a:lstStyle/>
          <a:p>
            <a:pPr algn="just"/>
            <a:r>
              <a:rPr lang="en-GB" dirty="0"/>
              <a:t>The </a:t>
            </a:r>
            <a:r>
              <a:rPr lang="en-GB" b="1" dirty="0">
                <a:solidFill>
                  <a:srgbClr val="FF0000"/>
                </a:solidFill>
              </a:rPr>
              <a:t>magnetic quantum number</a:t>
            </a:r>
            <a:r>
              <a:rPr lang="en-GB" dirty="0"/>
              <a:t> is denoted by </a:t>
            </a:r>
            <a:r>
              <a:rPr lang="en-GB" b="1" dirty="0">
                <a:solidFill>
                  <a:srgbClr val="FF0000"/>
                </a:solidFill>
              </a:rPr>
              <a:t>“m</a:t>
            </a:r>
            <a:r>
              <a:rPr lang="en-GB" b="1" baseline="-25000" dirty="0">
                <a:solidFill>
                  <a:srgbClr val="FF0000"/>
                </a:solidFill>
              </a:rPr>
              <a:t>l</a:t>
            </a:r>
            <a:r>
              <a:rPr lang="en-GB" b="1" dirty="0">
                <a:solidFill>
                  <a:srgbClr val="FF0000"/>
                </a:solidFill>
              </a:rPr>
              <a:t>”</a:t>
            </a:r>
            <a:r>
              <a:rPr lang="en-GB" dirty="0"/>
              <a:t> </a:t>
            </a:r>
          </a:p>
          <a:p>
            <a:pPr algn="just"/>
            <a:endParaRPr lang="en-GB" dirty="0"/>
          </a:p>
          <a:p>
            <a:pPr algn="just"/>
            <a:r>
              <a:rPr lang="en-GB" dirty="0"/>
              <a:t>It controls the </a:t>
            </a:r>
            <a:r>
              <a:rPr lang="en-GB" b="1" dirty="0">
                <a:solidFill>
                  <a:srgbClr val="FF0000"/>
                </a:solidFill>
              </a:rPr>
              <a:t>number of allowed spatial orientations </a:t>
            </a:r>
            <a:r>
              <a:rPr lang="en-GB" dirty="0"/>
              <a:t>(“degeneracy”) of each orbit (characterized by l) in a given shell. </a:t>
            </a:r>
          </a:p>
          <a:p>
            <a:pPr algn="just"/>
            <a:endParaRPr lang="en-GB" baseline="-25000" dirty="0"/>
          </a:p>
          <a:p>
            <a:pPr algn="just"/>
            <a:r>
              <a:rPr lang="en-GB" dirty="0"/>
              <a:t>Degenerate orbitals: are orbitals with the same energy but different spatial orientation. </a:t>
            </a:r>
          </a:p>
          <a:p>
            <a:pPr algn="just"/>
            <a:endParaRPr lang="en-GB" baseline="-25000" dirty="0"/>
          </a:p>
          <a:p>
            <a:pPr algn="just"/>
            <a:r>
              <a:rPr lang="en-GB" dirty="0"/>
              <a:t>In the </a:t>
            </a:r>
            <a:r>
              <a:rPr lang="en-GB" dirty="0">
                <a:solidFill>
                  <a:srgbClr val="FF0000"/>
                </a:solidFill>
              </a:rPr>
              <a:t>presence of magnetic field, degeneracy disappears </a:t>
            </a:r>
            <a:r>
              <a:rPr lang="en-GB" dirty="0"/>
              <a:t>as different spatial orientation of orbits assumes different energy values.</a:t>
            </a:r>
          </a:p>
          <a:p>
            <a:pPr algn="just"/>
            <a:endParaRPr lang="en-GB" baseline="-25000" dirty="0"/>
          </a:p>
          <a:p>
            <a:pPr algn="just"/>
            <a:r>
              <a:rPr lang="en-GB" dirty="0"/>
              <a:t>For any </a:t>
            </a:r>
            <a:r>
              <a:rPr lang="en-GB" dirty="0" smtClean="0"/>
              <a:t>orbital </a:t>
            </a:r>
            <a:r>
              <a:rPr lang="en-GB" dirty="0"/>
              <a:t>characterized by l, the maximum number of orbital spatial orientations allowed is given by </a:t>
            </a:r>
            <a:r>
              <a:rPr lang="en-GB" b="1" dirty="0">
                <a:solidFill>
                  <a:srgbClr val="FF0000"/>
                </a:solidFill>
              </a:rPr>
              <a:t>(2l+1) i.e. m</a:t>
            </a:r>
            <a:r>
              <a:rPr lang="en-GB" b="1" baseline="-25000" dirty="0">
                <a:solidFill>
                  <a:srgbClr val="FF0000"/>
                </a:solidFill>
              </a:rPr>
              <a:t>l</a:t>
            </a:r>
            <a:r>
              <a:rPr lang="en-GB" b="1" dirty="0">
                <a:solidFill>
                  <a:srgbClr val="FF0000"/>
                </a:solidFill>
              </a:rPr>
              <a:t> = l, (l-1), (l-2),…0, -1,-2,… -l. They basically have integer values of -l to 0 to l</a:t>
            </a:r>
          </a:p>
          <a:p>
            <a:pPr marL="0" indent="0" algn="just">
              <a:buNone/>
            </a:pPr>
            <a:endParaRPr lang="en-GB" b="1" dirty="0">
              <a:solidFill>
                <a:srgbClr val="FF0000"/>
              </a:solidFill>
            </a:endParaRPr>
          </a:p>
          <a:p>
            <a:pPr algn="just"/>
            <a:endParaRPr lang="en-GB" dirty="0"/>
          </a:p>
          <a:p>
            <a:pPr algn="just"/>
            <a:endParaRPr lang="en-GB" dirty="0"/>
          </a:p>
          <a:p>
            <a:pPr marL="0" indent="0" algn="just">
              <a:buNone/>
            </a:pPr>
            <a:endParaRPr lang="en-GB" sz="2800"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33</a:t>
            </a:fld>
            <a:endParaRPr lang="en-US" dirty="0"/>
          </a:p>
        </p:txBody>
      </p:sp>
    </p:spTree>
    <p:extLst>
      <p:ext uri="{BB962C8B-B14F-4D97-AF65-F5344CB8AC3E}">
        <p14:creationId xmlns:p14="http://schemas.microsoft.com/office/powerpoint/2010/main" val="9259501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52400"/>
            <a:ext cx="9144000" cy="1143000"/>
          </a:xfrm>
        </p:spPr>
        <p:txBody>
          <a:bodyPr>
            <a:normAutofit/>
          </a:bodyPr>
          <a:lstStyle/>
          <a:p>
            <a:r>
              <a:rPr lang="en-GB" dirty="0"/>
              <a:t>Magnetic Quantum number</a:t>
            </a:r>
          </a:p>
        </p:txBody>
      </p:sp>
      <p:sp>
        <p:nvSpPr>
          <p:cNvPr id="7" name="Content Placeholder 6"/>
          <p:cNvSpPr>
            <a:spLocks noGrp="1"/>
          </p:cNvSpPr>
          <p:nvPr>
            <p:ph idx="1"/>
          </p:nvPr>
        </p:nvSpPr>
        <p:spPr>
          <a:xfrm>
            <a:off x="0" y="1447800"/>
            <a:ext cx="9144000" cy="5334000"/>
          </a:xfrm>
        </p:spPr>
        <p:txBody>
          <a:bodyPr>
            <a:normAutofit fontScale="70000" lnSpcReduction="20000"/>
          </a:bodyPr>
          <a:lstStyle/>
          <a:p>
            <a:pPr algn="just"/>
            <a:r>
              <a:rPr lang="en-GB" dirty="0"/>
              <a:t>For S orbital, remember that the value of l = 0, this implies that m</a:t>
            </a:r>
            <a:r>
              <a:rPr lang="en-GB" baseline="-25000" dirty="0"/>
              <a:t>l</a:t>
            </a:r>
            <a:r>
              <a:rPr lang="en-GB" dirty="0"/>
              <a:t>= 0. This interprets that S orbital is oval/spherical in shape hence it has no directional orientation in space.</a:t>
            </a:r>
          </a:p>
          <a:p>
            <a:pPr algn="just"/>
            <a:endParaRPr lang="en-GB" dirty="0"/>
          </a:p>
          <a:p>
            <a:pPr algn="just"/>
            <a:r>
              <a:rPr lang="en-GB" dirty="0"/>
              <a:t>A D orbital (l = 2) allows m</a:t>
            </a:r>
            <a:r>
              <a:rPr lang="en-GB" baseline="-25000" dirty="0"/>
              <a:t>l </a:t>
            </a:r>
            <a:r>
              <a:rPr lang="en-GB" dirty="0"/>
              <a:t>values between -2, -1, 0, 1, 2. Each of the 5 “supposed degenerate orbitals” will have a maximum of 2 electrons. Thus bringing the total possible number of electrons in this d-orbital to 10. </a:t>
            </a:r>
          </a:p>
          <a:p>
            <a:pPr algn="just"/>
            <a:endParaRPr lang="en-GB" dirty="0"/>
          </a:p>
          <a:p>
            <a:pPr algn="just"/>
            <a:r>
              <a:rPr lang="en-GB" dirty="0"/>
              <a:t>Each degenerate sublevel have a maximum number of electrons it can contain: </a:t>
            </a:r>
            <a:r>
              <a:rPr lang="en-GB" b="1" dirty="0">
                <a:solidFill>
                  <a:srgbClr val="FF0000"/>
                </a:solidFill>
              </a:rPr>
              <a:t>s - 2e</a:t>
            </a:r>
            <a:r>
              <a:rPr lang="en-GB" b="1" baseline="30000" dirty="0">
                <a:solidFill>
                  <a:srgbClr val="FF0000"/>
                </a:solidFill>
              </a:rPr>
              <a:t>-</a:t>
            </a:r>
            <a:r>
              <a:rPr lang="en-GB" b="1" dirty="0">
                <a:solidFill>
                  <a:srgbClr val="FF0000"/>
                </a:solidFill>
              </a:rPr>
              <a:t>, p - 6e</a:t>
            </a:r>
            <a:r>
              <a:rPr lang="en-GB" b="1" baseline="30000" dirty="0">
                <a:solidFill>
                  <a:srgbClr val="FF0000"/>
                </a:solidFill>
              </a:rPr>
              <a:t>-</a:t>
            </a:r>
            <a:r>
              <a:rPr lang="en-GB" b="1" dirty="0">
                <a:solidFill>
                  <a:srgbClr val="FF0000"/>
                </a:solidFill>
              </a:rPr>
              <a:t>, d - 10e</a:t>
            </a:r>
            <a:r>
              <a:rPr lang="en-GB" b="1" baseline="30000" dirty="0">
                <a:solidFill>
                  <a:srgbClr val="FF0000"/>
                </a:solidFill>
              </a:rPr>
              <a:t>-</a:t>
            </a:r>
            <a:r>
              <a:rPr lang="en-GB" b="1" dirty="0">
                <a:solidFill>
                  <a:srgbClr val="FF0000"/>
                </a:solidFill>
              </a:rPr>
              <a:t>, and f - 14e</a:t>
            </a:r>
            <a:r>
              <a:rPr lang="en-GB" b="1" baseline="30000" dirty="0">
                <a:solidFill>
                  <a:srgbClr val="FF0000"/>
                </a:solidFill>
              </a:rPr>
              <a:t>-</a:t>
            </a:r>
            <a:r>
              <a:rPr lang="en-GB" dirty="0"/>
              <a:t>. </a:t>
            </a:r>
          </a:p>
          <a:p>
            <a:pPr algn="just"/>
            <a:endParaRPr lang="en-GB" dirty="0"/>
          </a:p>
          <a:p>
            <a:pPr algn="just"/>
            <a:r>
              <a:rPr lang="en-GB" dirty="0"/>
              <a:t>Atomic electron orbitals are defined by </a:t>
            </a:r>
            <a:r>
              <a:rPr lang="en-GB" b="1" dirty="0">
                <a:solidFill>
                  <a:srgbClr val="FF0000"/>
                </a:solidFill>
              </a:rPr>
              <a:t>n, l</a:t>
            </a:r>
            <a:r>
              <a:rPr lang="en-GB" dirty="0"/>
              <a:t> and </a:t>
            </a:r>
            <a:r>
              <a:rPr lang="en-GB" b="1" dirty="0">
                <a:solidFill>
                  <a:srgbClr val="FF0000"/>
                </a:solidFill>
              </a:rPr>
              <a:t>m</a:t>
            </a:r>
            <a:r>
              <a:rPr lang="en-GB" dirty="0"/>
              <a:t> quantum numbers in terms of the sizes, shapes, and spatial orientations of the orbital respectively. However, none could define the direction of electronic spin around its own axis. Hence, the need for a fourth quantum number.</a:t>
            </a:r>
          </a:p>
          <a:p>
            <a:pPr algn="just"/>
            <a:endParaRPr lang="en-GB" dirty="0"/>
          </a:p>
          <a:p>
            <a:pPr marL="0" indent="0" algn="just">
              <a:buNone/>
            </a:pPr>
            <a:endParaRPr lang="en-GB" sz="2800"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34</a:t>
            </a:fld>
            <a:endParaRPr lang="en-US" dirty="0"/>
          </a:p>
        </p:txBody>
      </p:sp>
    </p:spTree>
    <p:extLst>
      <p:ext uri="{BB962C8B-B14F-4D97-AF65-F5344CB8AC3E}">
        <p14:creationId xmlns:p14="http://schemas.microsoft.com/office/powerpoint/2010/main" val="41817032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381000"/>
            <a:ext cx="9144000" cy="1143000"/>
          </a:xfrm>
        </p:spPr>
        <p:txBody>
          <a:bodyPr>
            <a:normAutofit fontScale="90000"/>
          </a:bodyPr>
          <a:lstStyle/>
          <a:p>
            <a:r>
              <a:rPr lang="en-GB" sz="4000" dirty="0"/>
              <a:t>Magnetic Quantum number- </a:t>
            </a:r>
            <a:r>
              <a:rPr lang="en-US" altLang="en-US" sz="4000" dirty="0"/>
              <a:t>The energy of subshells increase with </a:t>
            </a:r>
            <a:r>
              <a:rPr lang="en-US" altLang="en-US" sz="4000" i="1" dirty="0"/>
              <a:t>l</a:t>
            </a:r>
            <a:r>
              <a:rPr lang="en-US" altLang="en-US" sz="4000" dirty="0"/>
              <a:t> for a given value of n</a:t>
            </a:r>
            <a:r>
              <a:rPr lang="en-US" altLang="en-US" dirty="0"/>
              <a:t/>
            </a:r>
            <a:br>
              <a:rPr lang="en-US" altLang="en-US" dirty="0"/>
            </a:br>
            <a:endParaRPr lang="en-GB" dirty="0"/>
          </a:p>
        </p:txBody>
      </p:sp>
      <p:sp>
        <p:nvSpPr>
          <p:cNvPr id="7" name="Content Placeholder 6"/>
          <p:cNvSpPr>
            <a:spLocks noGrp="1"/>
          </p:cNvSpPr>
          <p:nvPr>
            <p:ph idx="1"/>
          </p:nvPr>
        </p:nvSpPr>
        <p:spPr>
          <a:xfrm>
            <a:off x="0" y="1447800"/>
            <a:ext cx="9144000" cy="5334000"/>
          </a:xfrm>
        </p:spPr>
        <p:txBody>
          <a:bodyPr>
            <a:normAutofit/>
          </a:bodyPr>
          <a:lstStyle/>
          <a:p>
            <a:pPr algn="just"/>
            <a:endParaRPr lang="en-GB" dirty="0"/>
          </a:p>
          <a:p>
            <a:pPr marL="0" indent="0" algn="just">
              <a:buNone/>
            </a:pPr>
            <a:endParaRPr lang="en-GB" sz="2800"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35</a:t>
            </a:fld>
            <a:endParaRPr lang="en-US" dirty="0"/>
          </a:p>
        </p:txBody>
      </p:sp>
      <p:pic>
        <p:nvPicPr>
          <p:cNvPr id="5" name="Picture 2">
            <a:extLst>
              <a:ext uri="{FF2B5EF4-FFF2-40B4-BE49-F238E27FC236}">
                <a16:creationId xmlns:a16="http://schemas.microsoft.com/office/drawing/2014/main" id="{6BDFFCE9-31DC-4BBD-8DA8-5FB36F342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1"/>
            <a:ext cx="9144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67430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52400"/>
            <a:ext cx="9144000" cy="1143000"/>
          </a:xfrm>
        </p:spPr>
        <p:txBody>
          <a:bodyPr>
            <a:normAutofit/>
          </a:bodyPr>
          <a:lstStyle/>
          <a:p>
            <a:r>
              <a:rPr lang="en-GB" dirty="0" smtClean="0"/>
              <a:t>Electron Spin </a:t>
            </a:r>
            <a:r>
              <a:rPr lang="en-GB" dirty="0"/>
              <a:t>Quantum number</a:t>
            </a:r>
          </a:p>
        </p:txBody>
      </p:sp>
      <p:sp>
        <p:nvSpPr>
          <p:cNvPr id="7" name="Content Placeholder 6"/>
          <p:cNvSpPr>
            <a:spLocks noGrp="1"/>
          </p:cNvSpPr>
          <p:nvPr>
            <p:ph idx="1"/>
          </p:nvPr>
        </p:nvSpPr>
        <p:spPr>
          <a:xfrm>
            <a:off x="3429000" y="1371600"/>
            <a:ext cx="5715000" cy="5410200"/>
          </a:xfrm>
        </p:spPr>
        <p:txBody>
          <a:bodyPr>
            <a:normAutofit fontScale="70000" lnSpcReduction="20000"/>
          </a:bodyPr>
          <a:lstStyle/>
          <a:p>
            <a:pPr algn="just"/>
            <a:r>
              <a:rPr lang="en-GB" dirty="0"/>
              <a:t>An electron spins around an axis &amp; has both angular momentum and orbital angular momentum (as shown). </a:t>
            </a:r>
          </a:p>
          <a:p>
            <a:pPr algn="just"/>
            <a:endParaRPr lang="en-GB" dirty="0"/>
          </a:p>
          <a:p>
            <a:pPr algn="just"/>
            <a:r>
              <a:rPr lang="en-GB" dirty="0"/>
              <a:t>For an orbiting electron, the </a:t>
            </a:r>
            <a:r>
              <a:rPr lang="en-GB" b="1" dirty="0">
                <a:solidFill>
                  <a:srgbClr val="FF0000"/>
                </a:solidFill>
              </a:rPr>
              <a:t>Electron Spin quantum number “S or </a:t>
            </a:r>
            <a:r>
              <a:rPr lang="en-GB" b="1" dirty="0" err="1">
                <a:solidFill>
                  <a:srgbClr val="FF0000"/>
                </a:solidFill>
              </a:rPr>
              <a:t>m</a:t>
            </a:r>
            <a:r>
              <a:rPr lang="en-GB" b="1" baseline="-25000" dirty="0" err="1">
                <a:solidFill>
                  <a:srgbClr val="FF0000"/>
                </a:solidFill>
              </a:rPr>
              <a:t>s</a:t>
            </a:r>
            <a:r>
              <a:rPr lang="en-GB" b="1" dirty="0">
                <a:solidFill>
                  <a:srgbClr val="FF0000"/>
                </a:solidFill>
              </a:rPr>
              <a:t>”</a:t>
            </a:r>
            <a:r>
              <a:rPr lang="en-GB" dirty="0"/>
              <a:t> defines the direction of electronic spin around its own axis.</a:t>
            </a:r>
          </a:p>
          <a:p>
            <a:pPr algn="just"/>
            <a:endParaRPr lang="en-GB" dirty="0"/>
          </a:p>
          <a:p>
            <a:pPr algn="just"/>
            <a:r>
              <a:rPr lang="en-GB" dirty="0"/>
              <a:t>It has little physical meaning, can have values of either +1/2 (parallel spin) and –1/2 (anti-parallel spin). </a:t>
            </a:r>
          </a:p>
          <a:p>
            <a:pPr algn="just"/>
            <a:endParaRPr lang="en-GB" dirty="0"/>
          </a:p>
          <a:p>
            <a:pPr algn="just"/>
            <a:r>
              <a:rPr lang="en-GB" dirty="0"/>
              <a:t>For notational purposes, a positive s is conveniently represented as  (↑) and a negative s </a:t>
            </a:r>
            <a:r>
              <a:rPr lang="en-GB" dirty="0" smtClean="0"/>
              <a:t>  as   </a:t>
            </a:r>
            <a:r>
              <a:rPr lang="en-GB" dirty="0"/>
              <a:t>(↓). </a:t>
            </a:r>
          </a:p>
          <a:p>
            <a:pPr algn="just"/>
            <a:endParaRPr lang="en-GB" dirty="0"/>
          </a:p>
          <a:p>
            <a:pPr algn="just"/>
            <a:endParaRPr lang="en-GB" dirty="0"/>
          </a:p>
          <a:p>
            <a:pPr marL="0" indent="0" algn="just">
              <a:buNone/>
            </a:pPr>
            <a:endParaRPr lang="en-GB" sz="2800"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36</a:t>
            </a:fld>
            <a:endParaRPr lang="en-US" dirty="0"/>
          </a:p>
        </p:txBody>
      </p:sp>
      <p:pic>
        <p:nvPicPr>
          <p:cNvPr id="2" name="Picture 1">
            <a:extLst>
              <a:ext uri="{FF2B5EF4-FFF2-40B4-BE49-F238E27FC236}">
                <a16:creationId xmlns:a16="http://schemas.microsoft.com/office/drawing/2014/main" id="{6FAEEA2F-3357-4B5D-8CF0-E7FA6D78FD6F}"/>
              </a:ext>
            </a:extLst>
          </p:cNvPr>
          <p:cNvPicPr>
            <a:picLocks noChangeAspect="1"/>
          </p:cNvPicPr>
          <p:nvPr/>
        </p:nvPicPr>
        <p:blipFill>
          <a:blip r:embed="rId2"/>
          <a:stretch>
            <a:fillRect/>
          </a:stretch>
        </p:blipFill>
        <p:spPr>
          <a:xfrm>
            <a:off x="0" y="1371600"/>
            <a:ext cx="3276600" cy="3810000"/>
          </a:xfrm>
          <a:prstGeom prst="rect">
            <a:avLst/>
          </a:prstGeom>
        </p:spPr>
      </p:pic>
      <p:sp>
        <p:nvSpPr>
          <p:cNvPr id="3" name="TextBox 2">
            <a:extLst>
              <a:ext uri="{FF2B5EF4-FFF2-40B4-BE49-F238E27FC236}">
                <a16:creationId xmlns:a16="http://schemas.microsoft.com/office/drawing/2014/main" id="{4EE4B741-B52F-483B-B68A-D940F73B4441}"/>
              </a:ext>
            </a:extLst>
          </p:cNvPr>
          <p:cNvSpPr txBox="1"/>
          <p:nvPr/>
        </p:nvSpPr>
        <p:spPr>
          <a:xfrm>
            <a:off x="0" y="4724400"/>
            <a:ext cx="3505200" cy="369332"/>
          </a:xfrm>
          <a:prstGeom prst="rect">
            <a:avLst/>
          </a:prstGeom>
          <a:noFill/>
        </p:spPr>
        <p:txBody>
          <a:bodyPr wrap="square" rtlCol="0">
            <a:spAutoFit/>
          </a:bodyPr>
          <a:lstStyle/>
          <a:p>
            <a:r>
              <a:rPr lang="en-GB" dirty="0"/>
              <a:t>Electron Spin around its axis</a:t>
            </a:r>
          </a:p>
        </p:txBody>
      </p:sp>
      <p:pic>
        <p:nvPicPr>
          <p:cNvPr id="15" name="Picture 4">
            <a:extLst>
              <a:ext uri="{FF2B5EF4-FFF2-40B4-BE49-F238E27FC236}">
                <a16:creationId xmlns:a16="http://schemas.microsoft.com/office/drawing/2014/main" id="{66878150-7208-478F-B598-7DCD48E07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5257800"/>
            <a:ext cx="152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a:extLst>
              <a:ext uri="{FF2B5EF4-FFF2-40B4-BE49-F238E27FC236}">
                <a16:creationId xmlns:a16="http://schemas.microsoft.com/office/drawing/2014/main" id="{C32F069B-4FE2-4874-B459-51CD3B578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628172">
            <a:off x="5013511" y="5808833"/>
            <a:ext cx="1524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84263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Right 1">
            <a:extLst>
              <a:ext uri="{FF2B5EF4-FFF2-40B4-BE49-F238E27FC236}">
                <a16:creationId xmlns:a16="http://schemas.microsoft.com/office/drawing/2014/main" id="{5C73FBFA-F8E1-4076-B976-4A7D932A1FE5}"/>
              </a:ext>
            </a:extLst>
          </p:cNvPr>
          <p:cNvSpPr/>
          <p:nvPr/>
        </p:nvSpPr>
        <p:spPr bwMode="auto">
          <a:xfrm>
            <a:off x="0" y="-168813"/>
            <a:ext cx="9144000" cy="240557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a:scene3d>
              <a:camera prst="orthographicFront"/>
              <a:lightRig rig="soft" dir="t">
                <a:rot lat="0" lon="0" rev="15600000"/>
              </a:lightRig>
            </a:scene3d>
            <a:sp3d extrusionH="57150" prstMaterial="softEdge">
              <a:bevelT w="25400" h="38100"/>
            </a:sp3d>
          </a:bodyPr>
          <a:lstStyle/>
          <a:p>
            <a:pPr>
              <a:defRPr/>
            </a:pPr>
            <a:r>
              <a:rPr lang="en-GB" sz="3200" b="1" dirty="0">
                <a:ln/>
                <a:solidFill>
                  <a:schemeClr val="accent4"/>
                </a:solidFill>
                <a:latin typeface="Comic Sans MS" panose="030F0702030302020204" pitchFamily="66" charset="0"/>
              </a:rPr>
              <a:t>So why does the spin quantum number</a:t>
            </a:r>
            <a:r>
              <a:rPr lang="en-GB" sz="3200" b="1" dirty="0">
                <a:ln/>
                <a:solidFill>
                  <a:schemeClr val="accent4"/>
                </a:solidFill>
                <a:latin typeface="Comic Sans MS" panose="030F0702030302020204" pitchFamily="66" charset="0"/>
                <a:cs typeface="Sanskrit Text" panose="020B0502040204020203" pitchFamily="18" charset="0"/>
              </a:rPr>
              <a:t> have values of either +1/2 or -1/2?</a:t>
            </a:r>
            <a:endParaRPr lang="en-GB" sz="3200" b="1" dirty="0">
              <a:ln/>
              <a:solidFill>
                <a:schemeClr val="accent4"/>
              </a:solidFill>
              <a:latin typeface="Comic Sans MS" panose="030F0702030302020204" pitchFamily="66" charset="0"/>
            </a:endParaRPr>
          </a:p>
        </p:txBody>
      </p:sp>
      <p:sp>
        <p:nvSpPr>
          <p:cNvPr id="3" name="Equals 2">
            <a:extLst>
              <a:ext uri="{FF2B5EF4-FFF2-40B4-BE49-F238E27FC236}">
                <a16:creationId xmlns:a16="http://schemas.microsoft.com/office/drawing/2014/main" id="{272172FA-4929-4AF3-83BA-C75A4AC78676}"/>
              </a:ext>
            </a:extLst>
          </p:cNvPr>
          <p:cNvSpPr/>
          <p:nvPr/>
        </p:nvSpPr>
        <p:spPr bwMode="auto">
          <a:xfrm>
            <a:off x="-1617663" y="2690813"/>
            <a:ext cx="12336463" cy="5233987"/>
          </a:xfrm>
          <a:prstGeom prst="mathEqual">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r>
              <a:rPr lang="en-GB" sz="2400" b="0" dirty="0">
                <a:ln w="0"/>
                <a:solidFill>
                  <a:srgbClr val="FF0000"/>
                </a:solidFill>
                <a:effectLst>
                  <a:outerShdw blurRad="38100" dist="19050" dir="2700000" algn="tl" rotWithShape="0">
                    <a:schemeClr val="dk1">
                      <a:alpha val="40000"/>
                    </a:schemeClr>
                  </a:outerShdw>
                </a:effectLst>
                <a:latin typeface="Comic Sans MS" panose="030F0702030302020204" pitchFamily="66" charset="0"/>
                <a:cs typeface="Sanskrit Text" panose="020B0502040204020203" pitchFamily="18" charset="0"/>
              </a:rPr>
              <a:t>Answer:</a:t>
            </a:r>
          </a:p>
          <a:p>
            <a:pPr algn="just">
              <a:defRPr/>
            </a:pPr>
            <a:r>
              <a:rPr lang="en-GB" sz="2200" b="0" dirty="0">
                <a:ln w="0"/>
                <a:effectLst>
                  <a:outerShdw blurRad="38100" dist="19050" dir="2700000" algn="tl" rotWithShape="0">
                    <a:schemeClr val="dk1">
                      <a:alpha val="40000"/>
                    </a:schemeClr>
                  </a:outerShdw>
                </a:effectLst>
                <a:latin typeface="Comic Sans MS" panose="030F0702030302020204" pitchFamily="66" charset="0"/>
                <a:cs typeface="Sanskrit Text" panose="020B0502040204020203" pitchFamily="18" charset="0"/>
              </a:rPr>
              <a:t>Remember that an electron spins around an axis &amp; has both angular momentum and orbital angular momentum.</a:t>
            </a:r>
          </a:p>
          <a:p>
            <a:pPr algn="just">
              <a:defRPr/>
            </a:pPr>
            <a:endParaRPr lang="en-GB" sz="2200" b="0" dirty="0">
              <a:solidFill>
                <a:schemeClr val="accent4">
                  <a:lumMod val="95000"/>
                  <a:lumOff val="5000"/>
                </a:schemeClr>
              </a:solidFill>
              <a:latin typeface="Comic Sans MS" panose="030F0702030302020204" pitchFamily="66" charset="0"/>
              <a:cs typeface="Sanskrit Text" panose="020B0502040204020203" pitchFamily="18" charset="0"/>
            </a:endParaRPr>
          </a:p>
          <a:p>
            <a:pPr algn="just">
              <a:defRPr/>
            </a:pPr>
            <a:endParaRPr lang="en-GB" sz="2200" b="0" dirty="0">
              <a:solidFill>
                <a:schemeClr val="accent4">
                  <a:lumMod val="95000"/>
                  <a:lumOff val="5000"/>
                </a:schemeClr>
              </a:solidFill>
              <a:latin typeface="Comic Sans MS" panose="030F0702030302020204" pitchFamily="66" charset="0"/>
              <a:cs typeface="Sanskrit Text" panose="020B0502040204020203" pitchFamily="18" charset="0"/>
            </a:endParaRPr>
          </a:p>
          <a:p>
            <a:pPr algn="just">
              <a:defRPr/>
            </a:pPr>
            <a:r>
              <a:rPr lang="en-GB" sz="2200" b="0" dirty="0">
                <a:ln w="0"/>
                <a:effectLst>
                  <a:outerShdw blurRad="38100" dist="19050" dir="2700000" algn="tl" rotWithShape="0">
                    <a:schemeClr val="dk1">
                      <a:alpha val="40000"/>
                    </a:schemeClr>
                  </a:outerShdw>
                </a:effectLst>
                <a:latin typeface="Comic Sans MS" panose="030F0702030302020204" pitchFamily="66" charset="0"/>
              </a:rPr>
              <a:t>So because angular momentum is a vector quantity, the spin quantum number(s) has both magnitude (1/2) and direction (+ or </a:t>
            </a:r>
            <a:r>
              <a:rPr lang="en-GB" sz="2200" dirty="0">
                <a:ln w="0"/>
                <a:effectLst>
                  <a:outerShdw blurRad="38100" dist="19050" dir="2700000" algn="tl" rotWithShape="0">
                    <a:schemeClr val="dk1">
                      <a:alpha val="40000"/>
                    </a:schemeClr>
                  </a:outerShdw>
                </a:effectLst>
                <a:latin typeface="Comic Sans MS" panose="030F0702030302020204" pitchFamily="66" charset="0"/>
              </a:rPr>
              <a:t>-). </a:t>
            </a:r>
            <a:r>
              <a:rPr lang="en-GB" sz="2200" b="1" dirty="0">
                <a:ln w="0"/>
                <a:solidFill>
                  <a:srgbClr val="FF0000"/>
                </a:solidFill>
                <a:effectLst>
                  <a:outerShdw blurRad="38100" dist="19050" dir="2700000" algn="tl" rotWithShape="0">
                    <a:schemeClr val="dk1">
                      <a:alpha val="40000"/>
                    </a:schemeClr>
                  </a:outerShdw>
                </a:effectLst>
                <a:latin typeface="Comic Sans MS" panose="030F0702030302020204" pitchFamily="66" charset="0"/>
              </a:rPr>
              <a:t>Electron can spin only in 2 directions: clockwise and anticlockwise.</a:t>
            </a:r>
          </a:p>
        </p:txBody>
      </p:sp>
      <p:sp>
        <p:nvSpPr>
          <p:cNvPr id="6" name="Slide Number Placeholder 5">
            <a:extLst>
              <a:ext uri="{FF2B5EF4-FFF2-40B4-BE49-F238E27FC236}">
                <a16:creationId xmlns:a16="http://schemas.microsoft.com/office/drawing/2014/main" id="{BFEE7450-D992-4B85-93F1-F9D79F6CE9EB}"/>
              </a:ext>
            </a:extLst>
          </p:cNvPr>
          <p:cNvSpPr>
            <a:spLocks noGrp="1"/>
          </p:cNvSpPr>
          <p:nvPr>
            <p:ph type="sldNum" sz="quarter" idx="12"/>
          </p:nvPr>
        </p:nvSpPr>
        <p:spPr/>
        <p:txBody>
          <a:bodyPr/>
          <a:lstStyle/>
          <a:p>
            <a:pPr>
              <a:defRPr/>
            </a:pPr>
            <a:fld id="{1E085D34-72EA-4FA1-B832-79DC2298884B}" type="slidenum">
              <a:rPr lang="en-US" altLang="en-US"/>
              <a:pPr>
                <a:defRPr/>
              </a:pPr>
              <a:t>37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52400"/>
            <a:ext cx="9144000" cy="1143000"/>
          </a:xfrm>
        </p:spPr>
        <p:txBody>
          <a:bodyPr>
            <a:normAutofit/>
          </a:bodyPr>
          <a:lstStyle/>
          <a:p>
            <a:r>
              <a:rPr lang="en-GB" sz="3200" dirty="0" smtClean="0"/>
              <a:t>Quantum numbers Explained</a:t>
            </a:r>
            <a:endParaRPr lang="en-GB" sz="3200"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38</a:t>
            </a:fld>
            <a:endParaRPr lang="en-US" dirty="0"/>
          </a:p>
        </p:txBody>
      </p:sp>
      <p:sp>
        <p:nvSpPr>
          <p:cNvPr id="9" name="Rectangle 8"/>
          <p:cNvSpPr/>
          <p:nvPr/>
        </p:nvSpPr>
        <p:spPr>
          <a:xfrm>
            <a:off x="231434" y="1412776"/>
            <a:ext cx="8926775" cy="1938992"/>
          </a:xfrm>
          <a:prstGeom prst="rect">
            <a:avLst/>
          </a:prstGeom>
        </p:spPr>
        <p:txBody>
          <a:bodyPr wrap="square">
            <a:spAutoFit/>
          </a:bodyPr>
          <a:lstStyle/>
          <a:p>
            <a:pPr marL="285750" indent="-285750">
              <a:buFont typeface="Wingdings" panose="05000000000000000000" pitchFamily="2" charset="2"/>
              <a:buChar char="v"/>
            </a:pPr>
            <a:r>
              <a:rPr lang="en-US" sz="2400" b="1" dirty="0">
                <a:solidFill>
                  <a:srgbClr val="FF0000"/>
                </a:solidFill>
              </a:rPr>
              <a:t>Quantum numbers are important </a:t>
            </a:r>
            <a:r>
              <a:rPr lang="en-US" sz="2400" dirty="0" smtClean="0"/>
              <a:t>because they </a:t>
            </a:r>
            <a:r>
              <a:rPr lang="en-US" sz="2400" dirty="0"/>
              <a:t>can be used to </a:t>
            </a:r>
            <a:endParaRPr lang="en-US" sz="2400" dirty="0" smtClean="0"/>
          </a:p>
          <a:p>
            <a:pPr marL="742950" lvl="1" indent="-285750">
              <a:buFont typeface="Wingdings" panose="05000000000000000000" pitchFamily="2" charset="2"/>
              <a:buChar char="v"/>
            </a:pPr>
            <a:r>
              <a:rPr lang="en-US" sz="2400" dirty="0"/>
              <a:t>d</a:t>
            </a:r>
            <a:r>
              <a:rPr lang="en-US" sz="2400" dirty="0" smtClean="0"/>
              <a:t>etermine the </a:t>
            </a:r>
            <a:r>
              <a:rPr lang="en-US" sz="2400" dirty="0"/>
              <a:t>electron configuration of an atom </a:t>
            </a:r>
            <a:endParaRPr lang="en-US" sz="2400" dirty="0" smtClean="0"/>
          </a:p>
          <a:p>
            <a:pPr marL="742950" lvl="1" indent="-285750">
              <a:buFont typeface="Wingdings" panose="05000000000000000000" pitchFamily="2" charset="2"/>
              <a:buChar char="v"/>
            </a:pPr>
            <a:r>
              <a:rPr lang="en-US" sz="2400" dirty="0" smtClean="0"/>
              <a:t>determine the </a:t>
            </a:r>
            <a:r>
              <a:rPr lang="en-US" sz="2400" dirty="0"/>
              <a:t>probable location of the atom's </a:t>
            </a:r>
            <a:r>
              <a:rPr lang="en-US" sz="2400" dirty="0" smtClean="0"/>
              <a:t>electrons</a:t>
            </a:r>
          </a:p>
          <a:p>
            <a:pPr marL="742950" lvl="1" indent="-285750">
              <a:buFont typeface="Wingdings" panose="05000000000000000000" pitchFamily="2" charset="2"/>
              <a:buChar char="v"/>
            </a:pPr>
            <a:r>
              <a:rPr lang="en-US" sz="2400" dirty="0" smtClean="0"/>
              <a:t>understand </a:t>
            </a:r>
            <a:r>
              <a:rPr lang="en-US" sz="2400" dirty="0"/>
              <a:t>other characteristics of atoms, such as </a:t>
            </a:r>
            <a:r>
              <a:rPr lang="en-US" sz="2400" b="1" dirty="0"/>
              <a:t>ionization energy </a:t>
            </a:r>
            <a:r>
              <a:rPr lang="en-US" sz="2400" dirty="0"/>
              <a:t>and </a:t>
            </a:r>
            <a:r>
              <a:rPr lang="en-US" sz="2400" b="1" dirty="0"/>
              <a:t>the atomic radius.</a:t>
            </a:r>
          </a:p>
        </p:txBody>
      </p:sp>
    </p:spTree>
    <p:extLst>
      <p:ext uri="{BB962C8B-B14F-4D97-AF65-F5344CB8AC3E}">
        <p14:creationId xmlns:p14="http://schemas.microsoft.com/office/powerpoint/2010/main" val="989054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9350B2-7CF3-477E-B71B-58661E2A869A}" type="slidenum">
              <a:rPr lang="en-US" smtClean="0"/>
              <a:pPr/>
              <a:t>39</a:t>
            </a:fld>
            <a:endParaRPr lang="en-US" dirty="0"/>
          </a:p>
        </p:txBody>
      </p:sp>
      <p:pic>
        <p:nvPicPr>
          <p:cNvPr id="5" name="Picture 4"/>
          <p:cNvPicPr>
            <a:picLocks noChangeAspect="1"/>
          </p:cNvPicPr>
          <p:nvPr/>
        </p:nvPicPr>
        <p:blipFill>
          <a:blip r:embed="rId2"/>
          <a:stretch>
            <a:fillRect/>
          </a:stretch>
        </p:blipFill>
        <p:spPr>
          <a:xfrm>
            <a:off x="3455948" y="1581519"/>
            <a:ext cx="5666765" cy="2909685"/>
          </a:xfrm>
          <a:prstGeom prst="rect">
            <a:avLst/>
          </a:prstGeom>
        </p:spPr>
      </p:pic>
      <p:pic>
        <p:nvPicPr>
          <p:cNvPr id="6" name="Picture 5"/>
          <p:cNvPicPr>
            <a:picLocks noChangeAspect="1"/>
          </p:cNvPicPr>
          <p:nvPr/>
        </p:nvPicPr>
        <p:blipFill>
          <a:blip r:embed="rId3"/>
          <a:stretch>
            <a:fillRect/>
          </a:stretch>
        </p:blipFill>
        <p:spPr>
          <a:xfrm>
            <a:off x="2845237" y="4850853"/>
            <a:ext cx="2688569" cy="1411048"/>
          </a:xfrm>
          <a:prstGeom prst="rect">
            <a:avLst/>
          </a:prstGeom>
        </p:spPr>
      </p:pic>
      <p:pic>
        <p:nvPicPr>
          <p:cNvPr id="7" name="Picture 6"/>
          <p:cNvPicPr>
            <a:picLocks noChangeAspect="1"/>
          </p:cNvPicPr>
          <p:nvPr/>
        </p:nvPicPr>
        <p:blipFill>
          <a:blip r:embed="rId4"/>
          <a:stretch>
            <a:fillRect/>
          </a:stretch>
        </p:blipFill>
        <p:spPr>
          <a:xfrm>
            <a:off x="5676341" y="4688788"/>
            <a:ext cx="3096344" cy="1735178"/>
          </a:xfrm>
          <a:prstGeom prst="rect">
            <a:avLst/>
          </a:prstGeom>
        </p:spPr>
      </p:pic>
      <p:sp>
        <p:nvSpPr>
          <p:cNvPr id="8" name="Rectangle 7"/>
          <p:cNvSpPr/>
          <p:nvPr/>
        </p:nvSpPr>
        <p:spPr>
          <a:xfrm>
            <a:off x="103503" y="1489856"/>
            <a:ext cx="2882277" cy="2062103"/>
          </a:xfrm>
          <a:prstGeom prst="rect">
            <a:avLst/>
          </a:prstGeom>
        </p:spPr>
        <p:txBody>
          <a:bodyPr wrap="square">
            <a:spAutoFit/>
          </a:bodyPr>
          <a:lstStyle/>
          <a:p>
            <a:pPr algn="just"/>
            <a:r>
              <a:rPr lang="en-US" sz="2000" b="1" dirty="0" smtClean="0"/>
              <a:t>Recall</a:t>
            </a:r>
            <a:r>
              <a:rPr lang="en-US" dirty="0" smtClean="0"/>
              <a:t>: For </a:t>
            </a:r>
            <a:r>
              <a:rPr lang="en-US" dirty="0"/>
              <a:t>convenience sake, letters are used to specify the electronic state (orbit) in a given shell (characterized by n) corresponding to the second quantum number l:</a:t>
            </a:r>
          </a:p>
        </p:txBody>
      </p:sp>
      <p:pic>
        <p:nvPicPr>
          <p:cNvPr id="10" name="Picture 9"/>
          <p:cNvPicPr>
            <a:picLocks noChangeAspect="1"/>
          </p:cNvPicPr>
          <p:nvPr/>
        </p:nvPicPr>
        <p:blipFill>
          <a:blip r:embed="rId5" cstate="print"/>
          <a:stretch>
            <a:fillRect/>
          </a:stretch>
        </p:blipFill>
        <p:spPr>
          <a:xfrm>
            <a:off x="401963" y="3551959"/>
            <a:ext cx="2113649" cy="2993362"/>
          </a:xfrm>
          <a:prstGeom prst="rect">
            <a:avLst/>
          </a:prstGeom>
        </p:spPr>
      </p:pic>
      <p:sp>
        <p:nvSpPr>
          <p:cNvPr id="13" name="Rectangle 12"/>
          <p:cNvSpPr/>
          <p:nvPr/>
        </p:nvSpPr>
        <p:spPr>
          <a:xfrm>
            <a:off x="1912848" y="561189"/>
            <a:ext cx="5148397" cy="584775"/>
          </a:xfrm>
          <a:prstGeom prst="rect">
            <a:avLst/>
          </a:prstGeom>
        </p:spPr>
        <p:txBody>
          <a:bodyPr wrap="none">
            <a:spAutoFit/>
          </a:bodyPr>
          <a:lstStyle/>
          <a:p>
            <a:r>
              <a:rPr lang="en-US" sz="3200" b="1" dirty="0" smtClean="0">
                <a:solidFill>
                  <a:srgbClr val="FF0000"/>
                </a:solidFill>
              </a:rPr>
              <a:t>Quantum numbers Explained</a:t>
            </a:r>
            <a:endParaRPr lang="en-US" sz="3200" b="1" dirty="0">
              <a:solidFill>
                <a:srgbClr val="FF0000"/>
              </a:solidFill>
            </a:endParaRPr>
          </a:p>
        </p:txBody>
      </p:sp>
    </p:spTree>
    <p:extLst>
      <p:ext uri="{BB962C8B-B14F-4D97-AF65-F5344CB8AC3E}">
        <p14:creationId xmlns:p14="http://schemas.microsoft.com/office/powerpoint/2010/main" val="889372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Nature of Light</a:t>
            </a:r>
          </a:p>
        </p:txBody>
      </p:sp>
      <p:sp>
        <p:nvSpPr>
          <p:cNvPr id="3" name="Text Placeholder 2"/>
          <p:cNvSpPr>
            <a:spLocks noGrp="1"/>
          </p:cNvSpPr>
          <p:nvPr>
            <p:ph type="body" idx="1"/>
          </p:nvPr>
        </p:nvSpPr>
        <p:spPr/>
        <p:txBody>
          <a:bodyPr/>
          <a:lstStyle/>
          <a:p>
            <a:pPr>
              <a:buFont typeface="Wingdings" panose="05000000000000000000" pitchFamily="2" charset="2"/>
              <a:buChar char="v"/>
            </a:pPr>
            <a:r>
              <a:rPr lang="en-US" sz="2400" dirty="0" smtClean="0"/>
              <a:t>Electromagnetic (EM) </a:t>
            </a:r>
            <a:r>
              <a:rPr lang="en-US" sz="2400" dirty="0"/>
              <a:t>radiation is an electric and magnetic disturbance traveling through space at the speed of light (2.998 × 108 m/s). </a:t>
            </a:r>
            <a:endParaRPr lang="en-US" sz="2400" dirty="0" smtClean="0"/>
          </a:p>
          <a:p>
            <a:pPr lvl="2">
              <a:buFont typeface="Wingdings" panose="05000000000000000000" pitchFamily="2" charset="2"/>
              <a:buChar char="v"/>
            </a:pPr>
            <a:r>
              <a:rPr lang="en-US" sz="2000" dirty="0" smtClean="0"/>
              <a:t>It </a:t>
            </a:r>
            <a:r>
              <a:rPr lang="en-US" sz="2000" dirty="0"/>
              <a:t>contains neither mass nor charge but travels in packets of radiant energy called </a:t>
            </a:r>
            <a:r>
              <a:rPr lang="en-US" sz="2000" b="1" dirty="0">
                <a:solidFill>
                  <a:srgbClr val="FF0000"/>
                </a:solidFill>
              </a:rPr>
              <a:t>photons, or quanta</a:t>
            </a:r>
            <a:r>
              <a:rPr lang="en-US" sz="2000" dirty="0"/>
              <a:t>. </a:t>
            </a:r>
            <a:endParaRPr lang="en-US" sz="2000" dirty="0" smtClean="0"/>
          </a:p>
          <a:p>
            <a:pPr lvl="2">
              <a:buFont typeface="Wingdings" panose="05000000000000000000" pitchFamily="2" charset="2"/>
              <a:buChar char="v"/>
            </a:pPr>
            <a:r>
              <a:rPr lang="en-US" sz="2000" dirty="0" smtClean="0"/>
              <a:t>EM </a:t>
            </a:r>
            <a:r>
              <a:rPr lang="en-US" sz="2000" dirty="0"/>
              <a:t>radiation </a:t>
            </a:r>
            <a:r>
              <a:rPr lang="en-US" sz="2000" dirty="0" smtClean="0"/>
              <a:t>are classified by wavelength into </a:t>
            </a:r>
            <a:r>
              <a:rPr lang="en-US" sz="2000" dirty="0"/>
              <a:t>radio </a:t>
            </a:r>
            <a:r>
              <a:rPr lang="en-US" sz="2000" dirty="0" smtClean="0"/>
              <a:t>waves, </a:t>
            </a:r>
            <a:r>
              <a:rPr lang="en-US" sz="2000" dirty="0"/>
              <a:t>microwaves, </a:t>
            </a:r>
            <a:r>
              <a:rPr lang="en-US" sz="2000" dirty="0" smtClean="0"/>
              <a:t>infrared</a:t>
            </a:r>
            <a:r>
              <a:rPr lang="en-US" sz="2000" dirty="0"/>
              <a:t>, ultraviolet, </a:t>
            </a:r>
            <a:r>
              <a:rPr lang="en-US" sz="2000" b="1" dirty="0"/>
              <a:t>the visible region we perceive as </a:t>
            </a:r>
            <a:r>
              <a:rPr lang="en-US" sz="2000" b="1" dirty="0" smtClean="0"/>
              <a:t>light, </a:t>
            </a:r>
            <a:r>
              <a:rPr lang="en-US" sz="2000" dirty="0" smtClean="0"/>
              <a:t>gamma and </a:t>
            </a:r>
            <a:r>
              <a:rPr lang="en-US" sz="2000" dirty="0"/>
              <a:t>x-rays. </a:t>
            </a:r>
            <a:endParaRPr lang="en-US" sz="2000" dirty="0" smtClean="0"/>
          </a:p>
          <a:p>
            <a:pPr lvl="2">
              <a:buFont typeface="Wingdings" panose="05000000000000000000" pitchFamily="2" charset="2"/>
              <a:buChar char="v"/>
            </a:pPr>
            <a:r>
              <a:rPr lang="en-US" sz="2000" dirty="0" smtClean="0"/>
              <a:t>Some </a:t>
            </a:r>
            <a:r>
              <a:rPr lang="en-US" sz="2000" dirty="0"/>
              <a:t>sources of EM radiation include sources in the cosmos (e.g., the sun and stars), radioactive elements, and manufactured devices.</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4</a:t>
            </a:fld>
            <a:endParaRPr lang="en-US"/>
          </a:p>
        </p:txBody>
      </p:sp>
    </p:spTree>
    <p:extLst>
      <p:ext uri="{BB962C8B-B14F-4D97-AF65-F5344CB8AC3E}">
        <p14:creationId xmlns:p14="http://schemas.microsoft.com/office/powerpoint/2010/main" val="20736205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9350B2-7CF3-477E-B71B-58661E2A869A}" type="slidenum">
              <a:rPr lang="en-US" smtClean="0"/>
              <a:pPr/>
              <a:t>40</a:t>
            </a:fld>
            <a:endParaRPr lang="en-US" dirty="0"/>
          </a:p>
        </p:txBody>
      </p:sp>
      <p:pic>
        <p:nvPicPr>
          <p:cNvPr id="5" name="Picture 4"/>
          <p:cNvPicPr>
            <a:picLocks noChangeAspect="1"/>
          </p:cNvPicPr>
          <p:nvPr/>
        </p:nvPicPr>
        <p:blipFill>
          <a:blip r:embed="rId2"/>
          <a:stretch>
            <a:fillRect/>
          </a:stretch>
        </p:blipFill>
        <p:spPr>
          <a:xfrm>
            <a:off x="714348" y="2357430"/>
            <a:ext cx="7747907" cy="2857520"/>
          </a:xfrm>
          <a:prstGeom prst="rect">
            <a:avLst/>
          </a:prstGeom>
        </p:spPr>
      </p:pic>
    </p:spTree>
    <p:extLst>
      <p:ext uri="{BB962C8B-B14F-4D97-AF65-F5344CB8AC3E}">
        <p14:creationId xmlns:p14="http://schemas.microsoft.com/office/powerpoint/2010/main" val="38096257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52400"/>
            <a:ext cx="9144000" cy="1143000"/>
          </a:xfrm>
        </p:spPr>
        <p:txBody>
          <a:bodyPr>
            <a:normAutofit/>
          </a:bodyPr>
          <a:lstStyle/>
          <a:p>
            <a:r>
              <a:rPr lang="en-GB" dirty="0"/>
              <a:t>Building up electron configurations</a:t>
            </a:r>
          </a:p>
        </p:txBody>
      </p:sp>
      <p:sp>
        <p:nvSpPr>
          <p:cNvPr id="7" name="Content Placeholder 6"/>
          <p:cNvSpPr>
            <a:spLocks noGrp="1"/>
          </p:cNvSpPr>
          <p:nvPr>
            <p:ph idx="1"/>
          </p:nvPr>
        </p:nvSpPr>
        <p:spPr>
          <a:xfrm>
            <a:off x="0" y="1447800"/>
            <a:ext cx="9144000" cy="5334000"/>
          </a:xfrm>
        </p:spPr>
        <p:txBody>
          <a:bodyPr>
            <a:normAutofit fontScale="70000" lnSpcReduction="20000"/>
          </a:bodyPr>
          <a:lstStyle/>
          <a:p>
            <a:pPr algn="just"/>
            <a:r>
              <a:rPr lang="en-GB" dirty="0"/>
              <a:t>An </a:t>
            </a:r>
            <a:r>
              <a:rPr lang="en-GB" b="1" dirty="0">
                <a:solidFill>
                  <a:srgbClr val="FF0000"/>
                </a:solidFill>
              </a:rPr>
              <a:t>electron configuration </a:t>
            </a:r>
            <a:r>
              <a:rPr lang="en-GB" dirty="0"/>
              <a:t>is a list of the occupied orbitals and the number of electrons in each.</a:t>
            </a:r>
          </a:p>
          <a:p>
            <a:pPr algn="just"/>
            <a:endParaRPr lang="en-GB" dirty="0"/>
          </a:p>
          <a:p>
            <a:pPr algn="just"/>
            <a:r>
              <a:rPr lang="en-GB" dirty="0"/>
              <a:t>Electronic configuration of an atom is written in accordance with the number of electrons found in each energy level available in the atomic structure of an element starting with the energy level numbered 1 or K</a:t>
            </a:r>
          </a:p>
          <a:p>
            <a:pPr algn="just"/>
            <a:endParaRPr lang="en-GB" dirty="0"/>
          </a:p>
          <a:p>
            <a:pPr algn="just"/>
            <a:r>
              <a:rPr lang="en-GB" dirty="0"/>
              <a:t>For example </a:t>
            </a:r>
            <a:r>
              <a:rPr lang="en-GB" baseline="30000" dirty="0"/>
              <a:t>23</a:t>
            </a:r>
            <a:r>
              <a:rPr lang="en-GB" baseline="-25000" dirty="0"/>
              <a:t>11</a:t>
            </a:r>
            <a:r>
              <a:rPr lang="en-GB" dirty="0"/>
              <a:t>Na = 2, 8, 1</a:t>
            </a:r>
          </a:p>
          <a:p>
            <a:pPr algn="just"/>
            <a:endParaRPr lang="en-GB" dirty="0"/>
          </a:p>
          <a:p>
            <a:pPr algn="just"/>
            <a:r>
              <a:rPr lang="en-GB" dirty="0"/>
              <a:t>[Ne] 3s</a:t>
            </a:r>
            <a:r>
              <a:rPr lang="en-GB" baseline="30000" dirty="0"/>
              <a:t>1</a:t>
            </a:r>
            <a:endParaRPr lang="en-GB" dirty="0"/>
          </a:p>
          <a:p>
            <a:pPr algn="just"/>
            <a:endParaRPr lang="en-GB" dirty="0"/>
          </a:p>
          <a:p>
            <a:pPr algn="just"/>
            <a:r>
              <a:rPr lang="en-GB" b="1" dirty="0">
                <a:solidFill>
                  <a:srgbClr val="FF0000"/>
                </a:solidFill>
              </a:rPr>
              <a:t>1s</a:t>
            </a:r>
            <a:r>
              <a:rPr lang="en-GB" b="1" baseline="30000" dirty="0">
                <a:solidFill>
                  <a:srgbClr val="FF0000"/>
                </a:solidFill>
              </a:rPr>
              <a:t>2</a:t>
            </a:r>
            <a:r>
              <a:rPr lang="en-GB" b="1" dirty="0">
                <a:solidFill>
                  <a:srgbClr val="FF0000"/>
                </a:solidFill>
              </a:rPr>
              <a:t>2s</a:t>
            </a:r>
            <a:r>
              <a:rPr lang="en-GB" b="1" baseline="30000" dirty="0">
                <a:solidFill>
                  <a:srgbClr val="FF0000"/>
                </a:solidFill>
              </a:rPr>
              <a:t>2</a:t>
            </a:r>
            <a:r>
              <a:rPr lang="en-GB" b="1" dirty="0">
                <a:solidFill>
                  <a:srgbClr val="FF0000"/>
                </a:solidFill>
              </a:rPr>
              <a:t>2p</a:t>
            </a:r>
            <a:r>
              <a:rPr lang="en-GB" b="1" baseline="30000" dirty="0">
                <a:solidFill>
                  <a:srgbClr val="FF0000"/>
                </a:solidFill>
              </a:rPr>
              <a:t>6</a:t>
            </a:r>
            <a:r>
              <a:rPr lang="en-GB" b="1" dirty="0">
                <a:solidFill>
                  <a:srgbClr val="FF0000"/>
                </a:solidFill>
              </a:rPr>
              <a:t>3s</a:t>
            </a:r>
            <a:r>
              <a:rPr lang="en-GB" b="1" baseline="30000" dirty="0">
                <a:solidFill>
                  <a:srgbClr val="FF0000"/>
                </a:solidFill>
              </a:rPr>
              <a:t>1  </a:t>
            </a:r>
            <a:r>
              <a:rPr lang="en-GB" dirty="0"/>
              <a:t>- </a:t>
            </a:r>
            <a:r>
              <a:rPr lang="en-GB" b="1" dirty="0"/>
              <a:t>How do we achieve this?</a:t>
            </a:r>
          </a:p>
          <a:p>
            <a:pPr algn="just"/>
            <a:endParaRPr lang="en-GB" dirty="0"/>
          </a:p>
          <a:p>
            <a:pPr algn="just"/>
            <a:r>
              <a:rPr lang="en-GB" dirty="0"/>
              <a:t>Some important laws enable us to make use of these quantum rules for the characterization of electronic states in multi-electron systems: </a:t>
            </a:r>
          </a:p>
          <a:p>
            <a:pPr marL="0" indent="0" algn="just">
              <a:buNone/>
            </a:pPr>
            <a:endParaRPr lang="en-GB" sz="2800"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41</a:t>
            </a:fld>
            <a:endParaRPr lang="en-US" dirty="0"/>
          </a:p>
        </p:txBody>
      </p:sp>
      <p:pic>
        <p:nvPicPr>
          <p:cNvPr id="2" name="Picture 1">
            <a:extLst>
              <a:ext uri="{FF2B5EF4-FFF2-40B4-BE49-F238E27FC236}">
                <a16:creationId xmlns:a16="http://schemas.microsoft.com/office/drawing/2014/main" id="{654F68FA-3A35-4318-B2C8-BACC3F9E9954}"/>
              </a:ext>
            </a:extLst>
          </p:cNvPr>
          <p:cNvPicPr>
            <a:picLocks noChangeAspect="1"/>
          </p:cNvPicPr>
          <p:nvPr/>
        </p:nvPicPr>
        <p:blipFill>
          <a:blip r:embed="rId2"/>
          <a:stretch>
            <a:fillRect/>
          </a:stretch>
        </p:blipFill>
        <p:spPr>
          <a:xfrm>
            <a:off x="5486401" y="3276601"/>
            <a:ext cx="3581399" cy="2133599"/>
          </a:xfrm>
          <a:prstGeom prst="rect">
            <a:avLst/>
          </a:prstGeom>
        </p:spPr>
      </p:pic>
    </p:spTree>
    <p:extLst>
      <p:ext uri="{BB962C8B-B14F-4D97-AF65-F5344CB8AC3E}">
        <p14:creationId xmlns:p14="http://schemas.microsoft.com/office/powerpoint/2010/main" val="28468354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Principles that govern the arrangement of electrons in an atom</a:t>
            </a:r>
            <a:endParaRPr lang="en-US" dirty="0"/>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59350B2-7CF3-477E-B71B-58661E2A869A}" type="slidenum">
              <a:rPr kumimoji="0" lang="en-US" sz="1100" b="1" i="0" u="none" strike="noStrike" kern="1200" cap="none" spc="0" normalizeH="0" baseline="0" noProof="0" smtClean="0">
                <a:ln>
                  <a:noFill/>
                </a:ln>
                <a:solidFill>
                  <a:srgbClr val="D5E3FF">
                    <a:lumMod val="10000"/>
                  </a:srgbClr>
                </a:solidFill>
                <a:effectLst>
                  <a:outerShdw blurRad="38100" dist="38100" dir="2700000" algn="tl">
                    <a:srgbClr val="000000">
                      <a:alpha val="43137"/>
                    </a:srgbClr>
                  </a:outerShdw>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42</a:t>
            </a:fld>
            <a:endParaRPr kumimoji="0" lang="en-US" sz="1100" b="1" i="0" u="none" strike="noStrike" kern="1200" cap="none" spc="0" normalizeH="0" baseline="0" noProof="0" dirty="0">
              <a:ln>
                <a:noFill/>
              </a:ln>
              <a:solidFill>
                <a:srgbClr val="D5E3FF">
                  <a:lumMod val="10000"/>
                </a:srgbClr>
              </a:solidFill>
              <a:effectLst>
                <a:outerShdw blurRad="38100" dist="38100" dir="2700000" algn="tl">
                  <a:srgbClr val="000000">
                    <a:alpha val="43137"/>
                  </a:srgbClr>
                </a:outerShdw>
              </a:effectLst>
              <a:uLnTx/>
              <a:uFillTx/>
              <a:latin typeface="Calibri"/>
              <a:ea typeface="+mn-ea"/>
              <a:cs typeface="+mn-cs"/>
            </a:endParaRPr>
          </a:p>
        </p:txBody>
      </p:sp>
      <p:sp>
        <p:nvSpPr>
          <p:cNvPr id="5" name="Rectangle 4"/>
          <p:cNvSpPr/>
          <p:nvPr/>
        </p:nvSpPr>
        <p:spPr>
          <a:xfrm>
            <a:off x="105546" y="1700808"/>
            <a:ext cx="8642917" cy="1569660"/>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srgbClr val="002060"/>
                </a:solidFill>
                <a:effectLst/>
                <a:uLnTx/>
                <a:uFillTx/>
                <a:latin typeface="Calibri"/>
                <a:ea typeface="+mn-ea"/>
                <a:cs typeface="+mn-cs"/>
              </a:rPr>
              <a:t>Electrons are arranged in an orbital by three </a:t>
            </a:r>
            <a:r>
              <a:rPr kumimoji="0" lang="en-US" sz="2400" b="0" i="0" u="none" strike="noStrike" kern="1200" cap="none" spc="0" normalizeH="0" baseline="0" noProof="0" dirty="0" smtClean="0">
                <a:ln>
                  <a:noFill/>
                </a:ln>
                <a:solidFill>
                  <a:srgbClr val="002060"/>
                </a:solidFill>
                <a:effectLst/>
                <a:uLnTx/>
                <a:uFillTx/>
                <a:latin typeface="Calibri"/>
                <a:ea typeface="+mn-ea"/>
                <a:cs typeface="+mn-cs"/>
              </a:rPr>
              <a:t>principles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smtClean="0">
                <a:ln>
                  <a:noFill/>
                </a:ln>
                <a:solidFill>
                  <a:srgbClr val="002060"/>
                </a:solidFill>
                <a:effectLst/>
                <a:uLnTx/>
                <a:uFillTx/>
                <a:latin typeface="Calibri"/>
                <a:ea typeface="+mn-ea"/>
                <a:cs typeface="+mn-cs"/>
              </a:rPr>
              <a:t> </a:t>
            </a:r>
            <a:r>
              <a:rPr kumimoji="0" lang="en-US" sz="2400" b="0" i="0" u="none" strike="noStrike" kern="1200" cap="none" spc="0" normalizeH="0" baseline="0" noProof="0" dirty="0">
                <a:ln>
                  <a:noFill/>
                </a:ln>
                <a:solidFill>
                  <a:srgbClr val="002060"/>
                </a:solidFill>
                <a:effectLst/>
                <a:uLnTx/>
                <a:uFillTx/>
                <a:latin typeface="Calibri"/>
                <a:ea typeface="+mn-ea"/>
                <a:cs typeface="+mn-cs"/>
              </a:rPr>
              <a:t>the </a:t>
            </a:r>
            <a:r>
              <a:rPr kumimoji="0" lang="en-US" sz="2400" b="0" i="0" u="none" strike="noStrike" kern="1200" cap="none" spc="0" normalizeH="0" baseline="0" noProof="0" dirty="0" err="1">
                <a:ln>
                  <a:noFill/>
                </a:ln>
                <a:solidFill>
                  <a:srgbClr val="002060"/>
                </a:solidFill>
                <a:effectLst/>
                <a:uLnTx/>
                <a:uFillTx/>
                <a:latin typeface="Calibri"/>
                <a:ea typeface="+mn-ea"/>
                <a:cs typeface="+mn-cs"/>
              </a:rPr>
              <a:t>Aufbau</a:t>
            </a:r>
            <a:r>
              <a:rPr kumimoji="0" lang="en-US" sz="2400" b="0" i="0" u="none" strike="noStrike" kern="1200" cap="none" spc="0" normalizeH="0" baseline="0" noProof="0" dirty="0">
                <a:ln>
                  <a:noFill/>
                </a:ln>
                <a:solidFill>
                  <a:srgbClr val="002060"/>
                </a:solidFill>
                <a:effectLst/>
                <a:uLnTx/>
                <a:uFillTx/>
                <a:latin typeface="Calibri"/>
                <a:ea typeface="+mn-ea"/>
                <a:cs typeface="+mn-cs"/>
              </a:rPr>
              <a:t> </a:t>
            </a:r>
            <a:r>
              <a:rPr kumimoji="0" lang="en-US" sz="2400" b="0" i="0" u="none" strike="noStrike" kern="1200" cap="none" spc="0" normalizeH="0" baseline="0" noProof="0" dirty="0" smtClean="0">
                <a:ln>
                  <a:noFill/>
                </a:ln>
                <a:solidFill>
                  <a:srgbClr val="002060"/>
                </a:solidFill>
                <a:effectLst/>
                <a:uLnTx/>
                <a:uFillTx/>
                <a:latin typeface="Calibri"/>
                <a:ea typeface="+mn-ea"/>
                <a:cs typeface="+mn-cs"/>
              </a:rPr>
              <a:t>Principle</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smtClean="0">
                <a:ln>
                  <a:noFill/>
                </a:ln>
                <a:solidFill>
                  <a:srgbClr val="002060"/>
                </a:solidFill>
                <a:effectLst/>
                <a:uLnTx/>
                <a:uFillTx/>
                <a:latin typeface="Calibri"/>
                <a:ea typeface="+mn-ea"/>
                <a:cs typeface="+mn-cs"/>
              </a:rPr>
              <a:t>the </a:t>
            </a:r>
            <a:r>
              <a:rPr kumimoji="0" lang="en-US" sz="2400" b="0" i="0" u="none" strike="noStrike" kern="1200" cap="none" spc="0" normalizeH="0" baseline="0" noProof="0" dirty="0">
                <a:ln>
                  <a:noFill/>
                </a:ln>
                <a:solidFill>
                  <a:srgbClr val="002060"/>
                </a:solidFill>
                <a:effectLst/>
                <a:uLnTx/>
                <a:uFillTx/>
                <a:latin typeface="Calibri"/>
                <a:ea typeface="+mn-ea"/>
                <a:cs typeface="+mn-cs"/>
              </a:rPr>
              <a:t>Pauli-Exclusion </a:t>
            </a:r>
            <a:r>
              <a:rPr kumimoji="0" lang="en-US" sz="2400" b="0" i="0" u="none" strike="noStrike" kern="1200" cap="none" spc="0" normalizeH="0" baseline="0" noProof="0" dirty="0" smtClean="0">
                <a:ln>
                  <a:noFill/>
                </a:ln>
                <a:solidFill>
                  <a:srgbClr val="002060"/>
                </a:solidFill>
                <a:effectLst/>
                <a:uLnTx/>
                <a:uFillTx/>
                <a:latin typeface="Calibri"/>
                <a:ea typeface="+mn-ea"/>
                <a:cs typeface="+mn-cs"/>
              </a:rPr>
              <a:t>Principle</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smtClean="0">
                <a:ln>
                  <a:noFill/>
                </a:ln>
                <a:solidFill>
                  <a:srgbClr val="002060"/>
                </a:solidFill>
                <a:effectLst/>
                <a:uLnTx/>
                <a:uFillTx/>
                <a:latin typeface="Calibri"/>
                <a:ea typeface="+mn-ea"/>
                <a:cs typeface="+mn-cs"/>
              </a:rPr>
              <a:t> </a:t>
            </a:r>
            <a:r>
              <a:rPr kumimoji="0" lang="en-US" sz="2400" b="0" i="0" u="none" strike="noStrike" kern="1200" cap="none" spc="0" normalizeH="0" baseline="0" noProof="0" dirty="0">
                <a:ln>
                  <a:noFill/>
                </a:ln>
                <a:solidFill>
                  <a:srgbClr val="002060"/>
                </a:solidFill>
                <a:effectLst/>
                <a:uLnTx/>
                <a:uFillTx/>
                <a:latin typeface="Calibri"/>
                <a:ea typeface="+mn-ea"/>
                <a:cs typeface="+mn-cs"/>
              </a:rPr>
              <a:t>Hund's Rule.</a:t>
            </a:r>
          </a:p>
        </p:txBody>
      </p:sp>
      <p:sp>
        <p:nvSpPr>
          <p:cNvPr id="6" name="Rectangle 5"/>
          <p:cNvSpPr/>
          <p:nvPr/>
        </p:nvSpPr>
        <p:spPr>
          <a:xfrm>
            <a:off x="0" y="3815477"/>
            <a:ext cx="8964488"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FF0000"/>
                </a:solidFill>
                <a:effectLst/>
                <a:uLnTx/>
                <a:uFillTx/>
                <a:latin typeface="Calibri"/>
                <a:ea typeface="+mn-ea"/>
                <a:cs typeface="+mn-cs"/>
              </a:rPr>
              <a:t>Aufbau</a:t>
            </a:r>
            <a:r>
              <a:rPr kumimoji="0" lang="en-US" sz="2400" b="1" i="0" u="none" strike="noStrike" kern="1200" cap="none" spc="0" normalizeH="0" baseline="0" noProof="0" dirty="0">
                <a:ln>
                  <a:noFill/>
                </a:ln>
                <a:solidFill>
                  <a:srgbClr val="FF0000"/>
                </a:solidFill>
                <a:effectLst/>
                <a:uLnTx/>
                <a:uFillTx/>
                <a:latin typeface="Calibri"/>
                <a:ea typeface="+mn-ea"/>
                <a:cs typeface="+mn-cs"/>
              </a:rPr>
              <a:t> Principle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smtClean="0">
                <a:ln>
                  <a:noFill/>
                </a:ln>
                <a:solidFill>
                  <a:srgbClr val="002060"/>
                </a:solidFill>
                <a:effectLst/>
                <a:uLnTx/>
                <a:uFillTx/>
                <a:latin typeface="Calibri"/>
                <a:ea typeface="+mn-ea"/>
                <a:cs typeface="+mn-cs"/>
              </a:rPr>
              <a:t>The </a:t>
            </a:r>
            <a:r>
              <a:rPr kumimoji="0" lang="en-US" sz="2400" b="0" i="0" u="none" strike="noStrike" kern="1200" cap="none" spc="0" normalizeH="0" baseline="0" noProof="0" dirty="0" err="1">
                <a:ln>
                  <a:noFill/>
                </a:ln>
                <a:solidFill>
                  <a:srgbClr val="002060"/>
                </a:solidFill>
                <a:effectLst/>
                <a:uLnTx/>
                <a:uFillTx/>
                <a:latin typeface="Calibri"/>
                <a:ea typeface="+mn-ea"/>
                <a:cs typeface="+mn-cs"/>
              </a:rPr>
              <a:t>Aufbau</a:t>
            </a:r>
            <a:r>
              <a:rPr kumimoji="0" lang="en-US" sz="2400" b="0" i="0" u="none" strike="noStrike" kern="1200" cap="none" spc="0" normalizeH="0" baseline="0" noProof="0" dirty="0">
                <a:ln>
                  <a:noFill/>
                </a:ln>
                <a:solidFill>
                  <a:srgbClr val="002060"/>
                </a:solidFill>
                <a:effectLst/>
                <a:uLnTx/>
                <a:uFillTx/>
                <a:latin typeface="Calibri"/>
                <a:ea typeface="+mn-ea"/>
                <a:cs typeface="+mn-cs"/>
              </a:rPr>
              <a:t> Principle, also called the </a:t>
            </a:r>
            <a:r>
              <a:rPr kumimoji="0" lang="en-US" sz="2400" b="1" i="0" u="none" strike="noStrike" kern="1200" cap="none" spc="0" normalizeH="0" baseline="0" noProof="0" dirty="0">
                <a:ln>
                  <a:noFill/>
                </a:ln>
                <a:solidFill>
                  <a:srgbClr val="002060"/>
                </a:solidFill>
                <a:effectLst/>
                <a:uLnTx/>
                <a:uFillTx/>
                <a:latin typeface="Calibri"/>
                <a:ea typeface="+mn-ea"/>
                <a:cs typeface="+mn-cs"/>
              </a:rPr>
              <a:t>building-up principle</a:t>
            </a:r>
            <a:r>
              <a:rPr kumimoji="0" lang="en-US" sz="2400" b="0" i="0" u="none" strike="noStrike" kern="1200" cap="none" spc="0" normalizeH="0" baseline="0" noProof="0" dirty="0">
                <a:ln>
                  <a:noFill/>
                </a:ln>
                <a:solidFill>
                  <a:srgbClr val="002060"/>
                </a:solidFill>
                <a:effectLst/>
                <a:uLnTx/>
                <a:uFillTx/>
                <a:latin typeface="Calibri"/>
                <a:ea typeface="+mn-ea"/>
                <a:cs typeface="+mn-cs"/>
              </a:rPr>
              <a:t>, states that </a:t>
            </a:r>
            <a:r>
              <a:rPr kumimoji="0" lang="en-US" sz="2400" b="1" i="0" u="none" strike="noStrike" kern="1200" cap="none" spc="0" normalizeH="0" baseline="0" noProof="0" dirty="0" smtClean="0">
                <a:ln>
                  <a:noFill/>
                </a:ln>
                <a:solidFill>
                  <a:srgbClr val="002060"/>
                </a:solidFill>
                <a:effectLst/>
                <a:uLnTx/>
                <a:uFillTx/>
                <a:latin typeface="Calibri"/>
                <a:ea typeface="+mn-ea"/>
                <a:cs typeface="+mn-cs"/>
              </a:rPr>
              <a:t>electrons </a:t>
            </a:r>
            <a:r>
              <a:rPr kumimoji="0" lang="en-US" sz="2400" b="1" i="0" u="none" strike="noStrike" kern="1200" cap="none" spc="0" normalizeH="0" baseline="0" noProof="0" dirty="0">
                <a:ln>
                  <a:noFill/>
                </a:ln>
                <a:solidFill>
                  <a:srgbClr val="002060"/>
                </a:solidFill>
                <a:effectLst/>
                <a:uLnTx/>
                <a:uFillTx/>
                <a:latin typeface="Calibri"/>
                <a:ea typeface="+mn-ea"/>
                <a:cs typeface="+mn-cs"/>
              </a:rPr>
              <a:t>occupy orbitals in order of increasing energy. </a:t>
            </a:r>
            <a:r>
              <a:rPr kumimoji="0" lang="en-US" sz="2400" b="0" i="0" u="none" strike="noStrike" kern="1200" cap="none" spc="0" normalizeH="0" baseline="0" noProof="0" dirty="0">
                <a:ln>
                  <a:noFill/>
                </a:ln>
                <a:solidFill>
                  <a:srgbClr val="002060"/>
                </a:solidFill>
                <a:effectLst/>
                <a:uLnTx/>
                <a:uFillTx/>
                <a:latin typeface="Calibri"/>
                <a:ea typeface="+mn-ea"/>
                <a:cs typeface="+mn-cs"/>
              </a:rPr>
              <a:t>The order of occupation is as follows: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a:ea typeface="+mn-ea"/>
                <a:cs typeface="+mn-cs"/>
              </a:rPr>
              <a:t>1s&lt;2s&lt;2p&lt;3s&lt;3p&lt;4s&lt;3d&lt;4p&lt;5s&lt;4d&lt;5p&lt;6s&lt;4f&lt;5d&lt;6p&lt;7s&lt;5f&lt;6d&lt;7p</a:t>
            </a:r>
          </a:p>
        </p:txBody>
      </p:sp>
    </p:spTree>
    <p:extLst>
      <p:ext uri="{BB962C8B-B14F-4D97-AF65-F5344CB8AC3E}">
        <p14:creationId xmlns:p14="http://schemas.microsoft.com/office/powerpoint/2010/main" val="3959538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52400"/>
            <a:ext cx="9144000" cy="1143000"/>
          </a:xfrm>
        </p:spPr>
        <p:txBody>
          <a:bodyPr>
            <a:normAutofit fontScale="90000"/>
          </a:bodyPr>
          <a:lstStyle/>
          <a:p>
            <a:r>
              <a:rPr lang="en-GB" dirty="0" smtClean="0"/>
              <a:t>Principles that govern the arrangement of electrons in an atom</a:t>
            </a:r>
            <a:endParaRPr lang="en-GB" dirty="0"/>
          </a:p>
        </p:txBody>
      </p:sp>
      <p:sp>
        <p:nvSpPr>
          <p:cNvPr id="7" name="Content Placeholder 6"/>
          <p:cNvSpPr>
            <a:spLocks noGrp="1"/>
          </p:cNvSpPr>
          <p:nvPr>
            <p:ph idx="1"/>
          </p:nvPr>
        </p:nvSpPr>
        <p:spPr>
          <a:xfrm>
            <a:off x="0" y="1371600"/>
            <a:ext cx="9144000" cy="5562600"/>
          </a:xfrm>
        </p:spPr>
        <p:txBody>
          <a:bodyPr>
            <a:normAutofit fontScale="77500" lnSpcReduction="20000"/>
          </a:bodyPr>
          <a:lstStyle/>
          <a:p>
            <a:r>
              <a:rPr lang="en-GB" sz="3400" b="1" i="1" dirty="0" smtClean="0">
                <a:solidFill>
                  <a:srgbClr val="FF0000"/>
                </a:solidFill>
              </a:rPr>
              <a:t>The </a:t>
            </a:r>
            <a:r>
              <a:rPr lang="en-GB" sz="3400" b="1" i="1" dirty="0" err="1" smtClean="0">
                <a:solidFill>
                  <a:srgbClr val="FF0000"/>
                </a:solidFill>
              </a:rPr>
              <a:t>Aufbau</a:t>
            </a:r>
            <a:r>
              <a:rPr lang="en-GB" sz="3400" b="1" i="1" dirty="0" smtClean="0">
                <a:solidFill>
                  <a:srgbClr val="FF0000"/>
                </a:solidFill>
              </a:rPr>
              <a:t> </a:t>
            </a:r>
            <a:r>
              <a:rPr lang="en-GB" sz="3400" b="1" i="1" dirty="0">
                <a:solidFill>
                  <a:srgbClr val="FF0000"/>
                </a:solidFill>
              </a:rPr>
              <a:t>or building </a:t>
            </a:r>
            <a:r>
              <a:rPr lang="en-GB" sz="3400" b="1" i="1" dirty="0" smtClean="0">
                <a:solidFill>
                  <a:srgbClr val="FF0000"/>
                </a:solidFill>
              </a:rPr>
              <a:t>principles</a:t>
            </a:r>
            <a:r>
              <a:rPr lang="en-GB" sz="3400" dirty="0"/>
              <a:t> </a:t>
            </a:r>
            <a:r>
              <a:rPr lang="en-GB" sz="3400" dirty="0" smtClean="0"/>
              <a:t>shows that electrons </a:t>
            </a:r>
            <a:r>
              <a:rPr lang="en-GB" sz="3400" dirty="0"/>
              <a:t>are filled into orbitals in order of increasing </a:t>
            </a:r>
            <a:r>
              <a:rPr lang="en-GB" sz="3400" dirty="0" smtClean="0"/>
              <a:t>energy</a:t>
            </a:r>
          </a:p>
          <a:p>
            <a:pPr algn="just"/>
            <a:endParaRPr lang="en-GB" sz="3400" baseline="-25000" dirty="0"/>
          </a:p>
          <a:p>
            <a:pPr algn="just"/>
            <a:r>
              <a:rPr lang="en-GB" sz="3400" dirty="0"/>
              <a:t>The </a:t>
            </a:r>
            <a:r>
              <a:rPr lang="en-GB" sz="3400" b="1" dirty="0"/>
              <a:t>ground state electron configuration </a:t>
            </a:r>
            <a:r>
              <a:rPr lang="en-GB" sz="3400" dirty="0"/>
              <a:t>is built by filling the lowest energy orbitals first while obeying the other 2 laws (Pauli principle and Hund’s rule).</a:t>
            </a:r>
          </a:p>
          <a:p>
            <a:pPr algn="just"/>
            <a:endParaRPr lang="en-GB" sz="3400" baseline="-25000" dirty="0"/>
          </a:p>
          <a:p>
            <a:pPr algn="just"/>
            <a:r>
              <a:rPr lang="en-GB" sz="3400" dirty="0"/>
              <a:t>The electron configuration of lowest energy is termed the </a:t>
            </a:r>
            <a:r>
              <a:rPr lang="en-GB" sz="3400" b="1" dirty="0"/>
              <a:t>ground state electronic configuration</a:t>
            </a:r>
            <a:r>
              <a:rPr lang="en-GB" sz="3400" dirty="0"/>
              <a:t>.</a:t>
            </a:r>
          </a:p>
          <a:p>
            <a:pPr algn="just"/>
            <a:endParaRPr lang="en-GB" sz="3400" baseline="-25000" dirty="0"/>
          </a:p>
          <a:p>
            <a:pPr algn="just"/>
            <a:r>
              <a:rPr lang="en-GB" sz="3400" dirty="0"/>
              <a:t>The build-up of the electronic states of an atom is obtained by placing the electrons first in the orbitals of lowest energy (the build-up principle or “construction principle”).</a:t>
            </a:r>
          </a:p>
          <a:p>
            <a:pPr algn="just"/>
            <a:endParaRPr lang="en-GB" sz="3400" baseline="-25000" dirty="0"/>
          </a:p>
          <a:p>
            <a:pPr algn="just"/>
            <a:r>
              <a:rPr lang="en-GB" sz="3400" dirty="0"/>
              <a:t>For example </a:t>
            </a:r>
            <a:r>
              <a:rPr lang="en-GB" sz="3400" baseline="30000" dirty="0"/>
              <a:t>23</a:t>
            </a:r>
            <a:r>
              <a:rPr lang="en-GB" sz="3400" baseline="-25000" dirty="0"/>
              <a:t>11</a:t>
            </a:r>
            <a:r>
              <a:rPr lang="en-GB" sz="3400" dirty="0"/>
              <a:t>Na = </a:t>
            </a:r>
            <a:r>
              <a:rPr lang="en-GB" sz="3400" b="1" dirty="0">
                <a:solidFill>
                  <a:srgbClr val="FF0000"/>
                </a:solidFill>
              </a:rPr>
              <a:t>1s</a:t>
            </a:r>
            <a:r>
              <a:rPr lang="en-GB" sz="3400" b="1" baseline="30000" dirty="0">
                <a:solidFill>
                  <a:srgbClr val="FF0000"/>
                </a:solidFill>
              </a:rPr>
              <a:t>2</a:t>
            </a:r>
            <a:r>
              <a:rPr lang="en-GB" sz="3400" b="1" dirty="0">
                <a:solidFill>
                  <a:srgbClr val="FF0000"/>
                </a:solidFill>
              </a:rPr>
              <a:t>2s</a:t>
            </a:r>
            <a:r>
              <a:rPr lang="en-GB" sz="3400" b="1" baseline="30000" dirty="0">
                <a:solidFill>
                  <a:srgbClr val="FF0000"/>
                </a:solidFill>
              </a:rPr>
              <a:t>2</a:t>
            </a:r>
            <a:r>
              <a:rPr lang="en-GB" sz="3400" b="1" dirty="0">
                <a:solidFill>
                  <a:srgbClr val="FF0000"/>
                </a:solidFill>
              </a:rPr>
              <a:t>2p</a:t>
            </a:r>
            <a:r>
              <a:rPr lang="en-GB" sz="3400" b="1" baseline="30000" dirty="0">
                <a:solidFill>
                  <a:srgbClr val="FF0000"/>
                </a:solidFill>
              </a:rPr>
              <a:t>6</a:t>
            </a:r>
            <a:r>
              <a:rPr lang="en-GB" sz="3400" b="1" dirty="0">
                <a:solidFill>
                  <a:srgbClr val="FF0000"/>
                </a:solidFill>
              </a:rPr>
              <a:t>3s</a:t>
            </a:r>
            <a:r>
              <a:rPr lang="en-GB" sz="3400" b="1" baseline="30000" dirty="0">
                <a:solidFill>
                  <a:srgbClr val="FF0000"/>
                </a:solidFill>
              </a:rPr>
              <a:t>1 </a:t>
            </a:r>
            <a:endParaRPr lang="en-GB" sz="3400" dirty="0"/>
          </a:p>
          <a:p>
            <a:pPr marL="0" indent="0" algn="just">
              <a:buNone/>
            </a:pPr>
            <a:endParaRPr lang="en-GB" sz="2800"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43</a:t>
            </a:fld>
            <a:endParaRPr lang="en-US" dirty="0"/>
          </a:p>
        </p:txBody>
      </p:sp>
    </p:spTree>
    <p:extLst>
      <p:ext uri="{BB962C8B-B14F-4D97-AF65-F5344CB8AC3E}">
        <p14:creationId xmlns:p14="http://schemas.microsoft.com/office/powerpoint/2010/main" val="30412925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9350B2-7CF3-477E-B71B-58661E2A869A}" type="slidenum">
              <a:rPr lang="en-US" smtClean="0"/>
              <a:pPr/>
              <a:t>44</a:t>
            </a:fld>
            <a:endParaRPr lang="en-US" dirty="0"/>
          </a:p>
        </p:txBody>
      </p:sp>
      <p:sp>
        <p:nvSpPr>
          <p:cNvPr id="5" name="Rectangle 4"/>
          <p:cNvSpPr/>
          <p:nvPr/>
        </p:nvSpPr>
        <p:spPr>
          <a:xfrm>
            <a:off x="0" y="1340768"/>
            <a:ext cx="8892480" cy="830997"/>
          </a:xfrm>
          <a:prstGeom prst="rect">
            <a:avLst/>
          </a:prstGeom>
        </p:spPr>
        <p:txBody>
          <a:bodyPr wrap="square">
            <a:spAutoFit/>
          </a:bodyPr>
          <a:lstStyle/>
          <a:p>
            <a:r>
              <a:rPr lang="en-US" sz="2400" dirty="0"/>
              <a:t>What is the ground-state electron configuration of the element Kr</a:t>
            </a:r>
            <a:r>
              <a:rPr lang="en-US" sz="2400" dirty="0" smtClean="0"/>
              <a:t>? </a:t>
            </a:r>
          </a:p>
          <a:p>
            <a:r>
              <a:rPr lang="en-US" sz="2400" dirty="0" smtClean="0"/>
              <a:t>(Kr = 36)</a:t>
            </a:r>
            <a:endParaRPr lang="en-US" sz="2400" dirty="0"/>
          </a:p>
        </p:txBody>
      </p:sp>
      <p:sp>
        <p:nvSpPr>
          <p:cNvPr id="8" name="Rectangle 7"/>
          <p:cNvSpPr/>
          <p:nvPr/>
        </p:nvSpPr>
        <p:spPr>
          <a:xfrm>
            <a:off x="323528" y="2420888"/>
            <a:ext cx="4572000" cy="2862322"/>
          </a:xfrm>
          <a:prstGeom prst="rect">
            <a:avLst/>
          </a:prstGeom>
        </p:spPr>
        <p:txBody>
          <a:bodyPr>
            <a:spAutoFit/>
          </a:bodyPr>
          <a:lstStyle/>
          <a:p>
            <a:r>
              <a:rPr lang="en-US" sz="2000" b="1" dirty="0" smtClean="0">
                <a:latin typeface="MJXc-TeX-main-R"/>
              </a:rPr>
              <a:t>Long Method</a:t>
            </a:r>
          </a:p>
          <a:p>
            <a:r>
              <a:rPr lang="en-US" sz="2000" dirty="0" smtClean="0">
                <a:latin typeface="MJXc-TeX-main-R"/>
              </a:rPr>
              <a:t>1</a:t>
            </a:r>
            <a:r>
              <a:rPr lang="en-US" sz="2000" dirty="0" smtClean="0">
                <a:latin typeface="MJXc-TeX-math-I"/>
              </a:rPr>
              <a:t>s</a:t>
            </a:r>
            <a:r>
              <a:rPr lang="en-US" sz="2000" baseline="30000" dirty="0" smtClean="0">
                <a:latin typeface="MJXc-TeX-main-R"/>
              </a:rPr>
              <a:t>2</a:t>
            </a:r>
            <a:r>
              <a:rPr lang="en-US" sz="2000" dirty="0" smtClean="0">
                <a:latin typeface="MJXc-TeX-main-R"/>
              </a:rPr>
              <a:t> 2</a:t>
            </a:r>
            <a:r>
              <a:rPr lang="en-US" sz="2000" dirty="0" smtClean="0">
                <a:latin typeface="MJXc-TeX-math-I"/>
              </a:rPr>
              <a:t>s</a:t>
            </a:r>
            <a:r>
              <a:rPr lang="en-US" sz="2000" baseline="30000" dirty="0" smtClean="0">
                <a:latin typeface="MJXc-TeX-main-R"/>
              </a:rPr>
              <a:t>2</a:t>
            </a:r>
            <a:r>
              <a:rPr lang="en-US" sz="2000" dirty="0" smtClean="0">
                <a:latin typeface="MJXc-TeX-main-R"/>
              </a:rPr>
              <a:t> 2</a:t>
            </a:r>
            <a:r>
              <a:rPr lang="en-US" sz="2000" dirty="0" smtClean="0">
                <a:latin typeface="MJXc-TeX-math-I"/>
              </a:rPr>
              <a:t>p</a:t>
            </a:r>
            <a:r>
              <a:rPr lang="en-US" sz="2000" baseline="30000" dirty="0" smtClean="0">
                <a:latin typeface="MJXc-TeX-main-R"/>
              </a:rPr>
              <a:t>6</a:t>
            </a:r>
            <a:r>
              <a:rPr lang="en-US" sz="2000" dirty="0" smtClean="0">
                <a:latin typeface="MJXc-TeX-main-R"/>
              </a:rPr>
              <a:t> 3</a:t>
            </a:r>
            <a:r>
              <a:rPr lang="en-US" sz="2000" dirty="0" smtClean="0">
                <a:latin typeface="MJXc-TeX-math-I"/>
              </a:rPr>
              <a:t>s</a:t>
            </a:r>
            <a:r>
              <a:rPr lang="en-US" sz="2000" baseline="30000" dirty="0" smtClean="0">
                <a:latin typeface="MJXc-TeX-main-R"/>
              </a:rPr>
              <a:t>2</a:t>
            </a:r>
            <a:r>
              <a:rPr lang="en-US" sz="2000" dirty="0" smtClean="0">
                <a:latin typeface="MJXc-TeX-main-R"/>
              </a:rPr>
              <a:t> 3</a:t>
            </a:r>
            <a:r>
              <a:rPr lang="en-US" sz="2000" dirty="0" smtClean="0">
                <a:latin typeface="MJXc-TeX-math-I"/>
              </a:rPr>
              <a:t>p</a:t>
            </a:r>
            <a:r>
              <a:rPr lang="en-US" sz="2000" baseline="30000" dirty="0" smtClean="0">
                <a:latin typeface="MJXc-TeX-main-R"/>
              </a:rPr>
              <a:t>6</a:t>
            </a:r>
            <a:r>
              <a:rPr lang="en-US" sz="2000" dirty="0" smtClean="0">
                <a:latin typeface="MJXc-TeX-main-R"/>
              </a:rPr>
              <a:t> 4</a:t>
            </a:r>
            <a:r>
              <a:rPr lang="en-US" sz="2000" dirty="0" smtClean="0">
                <a:latin typeface="MJXc-TeX-math-I"/>
              </a:rPr>
              <a:t>s</a:t>
            </a:r>
            <a:r>
              <a:rPr lang="en-US" sz="2000" baseline="30000" dirty="0" smtClean="0">
                <a:latin typeface="MJXc-TeX-main-R"/>
              </a:rPr>
              <a:t>2</a:t>
            </a:r>
            <a:r>
              <a:rPr lang="en-US" sz="2000" dirty="0" smtClean="0">
                <a:latin typeface="MJXc-TeX-main-R"/>
              </a:rPr>
              <a:t> 3</a:t>
            </a:r>
            <a:r>
              <a:rPr lang="en-US" sz="2000" dirty="0" smtClean="0">
                <a:latin typeface="MJXc-TeX-math-I"/>
              </a:rPr>
              <a:t>d</a:t>
            </a:r>
            <a:r>
              <a:rPr lang="en-US" sz="2000" baseline="30000" dirty="0" smtClean="0">
                <a:latin typeface="MJXc-TeX-main-R"/>
              </a:rPr>
              <a:t>10</a:t>
            </a:r>
            <a:r>
              <a:rPr lang="en-US" sz="2000" dirty="0" smtClean="0">
                <a:latin typeface="MJXc-TeX-main-R"/>
              </a:rPr>
              <a:t> 4</a:t>
            </a:r>
            <a:r>
              <a:rPr lang="en-US" sz="2000" dirty="0" smtClean="0">
                <a:latin typeface="MJXc-TeX-math-I"/>
              </a:rPr>
              <a:t>p</a:t>
            </a:r>
            <a:r>
              <a:rPr lang="en-US" sz="2000" baseline="30000" dirty="0" smtClean="0">
                <a:latin typeface="MJXc-TeX-main-R"/>
              </a:rPr>
              <a:t>6</a:t>
            </a:r>
            <a:r>
              <a:rPr lang="en-US" sz="2000" dirty="0"/>
              <a:t/>
            </a:r>
            <a:br>
              <a:rPr lang="en-US" sz="2000" dirty="0"/>
            </a:br>
            <a:endParaRPr lang="en-US" sz="2000" dirty="0" smtClean="0"/>
          </a:p>
          <a:p>
            <a:r>
              <a:rPr lang="en-US" sz="2000" b="1" dirty="0" smtClean="0"/>
              <a:t>Short Method</a:t>
            </a:r>
          </a:p>
          <a:p>
            <a:r>
              <a:rPr lang="en-US" sz="2000" dirty="0" smtClean="0">
                <a:latin typeface="MJXc-TeX-main-R"/>
              </a:rPr>
              <a:t>[</a:t>
            </a:r>
            <a:r>
              <a:rPr lang="en-US" sz="2000" dirty="0">
                <a:latin typeface="MJXc-TeX-main-R"/>
              </a:rPr>
              <a:t>Kr]</a:t>
            </a:r>
            <a:r>
              <a:rPr lang="en-US" sz="2000" dirty="0"/>
              <a:t/>
            </a:r>
            <a:br>
              <a:rPr lang="en-US" sz="2000" dirty="0"/>
            </a:br>
            <a:endParaRPr lang="en-US" sz="2000" dirty="0" smtClean="0"/>
          </a:p>
          <a:p>
            <a:r>
              <a:rPr lang="en-US" sz="2000" dirty="0" smtClean="0">
                <a:solidFill>
                  <a:srgbClr val="333333"/>
                </a:solidFill>
                <a:latin typeface="Nunito Sans"/>
              </a:rPr>
              <a:t>OR</a:t>
            </a:r>
          </a:p>
          <a:p>
            <a:r>
              <a:rPr lang="en-US" sz="2000" dirty="0"/>
              <a:t/>
            </a:r>
            <a:br>
              <a:rPr lang="en-US" sz="2000" dirty="0"/>
            </a:br>
            <a:r>
              <a:rPr lang="en-US" sz="2000" dirty="0">
                <a:latin typeface="MJXc-TeX-main-R"/>
              </a:rPr>
              <a:t>[</a:t>
            </a:r>
            <a:r>
              <a:rPr lang="en-US" sz="2000" dirty="0" err="1" smtClean="0">
                <a:latin typeface="MJXc-TeX-main-R"/>
              </a:rPr>
              <a:t>Ar</a:t>
            </a:r>
            <a:r>
              <a:rPr lang="en-US" sz="2000" dirty="0" smtClean="0">
                <a:latin typeface="MJXc-TeX-main-R"/>
              </a:rPr>
              <a:t>]4</a:t>
            </a:r>
            <a:r>
              <a:rPr lang="en-US" sz="2000" dirty="0" smtClean="0">
                <a:latin typeface="MJXc-TeX-math-I"/>
              </a:rPr>
              <a:t>s</a:t>
            </a:r>
            <a:r>
              <a:rPr lang="en-US" sz="2000" baseline="30000" dirty="0" smtClean="0">
                <a:latin typeface="MJXc-TeX-main-R"/>
              </a:rPr>
              <a:t>2 </a:t>
            </a:r>
            <a:r>
              <a:rPr lang="en-US" sz="2000" dirty="0" smtClean="0">
                <a:latin typeface="MJXc-TeX-main-R"/>
              </a:rPr>
              <a:t>3</a:t>
            </a:r>
            <a:r>
              <a:rPr lang="en-US" sz="2000" dirty="0" smtClean="0">
                <a:latin typeface="MJXc-TeX-math-I"/>
              </a:rPr>
              <a:t>d</a:t>
            </a:r>
            <a:r>
              <a:rPr lang="en-US" sz="2000" baseline="30000" dirty="0" smtClean="0">
                <a:latin typeface="MJXc-TeX-main-R"/>
              </a:rPr>
              <a:t>10</a:t>
            </a:r>
            <a:r>
              <a:rPr lang="en-US" sz="2000" dirty="0" smtClean="0">
                <a:latin typeface="MJXc-TeX-main-R"/>
              </a:rPr>
              <a:t>4</a:t>
            </a:r>
            <a:r>
              <a:rPr lang="en-US" sz="2000" dirty="0" smtClean="0">
                <a:latin typeface="MJXc-TeX-math-I"/>
              </a:rPr>
              <a:t>p</a:t>
            </a:r>
            <a:r>
              <a:rPr lang="en-US" sz="2000" baseline="30000" dirty="0" smtClean="0">
                <a:latin typeface="MJXc-TeX-main-R"/>
              </a:rPr>
              <a:t>6</a:t>
            </a:r>
            <a:endParaRPr lang="en-US" sz="2000" baseline="30000" dirty="0"/>
          </a:p>
        </p:txBody>
      </p:sp>
      <p:sp>
        <p:nvSpPr>
          <p:cNvPr id="6" name="Rectangle 5"/>
          <p:cNvSpPr/>
          <p:nvPr/>
        </p:nvSpPr>
        <p:spPr>
          <a:xfrm>
            <a:off x="285720" y="214290"/>
            <a:ext cx="9072626" cy="1077218"/>
          </a:xfrm>
          <a:prstGeom prst="rect">
            <a:avLst/>
          </a:prstGeom>
        </p:spPr>
        <p:txBody>
          <a:bodyPr wrap="square">
            <a:spAutoFit/>
          </a:bodyPr>
          <a:lstStyle/>
          <a:p>
            <a:r>
              <a:rPr lang="en-GB" sz="3200" dirty="0" smtClean="0">
                <a:solidFill>
                  <a:srgbClr val="FF0000"/>
                </a:solidFill>
              </a:rPr>
              <a:t>Principles that govern the arrangement of electrons 				in an atom</a:t>
            </a:r>
            <a:endParaRPr lang="en-US" sz="3200" dirty="0">
              <a:solidFill>
                <a:srgbClr val="FF0000"/>
              </a:solidFill>
            </a:endParaRPr>
          </a:p>
        </p:txBody>
      </p:sp>
    </p:spTree>
    <p:extLst>
      <p:ext uri="{BB962C8B-B14F-4D97-AF65-F5344CB8AC3E}">
        <p14:creationId xmlns:p14="http://schemas.microsoft.com/office/powerpoint/2010/main" val="3739546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52400"/>
            <a:ext cx="9144000" cy="1143000"/>
          </a:xfrm>
        </p:spPr>
        <p:txBody>
          <a:bodyPr>
            <a:normAutofit fontScale="90000"/>
          </a:bodyPr>
          <a:lstStyle/>
          <a:p>
            <a:r>
              <a:rPr lang="en-GB" dirty="0" smtClean="0"/>
              <a:t>Principles that govern the arrangement of electrons in an atom</a:t>
            </a:r>
            <a:endParaRPr lang="en-GB" dirty="0"/>
          </a:p>
        </p:txBody>
      </p:sp>
      <p:sp>
        <p:nvSpPr>
          <p:cNvPr id="7" name="Content Placeholder 6"/>
          <p:cNvSpPr>
            <a:spLocks noGrp="1"/>
          </p:cNvSpPr>
          <p:nvPr>
            <p:ph idx="1"/>
          </p:nvPr>
        </p:nvSpPr>
        <p:spPr>
          <a:xfrm>
            <a:off x="0" y="1447800"/>
            <a:ext cx="9144000" cy="5257800"/>
          </a:xfrm>
        </p:spPr>
        <p:txBody>
          <a:bodyPr>
            <a:normAutofit fontScale="70000" lnSpcReduction="20000"/>
          </a:bodyPr>
          <a:lstStyle/>
          <a:p>
            <a:pPr algn="just"/>
            <a:r>
              <a:rPr lang="en-GB" dirty="0"/>
              <a:t>To </a:t>
            </a:r>
            <a:r>
              <a:rPr lang="en-GB" dirty="0" smtClean="0"/>
              <a:t>determine </a:t>
            </a:r>
            <a:r>
              <a:rPr lang="en-GB" dirty="0"/>
              <a:t>a ground state electronic configuration,  the </a:t>
            </a:r>
            <a:r>
              <a:rPr lang="en-GB" b="1" i="1" dirty="0">
                <a:solidFill>
                  <a:srgbClr val="FF0000"/>
                </a:solidFill>
              </a:rPr>
              <a:t>n + l rule </a:t>
            </a:r>
            <a:r>
              <a:rPr lang="en-GB" dirty="0"/>
              <a:t>is employed to determine the relative energies of the atomic orbitals from 1s to …..</a:t>
            </a:r>
            <a:r>
              <a:rPr lang="en-US" altLang="en-US" sz="3200" dirty="0">
                <a:solidFill>
                  <a:srgbClr val="FF0000"/>
                </a:solidFill>
                <a:latin typeface="Comic Sans MS" panose="030F0702030302020204" pitchFamily="66" charset="0"/>
              </a:rPr>
              <a:t> the lowest value of (n + </a:t>
            </a:r>
            <a:r>
              <a:rPr lang="en-US" altLang="en-US" sz="3200" i="1" dirty="0">
                <a:solidFill>
                  <a:srgbClr val="FF0000"/>
                </a:solidFill>
                <a:latin typeface="Comic Sans MS" panose="030F0702030302020204" pitchFamily="66" charset="0"/>
              </a:rPr>
              <a:t>l</a:t>
            </a:r>
            <a:r>
              <a:rPr lang="en-US" altLang="en-US" sz="3200" dirty="0">
                <a:solidFill>
                  <a:srgbClr val="FF0000"/>
                </a:solidFill>
                <a:latin typeface="Comic Sans MS" panose="030F0702030302020204" pitchFamily="66" charset="0"/>
              </a:rPr>
              <a:t>)  has the lowest energy</a:t>
            </a:r>
            <a:r>
              <a:rPr lang="en-US" altLang="en-US" sz="3200" dirty="0">
                <a:latin typeface="Comic Sans MS" panose="030F0702030302020204" pitchFamily="66" charset="0"/>
              </a:rPr>
              <a:t>.</a:t>
            </a:r>
          </a:p>
          <a:p>
            <a:pPr algn="just"/>
            <a:endParaRPr lang="en-GB" dirty="0"/>
          </a:p>
          <a:p>
            <a:pPr eaLnBrk="1" hangingPunct="1"/>
            <a:r>
              <a:rPr lang="en-US" altLang="en-US" sz="3200" dirty="0">
                <a:latin typeface="Comic Sans MS" panose="030F0702030302020204" pitchFamily="66" charset="0"/>
              </a:rPr>
              <a:t>Examples with (n + </a:t>
            </a:r>
            <a:r>
              <a:rPr lang="en-US" altLang="en-US" sz="3200" i="1" dirty="0">
                <a:latin typeface="Comic Sans MS" panose="030F0702030302020204" pitchFamily="66" charset="0"/>
              </a:rPr>
              <a:t>l</a:t>
            </a:r>
            <a:r>
              <a:rPr lang="en-US" altLang="en-US" sz="3200" dirty="0">
                <a:latin typeface="Comic Sans MS" panose="030F0702030302020204" pitchFamily="66" charset="0"/>
              </a:rPr>
              <a:t>)</a:t>
            </a:r>
          </a:p>
          <a:p>
            <a:pPr eaLnBrk="1" hangingPunct="1"/>
            <a:r>
              <a:rPr lang="en-US" altLang="en-US" sz="3200" dirty="0">
                <a:latin typeface="Comic Sans MS" panose="030F0702030302020204" pitchFamily="66" charset="0"/>
              </a:rPr>
              <a:t>1s (1 + 0) &lt; 2s (2 + 0) &lt; 3s (3 + 0) &lt; 3p (3+1) ,&lt; 4s (4 + 0) &lt; 3d (3 + 2) &lt; 4p (4 + 1)</a:t>
            </a:r>
          </a:p>
          <a:p>
            <a:pPr eaLnBrk="1" hangingPunct="1"/>
            <a:endParaRPr lang="en-US" altLang="en-US" dirty="0">
              <a:latin typeface="Comic Sans MS" panose="030F0702030302020204" pitchFamily="66" charset="0"/>
            </a:endParaRPr>
          </a:p>
          <a:p>
            <a:r>
              <a:rPr lang="en-US" altLang="en-US" sz="3200" dirty="0">
                <a:solidFill>
                  <a:srgbClr val="6600FF"/>
                </a:solidFill>
                <a:latin typeface="Comic Sans MS" panose="030F0702030302020204" pitchFamily="66" charset="0"/>
              </a:rPr>
              <a:t>When n + </a:t>
            </a:r>
            <a:r>
              <a:rPr lang="en-US" altLang="en-US" sz="3200" i="1" dirty="0">
                <a:solidFill>
                  <a:srgbClr val="6600FF"/>
                </a:solidFill>
                <a:latin typeface="Comic Sans MS" panose="030F0702030302020204" pitchFamily="66" charset="0"/>
              </a:rPr>
              <a:t>l</a:t>
            </a:r>
            <a:r>
              <a:rPr lang="en-US" altLang="en-US" sz="3200" dirty="0">
                <a:solidFill>
                  <a:srgbClr val="6600FF"/>
                </a:solidFill>
                <a:latin typeface="Comic Sans MS" panose="030F0702030302020204" pitchFamily="66" charset="0"/>
              </a:rPr>
              <a:t> is the same for two orbitals, the orbital with the higher value of n has the higher energy (A few exceptions exist).</a:t>
            </a:r>
          </a:p>
          <a:p>
            <a:pPr marL="0" indent="0" algn="just">
              <a:buNone/>
            </a:pPr>
            <a:endParaRPr lang="en-GB" dirty="0"/>
          </a:p>
          <a:p>
            <a:pPr algn="just"/>
            <a:endParaRPr lang="en-GB" baseline="-25000" dirty="0"/>
          </a:p>
          <a:p>
            <a:pPr algn="just"/>
            <a:r>
              <a:rPr lang="en-GB" dirty="0"/>
              <a:t>After determining the energy levels of shells and orbitals, we can now start filling the orbitals with the lowest energy first (</a:t>
            </a:r>
            <a:r>
              <a:rPr lang="en-GB" b="1" dirty="0">
                <a:solidFill>
                  <a:srgbClr val="FF0000"/>
                </a:solidFill>
              </a:rPr>
              <a:t>Aufbau law</a:t>
            </a:r>
            <a:r>
              <a:rPr lang="en-GB" dirty="0"/>
              <a:t>).</a:t>
            </a:r>
          </a:p>
          <a:p>
            <a:pPr algn="just"/>
            <a:endParaRPr lang="en-GB" dirty="0"/>
          </a:p>
          <a:p>
            <a:pPr algn="just"/>
            <a:r>
              <a:rPr lang="en-GB" dirty="0"/>
              <a:t>Now let us see what sodium will look like</a:t>
            </a:r>
          </a:p>
          <a:p>
            <a:pPr algn="just"/>
            <a:endParaRPr lang="en-GB" dirty="0"/>
          </a:p>
          <a:p>
            <a:pPr marL="0" indent="0" algn="just">
              <a:buNone/>
            </a:pPr>
            <a:endParaRPr lang="en-GB" dirty="0"/>
          </a:p>
          <a:p>
            <a:pPr marL="0" indent="0" algn="just">
              <a:buNone/>
            </a:pPr>
            <a:endParaRPr lang="en-GB" sz="2800"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45</a:t>
            </a:fld>
            <a:endParaRPr lang="en-US" dirty="0"/>
          </a:p>
        </p:txBody>
      </p:sp>
    </p:spTree>
    <p:extLst>
      <p:ext uri="{BB962C8B-B14F-4D97-AF65-F5344CB8AC3E}">
        <p14:creationId xmlns:p14="http://schemas.microsoft.com/office/powerpoint/2010/main" val="4503277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52400"/>
            <a:ext cx="9144000" cy="1143000"/>
          </a:xfrm>
        </p:spPr>
        <p:txBody>
          <a:bodyPr>
            <a:normAutofit fontScale="90000"/>
          </a:bodyPr>
          <a:lstStyle/>
          <a:p>
            <a:r>
              <a:rPr lang="en-GB" dirty="0" smtClean="0"/>
              <a:t>Principles that govern the arrangement of electrons in an atom</a:t>
            </a:r>
            <a:endParaRPr lang="en-GB"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46</a:t>
            </a:fld>
            <a:endParaRPr lang="en-US" dirty="0"/>
          </a:p>
        </p:txBody>
      </p:sp>
      <p:pic>
        <p:nvPicPr>
          <p:cNvPr id="11266" name="Picture 2" descr="Electronic configuration of sodium">
            <a:extLst>
              <a:ext uri="{FF2B5EF4-FFF2-40B4-BE49-F238E27FC236}">
                <a16:creationId xmlns:a16="http://schemas.microsoft.com/office/drawing/2014/main" id="{441ABBA6-591B-49FE-BCBC-509F010145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3301841" cy="5181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C7E3DCF-481B-4022-93B6-0442E7271E2E}"/>
              </a:ext>
            </a:extLst>
          </p:cNvPr>
          <p:cNvPicPr>
            <a:picLocks noChangeAspect="1"/>
          </p:cNvPicPr>
          <p:nvPr/>
        </p:nvPicPr>
        <p:blipFill>
          <a:blip r:embed="rId3"/>
          <a:stretch>
            <a:fillRect/>
          </a:stretch>
        </p:blipFill>
        <p:spPr>
          <a:xfrm>
            <a:off x="3067050" y="1295400"/>
            <a:ext cx="6076950" cy="5181600"/>
          </a:xfrm>
          <a:prstGeom prst="rect">
            <a:avLst/>
          </a:prstGeom>
        </p:spPr>
      </p:pic>
    </p:spTree>
    <p:extLst>
      <p:ext uri="{BB962C8B-B14F-4D97-AF65-F5344CB8AC3E}">
        <p14:creationId xmlns:p14="http://schemas.microsoft.com/office/powerpoint/2010/main" val="16191668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FBEA-6FA5-46F7-B58B-1701692C0A4D}"/>
              </a:ext>
            </a:extLst>
          </p:cNvPr>
          <p:cNvSpPr>
            <a:spLocks noGrp="1"/>
          </p:cNvSpPr>
          <p:nvPr>
            <p:ph type="title"/>
          </p:nvPr>
        </p:nvSpPr>
        <p:spPr>
          <a:xfrm>
            <a:off x="0" y="152400"/>
            <a:ext cx="9144000" cy="1143000"/>
          </a:xfrm>
        </p:spPr>
        <p:txBody>
          <a:bodyPr>
            <a:normAutofit fontScale="90000"/>
          </a:bodyPr>
          <a:lstStyle/>
          <a:p>
            <a:r>
              <a:rPr lang="en-GB" dirty="0" smtClean="0"/>
              <a:t>Principles that govern the arrangement of electrons in an atom</a:t>
            </a:r>
            <a:endParaRPr lang="en-GB" dirty="0"/>
          </a:p>
        </p:txBody>
      </p:sp>
      <p:sp>
        <p:nvSpPr>
          <p:cNvPr id="4" name="Slide Number Placeholder 3">
            <a:extLst>
              <a:ext uri="{FF2B5EF4-FFF2-40B4-BE49-F238E27FC236}">
                <a16:creationId xmlns:a16="http://schemas.microsoft.com/office/drawing/2014/main" id="{7E3151A2-B8E7-454B-9A87-59D4FB5591E5}"/>
              </a:ext>
            </a:extLst>
          </p:cNvPr>
          <p:cNvSpPr>
            <a:spLocks noGrp="1"/>
          </p:cNvSpPr>
          <p:nvPr>
            <p:ph type="sldNum" sz="quarter" idx="12"/>
          </p:nvPr>
        </p:nvSpPr>
        <p:spPr/>
        <p:txBody>
          <a:bodyPr/>
          <a:lstStyle/>
          <a:p>
            <a:fld id="{659350B2-7CF3-477E-B71B-58661E2A869A}" type="slidenum">
              <a:rPr lang="en-US" smtClean="0"/>
              <a:pPr/>
              <a:t>47</a:t>
            </a:fld>
            <a:endParaRPr lang="en-US" dirty="0"/>
          </a:p>
        </p:txBody>
      </p:sp>
      <p:pic>
        <p:nvPicPr>
          <p:cNvPr id="6" name="Picture 5">
            <a:extLst>
              <a:ext uri="{FF2B5EF4-FFF2-40B4-BE49-F238E27FC236}">
                <a16:creationId xmlns:a16="http://schemas.microsoft.com/office/drawing/2014/main" id="{39C0E083-446A-4524-A629-CFE4757A8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628172">
            <a:off x="8543863" y="4804169"/>
            <a:ext cx="1524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BF16123A-82EA-40FC-97FB-A4ABC0968A35}"/>
              </a:ext>
            </a:extLst>
          </p:cNvPr>
          <p:cNvSpPr txBox="1"/>
          <p:nvPr/>
        </p:nvSpPr>
        <p:spPr>
          <a:xfrm>
            <a:off x="0" y="1524000"/>
            <a:ext cx="9144000" cy="4893647"/>
          </a:xfrm>
          <a:prstGeom prst="rect">
            <a:avLst/>
          </a:prstGeom>
          <a:noFill/>
        </p:spPr>
        <p:txBody>
          <a:bodyPr wrap="square">
            <a:spAutoFit/>
          </a:bodyPr>
          <a:lstStyle/>
          <a:p>
            <a:pPr algn="just"/>
            <a:r>
              <a:rPr lang="en-GB" sz="2400" dirty="0"/>
              <a:t>(2) </a:t>
            </a:r>
            <a:r>
              <a:rPr lang="en-GB" sz="2400" b="1" dirty="0">
                <a:solidFill>
                  <a:srgbClr val="FF0000"/>
                </a:solidFill>
              </a:rPr>
              <a:t>Pauli’s exclusion principle: </a:t>
            </a:r>
            <a:r>
              <a:rPr lang="en-GB" sz="2400" dirty="0" smtClean="0"/>
              <a:t>Electron spins </a:t>
            </a:r>
            <a:r>
              <a:rPr lang="en-GB" sz="2400" dirty="0"/>
              <a:t>on its axis and hence generates magnetic and electric fields. </a:t>
            </a:r>
            <a:r>
              <a:rPr lang="en-GB" sz="2400" dirty="0">
                <a:solidFill>
                  <a:srgbClr val="FF0000"/>
                </a:solidFill>
              </a:rPr>
              <a:t>Electrons in the same degenerate orbital </a:t>
            </a:r>
            <a:r>
              <a:rPr lang="en-GB" sz="2400" dirty="0" smtClean="0">
                <a:solidFill>
                  <a:srgbClr val="FF0000"/>
                </a:solidFill>
              </a:rPr>
              <a:t>repel </a:t>
            </a:r>
            <a:r>
              <a:rPr lang="en-GB" sz="2400" dirty="0">
                <a:solidFill>
                  <a:srgbClr val="FF0000"/>
                </a:solidFill>
              </a:rPr>
              <a:t>each other and therefore will have opposite </a:t>
            </a:r>
            <a:r>
              <a:rPr lang="en-GB" sz="2400" dirty="0" smtClean="0">
                <a:solidFill>
                  <a:srgbClr val="FF0000"/>
                </a:solidFill>
              </a:rPr>
              <a:t>spin numbers </a:t>
            </a:r>
            <a:r>
              <a:rPr lang="en-GB" sz="2400" dirty="0">
                <a:solidFill>
                  <a:srgbClr val="FF0000"/>
                </a:solidFill>
              </a:rPr>
              <a:t>to be able to reside in the same orbital.</a:t>
            </a:r>
            <a:r>
              <a:rPr lang="en-GB" sz="2400" dirty="0"/>
              <a:t> Hence Pauli formulated the following rules: </a:t>
            </a:r>
          </a:p>
          <a:p>
            <a:pPr algn="just"/>
            <a:endParaRPr lang="en-GB" sz="2400" dirty="0"/>
          </a:p>
          <a:p>
            <a:pPr algn="just"/>
            <a:r>
              <a:rPr lang="en-GB" sz="2400" dirty="0"/>
              <a:t>(</a:t>
            </a:r>
            <a:r>
              <a:rPr lang="en-GB" sz="2400" dirty="0" err="1"/>
              <a:t>i</a:t>
            </a:r>
            <a:r>
              <a:rPr lang="en-GB" sz="2400" dirty="0"/>
              <a:t>)</a:t>
            </a:r>
            <a:r>
              <a:rPr lang="en-GB" sz="2400" b="1" dirty="0">
                <a:solidFill>
                  <a:srgbClr val="7030A0"/>
                </a:solidFill>
              </a:rPr>
              <a:t>The maximum number of electrons in a degenerate orbital is </a:t>
            </a:r>
            <a:r>
              <a:rPr lang="en-GB" sz="2400" b="1" dirty="0" smtClean="0">
                <a:solidFill>
                  <a:srgbClr val="7030A0"/>
                </a:solidFill>
              </a:rPr>
              <a:t>two.</a:t>
            </a:r>
            <a:endParaRPr lang="en-GB" sz="2400" b="1" dirty="0">
              <a:solidFill>
                <a:srgbClr val="7030A0"/>
              </a:solidFill>
            </a:endParaRPr>
          </a:p>
          <a:p>
            <a:pPr algn="just"/>
            <a:r>
              <a:rPr lang="en-GB" sz="2400" dirty="0"/>
              <a:t> </a:t>
            </a:r>
          </a:p>
          <a:p>
            <a:pPr algn="just"/>
            <a:r>
              <a:rPr lang="en-GB" sz="2400" dirty="0"/>
              <a:t>(ii) </a:t>
            </a:r>
            <a:r>
              <a:rPr lang="en-GB" sz="2400" b="1" dirty="0">
                <a:solidFill>
                  <a:srgbClr val="7030A0"/>
                </a:solidFill>
              </a:rPr>
              <a:t>T</a:t>
            </a:r>
            <a:r>
              <a:rPr lang="en-GB" sz="2400" b="1" dirty="0" smtClean="0">
                <a:solidFill>
                  <a:srgbClr val="7030A0"/>
                </a:solidFill>
              </a:rPr>
              <a:t>he </a:t>
            </a:r>
            <a:r>
              <a:rPr lang="en-GB" sz="2400" b="1" dirty="0">
                <a:solidFill>
                  <a:srgbClr val="7030A0"/>
                </a:solidFill>
              </a:rPr>
              <a:t>two electrons in a degenerate orbital have opposite quantum spin </a:t>
            </a:r>
            <a:r>
              <a:rPr lang="en-GB" sz="2400" b="1" dirty="0" smtClean="0">
                <a:solidFill>
                  <a:srgbClr val="7030A0"/>
                </a:solidFill>
              </a:rPr>
              <a:t>numbers </a:t>
            </a:r>
            <a:r>
              <a:rPr lang="en-GB" sz="2400" b="1" dirty="0">
                <a:solidFill>
                  <a:srgbClr val="7030A0"/>
                </a:solidFill>
              </a:rPr>
              <a:t>(+/-). Each spin is represented by half headed arrows.</a:t>
            </a:r>
          </a:p>
          <a:p>
            <a:pPr algn="just"/>
            <a:r>
              <a:rPr lang="en-GB" sz="2400" dirty="0"/>
              <a:t> </a:t>
            </a:r>
          </a:p>
          <a:p>
            <a:pPr algn="just"/>
            <a:r>
              <a:rPr lang="en-GB" sz="2400" dirty="0"/>
              <a:t>(iii) </a:t>
            </a:r>
            <a:r>
              <a:rPr lang="en-GB" sz="2400" b="1" dirty="0">
                <a:solidFill>
                  <a:srgbClr val="7030A0"/>
                </a:solidFill>
              </a:rPr>
              <a:t>N</a:t>
            </a:r>
            <a:r>
              <a:rPr lang="en-GB" sz="2400" b="1" dirty="0" smtClean="0">
                <a:solidFill>
                  <a:srgbClr val="7030A0"/>
                </a:solidFill>
              </a:rPr>
              <a:t>o </a:t>
            </a:r>
            <a:r>
              <a:rPr lang="en-GB" sz="2400" b="1" dirty="0">
                <a:solidFill>
                  <a:srgbClr val="7030A0"/>
                </a:solidFill>
              </a:rPr>
              <a:t>two </a:t>
            </a:r>
            <a:r>
              <a:rPr lang="en-GB" sz="2400" b="1" dirty="0" smtClean="0">
                <a:solidFill>
                  <a:srgbClr val="7030A0"/>
                </a:solidFill>
              </a:rPr>
              <a:t>electrons </a:t>
            </a:r>
            <a:r>
              <a:rPr lang="en-GB" sz="2400" b="1" dirty="0">
                <a:solidFill>
                  <a:srgbClr val="7030A0"/>
                </a:solidFill>
              </a:rPr>
              <a:t>have all four principal quantum numbers </a:t>
            </a:r>
            <a:r>
              <a:rPr lang="en-GB" sz="2400" b="1" dirty="0" smtClean="0">
                <a:solidFill>
                  <a:srgbClr val="7030A0"/>
                </a:solidFill>
              </a:rPr>
              <a:t>as the same.</a:t>
            </a:r>
            <a:endParaRPr lang="en-GB" sz="2400" b="1" dirty="0">
              <a:solidFill>
                <a:srgbClr val="7030A0"/>
              </a:solidFill>
            </a:endParaRPr>
          </a:p>
        </p:txBody>
      </p:sp>
      <p:pic>
        <p:nvPicPr>
          <p:cNvPr id="11" name="Picture 10">
            <a:extLst>
              <a:ext uri="{FF2B5EF4-FFF2-40B4-BE49-F238E27FC236}">
                <a16:creationId xmlns:a16="http://schemas.microsoft.com/office/drawing/2014/main" id="{5F3B0546-674D-42F2-91C0-BF1826E80D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4800600"/>
            <a:ext cx="152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32589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B070-5ADF-4D32-B7F1-C3525D3ED1B2}"/>
              </a:ext>
            </a:extLst>
          </p:cNvPr>
          <p:cNvSpPr>
            <a:spLocks noGrp="1"/>
          </p:cNvSpPr>
          <p:nvPr>
            <p:ph type="title"/>
          </p:nvPr>
        </p:nvSpPr>
        <p:spPr/>
        <p:txBody>
          <a:bodyPr>
            <a:normAutofit fontScale="90000"/>
          </a:bodyPr>
          <a:lstStyle/>
          <a:p>
            <a:r>
              <a:rPr lang="en-GB" dirty="0" smtClean="0"/>
              <a:t>Principles that govern the arrangement of electrons in an atom</a:t>
            </a:r>
            <a:endParaRPr lang="en-GB" dirty="0"/>
          </a:p>
        </p:txBody>
      </p:sp>
      <p:sp>
        <p:nvSpPr>
          <p:cNvPr id="3" name="Content Placeholder 2">
            <a:extLst>
              <a:ext uri="{FF2B5EF4-FFF2-40B4-BE49-F238E27FC236}">
                <a16:creationId xmlns:a16="http://schemas.microsoft.com/office/drawing/2014/main" id="{BCFB7848-04B8-486F-AB09-A6685582CDF4}"/>
              </a:ext>
            </a:extLst>
          </p:cNvPr>
          <p:cNvSpPr>
            <a:spLocks noGrp="1"/>
          </p:cNvSpPr>
          <p:nvPr>
            <p:ph idx="1"/>
          </p:nvPr>
        </p:nvSpPr>
        <p:spPr>
          <a:xfrm>
            <a:off x="0" y="1371600"/>
            <a:ext cx="9144000" cy="4876801"/>
          </a:xfrm>
        </p:spPr>
        <p:txBody>
          <a:bodyPr>
            <a:normAutofit fontScale="85000" lnSpcReduction="10000"/>
          </a:bodyPr>
          <a:lstStyle/>
          <a:p>
            <a:pPr algn="just"/>
            <a:r>
              <a:rPr lang="en-GB" dirty="0"/>
              <a:t>The Pauli principle is based on the fact that the separate </a:t>
            </a:r>
            <a:r>
              <a:rPr lang="en-GB" dirty="0">
                <a:solidFill>
                  <a:srgbClr val="FF0000"/>
                </a:solidFill>
              </a:rPr>
              <a:t>existence of any electron depends upon its non-destruction by interference, i.e. on its wave nature.</a:t>
            </a:r>
          </a:p>
          <a:p>
            <a:pPr algn="just"/>
            <a:endParaRPr lang="en-GB" dirty="0"/>
          </a:p>
          <a:p>
            <a:pPr algn="just"/>
            <a:r>
              <a:rPr lang="en-GB" dirty="0"/>
              <a:t>For example, hydrogen has 1 electron in its K shell, so the electron assumes n = 1; hence l = 0 and m = 0; also, s = +1/2. </a:t>
            </a:r>
          </a:p>
          <a:p>
            <a:pPr algn="just"/>
            <a:endParaRPr lang="en-GB" dirty="0"/>
          </a:p>
          <a:p>
            <a:pPr algn="just"/>
            <a:r>
              <a:rPr lang="en-GB" dirty="0"/>
              <a:t>But for helium with 2 electrons in its “s” orbital, the first electron assumes the same quantum numbers as that of hydrogen i.e. n = 1; hence l = 0 and m = 0; also, s = +1/2. Whereas the 2</a:t>
            </a:r>
            <a:r>
              <a:rPr lang="en-GB" baseline="30000" dirty="0"/>
              <a:t>nd</a:t>
            </a:r>
            <a:r>
              <a:rPr lang="en-GB" dirty="0"/>
              <a:t> electron assumes a different set of quantum numbers i.e. n = 1; hence l = 0 and m = 0; also, s = -1/2. </a:t>
            </a:r>
          </a:p>
          <a:p>
            <a:pPr algn="just"/>
            <a:endParaRPr lang="en-GB" dirty="0"/>
          </a:p>
          <a:p>
            <a:pPr algn="just"/>
            <a:endParaRPr lang="en-GB" dirty="0"/>
          </a:p>
        </p:txBody>
      </p:sp>
      <p:sp>
        <p:nvSpPr>
          <p:cNvPr id="4" name="Slide Number Placeholder 3">
            <a:extLst>
              <a:ext uri="{FF2B5EF4-FFF2-40B4-BE49-F238E27FC236}">
                <a16:creationId xmlns:a16="http://schemas.microsoft.com/office/drawing/2014/main" id="{2D2AEA8D-B14B-4F2C-B76C-3163E5216429}"/>
              </a:ext>
            </a:extLst>
          </p:cNvPr>
          <p:cNvSpPr>
            <a:spLocks noGrp="1"/>
          </p:cNvSpPr>
          <p:nvPr>
            <p:ph type="sldNum" sz="quarter" idx="12"/>
          </p:nvPr>
        </p:nvSpPr>
        <p:spPr/>
        <p:txBody>
          <a:bodyPr/>
          <a:lstStyle/>
          <a:p>
            <a:fld id="{659350B2-7CF3-477E-B71B-58661E2A869A}" type="slidenum">
              <a:rPr lang="en-US" smtClean="0"/>
              <a:pPr/>
              <a:t>48</a:t>
            </a:fld>
            <a:endParaRPr lang="en-US" dirty="0"/>
          </a:p>
        </p:txBody>
      </p:sp>
    </p:spTree>
    <p:extLst>
      <p:ext uri="{BB962C8B-B14F-4D97-AF65-F5344CB8AC3E}">
        <p14:creationId xmlns:p14="http://schemas.microsoft.com/office/powerpoint/2010/main" val="16217469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8B5F-4738-42B0-A5F7-1F892DC6B298}"/>
              </a:ext>
            </a:extLst>
          </p:cNvPr>
          <p:cNvSpPr>
            <a:spLocks noGrp="1"/>
          </p:cNvSpPr>
          <p:nvPr>
            <p:ph type="title"/>
          </p:nvPr>
        </p:nvSpPr>
        <p:spPr>
          <a:xfrm>
            <a:off x="0" y="152400"/>
            <a:ext cx="9144000" cy="1143000"/>
          </a:xfrm>
        </p:spPr>
        <p:txBody>
          <a:bodyPr>
            <a:normAutofit fontScale="90000"/>
          </a:bodyPr>
          <a:lstStyle/>
          <a:p>
            <a:r>
              <a:rPr lang="en-GB" dirty="0" smtClean="0"/>
              <a:t>Principles that govern the arrangement of electrons in an atom</a:t>
            </a:r>
            <a:endParaRPr lang="en-GB" dirty="0"/>
          </a:p>
        </p:txBody>
      </p:sp>
      <p:sp>
        <p:nvSpPr>
          <p:cNvPr id="4" name="Slide Number Placeholder 3">
            <a:extLst>
              <a:ext uri="{FF2B5EF4-FFF2-40B4-BE49-F238E27FC236}">
                <a16:creationId xmlns:a16="http://schemas.microsoft.com/office/drawing/2014/main" id="{ECB5A336-A08B-434E-AA57-C812FDB24E3A}"/>
              </a:ext>
            </a:extLst>
          </p:cNvPr>
          <p:cNvSpPr>
            <a:spLocks noGrp="1"/>
          </p:cNvSpPr>
          <p:nvPr>
            <p:ph type="sldNum" sz="quarter" idx="12"/>
          </p:nvPr>
        </p:nvSpPr>
        <p:spPr/>
        <p:txBody>
          <a:bodyPr/>
          <a:lstStyle/>
          <a:p>
            <a:fld id="{659350B2-7CF3-477E-B71B-58661E2A869A}" type="slidenum">
              <a:rPr lang="en-US" smtClean="0"/>
              <a:pPr/>
              <a:t>49</a:t>
            </a:fld>
            <a:endParaRPr lang="en-US" dirty="0"/>
          </a:p>
        </p:txBody>
      </p:sp>
      <p:pic>
        <p:nvPicPr>
          <p:cNvPr id="8194" name="Picture 2" descr="Electron Arrangement in Atoms | CK-12 Foundation">
            <a:extLst>
              <a:ext uri="{FF2B5EF4-FFF2-40B4-BE49-F238E27FC236}">
                <a16:creationId xmlns:a16="http://schemas.microsoft.com/office/drawing/2014/main" id="{78EB2556-B5FD-47D5-BE7B-7E1CB397E3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543799"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798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Nature of Light</a:t>
            </a:r>
          </a:p>
        </p:txBody>
      </p:sp>
      <p:sp>
        <p:nvSpPr>
          <p:cNvPr id="3" name="Text Placeholder 2"/>
          <p:cNvSpPr>
            <a:spLocks noGrp="1"/>
          </p:cNvSpPr>
          <p:nvPr>
            <p:ph type="body" idx="1"/>
          </p:nvPr>
        </p:nvSpPr>
        <p:spPr>
          <a:xfrm>
            <a:off x="180474" y="1524000"/>
            <a:ext cx="8506326" cy="4942175"/>
          </a:xfrm>
        </p:spPr>
        <p:txBody>
          <a:bodyPr/>
          <a:lstStyle/>
          <a:p>
            <a:pPr>
              <a:buFont typeface="Wingdings" panose="05000000000000000000" pitchFamily="2" charset="2"/>
              <a:buChar char="v"/>
            </a:pPr>
            <a:r>
              <a:rPr lang="en-US" sz="2400" dirty="0"/>
              <a:t>Electromagnetic radiation can be described in terms of a stream of mass-less particles, called </a:t>
            </a:r>
            <a:r>
              <a:rPr lang="en-US" sz="2400" b="1" dirty="0" smtClean="0"/>
              <a:t>photons</a:t>
            </a:r>
            <a:r>
              <a:rPr lang="en-US" sz="2400" dirty="0" smtClean="0"/>
              <a:t>.</a:t>
            </a:r>
            <a:endParaRPr lang="en-US" sz="2400" dirty="0"/>
          </a:p>
          <a:p>
            <a:pPr lvl="2">
              <a:buFont typeface="Wingdings" panose="05000000000000000000" pitchFamily="2" charset="2"/>
              <a:buChar char="Ø"/>
            </a:pPr>
            <a:r>
              <a:rPr lang="en-US" sz="2000" dirty="0" smtClean="0"/>
              <a:t>each </a:t>
            </a:r>
            <a:r>
              <a:rPr lang="en-US" sz="2000" dirty="0"/>
              <a:t>traveling in a wave-like pattern at the speed of </a:t>
            </a:r>
            <a:r>
              <a:rPr lang="en-US" sz="2000" dirty="0" smtClean="0"/>
              <a:t>light. </a:t>
            </a:r>
          </a:p>
          <a:p>
            <a:pPr marL="1028700" lvl="2" indent="0">
              <a:buNone/>
            </a:pPr>
            <a:endParaRPr lang="en-US" sz="2000" dirty="0"/>
          </a:p>
          <a:p>
            <a:pPr>
              <a:buFont typeface="Wingdings" panose="05000000000000000000" pitchFamily="2" charset="2"/>
              <a:buChar char="v"/>
            </a:pPr>
            <a:r>
              <a:rPr lang="en-US" sz="2400" dirty="0" smtClean="0"/>
              <a:t>Each </a:t>
            </a:r>
            <a:r>
              <a:rPr lang="en-US" sz="2400" dirty="0"/>
              <a:t>photon contains a certain amount of energy. The different types of radiation are defined by </a:t>
            </a:r>
            <a:r>
              <a:rPr lang="en-US" sz="2400" dirty="0" smtClean="0"/>
              <a:t>the </a:t>
            </a:r>
            <a:r>
              <a:rPr lang="en-US" sz="2400" dirty="0"/>
              <a:t>amount of energy found in the photons. </a:t>
            </a:r>
            <a:endParaRPr lang="en-US" sz="2400" dirty="0" smtClean="0"/>
          </a:p>
          <a:p>
            <a:pPr lvl="2">
              <a:buFont typeface="Wingdings" panose="05000000000000000000" pitchFamily="2" charset="2"/>
              <a:buChar char="Ø"/>
            </a:pPr>
            <a:r>
              <a:rPr lang="en-US" sz="2000" dirty="0" smtClean="0"/>
              <a:t>Radio </a:t>
            </a:r>
            <a:r>
              <a:rPr lang="en-US" sz="2000" dirty="0"/>
              <a:t>waves have photons with low energies, </a:t>
            </a:r>
            <a:endParaRPr lang="en-US" sz="2000" dirty="0" smtClean="0"/>
          </a:p>
          <a:p>
            <a:pPr lvl="2">
              <a:buFont typeface="Wingdings" panose="05000000000000000000" pitchFamily="2" charset="2"/>
              <a:buChar char="Ø"/>
            </a:pPr>
            <a:r>
              <a:rPr lang="en-US" sz="2000" dirty="0" smtClean="0"/>
              <a:t>microwave </a:t>
            </a:r>
            <a:r>
              <a:rPr lang="en-US" sz="2000" dirty="0"/>
              <a:t>photons have a little more energy than radio waves, infrared photons have still more, </a:t>
            </a:r>
            <a:endParaRPr lang="en-US" sz="2000" dirty="0" smtClean="0"/>
          </a:p>
          <a:p>
            <a:pPr lvl="2">
              <a:buFont typeface="Wingdings" panose="05000000000000000000" pitchFamily="2" charset="2"/>
              <a:buChar char="Ø"/>
            </a:pPr>
            <a:r>
              <a:rPr lang="en-US" sz="2000" dirty="0" smtClean="0"/>
              <a:t>then </a:t>
            </a:r>
            <a:r>
              <a:rPr lang="en-US" sz="2000" dirty="0"/>
              <a:t>visible, ultraviolet, X-rays, and, the most energetic of all, gamma-rays.</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5</a:t>
            </a:fld>
            <a:endParaRPr lang="en-US"/>
          </a:p>
        </p:txBody>
      </p:sp>
    </p:spTree>
    <p:extLst>
      <p:ext uri="{BB962C8B-B14F-4D97-AF65-F5344CB8AC3E}">
        <p14:creationId xmlns:p14="http://schemas.microsoft.com/office/powerpoint/2010/main" val="33354000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A33D8-B3DD-4BD9-99FC-6AD17B8A7835}"/>
              </a:ext>
            </a:extLst>
          </p:cNvPr>
          <p:cNvSpPr>
            <a:spLocks noGrp="1"/>
          </p:cNvSpPr>
          <p:nvPr>
            <p:ph type="title"/>
          </p:nvPr>
        </p:nvSpPr>
        <p:spPr/>
        <p:txBody>
          <a:bodyPr>
            <a:normAutofit fontScale="90000"/>
          </a:bodyPr>
          <a:lstStyle/>
          <a:p>
            <a:r>
              <a:rPr lang="en-GB" dirty="0" smtClean="0"/>
              <a:t>Principles that govern the arrangement of electrons in an atom</a:t>
            </a:r>
            <a:endParaRPr lang="en-GB" dirty="0"/>
          </a:p>
        </p:txBody>
      </p:sp>
      <p:sp>
        <p:nvSpPr>
          <p:cNvPr id="3" name="Content Placeholder 2">
            <a:extLst>
              <a:ext uri="{FF2B5EF4-FFF2-40B4-BE49-F238E27FC236}">
                <a16:creationId xmlns:a16="http://schemas.microsoft.com/office/drawing/2014/main" id="{D93491A8-DFC5-4419-B9D6-409088D003BE}"/>
              </a:ext>
            </a:extLst>
          </p:cNvPr>
          <p:cNvSpPr>
            <a:spLocks noGrp="1"/>
          </p:cNvSpPr>
          <p:nvPr>
            <p:ph idx="1"/>
          </p:nvPr>
        </p:nvSpPr>
        <p:spPr>
          <a:xfrm>
            <a:off x="0" y="1524000"/>
            <a:ext cx="9144000" cy="5181600"/>
          </a:xfrm>
        </p:spPr>
        <p:txBody>
          <a:bodyPr>
            <a:normAutofit fontScale="77500" lnSpcReduction="20000"/>
          </a:bodyPr>
          <a:lstStyle/>
          <a:p>
            <a:r>
              <a:rPr lang="en-GB" b="1" i="1" dirty="0">
                <a:solidFill>
                  <a:srgbClr val="FF0000"/>
                </a:solidFill>
              </a:rPr>
              <a:t>(3) Hund’s rule (the principle of maximum multiplicity)</a:t>
            </a:r>
            <a:r>
              <a:rPr lang="en-GB" dirty="0"/>
              <a:t>: degenerate orbitals (m</a:t>
            </a:r>
            <a:r>
              <a:rPr lang="en-GB" baseline="-25000" dirty="0"/>
              <a:t>l</a:t>
            </a:r>
            <a:r>
              <a:rPr lang="en-GB" dirty="0"/>
              <a:t> levels) are </a:t>
            </a:r>
            <a:r>
              <a:rPr lang="en-GB" b="1" dirty="0">
                <a:solidFill>
                  <a:srgbClr val="FF0000"/>
                </a:solidFill>
              </a:rPr>
              <a:t>singly filled </a:t>
            </a:r>
            <a:r>
              <a:rPr lang="en-GB" dirty="0"/>
              <a:t>(with unpaired spins and spin quantum number equal to </a:t>
            </a:r>
            <a:r>
              <a:rPr lang="en-GB" b="1" dirty="0">
                <a:solidFill>
                  <a:srgbClr val="FF0000"/>
                </a:solidFill>
              </a:rPr>
              <a:t>+1/2</a:t>
            </a:r>
            <a:r>
              <a:rPr lang="en-GB" dirty="0"/>
              <a:t>) </a:t>
            </a:r>
            <a:r>
              <a:rPr lang="en-GB" b="1" dirty="0">
                <a:solidFill>
                  <a:srgbClr val="FF0000"/>
                </a:solidFill>
              </a:rPr>
              <a:t>before pairing up</a:t>
            </a:r>
            <a:r>
              <a:rPr lang="en-GB" dirty="0"/>
              <a:t>. </a:t>
            </a:r>
          </a:p>
          <a:p>
            <a:endParaRPr lang="en-GB" dirty="0"/>
          </a:p>
          <a:p>
            <a:r>
              <a:rPr lang="en-GB" dirty="0"/>
              <a:t>As a result, an atom tends to have as many unpaired electrons as possible. In order words, </a:t>
            </a:r>
            <a:r>
              <a:rPr lang="en-GB" b="1" dirty="0">
                <a:solidFill>
                  <a:srgbClr val="FF0000"/>
                </a:solidFill>
              </a:rPr>
              <a:t>electrons avoid repelling each other </a:t>
            </a:r>
            <a:r>
              <a:rPr lang="en-GB" dirty="0"/>
              <a:t>by seeking out empty shells to fill up instead of pairing up.</a:t>
            </a:r>
          </a:p>
          <a:p>
            <a:endParaRPr lang="en-GB" dirty="0"/>
          </a:p>
          <a:p>
            <a:r>
              <a:rPr lang="en-GB" dirty="0"/>
              <a:t>Only after all m levels associated with a particular l value in a given shell have been used for single-electron occupation does doubling of electrons into m levels occur. </a:t>
            </a:r>
          </a:p>
          <a:p>
            <a:endParaRPr lang="en-GB" dirty="0"/>
          </a:p>
          <a:p>
            <a:r>
              <a:rPr lang="en-GB" dirty="0"/>
              <a:t>For example, the extra electron for carbon (atomic number 6) has the quantum numbers n = 2, l = 1, m = 0, s = +1/2 rather than n = 2, l = 1, m = –1, s = –1/2.</a:t>
            </a:r>
          </a:p>
        </p:txBody>
      </p:sp>
      <p:sp>
        <p:nvSpPr>
          <p:cNvPr id="4" name="Slide Number Placeholder 3">
            <a:extLst>
              <a:ext uri="{FF2B5EF4-FFF2-40B4-BE49-F238E27FC236}">
                <a16:creationId xmlns:a16="http://schemas.microsoft.com/office/drawing/2014/main" id="{418DF8FB-714E-4A79-AD69-2F48F9A9009C}"/>
              </a:ext>
            </a:extLst>
          </p:cNvPr>
          <p:cNvSpPr>
            <a:spLocks noGrp="1"/>
          </p:cNvSpPr>
          <p:nvPr>
            <p:ph type="sldNum" sz="quarter" idx="12"/>
          </p:nvPr>
        </p:nvSpPr>
        <p:spPr/>
        <p:txBody>
          <a:bodyPr/>
          <a:lstStyle/>
          <a:p>
            <a:fld id="{659350B2-7CF3-477E-B71B-58661E2A869A}" type="slidenum">
              <a:rPr lang="en-US" smtClean="0"/>
              <a:pPr/>
              <a:t>50</a:t>
            </a:fld>
            <a:endParaRPr lang="en-US" dirty="0"/>
          </a:p>
        </p:txBody>
      </p:sp>
    </p:spTree>
    <p:extLst>
      <p:ext uri="{BB962C8B-B14F-4D97-AF65-F5344CB8AC3E}">
        <p14:creationId xmlns:p14="http://schemas.microsoft.com/office/powerpoint/2010/main" val="6466419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E705-55C3-4897-9331-6081AEE2FD5B}"/>
              </a:ext>
            </a:extLst>
          </p:cNvPr>
          <p:cNvSpPr>
            <a:spLocks noGrp="1"/>
          </p:cNvSpPr>
          <p:nvPr>
            <p:ph type="title"/>
          </p:nvPr>
        </p:nvSpPr>
        <p:spPr/>
        <p:txBody>
          <a:bodyPr>
            <a:normAutofit fontScale="90000"/>
          </a:bodyPr>
          <a:lstStyle/>
          <a:p>
            <a:r>
              <a:rPr lang="en-GB" dirty="0" smtClean="0"/>
              <a:t>Principles that govern the arrangement of electrons in an atom</a:t>
            </a:r>
            <a:endParaRPr lang="en-GB" dirty="0"/>
          </a:p>
        </p:txBody>
      </p:sp>
      <p:sp>
        <p:nvSpPr>
          <p:cNvPr id="4" name="Slide Number Placeholder 3">
            <a:extLst>
              <a:ext uri="{FF2B5EF4-FFF2-40B4-BE49-F238E27FC236}">
                <a16:creationId xmlns:a16="http://schemas.microsoft.com/office/drawing/2014/main" id="{3C592B81-5FF4-4682-8087-ED558DA107FA}"/>
              </a:ext>
            </a:extLst>
          </p:cNvPr>
          <p:cNvSpPr>
            <a:spLocks noGrp="1"/>
          </p:cNvSpPr>
          <p:nvPr>
            <p:ph type="sldNum" sz="quarter" idx="12"/>
          </p:nvPr>
        </p:nvSpPr>
        <p:spPr/>
        <p:txBody>
          <a:bodyPr/>
          <a:lstStyle/>
          <a:p>
            <a:fld id="{659350B2-7CF3-477E-B71B-58661E2A869A}" type="slidenum">
              <a:rPr lang="en-US" smtClean="0"/>
              <a:pPr/>
              <a:t>51</a:t>
            </a:fld>
            <a:endParaRPr lang="en-US" dirty="0"/>
          </a:p>
        </p:txBody>
      </p:sp>
      <p:pic>
        <p:nvPicPr>
          <p:cNvPr id="12290" name="Picture 2" descr="Illustrated Glossary of Organic Chemistry - Electron configuration">
            <a:extLst>
              <a:ext uri="{FF2B5EF4-FFF2-40B4-BE49-F238E27FC236}">
                <a16:creationId xmlns:a16="http://schemas.microsoft.com/office/drawing/2014/main" id="{638AD907-E89A-4545-B3E6-374B34994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729" y="2290763"/>
            <a:ext cx="8501758" cy="27384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C407E63-3F50-49E3-A6A2-8424E2C3B8DE}"/>
              </a:ext>
            </a:extLst>
          </p:cNvPr>
          <p:cNvSpPr txBox="1"/>
          <p:nvPr/>
        </p:nvSpPr>
        <p:spPr>
          <a:xfrm>
            <a:off x="76200" y="5029200"/>
            <a:ext cx="9067800" cy="461665"/>
          </a:xfrm>
          <a:prstGeom prst="rect">
            <a:avLst/>
          </a:prstGeom>
          <a:noFill/>
        </p:spPr>
        <p:txBody>
          <a:bodyPr wrap="square" rtlCol="0">
            <a:spAutoFit/>
          </a:bodyPr>
          <a:lstStyle/>
          <a:p>
            <a:r>
              <a:rPr lang="en-GB" sz="2400" b="1" dirty="0"/>
              <a:t>Filling of Carbon orbitals using the quantum theories and Hund’s rule</a:t>
            </a:r>
          </a:p>
        </p:txBody>
      </p:sp>
    </p:spTree>
    <p:extLst>
      <p:ext uri="{BB962C8B-B14F-4D97-AF65-F5344CB8AC3E}">
        <p14:creationId xmlns:p14="http://schemas.microsoft.com/office/powerpoint/2010/main" val="19254393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9A862-8E2A-457F-A016-55EF996E7926}"/>
              </a:ext>
            </a:extLst>
          </p:cNvPr>
          <p:cNvSpPr>
            <a:spLocks noGrp="1"/>
          </p:cNvSpPr>
          <p:nvPr>
            <p:ph type="title"/>
          </p:nvPr>
        </p:nvSpPr>
        <p:spPr>
          <a:xfrm>
            <a:off x="0" y="152400"/>
            <a:ext cx="9144000" cy="990600"/>
          </a:xfrm>
        </p:spPr>
        <p:txBody>
          <a:bodyPr>
            <a:normAutofit fontScale="90000"/>
          </a:bodyPr>
          <a:lstStyle/>
          <a:p>
            <a:r>
              <a:rPr lang="en-GB" dirty="0" smtClean="0"/>
              <a:t>Principles that govern the arrangement of electrons in an atom</a:t>
            </a:r>
            <a:endParaRPr lang="en-GB" dirty="0"/>
          </a:p>
        </p:txBody>
      </p:sp>
      <p:sp>
        <p:nvSpPr>
          <p:cNvPr id="3" name="Content Placeholder 2">
            <a:extLst>
              <a:ext uri="{FF2B5EF4-FFF2-40B4-BE49-F238E27FC236}">
                <a16:creationId xmlns:a16="http://schemas.microsoft.com/office/drawing/2014/main" id="{59B6AEA5-45F6-40B9-92BE-7FAE6852EE90}"/>
              </a:ext>
            </a:extLst>
          </p:cNvPr>
          <p:cNvSpPr>
            <a:spLocks noGrp="1"/>
          </p:cNvSpPr>
          <p:nvPr>
            <p:ph idx="1"/>
          </p:nvPr>
        </p:nvSpPr>
        <p:spPr/>
        <p:txBody>
          <a:bodyPr>
            <a:normAutofit fontScale="92500" lnSpcReduction="20000"/>
          </a:bodyPr>
          <a:lstStyle/>
          <a:p>
            <a:pPr algn="ctr" eaLnBrk="1" hangingPunct="1"/>
            <a:r>
              <a:rPr lang="en-US" altLang="en-US" sz="3200" dirty="0">
                <a:latin typeface="Comic Sans MS" panose="030F0702030302020204" pitchFamily="66" charset="0"/>
              </a:rPr>
              <a:t>Are the following two states allowed for N by the Pauli principle?</a:t>
            </a:r>
          </a:p>
          <a:p>
            <a:pPr algn="ctr" eaLnBrk="1" hangingPunct="1"/>
            <a:r>
              <a:rPr lang="en-US" altLang="en-US" sz="3200" dirty="0">
                <a:latin typeface="Comic Sans MS" panose="030F0702030302020204" pitchFamily="66" charset="0"/>
              </a:rPr>
              <a:t>  1s</a:t>
            </a:r>
            <a:r>
              <a:rPr lang="en-US" altLang="en-US" sz="3200" baseline="30000" dirty="0">
                <a:latin typeface="Comic Sans MS" panose="030F0702030302020204" pitchFamily="66" charset="0"/>
              </a:rPr>
              <a:t>2</a:t>
            </a:r>
            <a:r>
              <a:rPr lang="en-US" altLang="en-US" sz="3200" dirty="0">
                <a:latin typeface="Comic Sans MS" panose="030F0702030302020204" pitchFamily="66" charset="0"/>
              </a:rPr>
              <a:t>2s</a:t>
            </a:r>
            <a:r>
              <a:rPr lang="en-US" altLang="en-US" sz="3200" baseline="30000" dirty="0">
                <a:latin typeface="Comic Sans MS" panose="030F0702030302020204" pitchFamily="66" charset="0"/>
              </a:rPr>
              <a:t>2</a:t>
            </a:r>
            <a:r>
              <a:rPr lang="en-US" altLang="en-US" sz="3200" dirty="0">
                <a:latin typeface="Comic Sans MS" panose="030F0702030302020204" pitchFamily="66" charset="0"/>
              </a:rPr>
              <a:t>2p</a:t>
            </a:r>
            <a:r>
              <a:rPr lang="en-US" altLang="en-US" sz="3200" baseline="-25000" dirty="0">
                <a:latin typeface="Comic Sans MS" panose="030F0702030302020204" pitchFamily="66" charset="0"/>
              </a:rPr>
              <a:t>x</a:t>
            </a:r>
            <a:r>
              <a:rPr lang="en-US" altLang="en-US" sz="3200" baseline="30000" dirty="0">
                <a:latin typeface="Comic Sans MS" panose="030F0702030302020204" pitchFamily="66" charset="0"/>
              </a:rPr>
              <a:t>1</a:t>
            </a:r>
            <a:r>
              <a:rPr lang="en-US" altLang="en-US" sz="3200" dirty="0">
                <a:latin typeface="Comic Sans MS" panose="030F0702030302020204" pitchFamily="66" charset="0"/>
              </a:rPr>
              <a:t>2p</a:t>
            </a:r>
            <a:r>
              <a:rPr lang="en-US" altLang="en-US" sz="3200" baseline="-25000" dirty="0">
                <a:latin typeface="Comic Sans MS" panose="030F0702030302020204" pitchFamily="66" charset="0"/>
              </a:rPr>
              <a:t>y</a:t>
            </a:r>
            <a:r>
              <a:rPr lang="en-US" altLang="en-US" sz="3200" baseline="30000" dirty="0">
                <a:latin typeface="Comic Sans MS" panose="030F0702030302020204" pitchFamily="66" charset="0"/>
              </a:rPr>
              <a:t>1</a:t>
            </a:r>
            <a:r>
              <a:rPr lang="en-US" altLang="en-US" sz="3200" dirty="0">
                <a:latin typeface="Comic Sans MS" panose="030F0702030302020204" pitchFamily="66" charset="0"/>
              </a:rPr>
              <a:t>2p</a:t>
            </a:r>
            <a:r>
              <a:rPr lang="en-US" altLang="en-US" sz="3200" baseline="-25000" dirty="0">
                <a:latin typeface="Comic Sans MS" panose="030F0702030302020204" pitchFamily="66" charset="0"/>
              </a:rPr>
              <a:t>z</a:t>
            </a:r>
            <a:r>
              <a:rPr lang="en-US" altLang="en-US" sz="3200" baseline="30000" dirty="0">
                <a:latin typeface="Comic Sans MS" panose="030F0702030302020204" pitchFamily="66" charset="0"/>
              </a:rPr>
              <a:t>1 </a:t>
            </a:r>
            <a:r>
              <a:rPr lang="en-US" altLang="en-US" sz="3200" dirty="0">
                <a:latin typeface="Comic Sans MS" panose="030F0702030302020204" pitchFamily="66" charset="0"/>
              </a:rPr>
              <a:t>or 1s</a:t>
            </a:r>
            <a:r>
              <a:rPr lang="en-US" altLang="en-US" sz="3200" baseline="30000" dirty="0">
                <a:latin typeface="Comic Sans MS" panose="030F0702030302020204" pitchFamily="66" charset="0"/>
              </a:rPr>
              <a:t>2</a:t>
            </a:r>
            <a:r>
              <a:rPr lang="en-US" altLang="en-US" sz="3200" dirty="0">
                <a:latin typeface="Comic Sans MS" panose="030F0702030302020204" pitchFamily="66" charset="0"/>
              </a:rPr>
              <a:t>2s</a:t>
            </a:r>
            <a:r>
              <a:rPr lang="en-US" altLang="en-US" sz="3200" baseline="30000" dirty="0">
                <a:latin typeface="Comic Sans MS" panose="030F0702030302020204" pitchFamily="66" charset="0"/>
              </a:rPr>
              <a:t>2</a:t>
            </a:r>
            <a:r>
              <a:rPr lang="en-US" altLang="en-US" sz="3200" dirty="0">
                <a:latin typeface="Comic Sans MS" panose="030F0702030302020204" pitchFamily="66" charset="0"/>
              </a:rPr>
              <a:t>2p</a:t>
            </a:r>
            <a:r>
              <a:rPr lang="en-US" altLang="en-US" sz="3200" baseline="-25000" dirty="0">
                <a:latin typeface="Comic Sans MS" panose="030F0702030302020204" pitchFamily="66" charset="0"/>
              </a:rPr>
              <a:t>x</a:t>
            </a:r>
            <a:r>
              <a:rPr lang="en-US" altLang="en-US" sz="3200" baseline="30000" dirty="0">
                <a:latin typeface="Comic Sans MS" panose="030F0702030302020204" pitchFamily="66" charset="0"/>
              </a:rPr>
              <a:t>2</a:t>
            </a:r>
            <a:r>
              <a:rPr lang="en-US" altLang="en-US" sz="3200" dirty="0">
                <a:latin typeface="Comic Sans MS" panose="030F0702030302020204" pitchFamily="66" charset="0"/>
              </a:rPr>
              <a:t>2p</a:t>
            </a:r>
            <a:r>
              <a:rPr lang="en-US" altLang="en-US" sz="3200" baseline="-25000" dirty="0">
                <a:latin typeface="Comic Sans MS" panose="030F0702030302020204" pitchFamily="66" charset="0"/>
              </a:rPr>
              <a:t>y</a:t>
            </a:r>
            <a:r>
              <a:rPr lang="en-US" altLang="en-US" sz="3200" baseline="30000" dirty="0">
                <a:latin typeface="Comic Sans MS" panose="030F0702030302020204" pitchFamily="66" charset="0"/>
              </a:rPr>
              <a:t>1</a:t>
            </a:r>
            <a:r>
              <a:rPr lang="en-US" altLang="en-US" sz="3200" dirty="0">
                <a:latin typeface="Comic Sans MS" panose="030F0702030302020204" pitchFamily="66" charset="0"/>
              </a:rPr>
              <a:t>2p</a:t>
            </a:r>
            <a:r>
              <a:rPr lang="en-US" altLang="en-US" sz="3200" baseline="-25000" dirty="0">
                <a:latin typeface="Comic Sans MS" panose="030F0702030302020204" pitchFamily="66" charset="0"/>
              </a:rPr>
              <a:t>z</a:t>
            </a:r>
            <a:r>
              <a:rPr lang="en-US" altLang="en-US" sz="3200" baseline="30000" dirty="0">
                <a:latin typeface="Comic Sans MS" panose="030F0702030302020204" pitchFamily="66" charset="0"/>
              </a:rPr>
              <a:t>0</a:t>
            </a:r>
          </a:p>
          <a:p>
            <a:pPr algn="ctr" eaLnBrk="1" hangingPunct="1"/>
            <a:endParaRPr lang="en-US" altLang="en-US" sz="3200" baseline="-25000" dirty="0">
              <a:latin typeface="Comic Sans MS" panose="030F0702030302020204" pitchFamily="66" charset="0"/>
            </a:endParaRPr>
          </a:p>
          <a:p>
            <a:r>
              <a:rPr lang="en-US" altLang="en-US" sz="3200" dirty="0">
                <a:solidFill>
                  <a:srgbClr val="0070C0"/>
                </a:solidFill>
                <a:latin typeface="Comic Sans MS" panose="030F0702030302020204" pitchFamily="66" charset="0"/>
              </a:rPr>
              <a:t>Which is more stable and why?</a:t>
            </a:r>
          </a:p>
          <a:p>
            <a:endParaRPr lang="en-US" altLang="en-US" dirty="0">
              <a:solidFill>
                <a:srgbClr val="0070C0"/>
              </a:solidFill>
              <a:latin typeface="Comic Sans MS" panose="030F0702030302020204" pitchFamily="66" charset="0"/>
            </a:endParaRPr>
          </a:p>
          <a:p>
            <a:pPr algn="ctr" eaLnBrk="1" hangingPunct="1"/>
            <a:r>
              <a:rPr lang="en-US" altLang="en-US" sz="3200" dirty="0">
                <a:latin typeface="Comic Sans MS" panose="030F0702030302020204" pitchFamily="66" charset="0"/>
              </a:rPr>
              <a:t>1s</a:t>
            </a:r>
            <a:r>
              <a:rPr lang="en-US" altLang="en-US" sz="3200" baseline="30000" dirty="0">
                <a:latin typeface="Comic Sans MS" panose="030F0702030302020204" pitchFamily="66" charset="0"/>
              </a:rPr>
              <a:t>2</a:t>
            </a:r>
            <a:r>
              <a:rPr lang="en-US" altLang="en-US" sz="3200" dirty="0">
                <a:latin typeface="Comic Sans MS" panose="030F0702030302020204" pitchFamily="66" charset="0"/>
              </a:rPr>
              <a:t>2s</a:t>
            </a:r>
            <a:r>
              <a:rPr lang="en-US" altLang="en-US" sz="3200" baseline="30000" dirty="0">
                <a:latin typeface="Comic Sans MS" panose="030F0702030302020204" pitchFamily="66" charset="0"/>
              </a:rPr>
              <a:t>2</a:t>
            </a:r>
            <a:r>
              <a:rPr lang="en-US" altLang="en-US" sz="3200" dirty="0">
                <a:latin typeface="Comic Sans MS" panose="030F0702030302020204" pitchFamily="66" charset="0"/>
              </a:rPr>
              <a:t>2p</a:t>
            </a:r>
            <a:r>
              <a:rPr lang="en-US" altLang="en-US" sz="3200" baseline="-25000" dirty="0">
                <a:latin typeface="Comic Sans MS" panose="030F0702030302020204" pitchFamily="66" charset="0"/>
              </a:rPr>
              <a:t>x</a:t>
            </a:r>
            <a:r>
              <a:rPr lang="en-US" altLang="en-US" sz="3200" dirty="0">
                <a:latin typeface="Comic Sans MS" panose="030F0702030302020204" pitchFamily="66" charset="0"/>
              </a:rPr>
              <a:t>(</a:t>
            </a:r>
            <a:r>
              <a:rPr lang="en-US" altLang="en-US" sz="3200" dirty="0">
                <a:latin typeface="Comic Sans MS" panose="030F0702030302020204" pitchFamily="66" charset="0"/>
                <a:sym typeface="Symbol" panose="05050102010706020507" pitchFamily="18" charset="2"/>
              </a:rPr>
              <a:t></a:t>
            </a:r>
            <a:r>
              <a:rPr lang="en-US" altLang="en-US" sz="3200" dirty="0">
                <a:latin typeface="Comic Sans MS" panose="030F0702030302020204" pitchFamily="66" charset="0"/>
              </a:rPr>
              <a:t>)2p</a:t>
            </a:r>
            <a:r>
              <a:rPr lang="en-US" altLang="en-US" sz="3200" baseline="-25000" dirty="0">
                <a:latin typeface="Comic Sans MS" panose="030F0702030302020204" pitchFamily="66" charset="0"/>
              </a:rPr>
              <a:t>y</a:t>
            </a:r>
            <a:r>
              <a:rPr lang="en-US" altLang="en-US" sz="3200" dirty="0">
                <a:latin typeface="Comic Sans MS" panose="030F0702030302020204" pitchFamily="66" charset="0"/>
              </a:rPr>
              <a:t>(</a:t>
            </a:r>
            <a:r>
              <a:rPr lang="en-US" altLang="en-US" sz="3200" dirty="0">
                <a:latin typeface="Comic Sans MS" panose="030F0702030302020204" pitchFamily="66" charset="0"/>
                <a:sym typeface="Symbol" panose="05050102010706020507" pitchFamily="18" charset="2"/>
              </a:rPr>
              <a:t></a:t>
            </a:r>
            <a:r>
              <a:rPr lang="en-US" altLang="en-US" sz="3200" dirty="0">
                <a:latin typeface="Comic Sans MS" panose="030F0702030302020204" pitchFamily="66" charset="0"/>
              </a:rPr>
              <a:t>)2p</a:t>
            </a:r>
            <a:r>
              <a:rPr lang="en-US" altLang="en-US" sz="3200" baseline="-25000" dirty="0">
                <a:latin typeface="Comic Sans MS" panose="030F0702030302020204" pitchFamily="66" charset="0"/>
              </a:rPr>
              <a:t>z</a:t>
            </a:r>
            <a:r>
              <a:rPr lang="en-US" altLang="en-US" sz="3200" dirty="0">
                <a:latin typeface="Comic Sans MS" panose="030F0702030302020204" pitchFamily="66" charset="0"/>
              </a:rPr>
              <a:t>(</a:t>
            </a:r>
            <a:r>
              <a:rPr lang="en-US" altLang="en-US" sz="3200" dirty="0">
                <a:latin typeface="Comic Sans MS" panose="030F0702030302020204" pitchFamily="66" charset="0"/>
                <a:sym typeface="Symbol" panose="05050102010706020507" pitchFamily="18" charset="2"/>
              </a:rPr>
              <a:t></a:t>
            </a:r>
            <a:r>
              <a:rPr lang="en-US" altLang="en-US" sz="3200" dirty="0">
                <a:latin typeface="Comic Sans MS" panose="030F0702030302020204" pitchFamily="66" charset="0"/>
              </a:rPr>
              <a:t>)</a:t>
            </a:r>
            <a:r>
              <a:rPr lang="en-US" altLang="en-US" sz="3200" baseline="30000" dirty="0">
                <a:latin typeface="Comic Sans MS" panose="030F0702030302020204" pitchFamily="66" charset="0"/>
              </a:rPr>
              <a:t> </a:t>
            </a:r>
            <a:r>
              <a:rPr lang="en-US" altLang="en-US" sz="3200" dirty="0">
                <a:latin typeface="Comic Sans MS" panose="030F0702030302020204" pitchFamily="66" charset="0"/>
              </a:rPr>
              <a:t>is more stable than </a:t>
            </a:r>
          </a:p>
          <a:p>
            <a:pPr algn="ctr" eaLnBrk="1" hangingPunct="1"/>
            <a:r>
              <a:rPr lang="en-US" altLang="en-US" sz="3200" dirty="0">
                <a:latin typeface="Comic Sans MS" panose="030F0702030302020204" pitchFamily="66" charset="0"/>
              </a:rPr>
              <a:t>1s</a:t>
            </a:r>
            <a:r>
              <a:rPr lang="en-US" altLang="en-US" sz="3200" baseline="30000" dirty="0">
                <a:latin typeface="Comic Sans MS" panose="030F0702030302020204" pitchFamily="66" charset="0"/>
              </a:rPr>
              <a:t>2</a:t>
            </a:r>
            <a:r>
              <a:rPr lang="en-US" altLang="en-US" sz="3200" dirty="0">
                <a:latin typeface="Comic Sans MS" panose="030F0702030302020204" pitchFamily="66" charset="0"/>
              </a:rPr>
              <a:t>2s</a:t>
            </a:r>
            <a:r>
              <a:rPr lang="en-US" altLang="en-US" sz="3200" baseline="30000" dirty="0">
                <a:latin typeface="Comic Sans MS" panose="030F0702030302020204" pitchFamily="66" charset="0"/>
              </a:rPr>
              <a:t>2</a:t>
            </a:r>
            <a:r>
              <a:rPr lang="en-US" altLang="en-US" sz="3200" dirty="0">
                <a:latin typeface="Comic Sans MS" panose="030F0702030302020204" pitchFamily="66" charset="0"/>
              </a:rPr>
              <a:t>2p</a:t>
            </a:r>
            <a:r>
              <a:rPr lang="en-US" altLang="en-US" sz="3200" baseline="-25000" dirty="0">
                <a:latin typeface="Comic Sans MS" panose="030F0702030302020204" pitchFamily="66" charset="0"/>
              </a:rPr>
              <a:t>x</a:t>
            </a:r>
            <a:r>
              <a:rPr lang="en-US" altLang="en-US" sz="3200" dirty="0">
                <a:latin typeface="Comic Sans MS" panose="030F0702030302020204" pitchFamily="66" charset="0"/>
              </a:rPr>
              <a:t>(</a:t>
            </a:r>
            <a:r>
              <a:rPr lang="en-US" altLang="en-US" sz="3200" dirty="0">
                <a:latin typeface="Comic Sans MS" panose="030F0702030302020204" pitchFamily="66" charset="0"/>
                <a:sym typeface="Symbol" panose="05050102010706020507" pitchFamily="18" charset="2"/>
              </a:rPr>
              <a:t></a:t>
            </a:r>
            <a:r>
              <a:rPr lang="en-US" altLang="en-US" sz="3200" dirty="0">
                <a:latin typeface="Comic Sans MS" panose="030F0702030302020204" pitchFamily="66" charset="0"/>
              </a:rPr>
              <a:t>)2p</a:t>
            </a:r>
            <a:r>
              <a:rPr lang="en-US" altLang="en-US" sz="3200" baseline="-25000" dirty="0">
                <a:latin typeface="Comic Sans MS" panose="030F0702030302020204" pitchFamily="66" charset="0"/>
              </a:rPr>
              <a:t>y</a:t>
            </a:r>
            <a:r>
              <a:rPr lang="en-US" altLang="en-US" sz="3200" dirty="0">
                <a:latin typeface="Comic Sans MS" panose="030F0702030302020204" pitchFamily="66" charset="0"/>
              </a:rPr>
              <a:t>(</a:t>
            </a:r>
            <a:r>
              <a:rPr lang="en-US" altLang="en-US" sz="3200" dirty="0">
                <a:latin typeface="Comic Sans MS" panose="030F0702030302020204" pitchFamily="66" charset="0"/>
                <a:sym typeface="Symbol" panose="05050102010706020507" pitchFamily="18" charset="2"/>
              </a:rPr>
              <a:t></a:t>
            </a:r>
            <a:r>
              <a:rPr lang="en-US" altLang="en-US" sz="3200" dirty="0">
                <a:latin typeface="Comic Sans MS" panose="030F0702030302020204" pitchFamily="66" charset="0"/>
              </a:rPr>
              <a:t>)2p</a:t>
            </a:r>
            <a:r>
              <a:rPr lang="en-US" altLang="en-US" sz="3200" baseline="-25000" dirty="0">
                <a:latin typeface="Comic Sans MS" panose="030F0702030302020204" pitchFamily="66" charset="0"/>
              </a:rPr>
              <a:t>z</a:t>
            </a:r>
            <a:r>
              <a:rPr lang="en-US" altLang="en-US" sz="3200" dirty="0">
                <a:latin typeface="Comic Sans MS" panose="030F0702030302020204" pitchFamily="66" charset="0"/>
              </a:rPr>
              <a:t>()</a:t>
            </a:r>
          </a:p>
          <a:p>
            <a:pPr algn="ctr" eaLnBrk="1" hangingPunct="1"/>
            <a:endParaRPr lang="en-US" altLang="en-US" sz="3600" baseline="-25000" dirty="0">
              <a:solidFill>
                <a:srgbClr val="6600FF"/>
              </a:solidFill>
              <a:latin typeface="Comic Sans MS" panose="030F0702030302020204" pitchFamily="66" charset="0"/>
            </a:endParaRPr>
          </a:p>
          <a:p>
            <a:pPr algn="ctr" eaLnBrk="1" hangingPunct="1"/>
            <a:r>
              <a:rPr lang="en-US" altLang="en-US" sz="3600" baseline="30000" dirty="0">
                <a:solidFill>
                  <a:srgbClr val="6600FF"/>
                </a:solidFill>
                <a:latin typeface="Comic Sans MS" panose="030F0702030302020204" pitchFamily="66" charset="0"/>
              </a:rPr>
              <a:t>Half-filled P orbital</a:t>
            </a:r>
          </a:p>
          <a:p>
            <a:endParaRPr lang="en-US" altLang="en-US" sz="3200" dirty="0">
              <a:solidFill>
                <a:srgbClr val="0070C0"/>
              </a:solidFill>
              <a:latin typeface="Comic Sans MS" panose="030F0702030302020204" pitchFamily="66" charset="0"/>
            </a:endParaRPr>
          </a:p>
          <a:p>
            <a:endParaRPr lang="en-GB" dirty="0"/>
          </a:p>
        </p:txBody>
      </p:sp>
      <p:sp>
        <p:nvSpPr>
          <p:cNvPr id="4" name="Slide Number Placeholder 3">
            <a:extLst>
              <a:ext uri="{FF2B5EF4-FFF2-40B4-BE49-F238E27FC236}">
                <a16:creationId xmlns:a16="http://schemas.microsoft.com/office/drawing/2014/main" id="{B2179D65-3D73-47F7-82A2-F32DB0290CC2}"/>
              </a:ext>
            </a:extLst>
          </p:cNvPr>
          <p:cNvSpPr>
            <a:spLocks noGrp="1"/>
          </p:cNvSpPr>
          <p:nvPr>
            <p:ph type="sldNum" sz="quarter" idx="12"/>
          </p:nvPr>
        </p:nvSpPr>
        <p:spPr/>
        <p:txBody>
          <a:bodyPr/>
          <a:lstStyle/>
          <a:p>
            <a:fld id="{659350B2-7CF3-477E-B71B-58661E2A869A}" type="slidenum">
              <a:rPr lang="en-US" smtClean="0"/>
              <a:pPr/>
              <a:t>52</a:t>
            </a:fld>
            <a:endParaRPr lang="en-US" dirty="0"/>
          </a:p>
        </p:txBody>
      </p:sp>
    </p:spTree>
    <p:extLst>
      <p:ext uri="{BB962C8B-B14F-4D97-AF65-F5344CB8AC3E}">
        <p14:creationId xmlns:p14="http://schemas.microsoft.com/office/powerpoint/2010/main" val="134158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Principles that govern the arrangement of electrons in an atom</a:t>
            </a:r>
            <a:endParaRPr lang="en-US" dirty="0"/>
          </a:p>
        </p:txBody>
      </p:sp>
      <p:sp>
        <p:nvSpPr>
          <p:cNvPr id="3" name="Content Placeholder 2"/>
          <p:cNvSpPr>
            <a:spLocks noGrp="1"/>
          </p:cNvSpPr>
          <p:nvPr>
            <p:ph idx="1"/>
          </p:nvPr>
        </p:nvSpPr>
        <p:spPr>
          <a:xfrm>
            <a:off x="428596" y="1357298"/>
            <a:ext cx="8229600" cy="5081590"/>
          </a:xfrm>
        </p:spPr>
        <p:txBody>
          <a:bodyPr>
            <a:noAutofit/>
          </a:bodyPr>
          <a:lstStyle/>
          <a:p>
            <a:pPr lvl="0" fontAlgn="base">
              <a:buNone/>
            </a:pPr>
            <a:r>
              <a:rPr lang="en-US" sz="2400" b="1" dirty="0" smtClean="0">
                <a:solidFill>
                  <a:srgbClr val="FF0000"/>
                </a:solidFill>
              </a:rPr>
              <a:t>Recap</a:t>
            </a:r>
          </a:p>
          <a:p>
            <a:pPr lvl="0" fontAlgn="base"/>
            <a:r>
              <a:rPr lang="en-US" sz="2000" dirty="0" smtClean="0"/>
              <a:t>The state of an electron in an atom is completely described by a complete set of quantum numbers. This set is written as (</a:t>
            </a:r>
            <a:r>
              <a:rPr lang="en-US" sz="2000" i="1" dirty="0" smtClean="0"/>
              <a:t>n</a:t>
            </a:r>
            <a:r>
              <a:rPr lang="en-US" sz="2000" dirty="0" smtClean="0"/>
              <a:t>, </a:t>
            </a:r>
            <a:r>
              <a:rPr lang="en-US" sz="2000" i="1" dirty="0" smtClean="0"/>
              <a:t>l</a:t>
            </a:r>
            <a:r>
              <a:rPr lang="en-US" sz="2000" dirty="0" smtClean="0"/>
              <a:t>, </a:t>
            </a:r>
            <a:r>
              <a:rPr lang="en-US" sz="2000" i="1" dirty="0" smtClean="0"/>
              <a:t>m</a:t>
            </a:r>
            <a:r>
              <a:rPr lang="en-US" sz="2000" i="1" baseline="-25000" dirty="0" smtClean="0"/>
              <a:t>l</a:t>
            </a:r>
            <a:r>
              <a:rPr lang="en-US" sz="2000" dirty="0" smtClean="0"/>
              <a:t>, </a:t>
            </a:r>
            <a:r>
              <a:rPr lang="en-US" sz="2000" i="1" dirty="0" smtClean="0"/>
              <a:t>m</a:t>
            </a:r>
            <a:r>
              <a:rPr lang="en-US" sz="2000" i="1" baseline="-25000" dirty="0" smtClean="0"/>
              <a:t>s</a:t>
            </a:r>
            <a:r>
              <a:rPr lang="en-US" sz="2000" dirty="0" smtClean="0"/>
              <a:t>).</a:t>
            </a:r>
          </a:p>
          <a:p>
            <a:pPr lvl="0" fontAlgn="base"/>
            <a:r>
              <a:rPr lang="en-US" sz="2000" dirty="0" smtClean="0"/>
              <a:t>The Pauli exclusion principle says that no two electrons can have the same set of quantum numbers; that is, no two electrons can be in the same state.</a:t>
            </a:r>
          </a:p>
          <a:p>
            <a:pPr lvl="0" fontAlgn="base"/>
            <a:r>
              <a:rPr lang="en-US" sz="2000" dirty="0" smtClean="0"/>
              <a:t>This exclusion limits the number of electrons in atomic shells and </a:t>
            </a:r>
            <a:r>
              <a:rPr lang="en-US" sz="2000" dirty="0" err="1" smtClean="0"/>
              <a:t>subshells</a:t>
            </a:r>
            <a:r>
              <a:rPr lang="en-US" sz="2000" dirty="0" smtClean="0"/>
              <a:t>. </a:t>
            </a:r>
          </a:p>
          <a:p>
            <a:pPr lvl="0" fontAlgn="base"/>
            <a:r>
              <a:rPr lang="en-US" sz="2000" dirty="0" smtClean="0"/>
              <a:t>Each value of </a:t>
            </a:r>
            <a:r>
              <a:rPr lang="en-US" sz="2000" i="1" dirty="0" smtClean="0"/>
              <a:t>n</a:t>
            </a:r>
            <a:r>
              <a:rPr lang="en-US" sz="2000" dirty="0" smtClean="0"/>
              <a:t> corresponds to a </a:t>
            </a:r>
            <a:r>
              <a:rPr lang="en-US" sz="2000" b="1" dirty="0" smtClean="0"/>
              <a:t>shell</a:t>
            </a:r>
          </a:p>
          <a:p>
            <a:pPr lvl="0" fontAlgn="base"/>
            <a:r>
              <a:rPr lang="en-US" sz="2000" dirty="0" smtClean="0"/>
              <a:t> Each value of </a:t>
            </a:r>
            <a:r>
              <a:rPr lang="en-US" sz="2000" i="1" dirty="0" smtClean="0"/>
              <a:t>l</a:t>
            </a:r>
            <a:r>
              <a:rPr lang="en-US" sz="2000" dirty="0" smtClean="0"/>
              <a:t> corresponds to a </a:t>
            </a:r>
            <a:r>
              <a:rPr lang="en-US" sz="2000" b="1" dirty="0" err="1" smtClean="0"/>
              <a:t>subshell</a:t>
            </a:r>
            <a:r>
              <a:rPr lang="en-US" sz="2000" dirty="0" smtClean="0"/>
              <a:t>.</a:t>
            </a:r>
          </a:p>
          <a:p>
            <a:pPr lvl="0" fontAlgn="base"/>
            <a:r>
              <a:rPr lang="en-US" sz="2000" dirty="0" smtClean="0"/>
              <a:t>The total number of </a:t>
            </a:r>
            <a:r>
              <a:rPr lang="en-US" sz="2000" b="1" dirty="0" smtClean="0"/>
              <a:t>possible </a:t>
            </a:r>
            <a:r>
              <a:rPr lang="en-US" sz="2000" b="1" dirty="0" err="1" smtClean="0"/>
              <a:t>orbitals</a:t>
            </a:r>
            <a:r>
              <a:rPr lang="en-US" sz="2000" b="1" dirty="0" smtClean="0"/>
              <a:t> </a:t>
            </a:r>
            <a:r>
              <a:rPr lang="en-US" sz="2000" dirty="0" smtClean="0"/>
              <a:t>with the same value of l (a </a:t>
            </a:r>
            <a:r>
              <a:rPr lang="en-US" sz="2000" dirty="0" err="1" smtClean="0"/>
              <a:t>subshell</a:t>
            </a:r>
            <a:r>
              <a:rPr lang="en-US" sz="2000" dirty="0" smtClean="0"/>
              <a:t>) is </a:t>
            </a:r>
            <a:r>
              <a:rPr lang="en-US" sz="2000" b="1" dirty="0" smtClean="0">
                <a:solidFill>
                  <a:srgbClr val="FF0000"/>
                </a:solidFill>
              </a:rPr>
              <a:t>2l + 1</a:t>
            </a:r>
            <a:endParaRPr lang="en-US" sz="2000" dirty="0" smtClean="0"/>
          </a:p>
          <a:p>
            <a:pPr lvl="0" fontAlgn="base"/>
            <a:r>
              <a:rPr lang="en-US" sz="2000" dirty="0" smtClean="0"/>
              <a:t>The maximum </a:t>
            </a:r>
            <a:r>
              <a:rPr lang="en-US" sz="2000" b="1" dirty="0" smtClean="0"/>
              <a:t>number of electrons </a:t>
            </a:r>
            <a:r>
              <a:rPr lang="en-US" sz="2000" dirty="0" smtClean="0"/>
              <a:t>that can be in a </a:t>
            </a:r>
            <a:r>
              <a:rPr lang="en-US" sz="2000" dirty="0" err="1" smtClean="0"/>
              <a:t>subshell</a:t>
            </a:r>
            <a:r>
              <a:rPr lang="en-US" sz="2000" dirty="0" smtClean="0"/>
              <a:t> is </a:t>
            </a:r>
            <a:r>
              <a:rPr lang="en-US" sz="2000" b="1" dirty="0" smtClean="0">
                <a:solidFill>
                  <a:srgbClr val="FF0000"/>
                </a:solidFill>
              </a:rPr>
              <a:t>2(2</a:t>
            </a:r>
            <a:r>
              <a:rPr lang="en-US" sz="2000" b="1" i="1" dirty="0" smtClean="0">
                <a:solidFill>
                  <a:srgbClr val="FF0000"/>
                </a:solidFill>
              </a:rPr>
              <a:t>l</a:t>
            </a:r>
            <a:r>
              <a:rPr lang="en-US" sz="2000" b="1" dirty="0" smtClean="0">
                <a:solidFill>
                  <a:srgbClr val="FF0000"/>
                </a:solidFill>
              </a:rPr>
              <a:t> + 1).</a:t>
            </a:r>
          </a:p>
          <a:p>
            <a:pPr lvl="0" fontAlgn="base"/>
            <a:r>
              <a:rPr lang="en-US" sz="2000" dirty="0" smtClean="0"/>
              <a:t>The maximum </a:t>
            </a:r>
            <a:r>
              <a:rPr lang="en-US" sz="2000" b="1" dirty="0" smtClean="0"/>
              <a:t>number of electrons</a:t>
            </a:r>
            <a:r>
              <a:rPr lang="en-US" sz="2000" dirty="0" smtClean="0"/>
              <a:t> that can be in a shell is </a:t>
            </a:r>
            <a:r>
              <a:rPr lang="en-US" sz="2000" b="1" dirty="0" smtClean="0">
                <a:solidFill>
                  <a:srgbClr val="FF0000"/>
                </a:solidFill>
              </a:rPr>
              <a:t>2</a:t>
            </a:r>
            <a:r>
              <a:rPr lang="en-US" sz="2000" b="1" i="1" dirty="0" smtClean="0">
                <a:solidFill>
                  <a:srgbClr val="FF0000"/>
                </a:solidFill>
              </a:rPr>
              <a:t>n</a:t>
            </a:r>
            <a:r>
              <a:rPr lang="en-US" sz="2000" b="1" baseline="30000" dirty="0" smtClean="0">
                <a:solidFill>
                  <a:srgbClr val="FF0000"/>
                </a:solidFill>
              </a:rPr>
              <a:t>2</a:t>
            </a:r>
            <a:r>
              <a:rPr lang="en-US" sz="2000" dirty="0" smtClean="0"/>
              <a:t>.</a:t>
            </a:r>
          </a:p>
          <a:p>
            <a:endParaRPr lang="en-US" sz="2000"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1"/>
            <a:ext cx="8929718" cy="4724400"/>
          </a:xfrm>
        </p:spPr>
        <p:txBody>
          <a:bodyPr/>
          <a:lstStyle/>
          <a:p>
            <a:pPr>
              <a:buNone/>
            </a:pPr>
            <a:r>
              <a:rPr lang="en-US" sz="2400" b="1" dirty="0" smtClean="0">
                <a:solidFill>
                  <a:srgbClr val="FF0000"/>
                </a:solidFill>
              </a:rPr>
              <a:t>Question:  </a:t>
            </a:r>
            <a:r>
              <a:rPr lang="en-US" sz="2400" b="1" dirty="0" smtClean="0"/>
              <a:t>(a) </a:t>
            </a:r>
            <a:r>
              <a:rPr lang="en-US" sz="2400" dirty="0" smtClean="0"/>
              <a:t>How many electrons can be in the n=4 shell? </a:t>
            </a:r>
          </a:p>
          <a:p>
            <a:pPr>
              <a:buNone/>
            </a:pPr>
            <a:r>
              <a:rPr lang="en-US" sz="2400" dirty="0" smtClean="0"/>
              <a:t>(b) What are its </a:t>
            </a:r>
            <a:r>
              <a:rPr lang="en-US" sz="2400" dirty="0" err="1" smtClean="0"/>
              <a:t>subshells</a:t>
            </a:r>
            <a:r>
              <a:rPr lang="en-US" sz="2400" dirty="0" smtClean="0"/>
              <a:t>, and how many electrons can be in each?</a:t>
            </a:r>
          </a:p>
          <a:p>
            <a:pPr>
              <a:buNone/>
            </a:pPr>
            <a:endParaRPr lang="en-US" sz="2400" dirty="0" smtClean="0"/>
          </a:p>
          <a:p>
            <a:pPr>
              <a:buNone/>
            </a:pPr>
            <a:r>
              <a:rPr lang="en-US" sz="2400" b="1" dirty="0" smtClean="0">
                <a:solidFill>
                  <a:srgbClr val="FF0000"/>
                </a:solidFill>
              </a:rPr>
              <a:t>Ans.</a:t>
            </a:r>
            <a:r>
              <a:rPr lang="en-US" sz="2400" dirty="0" smtClean="0"/>
              <a:t> (a) 32. </a:t>
            </a:r>
          </a:p>
          <a:p>
            <a:pPr>
              <a:buNone/>
            </a:pPr>
            <a:r>
              <a:rPr lang="en-US" sz="2400" dirty="0" smtClean="0"/>
              <a:t>	     (b) 2 in </a:t>
            </a:r>
            <a:r>
              <a:rPr lang="en-US" sz="2400" i="1" dirty="0" smtClean="0"/>
              <a:t>s;   </a:t>
            </a:r>
            <a:r>
              <a:rPr lang="en-US" sz="2400" dirty="0" smtClean="0"/>
              <a:t>6 in </a:t>
            </a:r>
            <a:r>
              <a:rPr lang="en-US" sz="2400" i="1" dirty="0" smtClean="0"/>
              <a:t>p;   </a:t>
            </a:r>
            <a:r>
              <a:rPr lang="en-US" sz="2400" dirty="0" smtClean="0"/>
              <a:t>10 in </a:t>
            </a:r>
            <a:r>
              <a:rPr lang="en-US" sz="2400" i="1" dirty="0" smtClean="0"/>
              <a:t>d</a:t>
            </a:r>
            <a:r>
              <a:rPr lang="en-US" sz="2400" dirty="0" smtClean="0"/>
              <a:t>, and 14 in </a:t>
            </a:r>
            <a:r>
              <a:rPr lang="en-US" sz="2400" i="1" dirty="0" smtClean="0"/>
              <a:t>f</a:t>
            </a:r>
            <a:r>
              <a:rPr lang="en-US" sz="2400" dirty="0" smtClean="0"/>
              <a:t>, (for a total of 32).</a:t>
            </a:r>
          </a:p>
          <a:p>
            <a:pPr>
              <a:buNone/>
            </a:pPr>
            <a:r>
              <a:rPr lang="en-US" sz="2400" dirty="0" smtClean="0"/>
              <a:t>i.e.  4s</a:t>
            </a:r>
            <a:r>
              <a:rPr lang="en-US" sz="2400" baseline="30000" dirty="0" smtClean="0"/>
              <a:t>2</a:t>
            </a:r>
            <a:r>
              <a:rPr lang="en-US" sz="2400" dirty="0" smtClean="0"/>
              <a:t>, 4p</a:t>
            </a:r>
            <a:r>
              <a:rPr lang="en-US" sz="2400" baseline="30000" dirty="0" smtClean="0"/>
              <a:t>6</a:t>
            </a:r>
            <a:r>
              <a:rPr lang="en-US" sz="2400" dirty="0" smtClean="0"/>
              <a:t>, 4d</a:t>
            </a:r>
            <a:r>
              <a:rPr lang="en-US" sz="2400" baseline="30000" dirty="0" smtClean="0"/>
              <a:t>10</a:t>
            </a:r>
            <a:r>
              <a:rPr lang="en-US" sz="2400" dirty="0" smtClean="0"/>
              <a:t> and 4f</a:t>
            </a:r>
            <a:r>
              <a:rPr lang="en-US" sz="2400" baseline="30000" dirty="0" smtClean="0"/>
              <a:t>14</a:t>
            </a:r>
            <a:endParaRPr lang="en-US" sz="2400" baseline="30000"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b="1" dirty="0" smtClean="0"/>
              <a:t>NOTE</a:t>
            </a:r>
          </a:p>
          <a:p>
            <a:r>
              <a:rPr lang="en-US" sz="2400" b="1" dirty="0" smtClean="0"/>
              <a:t>The total number of possible </a:t>
            </a:r>
            <a:r>
              <a:rPr lang="en-US" sz="2400" b="1" dirty="0" err="1" smtClean="0"/>
              <a:t>orbitals</a:t>
            </a:r>
            <a:r>
              <a:rPr lang="en-US" sz="2400" b="1" dirty="0" smtClean="0"/>
              <a:t> with the same value of l (a </a:t>
            </a:r>
            <a:r>
              <a:rPr lang="en-US" sz="2400" b="1" dirty="0" err="1" smtClean="0"/>
              <a:t>subshell</a:t>
            </a:r>
            <a:r>
              <a:rPr lang="en-US" sz="2400" b="1" dirty="0" smtClean="0"/>
              <a:t>)</a:t>
            </a:r>
            <a:r>
              <a:rPr lang="en-US" sz="2400" dirty="0" smtClean="0"/>
              <a:t> is </a:t>
            </a:r>
            <a:r>
              <a:rPr lang="en-US" sz="2400" b="1" dirty="0" smtClean="0">
                <a:solidFill>
                  <a:srgbClr val="FF0000"/>
                </a:solidFill>
              </a:rPr>
              <a:t>2l + 1</a:t>
            </a:r>
            <a:r>
              <a:rPr lang="en-US" sz="2400" dirty="0" smtClean="0"/>
              <a:t>. Thus there is:</a:t>
            </a:r>
          </a:p>
          <a:p>
            <a:pPr lvl="1">
              <a:buFont typeface="Wingdings" pitchFamily="2" charset="2"/>
              <a:buChar char="Ø"/>
            </a:pPr>
            <a:r>
              <a:rPr lang="en-US" sz="2400" dirty="0" smtClean="0"/>
              <a:t>one s-orbital for m</a:t>
            </a:r>
            <a:r>
              <a:rPr lang="en-US" sz="2400" baseline="-25000" dirty="0" smtClean="0"/>
              <a:t>l</a:t>
            </a:r>
            <a:r>
              <a:rPr lang="en-US" sz="2400" dirty="0" smtClean="0"/>
              <a:t> = 0; there are </a:t>
            </a:r>
          </a:p>
          <a:p>
            <a:pPr lvl="1">
              <a:buFont typeface="Wingdings" pitchFamily="2" charset="2"/>
              <a:buChar char="Ø"/>
            </a:pPr>
            <a:r>
              <a:rPr lang="en-US" sz="2400" dirty="0" smtClean="0"/>
              <a:t> three p-</a:t>
            </a:r>
            <a:r>
              <a:rPr lang="en-US" sz="2400" dirty="0" err="1" smtClean="0"/>
              <a:t>orbitals</a:t>
            </a:r>
            <a:r>
              <a:rPr lang="en-US" sz="2400" dirty="0" smtClean="0"/>
              <a:t> for m</a:t>
            </a:r>
            <a:r>
              <a:rPr lang="en-US" sz="2400" baseline="-25000" dirty="0" smtClean="0"/>
              <a:t>l </a:t>
            </a:r>
            <a:r>
              <a:rPr lang="en-US" sz="2400" dirty="0" smtClean="0"/>
              <a:t>= 1, </a:t>
            </a:r>
          </a:p>
          <a:p>
            <a:pPr lvl="1">
              <a:buFont typeface="Wingdings" pitchFamily="2" charset="2"/>
              <a:buChar char="Ø"/>
            </a:pPr>
            <a:r>
              <a:rPr lang="en-US" sz="2400" dirty="0" smtClean="0"/>
              <a:t>five d-</a:t>
            </a:r>
            <a:r>
              <a:rPr lang="en-US" sz="2400" dirty="0" err="1" smtClean="0"/>
              <a:t>orbitals</a:t>
            </a:r>
            <a:r>
              <a:rPr lang="en-US" sz="2400" dirty="0" smtClean="0"/>
              <a:t> for m</a:t>
            </a:r>
            <a:r>
              <a:rPr lang="en-US" sz="2400" baseline="-25000" dirty="0" smtClean="0"/>
              <a:t>l</a:t>
            </a:r>
            <a:r>
              <a:rPr lang="en-US" sz="2400" dirty="0" smtClean="0"/>
              <a:t> = 2, </a:t>
            </a:r>
          </a:p>
          <a:p>
            <a:pPr lvl="1">
              <a:buFont typeface="Wingdings" pitchFamily="2" charset="2"/>
              <a:buChar char="Ø"/>
            </a:pPr>
            <a:r>
              <a:rPr lang="en-US" sz="2400" dirty="0" smtClean="0"/>
              <a:t>seven f-</a:t>
            </a:r>
            <a:r>
              <a:rPr lang="en-US" sz="2400" dirty="0" err="1" smtClean="0"/>
              <a:t>orbitals</a:t>
            </a:r>
            <a:r>
              <a:rPr lang="en-US" sz="2400" dirty="0" smtClean="0"/>
              <a:t> for m</a:t>
            </a:r>
            <a:r>
              <a:rPr lang="en-US" sz="2400" baseline="-25000" dirty="0" smtClean="0"/>
              <a:t>l </a:t>
            </a:r>
            <a:r>
              <a:rPr lang="en-US" sz="2400" dirty="0" smtClean="0"/>
              <a:t>= 3, and so forth.</a:t>
            </a:r>
            <a:endParaRPr lang="en-US" sz="2400"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5">
            <a:extLst>
              <a:ext uri="{FF2B5EF4-FFF2-40B4-BE49-F238E27FC236}">
                <a16:creationId xmlns:a16="http://schemas.microsoft.com/office/drawing/2014/main" id="{AC7D436F-3B81-41C5-8888-F18304089C5D}"/>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5634038" y="4276725"/>
            <a:ext cx="3114675" cy="206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Box 1">
            <a:extLst>
              <a:ext uri="{FF2B5EF4-FFF2-40B4-BE49-F238E27FC236}">
                <a16:creationId xmlns:a16="http://schemas.microsoft.com/office/drawing/2014/main" id="{545C9B61-FB84-4B2C-A081-EAE17DDD1AEC}"/>
              </a:ext>
            </a:extLst>
          </p:cNvPr>
          <p:cNvSpPr txBox="1">
            <a:spLocks noChangeArrowheads="1"/>
          </p:cNvSpPr>
          <p:nvPr/>
        </p:nvSpPr>
        <p:spPr bwMode="auto">
          <a:xfrm>
            <a:off x="0" y="4022725"/>
            <a:ext cx="914400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GB" altLang="en-US" sz="2000" b="0" dirty="0">
                <a:solidFill>
                  <a:srgbClr val="FF0000"/>
                </a:solidFill>
                <a:latin typeface="Comic Sans MS" panose="030F0702030302020204" pitchFamily="66" charset="0"/>
              </a:rPr>
              <a:t>Question: </a:t>
            </a:r>
            <a:r>
              <a:rPr lang="en-GB" altLang="en-US" sz="2000" b="0" i="1" dirty="0">
                <a:solidFill>
                  <a:srgbClr val="6600FF"/>
                </a:solidFill>
                <a:latin typeface="Comic Sans MS" panose="030F0702030302020204" pitchFamily="66" charset="0"/>
              </a:rPr>
              <a:t>Show diagrammatically how the subatomic particles are arranged in the following atoms. Also show the electronic structure for each of them.</a:t>
            </a:r>
          </a:p>
          <a:p>
            <a:pPr eaLnBrk="1" hangingPunct="1"/>
            <a:r>
              <a:rPr lang="en-GB" altLang="en-US" sz="2000" b="0" i="1" dirty="0">
                <a:solidFill>
                  <a:srgbClr val="6600FF"/>
                </a:solidFill>
                <a:latin typeface="Comic Sans MS" panose="030F0702030302020204" pitchFamily="66" charset="0"/>
              </a:rPr>
              <a:t>(a) </a:t>
            </a:r>
            <a:r>
              <a:rPr lang="en-GB" altLang="en-US" sz="2000" b="0" i="1" baseline="-25000" dirty="0">
                <a:solidFill>
                  <a:srgbClr val="6600FF"/>
                </a:solidFill>
                <a:latin typeface="Comic Sans MS" panose="030F0702030302020204" pitchFamily="66" charset="0"/>
              </a:rPr>
              <a:t>11</a:t>
            </a:r>
            <a:r>
              <a:rPr lang="en-GB" altLang="en-US" sz="2000" b="0" i="1" dirty="0">
                <a:solidFill>
                  <a:srgbClr val="6600FF"/>
                </a:solidFill>
                <a:latin typeface="Comic Sans MS" panose="030F0702030302020204" pitchFamily="66" charset="0"/>
              </a:rPr>
              <a:t> </a:t>
            </a:r>
            <a:r>
              <a:rPr lang="en-GB" altLang="en-US" sz="2000" b="0" i="1" baseline="30000" dirty="0">
                <a:solidFill>
                  <a:srgbClr val="6600FF"/>
                </a:solidFill>
                <a:latin typeface="Comic Sans MS" panose="030F0702030302020204" pitchFamily="66" charset="0"/>
              </a:rPr>
              <a:t>23</a:t>
            </a:r>
            <a:r>
              <a:rPr lang="en-GB" altLang="en-US" sz="2000" b="0" i="1" dirty="0">
                <a:solidFill>
                  <a:srgbClr val="6600FF"/>
                </a:solidFill>
                <a:latin typeface="Comic Sans MS" panose="030F0702030302020204" pitchFamily="66" charset="0"/>
              </a:rPr>
              <a:t>Na (b) </a:t>
            </a:r>
            <a:r>
              <a:rPr lang="en-GB" altLang="en-US" sz="2000" b="0" i="1" baseline="-25000" dirty="0">
                <a:solidFill>
                  <a:srgbClr val="6600FF"/>
                </a:solidFill>
                <a:latin typeface="Comic Sans MS" panose="030F0702030302020204" pitchFamily="66" charset="0"/>
              </a:rPr>
              <a:t>1</a:t>
            </a:r>
            <a:r>
              <a:rPr lang="en-GB" altLang="en-US" sz="2000" b="0" i="1" dirty="0">
                <a:solidFill>
                  <a:srgbClr val="6600FF"/>
                </a:solidFill>
                <a:latin typeface="Comic Sans MS" panose="030F0702030302020204" pitchFamily="66" charset="0"/>
              </a:rPr>
              <a:t> </a:t>
            </a:r>
            <a:r>
              <a:rPr lang="en-GB" altLang="en-US" sz="2000" b="0" i="1" baseline="30000" dirty="0">
                <a:solidFill>
                  <a:srgbClr val="6600FF"/>
                </a:solidFill>
                <a:latin typeface="Comic Sans MS" panose="030F0702030302020204" pitchFamily="66" charset="0"/>
              </a:rPr>
              <a:t>1</a:t>
            </a:r>
            <a:r>
              <a:rPr lang="en-GB" altLang="en-US" sz="2000" b="0" i="1" dirty="0">
                <a:solidFill>
                  <a:srgbClr val="6600FF"/>
                </a:solidFill>
                <a:latin typeface="Comic Sans MS" panose="030F0702030302020204" pitchFamily="66" charset="0"/>
              </a:rPr>
              <a:t>H (c) </a:t>
            </a:r>
            <a:r>
              <a:rPr lang="en-GB" altLang="en-US" sz="2000" b="0" i="1" baseline="-25000" dirty="0">
                <a:solidFill>
                  <a:srgbClr val="6600FF"/>
                </a:solidFill>
                <a:latin typeface="Comic Sans MS" panose="030F0702030302020204" pitchFamily="66" charset="0"/>
              </a:rPr>
              <a:t>8</a:t>
            </a:r>
            <a:r>
              <a:rPr lang="en-GB" altLang="en-US" sz="2000" b="0" i="1" dirty="0">
                <a:solidFill>
                  <a:srgbClr val="6600FF"/>
                </a:solidFill>
                <a:latin typeface="Comic Sans MS" panose="030F0702030302020204" pitchFamily="66" charset="0"/>
              </a:rPr>
              <a:t> </a:t>
            </a:r>
            <a:r>
              <a:rPr lang="en-GB" altLang="en-US" sz="2000" b="0" i="1" baseline="30000" dirty="0">
                <a:solidFill>
                  <a:srgbClr val="6600FF"/>
                </a:solidFill>
                <a:latin typeface="Comic Sans MS" panose="030F0702030302020204" pitchFamily="66" charset="0"/>
              </a:rPr>
              <a:t>16</a:t>
            </a:r>
            <a:r>
              <a:rPr lang="en-GB" altLang="en-US" sz="2000" b="0" i="1" dirty="0">
                <a:solidFill>
                  <a:srgbClr val="6600FF"/>
                </a:solidFill>
                <a:latin typeface="Comic Sans MS" panose="030F0702030302020204" pitchFamily="66" charset="0"/>
              </a:rPr>
              <a:t>O</a:t>
            </a:r>
          </a:p>
          <a:p>
            <a:pPr eaLnBrk="1" hangingPunct="1"/>
            <a:endParaRPr lang="en-GB" altLang="en-US" sz="2000" b="0" i="1" dirty="0">
              <a:solidFill>
                <a:srgbClr val="6600FF"/>
              </a:solidFill>
              <a:latin typeface="Comic Sans MS" panose="030F0702030302020204" pitchFamily="66" charset="0"/>
            </a:endParaRPr>
          </a:p>
          <a:p>
            <a:pPr eaLnBrk="1" hangingPunct="1"/>
            <a:r>
              <a:rPr lang="en-GB" altLang="en-US" sz="2000" b="0" i="1" dirty="0">
                <a:solidFill>
                  <a:srgbClr val="6600FF"/>
                </a:solidFill>
                <a:latin typeface="Comic Sans MS" panose="030F0702030302020204" pitchFamily="66" charset="0"/>
              </a:rPr>
              <a:t>(b) State the electronic configuration and the principal energy levels at which the outermost electron can be found in each atom, then calculate the maximum number of electron allowed in this principal energy level,</a:t>
            </a:r>
          </a:p>
        </p:txBody>
      </p:sp>
      <p:graphicFrame>
        <p:nvGraphicFramePr>
          <p:cNvPr id="4" name="Table 4">
            <a:extLst>
              <a:ext uri="{FF2B5EF4-FFF2-40B4-BE49-F238E27FC236}">
                <a16:creationId xmlns:a16="http://schemas.microsoft.com/office/drawing/2014/main" id="{4F25EC5F-61FC-46A4-86BE-6BDC6B24B5EE}"/>
              </a:ext>
            </a:extLst>
          </p:cNvPr>
          <p:cNvGraphicFramePr>
            <a:graphicFrameLocks noGrp="1"/>
          </p:cNvGraphicFramePr>
          <p:nvPr>
            <p:extLst>
              <p:ext uri="{D42A27DB-BD31-4B8C-83A1-F6EECF244321}">
                <p14:modId xmlns:p14="http://schemas.microsoft.com/office/powerpoint/2010/main" val="4086153390"/>
              </p:ext>
            </p:extLst>
          </p:nvPr>
        </p:nvGraphicFramePr>
        <p:xfrm>
          <a:off x="0" y="0"/>
          <a:ext cx="9144000" cy="3916434"/>
        </p:xfrm>
        <a:graphic>
          <a:graphicData uri="http://schemas.openxmlformats.org/drawingml/2006/table">
            <a:tbl>
              <a:tblPr firstRow="1" bandRow="1">
                <a:tableStyleId>{21E4AEA4-8DFA-4A89-87EB-49C32662AFE0}</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943120">
                  <a:extLst>
                    <a:ext uri="{9D8B030D-6E8A-4147-A177-3AD203B41FA5}">
                      <a16:colId xmlns:a16="http://schemas.microsoft.com/office/drawing/2014/main" val="20003"/>
                    </a:ext>
                  </a:extLst>
                </a:gridCol>
                <a:gridCol w="1714480">
                  <a:extLst>
                    <a:ext uri="{9D8B030D-6E8A-4147-A177-3AD203B41FA5}">
                      <a16:colId xmlns:a16="http://schemas.microsoft.com/office/drawing/2014/main" val="20004"/>
                    </a:ext>
                  </a:extLst>
                </a:gridCol>
              </a:tblGrid>
              <a:tr h="1188643">
                <a:tc>
                  <a:txBody>
                    <a:bodyPr/>
                    <a:lstStyle/>
                    <a:p>
                      <a:r>
                        <a:rPr lang="en-GB" sz="1800" dirty="0"/>
                        <a:t>Sublevels</a:t>
                      </a:r>
                    </a:p>
                  </a:txBody>
                  <a:tcPr marT="45717" marB="45717"/>
                </a:tc>
                <a:tc>
                  <a:txBody>
                    <a:bodyPr/>
                    <a:lstStyle/>
                    <a:p>
                      <a:r>
                        <a:rPr lang="en-GB" sz="1800" dirty="0" smtClean="0"/>
                        <a:t>Corresponding Angular </a:t>
                      </a:r>
                      <a:r>
                        <a:rPr lang="en-GB" sz="1800" dirty="0"/>
                        <a:t>quantum </a:t>
                      </a:r>
                      <a:r>
                        <a:rPr lang="en-GB" sz="1800" dirty="0" smtClean="0"/>
                        <a:t>#  (l)</a:t>
                      </a:r>
                      <a:endParaRPr lang="en-GB" sz="1800" dirty="0"/>
                    </a:p>
                  </a:txBody>
                  <a:tcPr marT="45717" marB="4571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 of Degenerate </a:t>
                      </a:r>
                      <a:r>
                        <a:rPr lang="en-GB" sz="1800" dirty="0" err="1"/>
                        <a:t>Orbitals</a:t>
                      </a:r>
                      <a:r>
                        <a:rPr lang="en-GB" sz="1800" dirty="0"/>
                        <a:t> </a:t>
                      </a:r>
                      <a:r>
                        <a:rPr lang="en-GB" sz="180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t>(2l +1)</a:t>
                      </a:r>
                      <a:endParaRPr lang="en-GB" sz="1800" dirty="0"/>
                    </a:p>
                    <a:p>
                      <a:endParaRPr lang="en-GB" sz="1800" dirty="0"/>
                    </a:p>
                  </a:txBody>
                  <a:tcPr marT="45717" marB="45717"/>
                </a:tc>
                <a:tc>
                  <a:txBody>
                    <a:bodyPr/>
                    <a:lstStyle/>
                    <a:p>
                      <a:r>
                        <a:rPr lang="en-GB" sz="1800" dirty="0"/>
                        <a:t>Max # of </a:t>
                      </a:r>
                      <a:r>
                        <a:rPr lang="en-GB" sz="1800" dirty="0" smtClean="0"/>
                        <a:t>Electrons/sublevel 2(2l+1)  </a:t>
                      </a:r>
                      <a:endParaRPr lang="en-GB" sz="1800" dirty="0"/>
                    </a:p>
                  </a:txBody>
                  <a:tcPr marT="45717" marB="45717"/>
                </a:tc>
                <a:tc>
                  <a:txBody>
                    <a:bodyPr/>
                    <a:lstStyle/>
                    <a:p>
                      <a:r>
                        <a:rPr lang="en-GB" sz="1800" dirty="0"/>
                        <a:t>Designation of a filled Orbital</a:t>
                      </a:r>
                    </a:p>
                  </a:txBody>
                  <a:tcPr marT="45717" marB="45717"/>
                </a:tc>
                <a:extLst>
                  <a:ext uri="{0D108BD9-81ED-4DB2-BD59-A6C34878D82A}">
                    <a16:rowId xmlns:a16="http://schemas.microsoft.com/office/drawing/2014/main" val="10000"/>
                  </a:ext>
                </a:extLst>
              </a:tr>
              <a:tr h="681930">
                <a:tc>
                  <a:txBody>
                    <a:bodyPr/>
                    <a:lstStyle/>
                    <a:p>
                      <a:pPr algn="ctr"/>
                      <a:r>
                        <a:rPr lang="en-GB" sz="1800" b="1" dirty="0"/>
                        <a:t>S</a:t>
                      </a:r>
                    </a:p>
                  </a:txBody>
                  <a:tcPr marT="45717" marB="45717"/>
                </a:tc>
                <a:tc>
                  <a:txBody>
                    <a:bodyPr/>
                    <a:lstStyle/>
                    <a:p>
                      <a:pPr algn="ctr"/>
                      <a:r>
                        <a:rPr lang="en-GB" sz="1800" b="1" dirty="0"/>
                        <a:t>0</a:t>
                      </a:r>
                    </a:p>
                  </a:txBody>
                  <a:tcPr marT="45717" marB="45717"/>
                </a:tc>
                <a:tc>
                  <a:txBody>
                    <a:bodyPr/>
                    <a:lstStyle/>
                    <a:p>
                      <a:pPr algn="ctr"/>
                      <a:r>
                        <a:rPr lang="en-GB" sz="1800" b="1" dirty="0"/>
                        <a:t>1</a:t>
                      </a:r>
                    </a:p>
                  </a:txBody>
                  <a:tcPr marT="45717" marB="45717"/>
                </a:tc>
                <a:tc>
                  <a:txBody>
                    <a:bodyPr/>
                    <a:lstStyle/>
                    <a:p>
                      <a:pPr algn="ctr"/>
                      <a:r>
                        <a:rPr lang="en-GB" sz="1800" b="1" dirty="0"/>
                        <a:t>2</a:t>
                      </a:r>
                    </a:p>
                  </a:txBody>
                  <a:tcPr marT="45717" marB="45717"/>
                </a:tc>
                <a:tc>
                  <a:txBody>
                    <a:bodyPr/>
                    <a:lstStyle/>
                    <a:p>
                      <a:pPr algn="ctr"/>
                      <a:r>
                        <a:rPr lang="en-GB" sz="1800" b="1" dirty="0"/>
                        <a:t>s</a:t>
                      </a:r>
                      <a:r>
                        <a:rPr lang="en-GB" sz="1800" b="1" baseline="30000" dirty="0"/>
                        <a:t>2</a:t>
                      </a:r>
                    </a:p>
                  </a:txBody>
                  <a:tcPr marT="45717" marB="45717"/>
                </a:tc>
                <a:extLst>
                  <a:ext uri="{0D108BD9-81ED-4DB2-BD59-A6C34878D82A}">
                    <a16:rowId xmlns:a16="http://schemas.microsoft.com/office/drawing/2014/main" val="10001"/>
                  </a:ext>
                </a:extLst>
              </a:tr>
              <a:tr h="681930">
                <a:tc>
                  <a:txBody>
                    <a:bodyPr/>
                    <a:lstStyle/>
                    <a:p>
                      <a:pPr algn="ctr"/>
                      <a:r>
                        <a:rPr lang="en-GB" sz="1800" b="1" dirty="0"/>
                        <a:t>P</a:t>
                      </a:r>
                    </a:p>
                  </a:txBody>
                  <a:tcPr marT="45717" marB="45717"/>
                </a:tc>
                <a:tc>
                  <a:txBody>
                    <a:bodyPr/>
                    <a:lstStyle/>
                    <a:p>
                      <a:pPr algn="ctr"/>
                      <a:r>
                        <a:rPr lang="en-GB" sz="1800" b="1" dirty="0"/>
                        <a:t>1</a:t>
                      </a:r>
                    </a:p>
                  </a:txBody>
                  <a:tcPr marT="45717" marB="45717"/>
                </a:tc>
                <a:tc>
                  <a:txBody>
                    <a:bodyPr/>
                    <a:lstStyle/>
                    <a:p>
                      <a:pPr algn="ctr"/>
                      <a:r>
                        <a:rPr lang="en-GB" sz="1800" b="1" dirty="0"/>
                        <a:t>3</a:t>
                      </a:r>
                    </a:p>
                  </a:txBody>
                  <a:tcPr marT="45717" marB="45717"/>
                </a:tc>
                <a:tc>
                  <a:txBody>
                    <a:bodyPr/>
                    <a:lstStyle/>
                    <a:p>
                      <a:pPr algn="ctr"/>
                      <a:r>
                        <a:rPr lang="en-GB" sz="1800" b="1" dirty="0"/>
                        <a:t>6</a:t>
                      </a:r>
                    </a:p>
                  </a:txBody>
                  <a:tcPr marT="45717" marB="45717"/>
                </a:tc>
                <a:tc>
                  <a:txBody>
                    <a:bodyPr/>
                    <a:lstStyle/>
                    <a:p>
                      <a:pPr algn="ctr"/>
                      <a:r>
                        <a:rPr lang="en-GB" sz="1800" b="1" dirty="0"/>
                        <a:t>p</a:t>
                      </a:r>
                      <a:r>
                        <a:rPr lang="en-GB" sz="1800" b="1" baseline="30000" dirty="0"/>
                        <a:t>6</a:t>
                      </a:r>
                    </a:p>
                  </a:txBody>
                  <a:tcPr marT="45717" marB="45717"/>
                </a:tc>
                <a:extLst>
                  <a:ext uri="{0D108BD9-81ED-4DB2-BD59-A6C34878D82A}">
                    <a16:rowId xmlns:a16="http://schemas.microsoft.com/office/drawing/2014/main" val="10002"/>
                  </a:ext>
                </a:extLst>
              </a:tr>
              <a:tr h="681930">
                <a:tc>
                  <a:txBody>
                    <a:bodyPr/>
                    <a:lstStyle/>
                    <a:p>
                      <a:pPr algn="ctr"/>
                      <a:r>
                        <a:rPr lang="en-GB" sz="1800" b="1" dirty="0"/>
                        <a:t>D</a:t>
                      </a:r>
                    </a:p>
                  </a:txBody>
                  <a:tcPr marT="45717" marB="45717"/>
                </a:tc>
                <a:tc>
                  <a:txBody>
                    <a:bodyPr/>
                    <a:lstStyle/>
                    <a:p>
                      <a:pPr algn="ctr"/>
                      <a:r>
                        <a:rPr lang="en-GB" sz="1800" b="1" dirty="0"/>
                        <a:t>2</a:t>
                      </a:r>
                    </a:p>
                  </a:txBody>
                  <a:tcPr marT="45717" marB="45717"/>
                </a:tc>
                <a:tc>
                  <a:txBody>
                    <a:bodyPr/>
                    <a:lstStyle/>
                    <a:p>
                      <a:pPr algn="ctr"/>
                      <a:r>
                        <a:rPr lang="en-GB" sz="1800" b="1" dirty="0"/>
                        <a:t>5</a:t>
                      </a:r>
                    </a:p>
                  </a:txBody>
                  <a:tcPr marT="45717" marB="45717"/>
                </a:tc>
                <a:tc>
                  <a:txBody>
                    <a:bodyPr/>
                    <a:lstStyle/>
                    <a:p>
                      <a:pPr algn="ctr"/>
                      <a:r>
                        <a:rPr lang="en-GB" sz="1800" b="1" dirty="0"/>
                        <a:t>10</a:t>
                      </a:r>
                    </a:p>
                  </a:txBody>
                  <a:tcPr marT="45717" marB="45717"/>
                </a:tc>
                <a:tc>
                  <a:txBody>
                    <a:bodyPr/>
                    <a:lstStyle/>
                    <a:p>
                      <a:pPr algn="ctr"/>
                      <a:r>
                        <a:rPr lang="en-GB" sz="1800" b="1" dirty="0"/>
                        <a:t>d</a:t>
                      </a:r>
                      <a:r>
                        <a:rPr lang="en-GB" sz="1800" b="1" baseline="30000" dirty="0"/>
                        <a:t>10</a:t>
                      </a:r>
                    </a:p>
                  </a:txBody>
                  <a:tcPr marT="45717" marB="45717"/>
                </a:tc>
                <a:extLst>
                  <a:ext uri="{0D108BD9-81ED-4DB2-BD59-A6C34878D82A}">
                    <a16:rowId xmlns:a16="http://schemas.microsoft.com/office/drawing/2014/main" val="10003"/>
                  </a:ext>
                </a:extLst>
              </a:tr>
              <a:tr h="681930">
                <a:tc>
                  <a:txBody>
                    <a:bodyPr/>
                    <a:lstStyle/>
                    <a:p>
                      <a:pPr algn="ctr"/>
                      <a:r>
                        <a:rPr lang="en-GB" sz="1800" b="1" dirty="0"/>
                        <a:t>F</a:t>
                      </a:r>
                    </a:p>
                  </a:txBody>
                  <a:tcPr marT="45717" marB="45717"/>
                </a:tc>
                <a:tc>
                  <a:txBody>
                    <a:bodyPr/>
                    <a:lstStyle/>
                    <a:p>
                      <a:pPr algn="ctr"/>
                      <a:r>
                        <a:rPr lang="en-GB" sz="1800" b="1" dirty="0"/>
                        <a:t>3</a:t>
                      </a:r>
                    </a:p>
                  </a:txBody>
                  <a:tcPr marT="45717" marB="45717"/>
                </a:tc>
                <a:tc>
                  <a:txBody>
                    <a:bodyPr/>
                    <a:lstStyle/>
                    <a:p>
                      <a:pPr algn="ctr"/>
                      <a:r>
                        <a:rPr lang="en-GB" sz="1800" b="1" dirty="0"/>
                        <a:t>7</a:t>
                      </a:r>
                    </a:p>
                  </a:txBody>
                  <a:tcPr marT="45717" marB="45717"/>
                </a:tc>
                <a:tc>
                  <a:txBody>
                    <a:bodyPr/>
                    <a:lstStyle/>
                    <a:p>
                      <a:pPr algn="ctr"/>
                      <a:r>
                        <a:rPr lang="en-GB" sz="1800" b="1" dirty="0"/>
                        <a:t>14</a:t>
                      </a:r>
                    </a:p>
                  </a:txBody>
                  <a:tcPr marT="45717" marB="45717"/>
                </a:tc>
                <a:tc>
                  <a:txBody>
                    <a:bodyPr/>
                    <a:lstStyle/>
                    <a:p>
                      <a:pPr algn="ctr"/>
                      <a:r>
                        <a:rPr lang="en-GB" sz="1800" b="1" dirty="0"/>
                        <a:t>f</a:t>
                      </a:r>
                      <a:r>
                        <a:rPr lang="en-GB" sz="1800" b="1" baseline="30000" dirty="0"/>
                        <a:t>14</a:t>
                      </a:r>
                    </a:p>
                  </a:txBody>
                  <a:tcPr marT="45717" marB="45717"/>
                </a:tc>
                <a:extLst>
                  <a:ext uri="{0D108BD9-81ED-4DB2-BD59-A6C34878D82A}">
                    <a16:rowId xmlns:a16="http://schemas.microsoft.com/office/drawing/2014/main" val="10004"/>
                  </a:ext>
                </a:extLst>
              </a:tr>
            </a:tbl>
          </a:graphicData>
        </a:graphic>
      </p:graphicFrame>
      <p:sp>
        <p:nvSpPr>
          <p:cNvPr id="7" name="Slide Number Placeholder 6">
            <a:extLst>
              <a:ext uri="{FF2B5EF4-FFF2-40B4-BE49-F238E27FC236}">
                <a16:creationId xmlns:a16="http://schemas.microsoft.com/office/drawing/2014/main" id="{3465FF5B-4C7F-4AD9-8AE8-CF0E0195127B}"/>
              </a:ext>
            </a:extLst>
          </p:cNvPr>
          <p:cNvSpPr>
            <a:spLocks noGrp="1"/>
          </p:cNvSpPr>
          <p:nvPr>
            <p:ph type="sldNum" sz="quarter" idx="12"/>
          </p:nvPr>
        </p:nvSpPr>
        <p:spPr/>
        <p:txBody>
          <a:bodyPr/>
          <a:lstStyle/>
          <a:p>
            <a:pPr>
              <a:defRPr/>
            </a:pPr>
            <a:fld id="{2BBB2996-8C88-4B2E-9780-C52610D95ACF}" type="slidenum">
              <a:rPr lang="en-US" altLang="en-US"/>
              <a:pPr>
                <a:defRPr/>
              </a:pPr>
              <a:t>56</a:t>
            </a:fld>
            <a:endParaRPr lang="en-US"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Principles that govern the arrangement of electrons in an atom</a:t>
            </a:r>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57</a:t>
            </a:fld>
            <a:endParaRPr lang="en-US" dirty="0"/>
          </a:p>
        </p:txBody>
      </p:sp>
      <p:sp>
        <p:nvSpPr>
          <p:cNvPr id="5" name="Rectangle 4"/>
          <p:cNvSpPr/>
          <p:nvPr/>
        </p:nvSpPr>
        <p:spPr>
          <a:xfrm>
            <a:off x="-17990" y="2685850"/>
            <a:ext cx="9010074" cy="1200329"/>
          </a:xfrm>
          <a:prstGeom prst="rect">
            <a:avLst/>
          </a:prstGeom>
        </p:spPr>
        <p:txBody>
          <a:bodyPr wrap="square">
            <a:spAutoFit/>
          </a:bodyPr>
          <a:lstStyle/>
          <a:p>
            <a:pPr marL="285750" indent="-285750">
              <a:buFont typeface="Wingdings" panose="05000000000000000000" pitchFamily="2" charset="2"/>
              <a:buChar char="v"/>
            </a:pPr>
            <a:r>
              <a:rPr lang="en-US" sz="2400" b="1" dirty="0">
                <a:solidFill>
                  <a:srgbClr val="FF0000"/>
                </a:solidFill>
              </a:rPr>
              <a:t>Hund's Rule </a:t>
            </a:r>
            <a:r>
              <a:rPr lang="en-US" sz="2400" dirty="0"/>
              <a:t>states that if 2 or more degenerate (i.e. same energy) orbitals are available, one electron goes into each until all of them are half full before pairing </a:t>
            </a:r>
            <a:r>
              <a:rPr lang="en-US" sz="2400" dirty="0" smtClean="0"/>
              <a:t>up. </a:t>
            </a:r>
          </a:p>
        </p:txBody>
      </p:sp>
      <p:sp>
        <p:nvSpPr>
          <p:cNvPr id="6" name="Rectangle 5"/>
          <p:cNvSpPr/>
          <p:nvPr/>
        </p:nvSpPr>
        <p:spPr>
          <a:xfrm>
            <a:off x="-33736" y="4358659"/>
            <a:ext cx="8784976" cy="1200329"/>
          </a:xfrm>
          <a:prstGeom prst="rect">
            <a:avLst/>
          </a:prstGeom>
        </p:spPr>
        <p:txBody>
          <a:bodyPr wrap="square">
            <a:spAutoFit/>
          </a:bodyPr>
          <a:lstStyle/>
          <a:p>
            <a:pPr marL="342900" indent="-342900">
              <a:buFont typeface="Wingdings" panose="05000000000000000000" pitchFamily="2" charset="2"/>
              <a:buChar char="v"/>
            </a:pPr>
            <a:r>
              <a:rPr lang="en-US" sz="2400" b="1" dirty="0">
                <a:solidFill>
                  <a:srgbClr val="FF0000"/>
                </a:solidFill>
              </a:rPr>
              <a:t>The Pauli Exclusion Principle </a:t>
            </a:r>
            <a:r>
              <a:rPr lang="en-US" sz="2400" dirty="0"/>
              <a:t>states that no two electrons can be identified by the same set of quantum numbers </a:t>
            </a:r>
            <a:r>
              <a:rPr lang="en-US" sz="2400" dirty="0" smtClean="0"/>
              <a:t>i.e.  </a:t>
            </a:r>
            <a:r>
              <a:rPr lang="en-US" sz="2400" dirty="0"/>
              <a:t>two electrons in an orbital must have opposite spins</a:t>
            </a:r>
            <a:r>
              <a:rPr lang="en-US" sz="2400" dirty="0" smtClean="0"/>
              <a:t>.</a:t>
            </a:r>
            <a:endParaRPr lang="en-US" sz="2400" dirty="0"/>
          </a:p>
        </p:txBody>
      </p:sp>
      <p:sp>
        <p:nvSpPr>
          <p:cNvPr id="7" name="Rectangle 6"/>
          <p:cNvSpPr/>
          <p:nvPr/>
        </p:nvSpPr>
        <p:spPr>
          <a:xfrm>
            <a:off x="-33736" y="1575126"/>
            <a:ext cx="8046008" cy="830997"/>
          </a:xfrm>
          <a:prstGeom prst="rect">
            <a:avLst/>
          </a:prstGeom>
        </p:spPr>
        <p:txBody>
          <a:bodyPr wrap="square">
            <a:spAutoFit/>
          </a:bodyPr>
          <a:lstStyle/>
          <a:p>
            <a:pPr marL="285750" indent="-285750">
              <a:buFont typeface="Wingdings" panose="05000000000000000000" pitchFamily="2" charset="2"/>
              <a:buChar char="v"/>
            </a:pPr>
            <a:r>
              <a:rPr lang="en-US" sz="2400" b="1" dirty="0" smtClean="0">
                <a:solidFill>
                  <a:srgbClr val="FF0000"/>
                </a:solidFill>
              </a:rPr>
              <a:t>The </a:t>
            </a:r>
            <a:r>
              <a:rPr lang="en-US" sz="2400" b="1" dirty="0" err="1" smtClean="0">
                <a:solidFill>
                  <a:srgbClr val="FF0000"/>
                </a:solidFill>
              </a:rPr>
              <a:t>Aufbau</a:t>
            </a:r>
            <a:r>
              <a:rPr lang="en-US" sz="2400" b="1" dirty="0" smtClean="0">
                <a:solidFill>
                  <a:srgbClr val="FF0000"/>
                </a:solidFill>
              </a:rPr>
              <a:t> Principle </a:t>
            </a:r>
            <a:r>
              <a:rPr lang="en-US" sz="2400" dirty="0" smtClean="0"/>
              <a:t>states </a:t>
            </a:r>
            <a:r>
              <a:rPr lang="en-US" sz="2400" dirty="0"/>
              <a:t>that electrons occupy orbitals in order of increasing </a:t>
            </a:r>
            <a:r>
              <a:rPr lang="en-US" sz="2400" dirty="0" smtClean="0"/>
              <a:t>energy.</a:t>
            </a:r>
            <a:endParaRPr lang="en-US" sz="2400" dirty="0"/>
          </a:p>
        </p:txBody>
      </p:sp>
    </p:spTree>
    <p:extLst>
      <p:ext uri="{BB962C8B-B14F-4D97-AF65-F5344CB8AC3E}">
        <p14:creationId xmlns:p14="http://schemas.microsoft.com/office/powerpoint/2010/main" val="2594514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Quick Check</a:t>
            </a:r>
            <a:endParaRPr lang="en-US" sz="3600"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58</a:t>
            </a:fld>
            <a:endParaRPr lang="en-US" dirty="0"/>
          </a:p>
        </p:txBody>
      </p:sp>
      <p:sp>
        <p:nvSpPr>
          <p:cNvPr id="5" name="Rectangle 4"/>
          <p:cNvSpPr/>
          <p:nvPr/>
        </p:nvSpPr>
        <p:spPr>
          <a:xfrm>
            <a:off x="53752" y="1556792"/>
            <a:ext cx="9036496" cy="5816977"/>
          </a:xfrm>
          <a:prstGeom prst="rect">
            <a:avLst/>
          </a:prstGeom>
        </p:spPr>
        <p:txBody>
          <a:bodyPr wrap="square">
            <a:spAutoFit/>
          </a:bodyPr>
          <a:lstStyle/>
          <a:p>
            <a:r>
              <a:rPr lang="en-US" sz="2000" b="1" dirty="0" smtClean="0"/>
              <a:t>1</a:t>
            </a:r>
            <a:r>
              <a:rPr lang="en-US" sz="2000" dirty="0" smtClean="0"/>
              <a:t>. If n=3, and l=2, then what are the possible values of m</a:t>
            </a:r>
            <a:r>
              <a:rPr lang="en-US" sz="2000" baseline="-25000" dirty="0" smtClean="0"/>
              <a:t>l </a:t>
            </a:r>
            <a:r>
              <a:rPr lang="en-US" sz="2000" dirty="0" smtClean="0"/>
              <a:t>?</a:t>
            </a:r>
          </a:p>
          <a:p>
            <a:endParaRPr lang="en-US" sz="2000" dirty="0" smtClean="0"/>
          </a:p>
          <a:p>
            <a:r>
              <a:rPr lang="en-US" sz="2000" b="1" dirty="0" smtClean="0"/>
              <a:t>2</a:t>
            </a:r>
            <a:r>
              <a:rPr lang="en-US" sz="2000" dirty="0" smtClean="0"/>
              <a:t>. List the possible combinations of all four quantum numbers when n=2, l=1, and  m</a:t>
            </a:r>
            <a:r>
              <a:rPr lang="en-US" sz="2000" baseline="-25000" dirty="0" smtClean="0"/>
              <a:t>l</a:t>
            </a:r>
            <a:r>
              <a:rPr lang="en-US" sz="2000" dirty="0" smtClean="0"/>
              <a:t>=0 .</a:t>
            </a:r>
          </a:p>
          <a:p>
            <a:r>
              <a:rPr lang="en-US" sz="2000" b="1" dirty="0" smtClean="0"/>
              <a:t>3</a:t>
            </a:r>
            <a:r>
              <a:rPr lang="en-US" sz="2000" dirty="0" smtClean="0"/>
              <a:t>. Can </a:t>
            </a:r>
            <a:r>
              <a:rPr lang="en-US" sz="2000" dirty="0"/>
              <a:t>an electron with  </a:t>
            </a:r>
            <a:r>
              <a:rPr lang="en-US" sz="2000" dirty="0" err="1" smtClean="0"/>
              <a:t>ms</a:t>
            </a:r>
            <a:r>
              <a:rPr lang="en-US" sz="2000" dirty="0" smtClean="0"/>
              <a:t> =</a:t>
            </a:r>
            <a:r>
              <a:rPr lang="en-US" sz="2000" dirty="0"/>
              <a:t>1/2  have a downward spin</a:t>
            </a:r>
            <a:r>
              <a:rPr lang="en-US" sz="2000" dirty="0" smtClean="0"/>
              <a:t>?</a:t>
            </a:r>
          </a:p>
          <a:p>
            <a:r>
              <a:rPr lang="en-US" sz="2000" b="1" dirty="0"/>
              <a:t>4</a:t>
            </a:r>
            <a:r>
              <a:rPr lang="en-US" sz="2000" dirty="0"/>
              <a:t>. What is the name of the orbital with quantum numbers n=4 and l=1</a:t>
            </a:r>
            <a:r>
              <a:rPr lang="en-US" sz="2000" dirty="0" smtClean="0"/>
              <a:t>?</a:t>
            </a:r>
          </a:p>
          <a:p>
            <a:r>
              <a:rPr lang="en-US" sz="2000" b="1" dirty="0"/>
              <a:t>5</a:t>
            </a:r>
            <a:r>
              <a:rPr lang="en-US" sz="2000" dirty="0"/>
              <a:t>. What is the name of the </a:t>
            </a:r>
            <a:r>
              <a:rPr lang="en-US" sz="2000" dirty="0" err="1"/>
              <a:t>oribital</a:t>
            </a:r>
            <a:r>
              <a:rPr lang="en-US" sz="2000" dirty="0"/>
              <a:t>(s) with quantum number n=3</a:t>
            </a:r>
            <a:r>
              <a:rPr lang="en-US" sz="2000" dirty="0" smtClean="0"/>
              <a:t>?</a:t>
            </a:r>
          </a:p>
          <a:p>
            <a:endParaRPr lang="en-US" sz="2000" dirty="0"/>
          </a:p>
          <a:p>
            <a:r>
              <a:rPr lang="en-US" sz="2000" b="1" dirty="0"/>
              <a:t>6</a:t>
            </a:r>
            <a:r>
              <a:rPr lang="en-US" sz="2000" dirty="0"/>
              <a:t>. Suppose that all you know about a certain electron is that its principal quantum number is 3. </a:t>
            </a:r>
            <a:r>
              <a:rPr lang="en-US" sz="2000" dirty="0" smtClean="0"/>
              <a:t>What </a:t>
            </a:r>
            <a:r>
              <a:rPr lang="en-US" sz="2000" dirty="0"/>
              <a:t>are the possible values for the other four quantum numbers</a:t>
            </a:r>
            <a:r>
              <a:rPr lang="en-US" sz="2000" dirty="0" smtClean="0"/>
              <a:t>?</a:t>
            </a:r>
          </a:p>
          <a:p>
            <a:endParaRPr lang="en-US" sz="2000" dirty="0" smtClean="0"/>
          </a:p>
          <a:p>
            <a:r>
              <a:rPr lang="en-US" sz="2000" b="1" dirty="0" smtClean="0"/>
              <a:t>7</a:t>
            </a:r>
            <a:r>
              <a:rPr lang="en-US" sz="2000" dirty="0" smtClean="0"/>
              <a:t>. Is it possible to have an electron with these quantum numbers:  n=2 ,  l=1 ,  m</a:t>
            </a:r>
            <a:r>
              <a:rPr lang="en-US" sz="2000" baseline="-25000" dirty="0" smtClean="0"/>
              <a:t>l</a:t>
            </a:r>
            <a:r>
              <a:rPr lang="en-US" sz="2000" dirty="0" smtClean="0"/>
              <a:t>=3 ,  ms =1/2? Why or why not?</a:t>
            </a:r>
          </a:p>
          <a:p>
            <a:endParaRPr lang="en-US" sz="2000" dirty="0" smtClean="0"/>
          </a:p>
          <a:p>
            <a:r>
              <a:rPr lang="en-US" sz="2000" b="1" dirty="0" smtClean="0"/>
              <a:t>8</a:t>
            </a:r>
            <a:r>
              <a:rPr lang="en-US" sz="2000" dirty="0" smtClean="0"/>
              <a:t>. Is it possible to have two electrons with the same  n ,  l , and  ml ?</a:t>
            </a:r>
          </a:p>
          <a:p>
            <a:endParaRPr lang="en-US" sz="2400" dirty="0" smtClean="0"/>
          </a:p>
          <a:p>
            <a:endParaRPr lang="en-US" sz="2400" dirty="0"/>
          </a:p>
          <a:p>
            <a:endParaRPr lang="en-US" sz="2400" dirty="0"/>
          </a:p>
        </p:txBody>
      </p:sp>
    </p:spTree>
    <p:extLst>
      <p:ext uri="{BB962C8B-B14F-4D97-AF65-F5344CB8AC3E}">
        <p14:creationId xmlns:p14="http://schemas.microsoft.com/office/powerpoint/2010/main" val="23008641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Quick Check</a:t>
            </a:r>
          </a:p>
        </p:txBody>
      </p:sp>
      <p:sp>
        <p:nvSpPr>
          <p:cNvPr id="4" name="Slide Number Placeholder 3"/>
          <p:cNvSpPr>
            <a:spLocks noGrp="1"/>
          </p:cNvSpPr>
          <p:nvPr>
            <p:ph type="sldNum" sz="quarter" idx="12"/>
          </p:nvPr>
        </p:nvSpPr>
        <p:spPr/>
        <p:txBody>
          <a:bodyPr/>
          <a:lstStyle/>
          <a:p>
            <a:fld id="{659350B2-7CF3-477E-B71B-58661E2A869A}" type="slidenum">
              <a:rPr lang="en-US" smtClean="0"/>
              <a:pPr/>
              <a:t>59</a:t>
            </a:fld>
            <a:endParaRPr lang="en-US" dirty="0"/>
          </a:p>
        </p:txBody>
      </p:sp>
      <p:sp>
        <p:nvSpPr>
          <p:cNvPr id="5" name="Rectangle 4"/>
          <p:cNvSpPr/>
          <p:nvPr/>
        </p:nvSpPr>
        <p:spPr>
          <a:xfrm>
            <a:off x="179512" y="1443841"/>
            <a:ext cx="8856984" cy="3170099"/>
          </a:xfrm>
          <a:prstGeom prst="rect">
            <a:avLst/>
          </a:prstGeom>
        </p:spPr>
        <p:txBody>
          <a:bodyPr wrap="square">
            <a:spAutoFit/>
          </a:bodyPr>
          <a:lstStyle/>
          <a:p>
            <a:endParaRPr lang="en-US" sz="2000" dirty="0" smtClean="0"/>
          </a:p>
          <a:p>
            <a:endParaRPr lang="en-US" sz="2000" dirty="0" smtClean="0"/>
          </a:p>
          <a:p>
            <a:r>
              <a:rPr lang="en-US" sz="2000" b="1" dirty="0" smtClean="0"/>
              <a:t>9</a:t>
            </a:r>
            <a:r>
              <a:rPr lang="en-US" sz="2000" dirty="0" smtClean="0"/>
              <a:t>. How </a:t>
            </a:r>
            <a:r>
              <a:rPr lang="en-US" sz="2000" dirty="0"/>
              <a:t>many subshells are in principal quantum level  n=3 ?</a:t>
            </a:r>
          </a:p>
          <a:p>
            <a:endParaRPr lang="en-US" sz="2000" dirty="0" smtClean="0"/>
          </a:p>
          <a:p>
            <a:r>
              <a:rPr lang="en-US" sz="2000" b="1" dirty="0" smtClean="0"/>
              <a:t>10</a:t>
            </a:r>
            <a:r>
              <a:rPr lang="en-US" sz="2000" dirty="0" smtClean="0"/>
              <a:t>. What </a:t>
            </a:r>
            <a:r>
              <a:rPr lang="en-US" sz="2000" dirty="0"/>
              <a:t>type of orbital is designated by quantum numbers  n=4 ,  l=3 , and  </a:t>
            </a:r>
            <a:r>
              <a:rPr lang="en-US" sz="2000" dirty="0" smtClean="0"/>
              <a:t>ml=0?</a:t>
            </a:r>
          </a:p>
          <a:p>
            <a:endParaRPr lang="en-US" sz="2000" dirty="0"/>
          </a:p>
          <a:p>
            <a:r>
              <a:rPr lang="en-US" sz="2000" b="1" dirty="0" smtClean="0"/>
              <a:t>11</a:t>
            </a:r>
            <a:r>
              <a:rPr lang="en-US" sz="2000" dirty="0" smtClean="0"/>
              <a:t>. An electron in a hydrogen atom finds itself in the fourth energy level. </a:t>
            </a:r>
            <a:endParaRPr lang="en-US" sz="2000" dirty="0"/>
          </a:p>
          <a:p>
            <a:pPr marL="457200" indent="-457200">
              <a:buAutoNum type="alphaLcParenR"/>
            </a:pPr>
            <a:r>
              <a:rPr lang="en-US" sz="2000" dirty="0" smtClean="0"/>
              <a:t>Write down a list of the orbitals that it might be in.</a:t>
            </a:r>
          </a:p>
          <a:p>
            <a:pPr marL="457200" indent="-457200">
              <a:buAutoNum type="alphaLcParenR"/>
            </a:pPr>
            <a:r>
              <a:rPr lang="en-US" sz="2000" dirty="0" smtClean="0"/>
              <a:t>Can it be in all of these orbitals at once? </a:t>
            </a:r>
          </a:p>
          <a:p>
            <a:pPr marL="457200" indent="-457200">
              <a:buAutoNum type="alphaLcParenR"/>
            </a:pPr>
            <a:r>
              <a:rPr lang="en-US" sz="2000" dirty="0" smtClean="0"/>
              <a:t>Can you tell which orbital it is in?</a:t>
            </a:r>
            <a:endParaRPr lang="en-US" sz="2000" dirty="0"/>
          </a:p>
        </p:txBody>
      </p:sp>
    </p:spTree>
    <p:extLst>
      <p:ext uri="{BB962C8B-B14F-4D97-AF65-F5344CB8AC3E}">
        <p14:creationId xmlns:p14="http://schemas.microsoft.com/office/powerpoint/2010/main" val="556195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 Nature of Light</a:t>
            </a:r>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6</a:t>
            </a:fld>
            <a:endParaRPr lang="en-US" dirty="0"/>
          </a:p>
        </p:txBody>
      </p:sp>
      <p:sp>
        <p:nvSpPr>
          <p:cNvPr id="5" name="Rectangle 4"/>
          <p:cNvSpPr/>
          <p:nvPr/>
        </p:nvSpPr>
        <p:spPr>
          <a:xfrm>
            <a:off x="214282" y="1571612"/>
            <a:ext cx="8643966" cy="1323439"/>
          </a:xfrm>
          <a:prstGeom prst="rect">
            <a:avLst/>
          </a:prstGeom>
        </p:spPr>
        <p:txBody>
          <a:bodyPr wrap="square">
            <a:spAutoFit/>
          </a:bodyPr>
          <a:lstStyle/>
          <a:p>
            <a:pPr>
              <a:buFont typeface="Wingdings" pitchFamily="2" charset="2"/>
              <a:buChar char="v"/>
            </a:pPr>
            <a:r>
              <a:rPr lang="en-US" sz="2000" dirty="0" smtClean="0">
                <a:latin typeface="Times New Roman" pitchFamily="18" charset="0"/>
                <a:cs typeface="Times New Roman" pitchFamily="18" charset="0"/>
              </a:rPr>
              <a:t>Light has some tiny group of particles known as photons. These particles consist of higher energy, which is also called the quantum of radiation. </a:t>
            </a:r>
          </a:p>
          <a:p>
            <a:pPr>
              <a:buFont typeface="Wingdings" pitchFamily="2" charset="2"/>
              <a:buChar char="v"/>
            </a:pPr>
            <a:endParaRPr lang="en-US" sz="2000" dirty="0" smtClean="0">
              <a:latin typeface="Times New Roman" pitchFamily="18" charset="0"/>
              <a:cs typeface="Times New Roman" pitchFamily="18" charset="0"/>
            </a:endParaRPr>
          </a:p>
          <a:p>
            <a:pPr lvl="1">
              <a:buFont typeface="Wingdings" pitchFamily="2" charset="2"/>
              <a:buChar char="Ø"/>
            </a:pPr>
            <a:r>
              <a:rPr lang="en-US" sz="2000" dirty="0" smtClean="0">
                <a:latin typeface="Times New Roman" pitchFamily="18" charset="0"/>
                <a:cs typeface="Times New Roman" pitchFamily="18" charset="0"/>
              </a:rPr>
              <a:t>Therefore, light is made up of packets of energy or quantum of energy.</a:t>
            </a:r>
            <a:endParaRPr lang="en-US" sz="2000" dirty="0">
              <a:latin typeface="Times New Roman" pitchFamily="18" charset="0"/>
              <a:cs typeface="Times New Roman" pitchFamily="18" charset="0"/>
            </a:endParaRPr>
          </a:p>
        </p:txBody>
      </p:sp>
      <p:sp>
        <p:nvSpPr>
          <p:cNvPr id="6" name="Rectangle 5"/>
          <p:cNvSpPr/>
          <p:nvPr/>
        </p:nvSpPr>
        <p:spPr>
          <a:xfrm>
            <a:off x="142844" y="3143248"/>
            <a:ext cx="8858312" cy="2862322"/>
          </a:xfrm>
          <a:prstGeom prst="rect">
            <a:avLst/>
          </a:prstGeom>
        </p:spPr>
        <p:txBody>
          <a:bodyPr wrap="square">
            <a:spAutoFit/>
          </a:bodyPr>
          <a:lstStyle/>
          <a:p>
            <a:pPr>
              <a:buFont typeface="Wingdings" pitchFamily="2" charset="2"/>
              <a:buChar char="v"/>
            </a:pPr>
            <a:r>
              <a:rPr lang="en-US" sz="2000" dirty="0" smtClean="0"/>
              <a:t>Einstein was the first to suggest that light is both a wave and a particle. This is called the </a:t>
            </a:r>
            <a:r>
              <a:rPr lang="en-US" sz="2000" b="1" dirty="0" smtClean="0"/>
              <a:t>wave-particle duality of light. </a:t>
            </a:r>
          </a:p>
          <a:p>
            <a:pPr>
              <a:buFont typeface="Wingdings" pitchFamily="2" charset="2"/>
              <a:buChar char="v"/>
            </a:pPr>
            <a:endParaRPr lang="en-US" sz="2000" b="1" dirty="0" smtClean="0"/>
          </a:p>
          <a:p>
            <a:pPr lvl="1">
              <a:buFont typeface="Wingdings" pitchFamily="2" charset="2"/>
              <a:buChar char="Ø"/>
            </a:pPr>
            <a:r>
              <a:rPr lang="en-US" sz="2000" dirty="0" smtClean="0"/>
              <a:t>The wave-particle duality is the fundamental concept behind quantum mechanics and the reason for the development of solar cells and electron microscopes.</a:t>
            </a:r>
          </a:p>
          <a:p>
            <a:pPr>
              <a:buFont typeface="Wingdings" pitchFamily="2" charset="2"/>
              <a:buChar char="v"/>
            </a:pPr>
            <a:endParaRPr lang="en-US" sz="2000" dirty="0" smtClean="0"/>
          </a:p>
          <a:p>
            <a:pPr>
              <a:buFont typeface="Wingdings" pitchFamily="2" charset="2"/>
              <a:buChar char="v"/>
            </a:pPr>
            <a:r>
              <a:rPr lang="en-US" sz="2000" dirty="0" smtClean="0"/>
              <a:t>According to the Photoelectric effect, when a metal surface is irradiated with light of sufficient energy, it causes the electrons of the metal to </a:t>
            </a:r>
            <a:r>
              <a:rPr lang="en-US" sz="2000" b="1" dirty="0" smtClean="0"/>
              <a:t>eject out!</a:t>
            </a:r>
            <a:endParaRPr lang="en-US"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Dual Nature of Light</a:t>
            </a:r>
          </a:p>
        </p:txBody>
      </p:sp>
      <p:sp>
        <p:nvSpPr>
          <p:cNvPr id="4" name="Slide Number Placeholder 3"/>
          <p:cNvSpPr>
            <a:spLocks noGrp="1"/>
          </p:cNvSpPr>
          <p:nvPr>
            <p:ph type="sldNum" sz="quarter" idx="12"/>
          </p:nvPr>
        </p:nvSpPr>
        <p:spPr/>
        <p:txBody>
          <a:bodyPr/>
          <a:lstStyle/>
          <a:p>
            <a:fld id="{659350B2-7CF3-477E-B71B-58661E2A869A}" type="slidenum">
              <a:rPr lang="en-US" smtClean="0"/>
              <a:pPr/>
              <a:t>7</a:t>
            </a:fld>
            <a:endParaRPr lang="en-US" dirty="0"/>
          </a:p>
        </p:txBody>
      </p:sp>
      <p:sp>
        <p:nvSpPr>
          <p:cNvPr id="5" name="Rectangle 4"/>
          <p:cNvSpPr/>
          <p:nvPr/>
        </p:nvSpPr>
        <p:spPr>
          <a:xfrm>
            <a:off x="105547" y="1628800"/>
            <a:ext cx="8858941" cy="3970318"/>
          </a:xfrm>
          <a:prstGeom prst="rect">
            <a:avLst/>
          </a:prstGeom>
        </p:spPr>
        <p:txBody>
          <a:bodyPr wrap="square">
            <a:spAutoFit/>
          </a:bodyPr>
          <a:lstStyle/>
          <a:p>
            <a:r>
              <a:rPr lang="en-US" b="1" dirty="0">
                <a:latin typeface="inherit"/>
              </a:rPr>
              <a:t>What is the threshold frequency?</a:t>
            </a:r>
          </a:p>
          <a:p>
            <a:r>
              <a:rPr lang="en-US" dirty="0"/>
              <a:t>Threshold frequency is defined as the minimum frequency that is required for </a:t>
            </a:r>
            <a:r>
              <a:rPr lang="en-US" dirty="0" smtClean="0"/>
              <a:t>radiation </a:t>
            </a:r>
            <a:r>
              <a:rPr lang="en-US" dirty="0"/>
              <a:t>such that photoelectric effect is produced</a:t>
            </a:r>
            <a:r>
              <a:rPr lang="en-US" dirty="0" smtClean="0"/>
              <a:t>.</a:t>
            </a:r>
          </a:p>
          <a:p>
            <a:endParaRPr lang="en-US" dirty="0"/>
          </a:p>
          <a:p>
            <a:r>
              <a:rPr lang="en-US" b="1" dirty="0">
                <a:latin typeface="inherit"/>
              </a:rPr>
              <a:t>Which metals exhibit photoelectric effect?</a:t>
            </a:r>
          </a:p>
          <a:p>
            <a:r>
              <a:rPr lang="en-US" dirty="0"/>
              <a:t>Alkali </a:t>
            </a:r>
            <a:r>
              <a:rPr lang="en-US" dirty="0" smtClean="0"/>
              <a:t>metals are </a:t>
            </a:r>
            <a:r>
              <a:rPr lang="en-US" dirty="0"/>
              <a:t>usually used for exhibiting photoelectric effect</a:t>
            </a:r>
            <a:r>
              <a:rPr lang="en-US" dirty="0" smtClean="0"/>
              <a:t>.</a:t>
            </a:r>
          </a:p>
          <a:p>
            <a:r>
              <a:rPr lang="en-US" dirty="0" smtClean="0"/>
              <a:t> </a:t>
            </a:r>
            <a:r>
              <a:rPr lang="en-US" dirty="0"/>
              <a:t>Metals such as copper and sodium are examples of metals that exhibit photoelectric effect.</a:t>
            </a:r>
          </a:p>
          <a:p>
            <a:endParaRPr lang="en-US" dirty="0" smtClean="0">
              <a:latin typeface="inherit"/>
            </a:endParaRPr>
          </a:p>
          <a:p>
            <a:r>
              <a:rPr lang="en-US" b="1" dirty="0" smtClean="0">
                <a:latin typeface="inherit"/>
              </a:rPr>
              <a:t>What </a:t>
            </a:r>
            <a:r>
              <a:rPr lang="en-US" b="1" dirty="0">
                <a:latin typeface="inherit"/>
              </a:rPr>
              <a:t>type of light is needed to cause the photoelectric effect?</a:t>
            </a:r>
          </a:p>
          <a:p>
            <a:r>
              <a:rPr lang="en-US" dirty="0"/>
              <a:t>Ultraviolet light is the type of light that is needed to cause the photoelectric effect.</a:t>
            </a:r>
          </a:p>
          <a:p>
            <a:endParaRPr lang="en-US" dirty="0" smtClean="0">
              <a:latin typeface="inherit"/>
            </a:endParaRPr>
          </a:p>
          <a:p>
            <a:r>
              <a:rPr lang="en-US" b="1" dirty="0" smtClean="0">
                <a:latin typeface="inherit"/>
              </a:rPr>
              <a:t>What </a:t>
            </a:r>
            <a:r>
              <a:rPr lang="en-US" b="1" dirty="0">
                <a:latin typeface="inherit"/>
              </a:rPr>
              <a:t>are the applications of photoelectric effect?</a:t>
            </a:r>
          </a:p>
          <a:p>
            <a:r>
              <a:rPr lang="en-US" dirty="0"/>
              <a:t>The applications of photoelectric effect are electric eye in door openers, light meters in photography, </a:t>
            </a:r>
            <a:r>
              <a:rPr lang="en-US" dirty="0" err="1"/>
              <a:t>photostatic</a:t>
            </a:r>
            <a:r>
              <a:rPr lang="en-US" dirty="0"/>
              <a:t> copying, and solar panels.</a:t>
            </a:r>
            <a:endParaRPr lang="en-US" dirty="0">
              <a:effectLst/>
            </a:endParaRPr>
          </a:p>
        </p:txBody>
      </p:sp>
      <p:sp>
        <p:nvSpPr>
          <p:cNvPr id="6" name="Rectangle 5"/>
          <p:cNvSpPr/>
          <p:nvPr/>
        </p:nvSpPr>
        <p:spPr>
          <a:xfrm>
            <a:off x="105547" y="5869275"/>
            <a:ext cx="9218981" cy="369332"/>
          </a:xfrm>
          <a:prstGeom prst="rect">
            <a:avLst/>
          </a:prstGeom>
        </p:spPr>
        <p:txBody>
          <a:bodyPr wrap="square">
            <a:spAutoFit/>
          </a:bodyPr>
          <a:lstStyle/>
          <a:p>
            <a:pPr marL="285750" indent="-285750">
              <a:buFont typeface="Wingdings" panose="05000000000000000000" pitchFamily="2" charset="2"/>
              <a:buChar char="v"/>
            </a:pPr>
            <a:r>
              <a:rPr lang="en-US" dirty="0">
                <a:solidFill>
                  <a:srgbClr val="333333"/>
                </a:solidFill>
                <a:latin typeface="Roboto"/>
              </a:rPr>
              <a:t>Planck’s law helps us </a:t>
            </a:r>
            <a:r>
              <a:rPr lang="en-US" dirty="0" smtClean="0">
                <a:solidFill>
                  <a:srgbClr val="333333"/>
                </a:solidFill>
                <a:latin typeface="Roboto"/>
              </a:rPr>
              <a:t>to calculate </a:t>
            </a:r>
            <a:r>
              <a:rPr lang="en-US" dirty="0">
                <a:solidFill>
                  <a:srgbClr val="333333"/>
                </a:solidFill>
                <a:latin typeface="Roboto"/>
              </a:rPr>
              <a:t>the energy of </a:t>
            </a:r>
            <a:r>
              <a:rPr lang="en-US" dirty="0" smtClean="0">
                <a:solidFill>
                  <a:srgbClr val="333333"/>
                </a:solidFill>
                <a:latin typeface="Roboto"/>
              </a:rPr>
              <a:t>a photon when its frequency </a:t>
            </a:r>
            <a:r>
              <a:rPr lang="en-US" dirty="0">
                <a:solidFill>
                  <a:srgbClr val="333333"/>
                </a:solidFill>
                <a:latin typeface="Roboto"/>
              </a:rPr>
              <a:t>is known.</a:t>
            </a:r>
            <a:endParaRPr lang="en-US" dirty="0"/>
          </a:p>
        </p:txBody>
      </p:sp>
    </p:spTree>
    <p:extLst>
      <p:ext uri="{BB962C8B-B14F-4D97-AF65-F5344CB8AC3E}">
        <p14:creationId xmlns:p14="http://schemas.microsoft.com/office/powerpoint/2010/main" val="1031764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Dual Nature of Light</a:t>
            </a:r>
            <a:endParaRPr lang="en-US" sz="36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8</a:t>
            </a:fld>
            <a:endParaRPr lang="en-US"/>
          </a:p>
        </p:txBody>
      </p:sp>
      <p:sp>
        <p:nvSpPr>
          <p:cNvPr id="5" name="Rectangle 4"/>
          <p:cNvSpPr/>
          <p:nvPr/>
        </p:nvSpPr>
        <p:spPr>
          <a:xfrm>
            <a:off x="169333" y="2111022"/>
            <a:ext cx="8974667" cy="4616648"/>
          </a:xfrm>
          <a:prstGeom prst="rect">
            <a:avLst/>
          </a:prstGeom>
        </p:spPr>
        <p:txBody>
          <a:bodyPr wrap="square">
            <a:spAutoFit/>
          </a:bodyPr>
          <a:lstStyle/>
          <a:p>
            <a:pPr marL="285750" indent="-285750">
              <a:buFont typeface="Wingdings" panose="05000000000000000000" pitchFamily="2" charset="2"/>
              <a:buChar char="v"/>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Planck &amp; Einstein showed that light behaves as a particle using the concept of </a:t>
            </a:r>
            <a:r>
              <a:rPr lang="en-US" altLang="en-US" sz="1800" b="1"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Photoelectric Effect</a:t>
            </a:r>
            <a:r>
              <a:rPr lang="en-US" altLang="en-US" sz="1800" dirty="0" smtClean="0">
                <a:latin typeface="Times New Roman" panose="02020603050405020304" pitchFamily="18" charset="0"/>
                <a:ea typeface="ＭＳ Ｐゴシック" panose="020B0600070205080204" pitchFamily="34" charset="-128"/>
                <a:cs typeface="Times New Roman" panose="02020603050405020304" pitchFamily="18" charset="0"/>
              </a:rPr>
              <a:t>.</a:t>
            </a:r>
          </a:p>
          <a:p>
            <a:pPr marL="285750" indent="-285750">
              <a:buFont typeface="Wingdings" panose="05000000000000000000" pitchFamily="2" charset="2"/>
              <a:buChar char="v"/>
            </a:pPr>
            <a:r>
              <a:rPr lang="en-US" altLang="en-US" sz="1800" dirty="0" smtClean="0">
                <a:latin typeface="Times New Roman" panose="02020603050405020304" pitchFamily="18" charset="0"/>
                <a:ea typeface="ＭＳ Ｐゴシック" panose="020B0600070205080204" pitchFamily="34" charset="-128"/>
                <a:cs typeface="Times New Roman" panose="02020603050405020304" pitchFamily="18" charset="0"/>
              </a:rPr>
              <a:t> </a:t>
            </a:r>
            <a:r>
              <a:rPr lang="en-US" dirty="0"/>
              <a:t>The photoelectric effect is a phenomenon where electrons are emitted from the metal surface when light of sufficient frequency is incident upon it.</a:t>
            </a:r>
            <a:endParaRPr lang="en-US" altLang="en-US" sz="1800" dirty="0" smtClean="0">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endParaRPr>
          </a:p>
          <a:p>
            <a:pPr marL="742950" lvl="1" indent="-285750">
              <a:buFont typeface="Wingdings" panose="05000000000000000000" pitchFamily="2" charset="2"/>
              <a:buChar char="Ø"/>
            </a:pPr>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Einstein </a:t>
            </a:r>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explained that light actually comes in packets (photons). And the amount of energy in a photon is given by the equation; </a:t>
            </a:r>
            <a:endPar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US" altLang="en-US" b="1" dirty="0" smtClean="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US" altLang="en-US" b="1" dirty="0" smtClean="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000" b="1" dirty="0" smtClean="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E = mc</a:t>
            </a:r>
            <a:r>
              <a:rPr lang="en-US" altLang="en-US" sz="2000" b="1" baseline="30000" dirty="0" smtClean="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000" b="1" dirty="0" smtClean="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b="1" dirty="0" smtClean="0">
                <a:latin typeface="Times New Roman" panose="02020603050405020304" pitchFamily="18" charset="0"/>
                <a:ea typeface="ＭＳ Ｐゴシック" panose="020B0600070205080204" pitchFamily="34" charset="-128"/>
                <a:cs typeface="Times New Roman" panose="02020603050405020304" pitchFamily="18" charset="0"/>
              </a:rPr>
              <a:t>Einstein</a:t>
            </a:r>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b="1" dirty="0" smtClean="0">
                <a:latin typeface="Times New Roman" panose="02020603050405020304" pitchFamily="18" charset="0"/>
                <a:ea typeface="ＭＳ Ｐゴシック" panose="020B0600070205080204" pitchFamily="34" charset="-128"/>
                <a:cs typeface="Times New Roman" panose="02020603050405020304" pitchFamily="18" charset="0"/>
              </a:rPr>
              <a:t>m=mass, c=speed of </a:t>
            </a:r>
            <a:r>
              <a:rPr lang="en-US" altLang="en-US" b="1" dirty="0" smtClean="0">
                <a:latin typeface="Times New Roman" panose="02020603050405020304" pitchFamily="18" charset="0"/>
                <a:ea typeface="ＭＳ Ｐゴシック" panose="020B0600070205080204" pitchFamily="34" charset="-128"/>
                <a:cs typeface="Times New Roman" panose="02020603050405020304" pitchFamily="18" charset="0"/>
              </a:rPr>
              <a:t>light (3 x 10</a:t>
            </a:r>
            <a:r>
              <a:rPr lang="en-US" altLang="en-US" b="1" baseline="30000" dirty="0" smtClean="0">
                <a:latin typeface="Times New Roman" panose="02020603050405020304" pitchFamily="18" charset="0"/>
                <a:ea typeface="ＭＳ Ｐゴシック" panose="020B0600070205080204" pitchFamily="34" charset="-128"/>
                <a:cs typeface="Times New Roman" panose="02020603050405020304" pitchFamily="18" charset="0"/>
              </a:rPr>
              <a:t>8</a:t>
            </a:r>
            <a:r>
              <a:rPr lang="en-US" altLang="en-US" b="1" dirty="0" smtClean="0">
                <a:latin typeface="Times New Roman" panose="02020603050405020304" pitchFamily="18" charset="0"/>
                <a:ea typeface="ＭＳ Ｐゴシック" panose="020B0600070205080204" pitchFamily="34" charset="-128"/>
                <a:cs typeface="Times New Roman" panose="02020603050405020304" pitchFamily="18" charset="0"/>
              </a:rPr>
              <a:t>ms</a:t>
            </a:r>
            <a:r>
              <a:rPr lang="en-US" altLang="en-US" b="1" baseline="30000" dirty="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b="1" dirty="0" smtClean="0">
                <a:latin typeface="Times New Roman" panose="02020603050405020304" pitchFamily="18" charset="0"/>
                <a:ea typeface="ＭＳ Ｐゴシック" panose="020B0600070205080204" pitchFamily="34" charset="-128"/>
                <a:cs typeface="Times New Roman" panose="02020603050405020304" pitchFamily="18" charset="0"/>
              </a:rPr>
              <a:t>)</a:t>
            </a:r>
            <a:endPar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endParaRPr>
          </a:p>
          <a:p>
            <a:r>
              <a:rPr lang="en-US" altLang="en-US" b="1" dirty="0" smtClean="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b="1" dirty="0" err="1" smtClean="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E</a:t>
            </a:r>
            <a:r>
              <a:rPr lang="en-US" altLang="en-US" b="1" baseline="-25000" dirty="0" err="1" smtClean="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photon</a:t>
            </a:r>
            <a:r>
              <a:rPr lang="en-US" altLang="en-US" b="1" dirty="0" smtClean="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b="1"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b="1" dirty="0" err="1">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hf</a:t>
            </a:r>
            <a:r>
              <a:rPr lang="en-US" altLang="en-US" b="1"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b="1" dirty="0" smtClean="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(Planck) = mc</a:t>
            </a:r>
            <a:r>
              <a:rPr lang="en-US" altLang="en-US" b="1" baseline="30000" dirty="0" smtClean="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2	</a:t>
            </a:r>
            <a:r>
              <a:rPr lang="en-US" altLang="en-US" b="1" dirty="0" smtClean="0">
                <a:latin typeface="Times New Roman" panose="02020603050405020304" pitchFamily="18" charset="0"/>
                <a:ea typeface="ＭＳ Ｐゴシック" panose="020B0600070205080204" pitchFamily="34" charset="-128"/>
                <a:cs typeface="Times New Roman" panose="02020603050405020304" pitchFamily="18" charset="0"/>
              </a:rPr>
              <a:t>(f</a:t>
            </a:r>
            <a:r>
              <a:rPr lang="en-US" altLang="en-US" b="1" dirty="0">
                <a:latin typeface="Times New Roman" panose="02020603050405020304" pitchFamily="18" charset="0"/>
                <a:ea typeface="ＭＳ Ｐゴシック" panose="020B0600070205080204" pitchFamily="34" charset="-128"/>
                <a:cs typeface="Times New Roman" panose="02020603050405020304" pitchFamily="18" charset="0"/>
              </a:rPr>
              <a:t>= frequency, h = </a:t>
            </a:r>
            <a:r>
              <a:rPr lang="en-US" altLang="en-US" b="1" dirty="0" err="1">
                <a:latin typeface="Times New Roman" panose="02020603050405020304" pitchFamily="18" charset="0"/>
                <a:ea typeface="ＭＳ Ｐゴシック" panose="020B0600070205080204" pitchFamily="34" charset="-128"/>
                <a:cs typeface="Times New Roman" panose="02020603050405020304" pitchFamily="18" charset="0"/>
              </a:rPr>
              <a:t>planck’s</a:t>
            </a:r>
            <a:r>
              <a:rPr lang="en-US" altLang="en-US" b="1" dirty="0">
                <a:latin typeface="Times New Roman" panose="02020603050405020304" pitchFamily="18" charset="0"/>
                <a:ea typeface="ＭＳ Ｐゴシック" panose="020B0600070205080204" pitchFamily="34" charset="-128"/>
                <a:cs typeface="Times New Roman" panose="02020603050405020304" pitchFamily="18" charset="0"/>
              </a:rPr>
              <a:t> constant as </a:t>
            </a:r>
            <a:r>
              <a:rPr lang="en-US" altLang="en-US" b="1" dirty="0" smtClean="0">
                <a:latin typeface="Times New Roman" panose="02020603050405020304" pitchFamily="18" charset="0"/>
                <a:ea typeface="ＭＳ Ｐゴシック" panose="020B0600070205080204" pitchFamily="34" charset="-128"/>
                <a:cs typeface="Times New Roman" panose="02020603050405020304" pitchFamily="18" charset="0"/>
              </a:rPr>
              <a:t>					6.626 </a:t>
            </a:r>
            <a:r>
              <a:rPr lang="en-US" altLang="en-US" b="1" dirty="0">
                <a:latin typeface="Times New Roman" panose="02020603050405020304" pitchFamily="18" charset="0"/>
                <a:ea typeface="ＭＳ Ｐゴシック" panose="020B0600070205080204" pitchFamily="34" charset="-128"/>
                <a:cs typeface="Times New Roman" panose="02020603050405020304" pitchFamily="18" charset="0"/>
              </a:rPr>
              <a:t>x 10 </a:t>
            </a:r>
            <a:r>
              <a:rPr lang="en-US" altLang="en-US" b="1" baseline="30000" dirty="0">
                <a:latin typeface="Times New Roman" panose="02020603050405020304" pitchFamily="18" charset="0"/>
                <a:ea typeface="ＭＳ Ｐゴシック" panose="020B0600070205080204" pitchFamily="34" charset="-128"/>
                <a:cs typeface="Times New Roman" panose="02020603050405020304" pitchFamily="18" charset="0"/>
              </a:rPr>
              <a:t>-34</a:t>
            </a:r>
            <a:r>
              <a:rPr lang="en-US" altLang="en-US" b="1" dirty="0">
                <a:latin typeface="Times New Roman" panose="02020603050405020304" pitchFamily="18" charset="0"/>
                <a:ea typeface="ＭＳ Ｐゴシック" panose="020B0600070205080204" pitchFamily="34" charset="-128"/>
                <a:cs typeface="Times New Roman" panose="02020603050405020304" pitchFamily="18" charset="0"/>
              </a:rPr>
              <a:t> J.s)</a:t>
            </a:r>
          </a:p>
          <a:p>
            <a:pPr marL="285750" indent="-285750">
              <a:buFontTx/>
              <a:buChar char="-"/>
            </a:pPr>
            <a:r>
              <a:rPr lang="en-US" altLang="en-US" b="1" dirty="0" smtClean="0">
                <a:latin typeface="Times New Roman" panose="02020603050405020304" pitchFamily="18" charset="0"/>
                <a:ea typeface="ＭＳ Ｐゴシック" panose="020B0600070205080204" pitchFamily="34" charset="-128"/>
                <a:cs typeface="Times New Roman" panose="02020603050405020304" pitchFamily="18" charset="0"/>
              </a:rPr>
              <a:t>Since	 </a:t>
            </a:r>
            <a:r>
              <a:rPr lang="en-US" altLang="en-US" b="1" dirty="0">
                <a:latin typeface="Times New Roman" panose="02020603050405020304" pitchFamily="18" charset="0"/>
                <a:ea typeface="ＭＳ Ｐゴシック" panose="020B0600070205080204" pitchFamily="34" charset="-128"/>
                <a:cs typeface="Times New Roman" panose="02020603050405020304" pitchFamily="18" charset="0"/>
              </a:rPr>
              <a:t>v=fl, </a:t>
            </a:r>
            <a:r>
              <a:rPr lang="en-US" altLang="en-US" b="1" dirty="0" smtClean="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b="1" dirty="0">
                <a:latin typeface="Times New Roman" panose="02020603050405020304" pitchFamily="18" charset="0"/>
                <a:ea typeface="ＭＳ Ｐゴシック" panose="020B0600070205080204" pitchFamily="34" charset="-128"/>
                <a:cs typeface="Times New Roman" panose="02020603050405020304" pitchFamily="18" charset="0"/>
              </a:rPr>
              <a:t>(f= v/l), </a:t>
            </a:r>
            <a:endParaRPr lang="en-US" altLang="en-US" b="1" dirty="0" smtClean="0">
              <a:latin typeface="Times New Roman" panose="02020603050405020304" pitchFamily="18" charset="0"/>
              <a:ea typeface="ＭＳ Ｐゴシック" panose="020B0600070205080204" pitchFamily="34" charset="-128"/>
              <a:cs typeface="Times New Roman" panose="02020603050405020304" pitchFamily="18" charset="0"/>
            </a:endParaRPr>
          </a:p>
          <a:p>
            <a:pPr marL="285750" indent="-285750">
              <a:buFontTx/>
              <a:buChar char="-"/>
            </a:pPr>
            <a:r>
              <a:rPr lang="en-US" altLang="en-US" b="1" dirty="0" smtClean="0">
                <a:latin typeface="Times New Roman" panose="02020603050405020304" pitchFamily="18" charset="0"/>
                <a:ea typeface="ＭＳ Ｐゴシック" panose="020B0600070205080204" pitchFamily="34" charset="-128"/>
                <a:cs typeface="Times New Roman" panose="02020603050405020304" pitchFamily="18" charset="0"/>
              </a:rPr>
              <a:t>then 	</a:t>
            </a:r>
          </a:p>
          <a:p>
            <a:pPr marL="1200150" lvl="2" indent="-285750"/>
            <a:r>
              <a:rPr lang="en-US" altLang="en-US" sz="2400" b="1" dirty="0" err="1" smtClean="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E</a:t>
            </a:r>
            <a:r>
              <a:rPr lang="en-US" altLang="en-US" sz="2400" b="1" baseline="-25000" dirty="0" err="1" smtClean="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photon</a:t>
            </a:r>
            <a:r>
              <a:rPr lang="en-US" altLang="en-US" sz="2400" b="1" dirty="0" smtClean="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400" b="1"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400" b="1" dirty="0" err="1">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hv</a:t>
            </a:r>
            <a:r>
              <a:rPr lang="en-US" altLang="en-US" sz="2400" b="1"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/l </a:t>
            </a:r>
            <a:r>
              <a:rPr lang="en-US" altLang="en-US" b="1" dirty="0" smtClean="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The </a:t>
            </a:r>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Bohr model is the beginning to the process of treating </a:t>
            </a:r>
            <a:r>
              <a:rPr lang="en-US" altLang="en-US" b="1"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matter </a:t>
            </a:r>
            <a:r>
              <a:rPr lang="en-US" altLang="en-US" b="1" dirty="0" smtClean="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b="1"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electrons) as a wave.</a:t>
            </a:r>
          </a:p>
        </p:txBody>
      </p:sp>
      <p:sp>
        <p:nvSpPr>
          <p:cNvPr id="3" name="Rectangle 2"/>
          <p:cNvSpPr/>
          <p:nvPr/>
        </p:nvSpPr>
        <p:spPr>
          <a:xfrm>
            <a:off x="323528" y="1464691"/>
            <a:ext cx="8803541" cy="646331"/>
          </a:xfrm>
          <a:prstGeom prst="rect">
            <a:avLst/>
          </a:prstGeom>
        </p:spPr>
        <p:txBody>
          <a:bodyPr wrap="square">
            <a:spAutoFit/>
          </a:bodyPr>
          <a:lstStyle/>
          <a:p>
            <a:pPr marL="285750" indent="-285750">
              <a:buFont typeface="Wingdings" panose="05000000000000000000" pitchFamily="2" charset="2"/>
              <a:buChar char="v"/>
            </a:pPr>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The classical view of light was </a:t>
            </a:r>
            <a:r>
              <a:rPr lang="en-US" altLang="en-US" b="1"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purely a wave </a:t>
            </a:r>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phenomenon and particularly supported by the observation of the </a:t>
            </a:r>
            <a:r>
              <a:rPr lang="en-US" altLang="en-US" b="1"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diffraction of light</a:t>
            </a:r>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a:t>
            </a:r>
          </a:p>
        </p:txBody>
      </p:sp>
      <p:sp>
        <p:nvSpPr>
          <p:cNvPr id="6" name="Rectangle 5"/>
          <p:cNvSpPr/>
          <p:nvPr/>
        </p:nvSpPr>
        <p:spPr>
          <a:xfrm>
            <a:off x="2555776" y="5431303"/>
            <a:ext cx="6571293" cy="646331"/>
          </a:xfrm>
          <a:prstGeom prst="rect">
            <a:avLst/>
          </a:prstGeom>
        </p:spPr>
        <p:txBody>
          <a:bodyPr wrap="square">
            <a:spAutoFit/>
          </a:bodyPr>
          <a:lstStyle/>
          <a:p>
            <a:pPr marL="1200150" lvl="2" indent="-285750"/>
            <a:r>
              <a:rPr lang="en-US" altLang="en-US" b="1" dirty="0">
                <a:latin typeface="Times New Roman" panose="02020603050405020304" pitchFamily="18" charset="0"/>
                <a:ea typeface="ＭＳ Ｐゴシック" panose="020B0600070205080204" pitchFamily="34" charset="-128"/>
                <a:cs typeface="Times New Roman" panose="02020603050405020304" pitchFamily="18" charset="0"/>
              </a:rPr>
              <a:t>(l=wavelength,  v= speed of usually light – so can also be </a:t>
            </a:r>
            <a:r>
              <a:rPr lang="en-US" altLang="en-US" b="1" dirty="0" smtClean="0">
                <a:latin typeface="Times New Roman" panose="02020603050405020304" pitchFamily="18" charset="0"/>
                <a:ea typeface="ＭＳ Ｐゴシック" panose="020B0600070205080204" pitchFamily="34" charset="-128"/>
                <a:cs typeface="Times New Roman" panose="02020603050405020304" pitchFamily="18" charset="0"/>
              </a:rPr>
              <a:t>taken </a:t>
            </a:r>
            <a:r>
              <a:rPr lang="en-US" altLang="en-US" b="1" dirty="0">
                <a:latin typeface="Times New Roman" panose="02020603050405020304" pitchFamily="18" charset="0"/>
                <a:ea typeface="ＭＳ Ｐゴシック" panose="020B0600070205080204" pitchFamily="34" charset="-128"/>
                <a:cs typeface="Times New Roman" panose="02020603050405020304" pitchFamily="18" charset="0"/>
              </a:rPr>
              <a:t>as ‘c’)</a:t>
            </a:r>
            <a:endParaRPr lang="en-US" altLang="en-US" b="1"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2618789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Dual Nature of Light</a:t>
            </a:r>
          </a:p>
        </p:txBody>
      </p:sp>
      <p:sp>
        <p:nvSpPr>
          <p:cNvPr id="4" name="Slide Number Placeholder 3"/>
          <p:cNvSpPr>
            <a:spLocks noGrp="1"/>
          </p:cNvSpPr>
          <p:nvPr>
            <p:ph type="sldNum" sz="quarter" idx="12"/>
          </p:nvPr>
        </p:nvSpPr>
        <p:spPr/>
        <p:txBody>
          <a:bodyPr/>
          <a:lstStyle/>
          <a:p>
            <a:fld id="{659350B2-7CF3-477E-B71B-58661E2A869A}" type="slidenum">
              <a:rPr lang="en-US" smtClean="0"/>
              <a:pPr/>
              <a:t>9</a:t>
            </a:fld>
            <a:endParaRPr lang="en-US" dirty="0"/>
          </a:p>
        </p:txBody>
      </p:sp>
      <p:sp>
        <p:nvSpPr>
          <p:cNvPr id="5" name="Rectangle 4"/>
          <p:cNvSpPr/>
          <p:nvPr/>
        </p:nvSpPr>
        <p:spPr>
          <a:xfrm>
            <a:off x="298017" y="1628800"/>
            <a:ext cx="8759059" cy="1015663"/>
          </a:xfrm>
          <a:prstGeom prst="rect">
            <a:avLst/>
          </a:prstGeom>
        </p:spPr>
        <p:txBody>
          <a:bodyPr wrap="square">
            <a:spAutoFit/>
          </a:bodyPr>
          <a:lstStyle/>
          <a:p>
            <a:r>
              <a:rPr lang="en-US" altLang="en-US" sz="2400" b="1" dirty="0" smtClean="0">
                <a:ea typeface="ＭＳ Ｐゴシック" panose="020B0600070205080204" pitchFamily="34" charset="-128"/>
              </a:rPr>
              <a:t>Question</a:t>
            </a:r>
          </a:p>
          <a:p>
            <a:r>
              <a:rPr lang="en-US" altLang="en-US" b="1" dirty="0" smtClean="0">
                <a:ea typeface="ＭＳ Ｐゴシック" panose="020B0600070205080204" pitchFamily="34" charset="-128"/>
              </a:rPr>
              <a:t>1) Determine </a:t>
            </a:r>
            <a:r>
              <a:rPr lang="en-US" altLang="en-US" b="1" dirty="0">
                <a:ea typeface="ＭＳ Ｐゴシック" panose="020B0600070205080204" pitchFamily="34" charset="-128"/>
              </a:rPr>
              <a:t>the energy of a photon of </a:t>
            </a:r>
            <a:r>
              <a:rPr lang="en-US" altLang="en-US" b="1" dirty="0" smtClean="0">
                <a:ea typeface="ＭＳ Ｐゴシック" panose="020B0600070205080204" pitchFamily="34" charset="-128"/>
              </a:rPr>
              <a:t>light </a:t>
            </a:r>
            <a:r>
              <a:rPr lang="en-US" altLang="en-US" b="1" dirty="0">
                <a:ea typeface="ＭＳ Ｐゴシック" panose="020B0600070205080204" pitchFamily="34" charset="-128"/>
              </a:rPr>
              <a:t>that is emitted by light with a frequency of 1.42 x 10</a:t>
            </a:r>
            <a:r>
              <a:rPr lang="en-US" altLang="en-US" b="1" baseline="30000" dirty="0">
                <a:ea typeface="ＭＳ Ｐゴシック" panose="020B0600070205080204" pitchFamily="34" charset="-128"/>
              </a:rPr>
              <a:t>18 </a:t>
            </a:r>
            <a:r>
              <a:rPr lang="en-US" altLang="en-US" b="1" dirty="0">
                <a:ea typeface="ＭＳ Ｐゴシック" panose="020B0600070205080204" pitchFamily="34" charset="-128"/>
              </a:rPr>
              <a:t>s-. The value of Planck’s constant is 6.626 x 10 </a:t>
            </a:r>
            <a:r>
              <a:rPr lang="en-US" altLang="en-US" b="1" baseline="30000" dirty="0">
                <a:ea typeface="ＭＳ Ｐゴシック" panose="020B0600070205080204" pitchFamily="34" charset="-128"/>
              </a:rPr>
              <a:t>– 34 </a:t>
            </a:r>
            <a:r>
              <a:rPr lang="en-US" altLang="en-US" b="1" dirty="0">
                <a:ea typeface="ＭＳ Ｐゴシック" panose="020B0600070205080204" pitchFamily="34" charset="-128"/>
              </a:rPr>
              <a:t>J</a:t>
            </a:r>
            <a:r>
              <a:rPr lang="en-US" altLang="en-US" b="1" dirty="0">
                <a:latin typeface="Wingdings" panose="05000000000000000000" pitchFamily="2" charset="2"/>
                <a:ea typeface="ＭＳ Ｐゴシック" panose="020B0600070205080204" pitchFamily="34" charset="-128"/>
              </a:rPr>
              <a:t></a:t>
            </a:r>
            <a:r>
              <a:rPr lang="en-US" altLang="en-US" b="1" dirty="0">
                <a:ea typeface="ＭＳ Ｐゴシック" panose="020B0600070205080204" pitchFamily="34" charset="-128"/>
              </a:rPr>
              <a:t>s. </a:t>
            </a:r>
            <a:endParaRPr lang="en-US" altLang="en-US" b="1" dirty="0">
              <a:ea typeface="ＭＳ Ｐゴシック" panose="020B0600070205080204" pitchFamily="34" charset="-128"/>
            </a:endParaRPr>
          </a:p>
        </p:txBody>
      </p:sp>
      <p:sp>
        <p:nvSpPr>
          <p:cNvPr id="6" name="Rectangle 5"/>
          <p:cNvSpPr/>
          <p:nvPr/>
        </p:nvSpPr>
        <p:spPr>
          <a:xfrm>
            <a:off x="2123727" y="2988902"/>
            <a:ext cx="2376265" cy="369332"/>
          </a:xfrm>
          <a:prstGeom prst="rect">
            <a:avLst/>
          </a:prstGeom>
        </p:spPr>
        <p:txBody>
          <a:bodyPr wrap="square">
            <a:spAutoFit/>
          </a:bodyPr>
          <a:lstStyle/>
          <a:p>
            <a:r>
              <a:rPr lang="en-US" altLang="en-US" b="1" dirty="0" smtClean="0">
                <a:ea typeface="ＭＳ Ｐゴシック" panose="020B0600070205080204" pitchFamily="34" charset="-128"/>
              </a:rPr>
              <a:t>Answer: 9.41 </a:t>
            </a:r>
            <a:r>
              <a:rPr lang="en-US" altLang="en-US" b="1" dirty="0">
                <a:ea typeface="ＭＳ Ｐゴシック" panose="020B0600070205080204" pitchFamily="34" charset="-128"/>
              </a:rPr>
              <a:t>x 10 </a:t>
            </a:r>
            <a:r>
              <a:rPr lang="en-US" altLang="en-US" b="1" baseline="30000" dirty="0">
                <a:ea typeface="ＭＳ Ｐゴシック" panose="020B0600070205080204" pitchFamily="34" charset="-128"/>
              </a:rPr>
              <a:t>– 16</a:t>
            </a:r>
            <a:r>
              <a:rPr lang="en-US" altLang="en-US" b="1" dirty="0">
                <a:ea typeface="ＭＳ Ｐゴシック" panose="020B0600070205080204" pitchFamily="34" charset="-128"/>
              </a:rPr>
              <a:t> </a:t>
            </a:r>
            <a:r>
              <a:rPr lang="en-US" altLang="en-US" b="1" dirty="0" smtClean="0">
                <a:ea typeface="ＭＳ Ｐゴシック" panose="020B0600070205080204" pitchFamily="34" charset="-128"/>
              </a:rPr>
              <a:t>J</a:t>
            </a:r>
            <a:endParaRPr lang="en-US" altLang="en-US" b="1" dirty="0">
              <a:ea typeface="ＭＳ Ｐゴシック" panose="020B0600070205080204" pitchFamily="34" charset="-128"/>
            </a:endParaRPr>
          </a:p>
        </p:txBody>
      </p:sp>
      <p:sp>
        <p:nvSpPr>
          <p:cNvPr id="7" name="Rectangle 6"/>
          <p:cNvSpPr/>
          <p:nvPr/>
        </p:nvSpPr>
        <p:spPr>
          <a:xfrm>
            <a:off x="138374" y="3876301"/>
            <a:ext cx="9005626" cy="646331"/>
          </a:xfrm>
          <a:prstGeom prst="rect">
            <a:avLst/>
          </a:prstGeom>
        </p:spPr>
        <p:txBody>
          <a:bodyPr wrap="square">
            <a:spAutoFit/>
          </a:bodyPr>
          <a:lstStyle/>
          <a:p>
            <a:r>
              <a:rPr lang="en-US" b="1" dirty="0">
                <a:solidFill>
                  <a:srgbClr val="333333"/>
                </a:solidFill>
                <a:latin typeface="+mj-lt"/>
              </a:rPr>
              <a:t> </a:t>
            </a:r>
            <a:r>
              <a:rPr lang="en-US" b="1" dirty="0" smtClean="0">
                <a:solidFill>
                  <a:srgbClr val="333333"/>
                </a:solidFill>
                <a:latin typeface="+mj-lt"/>
              </a:rPr>
              <a:t>  2) Green </a:t>
            </a:r>
            <a:r>
              <a:rPr lang="en-US" b="1" dirty="0">
                <a:solidFill>
                  <a:srgbClr val="333333"/>
                </a:solidFill>
                <a:latin typeface="+mj-lt"/>
              </a:rPr>
              <a:t>light has a wavelength of 525 nm. Determine the energy for the green light in </a:t>
            </a:r>
            <a:r>
              <a:rPr lang="en-US" b="1" dirty="0" smtClean="0">
                <a:solidFill>
                  <a:srgbClr val="333333"/>
                </a:solidFill>
                <a:latin typeface="+mj-lt"/>
              </a:rPr>
              <a:t>  joules</a:t>
            </a:r>
            <a:r>
              <a:rPr lang="en-US" b="1" dirty="0">
                <a:solidFill>
                  <a:srgbClr val="333333"/>
                </a:solidFill>
                <a:latin typeface="+mj-lt"/>
              </a:rPr>
              <a:t>.</a:t>
            </a:r>
            <a:endParaRPr lang="en-US" b="1" dirty="0">
              <a:latin typeface="+mj-lt"/>
            </a:endParaRPr>
          </a:p>
        </p:txBody>
      </p:sp>
      <p:sp>
        <p:nvSpPr>
          <p:cNvPr id="9" name="Rectangle 8"/>
          <p:cNvSpPr/>
          <p:nvPr/>
        </p:nvSpPr>
        <p:spPr>
          <a:xfrm>
            <a:off x="611560" y="4590072"/>
            <a:ext cx="6480720" cy="2185214"/>
          </a:xfrm>
          <a:prstGeom prst="rect">
            <a:avLst/>
          </a:prstGeom>
        </p:spPr>
        <p:txBody>
          <a:bodyPr wrap="square">
            <a:spAutoFit/>
          </a:bodyPr>
          <a:lstStyle/>
          <a:p>
            <a:r>
              <a:rPr lang="en-US" b="1" dirty="0" smtClean="0">
                <a:solidFill>
                  <a:srgbClr val="333333"/>
                </a:solidFill>
                <a:latin typeface="Roboto"/>
              </a:rPr>
              <a:t>Solution</a:t>
            </a:r>
          </a:p>
          <a:p>
            <a:r>
              <a:rPr lang="en-US" sz="1600" dirty="0" smtClean="0">
                <a:solidFill>
                  <a:srgbClr val="333333"/>
                </a:solidFill>
                <a:latin typeface="Roboto"/>
              </a:rPr>
              <a:t>To </a:t>
            </a:r>
            <a:r>
              <a:rPr lang="en-US" sz="1600" dirty="0">
                <a:solidFill>
                  <a:srgbClr val="333333"/>
                </a:solidFill>
                <a:latin typeface="Roboto"/>
              </a:rPr>
              <a:t>find the Frequency</a:t>
            </a:r>
            <a:r>
              <a:rPr lang="en-US" dirty="0">
                <a:solidFill>
                  <a:srgbClr val="333333"/>
                </a:solidFill>
                <a:latin typeface="Roboto"/>
              </a:rPr>
              <a:t>;</a:t>
            </a:r>
          </a:p>
          <a:p>
            <a:r>
              <a:rPr lang="en-US" sz="2400" i="1" dirty="0">
                <a:solidFill>
                  <a:srgbClr val="333333"/>
                </a:solidFill>
                <a:latin typeface="Roboto"/>
              </a:rPr>
              <a:t>c=</a:t>
            </a:r>
            <a:r>
              <a:rPr lang="en-US" sz="2400" i="1" dirty="0" err="1">
                <a:solidFill>
                  <a:srgbClr val="333333"/>
                </a:solidFill>
                <a:latin typeface="Roboto"/>
              </a:rPr>
              <a:t>λ×v</a:t>
            </a:r>
            <a:endParaRPr lang="en-US" sz="2400" i="1" dirty="0">
              <a:solidFill>
                <a:srgbClr val="333333"/>
              </a:solidFill>
              <a:latin typeface="Roboto"/>
            </a:endParaRPr>
          </a:p>
          <a:p>
            <a:r>
              <a:rPr lang="en-US" sz="2000" dirty="0">
                <a:solidFill>
                  <a:srgbClr val="333333"/>
                </a:solidFill>
                <a:latin typeface="Roboto"/>
              </a:rPr>
              <a:t>v= </a:t>
            </a:r>
            <a:r>
              <a:rPr lang="en-US" sz="1600" u="sng" dirty="0" smtClean="0">
                <a:solidFill>
                  <a:srgbClr val="333333"/>
                </a:solidFill>
                <a:latin typeface="Roboto"/>
              </a:rPr>
              <a:t>3×10</a:t>
            </a:r>
            <a:r>
              <a:rPr lang="en-US" sz="1600" u="sng" baseline="30000" dirty="0" smtClean="0">
                <a:solidFill>
                  <a:srgbClr val="333333"/>
                </a:solidFill>
                <a:latin typeface="Roboto"/>
              </a:rPr>
              <a:t>8	</a:t>
            </a:r>
            <a:r>
              <a:rPr lang="en-US" sz="1600" u="sng" dirty="0" smtClean="0">
                <a:solidFill>
                  <a:srgbClr val="333333"/>
                </a:solidFill>
                <a:latin typeface="Roboto"/>
              </a:rPr>
              <a:t>ms</a:t>
            </a:r>
            <a:r>
              <a:rPr lang="en-US" sz="1600" u="sng" baseline="30000" dirty="0" smtClean="0">
                <a:solidFill>
                  <a:srgbClr val="333333"/>
                </a:solidFill>
                <a:latin typeface="Roboto"/>
              </a:rPr>
              <a:t>-1</a:t>
            </a:r>
            <a:r>
              <a:rPr lang="en-US" sz="1600" baseline="30000" dirty="0" smtClean="0">
                <a:solidFill>
                  <a:srgbClr val="333333"/>
                </a:solidFill>
                <a:latin typeface="Roboto"/>
              </a:rPr>
              <a:t>	</a:t>
            </a:r>
            <a:r>
              <a:rPr lang="en-US" sz="1600" dirty="0" smtClean="0">
                <a:solidFill>
                  <a:srgbClr val="333333"/>
                </a:solidFill>
                <a:latin typeface="Roboto"/>
              </a:rPr>
              <a:t>(</a:t>
            </a:r>
            <a:r>
              <a:rPr lang="en-US" sz="1600" b="1" dirty="0" smtClean="0">
                <a:solidFill>
                  <a:srgbClr val="C00000"/>
                </a:solidFill>
                <a:latin typeface="Roboto"/>
              </a:rPr>
              <a:t>1nm = 1 x 10</a:t>
            </a:r>
            <a:r>
              <a:rPr lang="en-US" sz="1600" b="1" baseline="30000" dirty="0" smtClean="0">
                <a:solidFill>
                  <a:srgbClr val="C00000"/>
                </a:solidFill>
                <a:latin typeface="Roboto"/>
              </a:rPr>
              <a:t>-9</a:t>
            </a:r>
            <a:r>
              <a:rPr lang="en-US" sz="1600" b="1" dirty="0" smtClean="0">
                <a:solidFill>
                  <a:srgbClr val="C00000"/>
                </a:solidFill>
                <a:latin typeface="Roboto"/>
              </a:rPr>
              <a:t>m</a:t>
            </a:r>
            <a:r>
              <a:rPr lang="en-US" sz="1600" dirty="0" smtClean="0">
                <a:solidFill>
                  <a:srgbClr val="333333"/>
                </a:solidFill>
                <a:latin typeface="Roboto"/>
              </a:rPr>
              <a:t>)</a:t>
            </a:r>
            <a:endParaRPr lang="en-US" sz="1600" baseline="30000" dirty="0">
              <a:solidFill>
                <a:srgbClr val="333333"/>
              </a:solidFill>
              <a:latin typeface="Roboto"/>
            </a:endParaRPr>
          </a:p>
          <a:p>
            <a:r>
              <a:rPr lang="en-US" sz="1600" dirty="0">
                <a:solidFill>
                  <a:srgbClr val="333333"/>
                </a:solidFill>
                <a:latin typeface="Roboto"/>
              </a:rPr>
              <a:t>       </a:t>
            </a:r>
            <a:r>
              <a:rPr lang="en-US" sz="1600" dirty="0" smtClean="0">
                <a:solidFill>
                  <a:srgbClr val="333333"/>
                </a:solidFill>
                <a:latin typeface="Roboto"/>
              </a:rPr>
              <a:t>525x10</a:t>
            </a:r>
            <a:r>
              <a:rPr lang="en-US" sz="1600" baseline="30000" dirty="0" smtClean="0">
                <a:solidFill>
                  <a:srgbClr val="333333"/>
                </a:solidFill>
                <a:latin typeface="Roboto"/>
              </a:rPr>
              <a:t>-9</a:t>
            </a:r>
            <a:r>
              <a:rPr lang="en-US" sz="1600" dirty="0" smtClean="0">
                <a:solidFill>
                  <a:srgbClr val="333333"/>
                </a:solidFill>
                <a:latin typeface="Roboto"/>
              </a:rPr>
              <a:t>m		</a:t>
            </a:r>
            <a:endParaRPr lang="en-US" sz="1600" dirty="0">
              <a:solidFill>
                <a:srgbClr val="333333"/>
              </a:solidFill>
              <a:latin typeface="Roboto"/>
            </a:endParaRPr>
          </a:p>
          <a:p>
            <a:r>
              <a:rPr lang="en-US" dirty="0">
                <a:solidFill>
                  <a:srgbClr val="333333"/>
                </a:solidFill>
                <a:latin typeface="Roboto"/>
              </a:rPr>
              <a:t>Hence</a:t>
            </a:r>
            <a:r>
              <a:rPr lang="en-US" sz="2000" dirty="0">
                <a:solidFill>
                  <a:srgbClr val="333333"/>
                </a:solidFill>
                <a:latin typeface="Roboto"/>
              </a:rPr>
              <a:t>,</a:t>
            </a:r>
          </a:p>
          <a:p>
            <a:r>
              <a:rPr lang="en-US" sz="2000" dirty="0">
                <a:solidFill>
                  <a:srgbClr val="333333"/>
                </a:solidFill>
                <a:latin typeface="Roboto"/>
              </a:rPr>
              <a:t>v=5.71×10</a:t>
            </a:r>
            <a:r>
              <a:rPr lang="en-US" sz="2000" baseline="30000" dirty="0">
                <a:solidFill>
                  <a:srgbClr val="333333"/>
                </a:solidFill>
                <a:latin typeface="Roboto"/>
              </a:rPr>
              <a:t>14</a:t>
            </a:r>
            <a:r>
              <a:rPr lang="en-US" sz="2000" dirty="0">
                <a:solidFill>
                  <a:srgbClr val="333333"/>
                </a:solidFill>
                <a:latin typeface="Roboto"/>
              </a:rPr>
              <a:t>/s</a:t>
            </a:r>
          </a:p>
        </p:txBody>
      </p:sp>
      <p:sp>
        <p:nvSpPr>
          <p:cNvPr id="10" name="Rectangle 9"/>
          <p:cNvSpPr/>
          <p:nvPr/>
        </p:nvSpPr>
        <p:spPr>
          <a:xfrm>
            <a:off x="4572000" y="4590072"/>
            <a:ext cx="4572000" cy="1569660"/>
          </a:xfrm>
          <a:prstGeom prst="rect">
            <a:avLst/>
          </a:prstGeom>
        </p:spPr>
        <p:txBody>
          <a:bodyPr>
            <a:spAutoFit/>
          </a:bodyPr>
          <a:lstStyle/>
          <a:p>
            <a:r>
              <a:rPr lang="en-US" sz="1600" dirty="0">
                <a:solidFill>
                  <a:srgbClr val="333333"/>
                </a:solidFill>
                <a:latin typeface="Roboto"/>
              </a:rPr>
              <a:t>To find the Energy;</a:t>
            </a:r>
          </a:p>
          <a:p>
            <a:r>
              <a:rPr lang="en-US" i="1" dirty="0">
                <a:solidFill>
                  <a:srgbClr val="333333"/>
                </a:solidFill>
                <a:latin typeface="Roboto"/>
              </a:rPr>
              <a:t> E = </a:t>
            </a:r>
            <a:r>
              <a:rPr lang="en-US" i="1" dirty="0" err="1">
                <a:solidFill>
                  <a:srgbClr val="333333"/>
                </a:solidFill>
                <a:latin typeface="Roboto"/>
              </a:rPr>
              <a:t>h×ν</a:t>
            </a:r>
            <a:endParaRPr lang="en-US" i="1" dirty="0">
              <a:solidFill>
                <a:srgbClr val="333333"/>
              </a:solidFill>
              <a:latin typeface="Roboto"/>
            </a:endParaRPr>
          </a:p>
          <a:p>
            <a:r>
              <a:rPr lang="en-US" dirty="0">
                <a:solidFill>
                  <a:srgbClr val="333333"/>
                </a:solidFill>
                <a:latin typeface="Roboto"/>
              </a:rPr>
              <a:t>= </a:t>
            </a:r>
            <a:r>
              <a:rPr lang="en-US" b="1" dirty="0">
                <a:solidFill>
                  <a:srgbClr val="333333"/>
                </a:solidFill>
                <a:latin typeface="Roboto"/>
              </a:rPr>
              <a:t>(6.626×10</a:t>
            </a:r>
            <a:r>
              <a:rPr lang="en-US" b="1" baseline="30000" dirty="0">
                <a:solidFill>
                  <a:srgbClr val="333333"/>
                </a:solidFill>
                <a:latin typeface="Roboto"/>
              </a:rPr>
              <a:t>−</a:t>
            </a:r>
            <a:r>
              <a:rPr lang="en-US" b="1" baseline="30000" dirty="0" smtClean="0">
                <a:solidFill>
                  <a:srgbClr val="333333"/>
                </a:solidFill>
                <a:latin typeface="Roboto"/>
              </a:rPr>
              <a:t>34</a:t>
            </a:r>
            <a:r>
              <a:rPr lang="en-US" sz="1600" b="1" dirty="0" smtClean="0">
                <a:solidFill>
                  <a:srgbClr val="333333"/>
                </a:solidFill>
                <a:latin typeface="Roboto"/>
              </a:rPr>
              <a:t>J.S</a:t>
            </a:r>
            <a:r>
              <a:rPr lang="en-US" b="1" dirty="0" smtClean="0">
                <a:solidFill>
                  <a:srgbClr val="333333"/>
                </a:solidFill>
                <a:latin typeface="Roboto"/>
              </a:rPr>
              <a:t>) </a:t>
            </a:r>
            <a:r>
              <a:rPr lang="en-US" b="1" dirty="0">
                <a:solidFill>
                  <a:srgbClr val="333333"/>
                </a:solidFill>
                <a:latin typeface="Roboto"/>
              </a:rPr>
              <a:t>× (</a:t>
            </a:r>
            <a:r>
              <a:rPr lang="en-US" b="1" dirty="0" smtClean="0">
                <a:solidFill>
                  <a:srgbClr val="333333"/>
                </a:solidFill>
                <a:latin typeface="Roboto"/>
              </a:rPr>
              <a:t>5.71×10</a:t>
            </a:r>
            <a:r>
              <a:rPr lang="en-US" b="1" baseline="30000" dirty="0" smtClean="0">
                <a:solidFill>
                  <a:srgbClr val="333333"/>
                </a:solidFill>
                <a:latin typeface="Roboto"/>
              </a:rPr>
              <a:t>14</a:t>
            </a:r>
            <a:r>
              <a:rPr lang="en-US" b="1" dirty="0" smtClean="0">
                <a:solidFill>
                  <a:srgbClr val="333333"/>
                </a:solidFill>
                <a:latin typeface="Roboto"/>
              </a:rPr>
              <a:t>s</a:t>
            </a:r>
            <a:r>
              <a:rPr lang="en-US" b="1" baseline="30000" dirty="0" smtClean="0">
                <a:solidFill>
                  <a:srgbClr val="333333"/>
                </a:solidFill>
                <a:latin typeface="Roboto"/>
              </a:rPr>
              <a:t>-1</a:t>
            </a:r>
            <a:r>
              <a:rPr lang="en-US" b="1" dirty="0" smtClean="0">
                <a:solidFill>
                  <a:srgbClr val="333333"/>
                </a:solidFill>
                <a:latin typeface="Roboto"/>
              </a:rPr>
              <a:t>)</a:t>
            </a:r>
            <a:endParaRPr lang="en-US" b="1" dirty="0">
              <a:solidFill>
                <a:srgbClr val="333333"/>
              </a:solidFill>
              <a:latin typeface="Roboto"/>
            </a:endParaRPr>
          </a:p>
          <a:p>
            <a:r>
              <a:rPr lang="en-US" dirty="0"/>
              <a:t>= </a:t>
            </a:r>
            <a:r>
              <a:rPr lang="en-US" sz="2400" dirty="0"/>
              <a:t>3.78 x 10</a:t>
            </a:r>
            <a:r>
              <a:rPr lang="en-US" sz="2400" baseline="30000" dirty="0"/>
              <a:t>-19</a:t>
            </a:r>
            <a:r>
              <a:rPr lang="en-US" sz="2400" dirty="0"/>
              <a:t>J</a:t>
            </a:r>
            <a:r>
              <a:rPr lang="en-US" dirty="0"/>
              <a:t/>
            </a:r>
            <a:br>
              <a:rPr lang="en-US" dirty="0"/>
            </a:br>
            <a:endParaRPr lang="en-US" dirty="0"/>
          </a:p>
        </p:txBody>
      </p:sp>
    </p:spTree>
    <p:extLst>
      <p:ext uri="{BB962C8B-B14F-4D97-AF65-F5344CB8AC3E}">
        <p14:creationId xmlns:p14="http://schemas.microsoft.com/office/powerpoint/2010/main" val="298364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Custom 1">
      <a:dk1>
        <a:srgbClr val="002060"/>
      </a:dk1>
      <a:lt1>
        <a:srgbClr val="FFFFFF"/>
      </a:lt1>
      <a:dk2>
        <a:srgbClr val="09055B"/>
      </a:dk2>
      <a:lt2>
        <a:srgbClr val="FFFFFF"/>
      </a:lt2>
      <a:accent1>
        <a:srgbClr val="002060"/>
      </a:accent1>
      <a:accent2>
        <a:srgbClr val="002060"/>
      </a:accent2>
      <a:accent3>
        <a:srgbClr val="97BAFF"/>
      </a:accent3>
      <a:accent4>
        <a:srgbClr val="D5E3FF"/>
      </a:accent4>
      <a:accent5>
        <a:srgbClr val="002060"/>
      </a:accent5>
      <a:accent6>
        <a:srgbClr val="002060"/>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19512</TotalTime>
  <Words>4497</Words>
  <Application>Microsoft Office PowerPoint</Application>
  <PresentationFormat>On-screen Show (4:3)</PresentationFormat>
  <Paragraphs>583</Paragraphs>
  <Slides>59</Slides>
  <Notes>3</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59</vt:i4>
      </vt:variant>
    </vt:vector>
  </HeadingPairs>
  <TitlesOfParts>
    <vt:vector size="79" baseType="lpstr">
      <vt:lpstr>MS PGothic</vt:lpstr>
      <vt:lpstr>Arial</vt:lpstr>
      <vt:lpstr>Calibri</vt:lpstr>
      <vt:lpstr>Comic Sans MS</vt:lpstr>
      <vt:lpstr>Georgia</vt:lpstr>
      <vt:lpstr>inherit</vt:lpstr>
      <vt:lpstr>Lucida Sans Unicode</vt:lpstr>
      <vt:lpstr>MJXc-TeX-main-R</vt:lpstr>
      <vt:lpstr>MJXc-TeX-math-I</vt:lpstr>
      <vt:lpstr>Nunito Sans</vt:lpstr>
      <vt:lpstr>proxima-nova</vt:lpstr>
      <vt:lpstr>Roboto</vt:lpstr>
      <vt:lpstr>Sanskrit Text</vt:lpstr>
      <vt:lpstr>Spectral</vt:lpstr>
      <vt:lpstr>Symbol</vt:lpstr>
      <vt:lpstr>Tahoma</vt:lpstr>
      <vt:lpstr>Times</vt:lpstr>
      <vt:lpstr>Times New Roman</vt:lpstr>
      <vt:lpstr>Wingdings</vt:lpstr>
      <vt:lpstr>Office Theme</vt:lpstr>
      <vt:lpstr>PowerPoint Presentation</vt:lpstr>
      <vt:lpstr>Bohr Model of the Hydrogen atom</vt:lpstr>
      <vt:lpstr>The Hydrogen Atom</vt:lpstr>
      <vt:lpstr>Dual Nature of Light</vt:lpstr>
      <vt:lpstr>Dual Nature of Light</vt:lpstr>
      <vt:lpstr>Dual Nature of Light</vt:lpstr>
      <vt:lpstr>Dual Nature of Light</vt:lpstr>
      <vt:lpstr>Dual Nature of Light</vt:lpstr>
      <vt:lpstr>Dual Nature of Light</vt:lpstr>
      <vt:lpstr>The Spectral Lines of Hydrogen</vt:lpstr>
      <vt:lpstr>The Spectral Lines of Hydrogen</vt:lpstr>
      <vt:lpstr>The Spectral Lines of Hydrogen</vt:lpstr>
      <vt:lpstr>Law of Constant composition or Law of Definite Proportion</vt:lpstr>
      <vt:lpstr>Law of Multiple Proportion</vt:lpstr>
      <vt:lpstr>Law of Multiple Proportion</vt:lpstr>
      <vt:lpstr>PowerPoint Presentation</vt:lpstr>
      <vt:lpstr>PowerPoint Presentation</vt:lpstr>
      <vt:lpstr>PowerPoint Presentation</vt:lpstr>
      <vt:lpstr>PowerPoint Presentation</vt:lpstr>
      <vt:lpstr>Atoms in Molecules</vt:lpstr>
      <vt:lpstr>Atoms in Molecules</vt:lpstr>
      <vt:lpstr>Atoms and subatomic particles</vt:lpstr>
      <vt:lpstr>Atoms and subatomic particles</vt:lpstr>
      <vt:lpstr>Atoms and subatomic particles</vt:lpstr>
      <vt:lpstr>Energy levels and quantum numbers</vt:lpstr>
      <vt:lpstr>Principal quantum number</vt:lpstr>
      <vt:lpstr>Arrangement of Electrons in Principal Energy Levels </vt:lpstr>
      <vt:lpstr>Arrangement of Electrons in Principal Energy Levels </vt:lpstr>
      <vt:lpstr>PowerPoint Presentation</vt:lpstr>
      <vt:lpstr>Azimuthal/Angular/Orbital Quantum number</vt:lpstr>
      <vt:lpstr>Azimuthal/Angular/Orbital Quantum number</vt:lpstr>
      <vt:lpstr>PowerPoint Presentation</vt:lpstr>
      <vt:lpstr>Magnetic Quantum number</vt:lpstr>
      <vt:lpstr>Magnetic Quantum number</vt:lpstr>
      <vt:lpstr>Magnetic Quantum number- The energy of subshells increase with l for a given value of n </vt:lpstr>
      <vt:lpstr>Electron Spin Quantum number</vt:lpstr>
      <vt:lpstr>PowerPoint Presentation</vt:lpstr>
      <vt:lpstr>Quantum numbers Explained</vt:lpstr>
      <vt:lpstr>PowerPoint Presentation</vt:lpstr>
      <vt:lpstr>PowerPoint Presentation</vt:lpstr>
      <vt:lpstr>Building up electron configurations</vt:lpstr>
      <vt:lpstr>Principles that govern the arrangement of electrons in an atom</vt:lpstr>
      <vt:lpstr>Principles that govern the arrangement of electrons in an atom</vt:lpstr>
      <vt:lpstr>PowerPoint Presentation</vt:lpstr>
      <vt:lpstr>Principles that govern the arrangement of electrons in an atom</vt:lpstr>
      <vt:lpstr>Principles that govern the arrangement of electrons in an atom</vt:lpstr>
      <vt:lpstr>Principles that govern the arrangement of electrons in an atom</vt:lpstr>
      <vt:lpstr>Principles that govern the arrangement of electrons in an atom</vt:lpstr>
      <vt:lpstr>Principles that govern the arrangement of electrons in an atom</vt:lpstr>
      <vt:lpstr>Principles that govern the arrangement of electrons in an atom</vt:lpstr>
      <vt:lpstr>Principles that govern the arrangement of electrons in an atom</vt:lpstr>
      <vt:lpstr>Principles that govern the arrangement of electrons in an atom</vt:lpstr>
      <vt:lpstr>Principles that govern the arrangement of electrons in an atom</vt:lpstr>
      <vt:lpstr>PowerPoint Presentation</vt:lpstr>
      <vt:lpstr>PowerPoint Presentation</vt:lpstr>
      <vt:lpstr>PowerPoint Presentation</vt:lpstr>
      <vt:lpstr>Principles that govern the arrangement of electrons in an atom</vt:lpstr>
      <vt:lpstr>Quick Check</vt:lpstr>
      <vt:lpstr>Quick Check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dc:creator>
  <cp:lastModifiedBy>Edith Ofor</cp:lastModifiedBy>
  <cp:revision>211</cp:revision>
  <dcterms:created xsi:type="dcterms:W3CDTF">2013-05-14T11:16:54Z</dcterms:created>
  <dcterms:modified xsi:type="dcterms:W3CDTF">2022-10-19T18:00:23Z</dcterms:modified>
</cp:coreProperties>
</file>