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360" r:id="rId3"/>
    <p:sldId id="327" r:id="rId4"/>
    <p:sldId id="328" r:id="rId5"/>
    <p:sldId id="329" r:id="rId6"/>
    <p:sldId id="330" r:id="rId7"/>
    <p:sldId id="293" r:id="rId8"/>
    <p:sldId id="294" r:id="rId9"/>
    <p:sldId id="387" r:id="rId10"/>
    <p:sldId id="353" r:id="rId11"/>
    <p:sldId id="352" r:id="rId12"/>
    <p:sldId id="331" r:id="rId13"/>
    <p:sldId id="295" r:id="rId14"/>
    <p:sldId id="302" r:id="rId15"/>
    <p:sldId id="304" r:id="rId16"/>
    <p:sldId id="305" r:id="rId17"/>
    <p:sldId id="306" r:id="rId18"/>
    <p:sldId id="307" r:id="rId19"/>
    <p:sldId id="342" r:id="rId20"/>
    <p:sldId id="310" r:id="rId21"/>
    <p:sldId id="309" r:id="rId22"/>
    <p:sldId id="297" r:id="rId23"/>
    <p:sldId id="298" r:id="rId24"/>
    <p:sldId id="299" r:id="rId25"/>
    <p:sldId id="301" r:id="rId26"/>
    <p:sldId id="361" r:id="rId27"/>
    <p:sldId id="362" r:id="rId28"/>
    <p:sldId id="332" r:id="rId29"/>
    <p:sldId id="334" r:id="rId30"/>
    <p:sldId id="363" r:id="rId31"/>
    <p:sldId id="364" r:id="rId32"/>
    <p:sldId id="259" r:id="rId33"/>
    <p:sldId id="365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2BF04C2-ADDB-46B1-86A7-CE6D39F9E978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but some bounced off at oblique angles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rot="10800000" flipH="1">
            <a:off x="0" y="-2"/>
            <a:ext cx="9144000" cy="4953001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127375"/>
            <a:ext cx="64008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A9C"/>
              </a:buClr>
              <a:buSzPts val="2800"/>
              <a:buNone/>
              <a:defRPr>
                <a:solidFill>
                  <a:srgbClr val="888A9C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A9C"/>
              </a:buClr>
              <a:buSzPts val="2400"/>
              <a:buNone/>
              <a:defRPr>
                <a:solidFill>
                  <a:srgbClr val="888A9C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0414" y="5281369"/>
            <a:ext cx="2843999" cy="110486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10800000" flipH="1">
            <a:off x="-2458" y="1143000"/>
            <a:ext cx="9144000" cy="228600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9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3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04167" y="6400800"/>
            <a:ext cx="365760" cy="40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4295" y="6466175"/>
            <a:ext cx="245505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4296547" y="6400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 sz="2000">
                <a:solidFill>
                  <a:srgbClr val="888A9C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A9C"/>
              </a:buClr>
              <a:buSzPts val="1800"/>
              <a:buNone/>
              <a:defRPr sz="1800">
                <a:solidFill>
                  <a:srgbClr val="888A9C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A9C"/>
              </a:buClr>
              <a:buSzPts val="1600"/>
              <a:buNone/>
              <a:defRPr sz="1600">
                <a:solidFill>
                  <a:srgbClr val="888A9C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>
            <a:off x="782781" y="235528"/>
            <a:ext cx="7772400" cy="2507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 smtClean="0"/>
              <a:t>General Chemistry (CHM 101)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Modern Electronic Theory </a:t>
            </a:r>
            <a:br>
              <a:rPr lang="en-US" sz="4000" dirty="0" smtClean="0"/>
            </a:br>
            <a:r>
              <a:rPr lang="en-US" sz="4000" dirty="0" smtClean="0"/>
              <a:t>of </a:t>
            </a:r>
            <a:r>
              <a:rPr lang="en-US" sz="4000" dirty="0" smtClean="0"/>
              <a:t>Atoms (Continuation)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1371599" y="3210502"/>
            <a:ext cx="6435969" cy="168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dirty="0" smtClean="0"/>
              <a:t>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dirty="0" smtClean="0"/>
              <a:t>Dr. Edith </a:t>
            </a:r>
            <a:r>
              <a:rPr lang="en-US" dirty="0" err="1" smtClean="0"/>
              <a:t>Ofor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181" y="2078183"/>
            <a:ext cx="8160327" cy="148243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Who discovered the proton and neutron? Give a summary of the experiments that lead to their discovery.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 txBox="1">
            <a:spLocks noChangeArrowheads="1"/>
          </p:cNvSpPr>
          <p:nvPr/>
        </p:nvSpPr>
        <p:spPr bwMode="auto">
          <a:xfrm>
            <a:off x="1485900" y="277815"/>
            <a:ext cx="61722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yo-NG" sz="4000" dirty="0"/>
              <a:t>1932</a:t>
            </a:r>
            <a:br>
              <a:rPr lang="en-US" altLang="yo-NG" sz="4000" dirty="0"/>
            </a:br>
            <a:r>
              <a:rPr lang="en-US" altLang="yo-NG" sz="4000" dirty="0"/>
              <a:t>James Chadwick</a:t>
            </a:r>
          </a:p>
        </p:txBody>
      </p:sp>
      <p:sp>
        <p:nvSpPr>
          <p:cNvPr id="39938" name="Rectangle 5"/>
          <p:cNvSpPr txBox="1">
            <a:spLocks noChangeArrowheads="1"/>
          </p:cNvSpPr>
          <p:nvPr/>
        </p:nvSpPr>
        <p:spPr bwMode="auto">
          <a:xfrm>
            <a:off x="1485900" y="3938589"/>
            <a:ext cx="61722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yo-NG" dirty="0"/>
              <a:t>James discovered the existence of the neutron.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yo-NG" dirty="0"/>
              <a:t> He found this out because when he was looking at alpha waves(positive charge), bounced off the nucleus, saying there was no charge in the neutron. </a:t>
            </a:r>
          </a:p>
        </p:txBody>
      </p:sp>
      <p:pic>
        <p:nvPicPr>
          <p:cNvPr id="39939" name="Picture 7" descr="bio_chadwick-j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00200"/>
            <a:ext cx="10715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108364"/>
            <a:ext cx="2632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  2. JUST FIND      	OUT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	MORE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0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 smtClean="0"/>
              <a:t>Niels</a:t>
            </a:r>
            <a:r>
              <a:rPr lang="en-US" altLang="en-US" b="1" dirty="0" smtClean="0"/>
              <a:t> Bohr (1913)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5635" y="1143000"/>
            <a:ext cx="4405745" cy="4800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sz="2400" dirty="0" smtClean="0"/>
              <a:t> He proposed that electrons are arranged in concentric circular orbits around the nucleus.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en-US" b="1" dirty="0" smtClean="0"/>
              <a:t>electrons exist in several distinct layers or levels.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400" dirty="0" smtClean="0"/>
              <a:t>They can travel around nucleus like planets travel around sun.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400" dirty="0" smtClean="0"/>
              <a:t>Electrons can jump between levels with energy being added/released</a:t>
            </a:r>
          </a:p>
        </p:txBody>
      </p:sp>
      <p:pic>
        <p:nvPicPr>
          <p:cNvPr id="22532" name="Picture 5"/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918364" y="1544782"/>
            <a:ext cx="3435927" cy="2667000"/>
          </a:xfrm>
          <a:noFill/>
        </p:spPr>
      </p:pic>
      <p:pic>
        <p:nvPicPr>
          <p:cNvPr id="22533" name="Picture 7" descr="ato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3272" y="4530436"/>
            <a:ext cx="3075709" cy="206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 Bohr's Model of the Atom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Rutherford's model couldn't explain why unique </a:t>
            </a:r>
            <a:r>
              <a:rPr lang="en-US" sz="2400" dirty="0" err="1" smtClean="0"/>
              <a:t>colours</a:t>
            </a:r>
            <a:r>
              <a:rPr lang="en-US" sz="2400" dirty="0" smtClean="0"/>
              <a:t> were obtained by atoms of different elements.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err="1" smtClean="0"/>
              <a:t>Niel</a:t>
            </a:r>
            <a:r>
              <a:rPr lang="en-US" sz="2400" dirty="0" smtClean="0"/>
              <a:t> Bohr studied the light produced when atoms were excited by heat or electricity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Bohr proposed that electrons are in orbits &amp; when excited jump to a higher orbit. When they fall back to the original state, they give off light.</a:t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Bohr or Planetary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2545" y="1648691"/>
            <a:ext cx="4405745" cy="393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66255" y="5721927"/>
            <a:ext cx="8853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Planetary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model because the electrons move round in orbits round the nucleus just like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planets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move round the sun.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Principal Quantum Energy Levels of the Atom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/>
          </a:p>
        </p:txBody>
      </p:sp>
      <p:pic>
        <p:nvPicPr>
          <p:cNvPr id="5" name="Picture 4" descr="Niels Boh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1828801"/>
            <a:ext cx="4239491" cy="344978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752110" y="1704109"/>
            <a:ext cx="38654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atom has only certain allowable 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quantized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energy states. 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electron moves around the nucleus in these allowed circular orbits.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smaller the electron’s orbit, the lower its energy.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5" y="5458691"/>
            <a:ext cx="8977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Each energy level can hold 2n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of electrons where n = number of energy level.     Example: if n = 1, 2n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2 (1)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2e-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Question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How many electrons can each energy level of the atom hold?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67890" y="2576944"/>
          <a:ext cx="3255818" cy="3796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932">
                <a:tc>
                  <a:txBody>
                    <a:bodyPr/>
                    <a:lstStyle/>
                    <a:p>
                      <a:r>
                        <a:rPr lang="en-US" dirty="0" smtClean="0"/>
                        <a:t>Energy</a:t>
                      </a:r>
                      <a:r>
                        <a:rPr lang="en-US" baseline="0" dirty="0" smtClean="0"/>
                        <a:t>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</a:t>
                      </a:r>
                      <a:r>
                        <a:rPr lang="en-US" baseline="0" dirty="0" smtClean="0"/>
                        <a:t> electrons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3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Energy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5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 Energy Level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5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Energy Level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5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 </a:t>
                      </a:r>
                      <a:r>
                        <a:rPr lang="en-US" dirty="0" smtClean="0"/>
                        <a:t> Energy Level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5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 Energy Level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5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 Energy Level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5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 Energy Level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24001"/>
            <a:ext cx="8520545" cy="417021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When the electrons of an atom are in the lowest possible energy level, the atom is said to be in the </a:t>
            </a:r>
            <a:r>
              <a:rPr lang="en-US" b="1" dirty="0" smtClean="0">
                <a:solidFill>
                  <a:srgbClr val="C00000"/>
                </a:solidFill>
              </a:rPr>
              <a:t>ground state.</a:t>
            </a:r>
          </a:p>
          <a:p>
            <a:pPr>
              <a:buNone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If an atom is exposed to specific amount of energy, its electrons will absorb such energy and travel up to a higher energy level. The atom is then said to be in an </a:t>
            </a:r>
            <a:r>
              <a:rPr lang="en-US" b="1" dirty="0" smtClean="0">
                <a:solidFill>
                  <a:srgbClr val="C00000"/>
                </a:solidFill>
              </a:rPr>
              <a:t>excited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304801"/>
            <a:ext cx="2521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Bohr Model</a:t>
            </a:r>
            <a:endParaRPr lang="en-US" sz="36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Hydrogen Atom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6959"/>
            <a:ext cx="5043055" cy="4296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09308" y="1524001"/>
            <a:ext cx="39346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atom absorbs a quantum of energy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electron travels to a higher energy level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falls back to the original energy level and gives off an equal amount of energy as light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 Photon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Equantum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Ephoton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The Bohr Model of the Atom:</a:t>
            </a:r>
            <a:br>
              <a:rPr lang="en-US">
                <a:latin typeface="Times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Hydrogen Spectrum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0418" name="Picture 6" descr="09_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2286002"/>
            <a:ext cx="7110413" cy="375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0162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Ernest Rutherford (1911)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  <p:pic>
        <p:nvPicPr>
          <p:cNvPr id="110594" name="Picture 2" descr="Biography of Physicist Ernest Rutherfor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7693"/>
            <a:ext cx="3876675" cy="403412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073236" y="338614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v"/>
              <a:defRPr/>
            </a:pPr>
            <a:r>
              <a:rPr lang="yo-NG" sz="2400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Knowing that atom contains electrons and </a:t>
            </a:r>
            <a:r>
              <a:rPr lang="en-US" sz="2400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possibly </a:t>
            </a:r>
            <a:r>
              <a:rPr lang="yo-NG" sz="2400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positive ion, he carried out </a:t>
            </a:r>
            <a:r>
              <a:rPr lang="en-US" sz="2400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the </a:t>
            </a:r>
            <a:r>
              <a:rPr lang="yo-NG" sz="2400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GOLD FOIL EXPERIMENT to know how and where they are located in the atom</a:t>
            </a:r>
            <a:r>
              <a:rPr lang="en-US" sz="2400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.</a:t>
            </a:r>
            <a:r>
              <a:rPr lang="yo-NG" sz="2400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endParaRPr lang="en-GB" sz="2400" dirty="0"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3964" y="1604940"/>
            <a:ext cx="48906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Ernest Rutherford, a former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student of J.J. Thomson, father of nuclear physics, proved Thomson's plum pudding structure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incorrect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Emission Line Spectra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The photon of light emitted by an excited atom has a </a:t>
            </a:r>
            <a:r>
              <a:rPr lang="en-US" b="1" dirty="0" smtClean="0"/>
              <a:t>specific wavelength and frequency</a:t>
            </a:r>
            <a:r>
              <a:rPr lang="en-US" dirty="0" smtClean="0"/>
              <a:t>.</a:t>
            </a:r>
            <a:endParaRPr lang="en-US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It  therefore has a specific </a:t>
            </a:r>
            <a:r>
              <a:rPr lang="en-US" sz="2600" b="1" dirty="0" smtClean="0">
                <a:solidFill>
                  <a:srgbClr val="FF0000"/>
                </a:solidFill>
              </a:rPr>
              <a:t>color</a:t>
            </a:r>
            <a:r>
              <a:rPr lang="en-US" sz="2600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These colors are called </a:t>
            </a:r>
            <a:r>
              <a:rPr lang="en-US" b="1" dirty="0" smtClean="0"/>
              <a:t>emission line spectra </a:t>
            </a:r>
            <a:r>
              <a:rPr lang="en-US" dirty="0" smtClean="0"/>
              <a:t>and are unique to each element.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Identifying elements by their emission spectra is called </a:t>
            </a:r>
            <a:r>
              <a:rPr lang="en-US" b="1" dirty="0" smtClean="0"/>
              <a:t>spectroscopy</a:t>
            </a:r>
            <a:r>
              <a:rPr lang="en-US" dirty="0" smtClean="0"/>
              <a:t> and the instruments are known as </a:t>
            </a:r>
            <a:r>
              <a:rPr lang="en-US" b="1" dirty="0" smtClean="0"/>
              <a:t>spectrophotometers.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Emission Line Spectra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619" y="1551709"/>
            <a:ext cx="8103369" cy="387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68036" y="5494954"/>
            <a:ext cx="85759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Each element gives off specific colors of light according to the energy absorbed and emitted.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Bohr’s 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686800" cy="49421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There is an order of filling the electron orbits: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2 in the first orbit, maximum of 8 in the second orbit, and maximum of 8 in the third… (2,8,8)</a:t>
            </a:r>
          </a:p>
          <a:p>
            <a:pPr lvl="2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Electrons are more stable when closer to the nucleus.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The further away the electrons are from the nucleus, the greater the energy they have.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Electrons can move from one orbit to another, but they don’t exist in between.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Heat, light or electricity can make electrons to jump from one orbit to another.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would have more energy?</a:t>
            </a:r>
          </a:p>
          <a:p>
            <a:pPr marL="628650" indent="-514350">
              <a:buFont typeface="+mj-lt"/>
              <a:buAutoNum type="alphaLcParenR"/>
            </a:pPr>
            <a:r>
              <a:rPr lang="en-US" dirty="0" smtClean="0"/>
              <a:t>An electron on energy level #4</a:t>
            </a:r>
          </a:p>
          <a:p>
            <a:pPr marL="628650" indent="-514350">
              <a:buFont typeface="+mj-lt"/>
              <a:buAutoNum type="alphaLcParenR"/>
            </a:pPr>
            <a:r>
              <a:rPr lang="en-US" dirty="0" smtClean="0"/>
              <a:t>An electron on energy level #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an electron to travel to a higher energy level it must _________.</a:t>
            </a:r>
          </a:p>
          <a:p>
            <a:pPr>
              <a:buNone/>
            </a:pPr>
            <a:endParaRPr lang="en-US" dirty="0" smtClean="0"/>
          </a:p>
          <a:p>
            <a:pPr marL="1085850" lvl="1" indent="-514350">
              <a:buFont typeface="+mj-lt"/>
              <a:buAutoNum type="alphaLcParenR"/>
            </a:pPr>
            <a:r>
              <a:rPr lang="en-US" dirty="0" smtClean="0"/>
              <a:t>emit energy of a specific amount</a:t>
            </a:r>
          </a:p>
          <a:p>
            <a:pPr marL="1085850" lvl="1" indent="-514350">
              <a:buFont typeface="+mj-lt"/>
              <a:buAutoNum type="alphaLcParenR"/>
            </a:pPr>
            <a:r>
              <a:rPr lang="en-US" dirty="0" smtClean="0"/>
              <a:t>absorb energy of a specific amount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8473" y="656603"/>
            <a:ext cx="2133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Question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The energy, and therefore the frequency and wavelength of light, that en electron gives off when returning from the excited state depends on _______________________.</a:t>
            </a:r>
          </a:p>
          <a:p>
            <a:pPr marL="1085850" lvl="1" indent="-514350">
              <a:buFont typeface="+mj-lt"/>
              <a:buAutoNum type="alphaLcParenR"/>
            </a:pPr>
            <a:r>
              <a:rPr lang="en-US" sz="2600" dirty="0" smtClean="0"/>
              <a:t>Which energy level the electron is falling from and to which energy level it is falling  to.</a:t>
            </a:r>
          </a:p>
          <a:p>
            <a:pPr marL="1085850" lvl="1" indent="-514350">
              <a:buFont typeface="+mj-lt"/>
              <a:buAutoNum type="alphaLcParenR"/>
            </a:pPr>
            <a:r>
              <a:rPr lang="en-US" sz="2600" dirty="0" smtClean="0"/>
              <a:t>The size and mass of the electron.</a:t>
            </a:r>
          </a:p>
          <a:p>
            <a:pPr marL="1085850" lvl="1" indent="-514350">
              <a:buFont typeface="+mj-lt"/>
              <a:buAutoNum type="alphaLcParenR"/>
            </a:pPr>
            <a:r>
              <a:rPr lang="en-US" sz="2600" dirty="0" smtClean="0"/>
              <a:t>The color of the electron.</a:t>
            </a:r>
          </a:p>
          <a:p>
            <a:pPr marL="1085850" lvl="1" indent="-514350">
              <a:buFont typeface="+mj-lt"/>
              <a:buAutoNum type="alphaLcParenR"/>
            </a:pPr>
            <a:r>
              <a:rPr lang="en-US" sz="2600" dirty="0" smtClean="0"/>
              <a:t>The type of electron.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6766" y="365658"/>
            <a:ext cx="22765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Question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Erwin Schrödinger (1926)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24000"/>
            <a:ext cx="8506691" cy="49421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Erwin Schrödinger, an Austrian physicist, took the Bohr atom model one step further.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used mathematical equations to describe the likelihood of finding an electron in a certain position.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This atomic model is known as the </a:t>
            </a:r>
            <a:r>
              <a:rPr lang="en-US" b="1" dirty="0" smtClean="0"/>
              <a:t>quantum mechanical model of the atom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Unlike the Bohr model, this model does not define the exact path of an electron, but rather, predicts the odds of the location of the electron.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27" y="152400"/>
            <a:ext cx="8908473" cy="1143000"/>
          </a:xfrm>
        </p:spPr>
        <p:txBody>
          <a:bodyPr/>
          <a:lstStyle/>
          <a:p>
            <a:r>
              <a:rPr lang="en-US" sz="3600" dirty="0" smtClean="0"/>
              <a:t>Quantum mechanical model of the atom.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454727"/>
            <a:ext cx="4558144" cy="306185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The quantum mechanical model can be portrayed as a nucleus surrounded by an electron cloud.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Where the cloud is most dense, the probability of finding the electron is greatest, and conversely, the electron is less likely to be in a less dense area of the cloud.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Thus, this model introduced the concept of </a:t>
            </a:r>
            <a:r>
              <a:rPr lang="en-US" sz="2400" b="1" dirty="0" smtClean="0"/>
              <a:t>sub-energy levels.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-US"/>
          </a:p>
        </p:txBody>
      </p:sp>
      <p:pic>
        <p:nvPicPr>
          <p:cNvPr id="111618" name="Picture 2" descr="Quantum mechanical 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5345" y="1524001"/>
            <a:ext cx="3906981" cy="414250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457617" y="5699658"/>
            <a:ext cx="2571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Quantum mechanical model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Erwin Schrödinger (1926)</a:t>
            </a:r>
            <a:endParaRPr lang="en-US" altLang="en-US" sz="4000" b="1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53836"/>
            <a:ext cx="8229600" cy="1475509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en-US" sz="3200" dirty="0" smtClean="0"/>
              <a:t>Improved on Bohr’s findings.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3200" dirty="0" smtClean="0"/>
              <a:t>Found that electrons live in fuzzy regions or “clouds” not distinct orbits.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3200" dirty="0" smtClean="0"/>
              <a:t>Electron’s location cannot be predicted.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3200" dirty="0" smtClean="0"/>
              <a:t>This model sees the electrons not as individual particles, but as behaving like a cloud. </a:t>
            </a:r>
          </a:p>
          <a:p>
            <a:pPr lvl="2"/>
            <a:endParaRPr lang="en-US" altLang="en-US" dirty="0" smtClean="0"/>
          </a:p>
          <a:p>
            <a:pPr lvl="2"/>
            <a:r>
              <a:rPr lang="en-US" altLang="en-US" sz="2800" b="1" dirty="0" smtClean="0"/>
              <a:t> </a:t>
            </a:r>
            <a:r>
              <a:rPr lang="en-US" altLang="en-US" sz="2800" b="1" dirty="0" smtClean="0">
                <a:solidFill>
                  <a:srgbClr val="C00000"/>
                </a:solidFill>
              </a:rPr>
              <a:t>the electron can be “anywhere” in a certain energy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Quantum Mechanical Model</a:t>
            </a:r>
          </a:p>
        </p:txBody>
      </p:sp>
      <p:pic>
        <p:nvPicPr>
          <p:cNvPr id="28676" name="Picture 4" descr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676400"/>
            <a:ext cx="377983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85800" y="2209800"/>
            <a:ext cx="4724400" cy="1752600"/>
            <a:chOff x="432" y="1392"/>
            <a:chExt cx="2976" cy="1104"/>
          </a:xfrm>
        </p:grpSpPr>
        <p:sp>
          <p:nvSpPr>
            <p:cNvPr id="27655" name="Rectangle 5"/>
            <p:cNvSpPr>
              <a:spLocks noChangeArrowheads="1"/>
            </p:cNvSpPr>
            <p:nvPr/>
          </p:nvSpPr>
          <p:spPr bwMode="auto">
            <a:xfrm>
              <a:off x="432" y="1392"/>
              <a:ext cx="2470" cy="5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2400"/>
                <a:t>electrons can be found anywhere in these “shells”</a:t>
              </a:r>
            </a:p>
          </p:txBody>
        </p:sp>
        <p:sp>
          <p:nvSpPr>
            <p:cNvPr id="27656" name="Line 6"/>
            <p:cNvSpPr>
              <a:spLocks noChangeShapeType="1"/>
            </p:cNvSpPr>
            <p:nvPr/>
          </p:nvSpPr>
          <p:spPr bwMode="auto">
            <a:xfrm flipV="1">
              <a:off x="2928" y="1392"/>
              <a:ext cx="480" cy="9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Line 7"/>
            <p:cNvSpPr>
              <a:spLocks noChangeShapeType="1"/>
            </p:cNvSpPr>
            <p:nvPr/>
          </p:nvSpPr>
          <p:spPr bwMode="auto">
            <a:xfrm>
              <a:off x="1680" y="1920"/>
              <a:ext cx="480" cy="57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5715000" y="4343400"/>
            <a:ext cx="2743200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sz="2400"/>
              <a:t>note: </a:t>
            </a:r>
            <a:r>
              <a:rPr lang="en-US" altLang="en-US" sz="2400" i="1"/>
              <a:t>the electrons are still quantized</a:t>
            </a:r>
            <a:endParaRPr lang="en-US" altLang="en-US" sz="2400"/>
          </a:p>
          <a:p>
            <a:pPr algn="just" eaLnBrk="0" hangingPunct="0"/>
            <a:r>
              <a:rPr lang="en-US" altLang="en-US" sz="2400"/>
              <a:t>no electrons can be found here</a:t>
            </a:r>
          </a:p>
        </p:txBody>
      </p:sp>
      <p:sp>
        <p:nvSpPr>
          <p:cNvPr id="28687" name="Freeform 15"/>
          <p:cNvSpPr>
            <a:spLocks/>
          </p:cNvSpPr>
          <p:nvPr/>
        </p:nvSpPr>
        <p:spPr bwMode="auto">
          <a:xfrm>
            <a:off x="5105400" y="3302000"/>
            <a:ext cx="4076700" cy="2413000"/>
          </a:xfrm>
          <a:custGeom>
            <a:avLst/>
            <a:gdLst>
              <a:gd name="T0" fmla="*/ 2147483647 w 2568"/>
              <a:gd name="T1" fmla="*/ 2147483647 h 1520"/>
              <a:gd name="T2" fmla="*/ 2147483647 w 2568"/>
              <a:gd name="T3" fmla="*/ 2147483647 h 1520"/>
              <a:gd name="T4" fmla="*/ 0 w 2568"/>
              <a:gd name="T5" fmla="*/ 2147483647 h 1520"/>
              <a:gd name="T6" fmla="*/ 0 60000 65536"/>
              <a:gd name="T7" fmla="*/ 0 60000 65536"/>
              <a:gd name="T8" fmla="*/ 0 60000 65536"/>
              <a:gd name="T9" fmla="*/ 0 w 2568"/>
              <a:gd name="T10" fmla="*/ 0 h 1520"/>
              <a:gd name="T11" fmla="*/ 2568 w 2568"/>
              <a:gd name="T12" fmla="*/ 1520 h 15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8" h="1520">
                <a:moveTo>
                  <a:pt x="1584" y="1520"/>
                </a:moveTo>
                <a:cubicBezTo>
                  <a:pt x="2076" y="936"/>
                  <a:pt x="2568" y="352"/>
                  <a:pt x="2304" y="176"/>
                </a:cubicBezTo>
                <a:cubicBezTo>
                  <a:pt x="2040" y="0"/>
                  <a:pt x="384" y="416"/>
                  <a:pt x="0" y="464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2" grpId="0" animBg="1" autoUpdateAnimBg="0"/>
      <p:bldP spid="2868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Gold Foil Experiment</a:t>
            </a:r>
          </a:p>
        </p:txBody>
      </p:sp>
      <p:pic>
        <p:nvPicPr>
          <p:cNvPr id="16387" name="Picture 1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28800" y="1690255"/>
            <a:ext cx="5562600" cy="2514600"/>
          </a:xfrm>
          <a:noFill/>
        </p:spPr>
      </p:pic>
      <p:sp>
        <p:nvSpPr>
          <p:cNvPr id="16388" name="Text Box 12"/>
          <p:cNvSpPr txBox="1">
            <a:spLocks noChangeArrowheads="1"/>
          </p:cNvSpPr>
          <p:nvPr/>
        </p:nvSpPr>
        <p:spPr bwMode="auto">
          <a:xfrm>
            <a:off x="193964" y="4419600"/>
            <a:ext cx="895003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en-US" sz="2400" dirty="0" smtClean="0"/>
              <a:t>Particles </a:t>
            </a:r>
            <a:r>
              <a:rPr lang="en-US" altLang="en-US" sz="2400" dirty="0"/>
              <a:t>shot through thin sheet of </a:t>
            </a:r>
            <a:r>
              <a:rPr lang="en-US" altLang="en-US" sz="2400" dirty="0" smtClean="0"/>
              <a:t>gold.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400" dirty="0" smtClean="0"/>
              <a:t>Most </a:t>
            </a:r>
            <a:r>
              <a:rPr lang="en-US" altLang="en-US" sz="2400" dirty="0"/>
              <a:t>shots went straight </a:t>
            </a:r>
            <a:r>
              <a:rPr lang="en-US" altLang="en-US" sz="2400" dirty="0" smtClean="0"/>
              <a:t>through.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400" dirty="0" smtClean="0"/>
              <a:t>A </a:t>
            </a:r>
            <a:r>
              <a:rPr lang="en-US" altLang="en-US" sz="2400" dirty="0"/>
              <a:t>small amount were </a:t>
            </a:r>
            <a:r>
              <a:rPr lang="en-US" altLang="en-US" sz="2400" dirty="0" smtClean="0"/>
              <a:t>deflected.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400" dirty="0" smtClean="0"/>
              <a:t>Hence</a:t>
            </a:r>
            <a:r>
              <a:rPr lang="en-US" altLang="en-US" sz="2400" dirty="0"/>
              <a:t>… The atoms must be made of mostly empty space with a small dense </a:t>
            </a:r>
            <a:r>
              <a:rPr lang="en-US" altLang="en-US" sz="2400" dirty="0" smtClean="0"/>
              <a:t>nucleus.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James Chadwick (1932)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55" y="1524000"/>
            <a:ext cx="8714509" cy="49421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James Chadwick bombarded beryllium atoms with alpha particles.</a:t>
            </a:r>
          </a:p>
          <a:p>
            <a:pPr lvl="4">
              <a:buFont typeface="Wingdings" pitchFamily="2" charset="2"/>
              <a:buChar char="v"/>
            </a:pPr>
            <a:r>
              <a:rPr lang="en-US" sz="2400" b="1" dirty="0" smtClean="0"/>
              <a:t>An unknown radiation was produced.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He interpreted this radiation as being composed of particles with a neutral electrical charge and the approximate mass of a proton.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This particle became known as the </a:t>
            </a:r>
            <a:r>
              <a:rPr lang="en-US" b="1" dirty="0" smtClean="0">
                <a:solidFill>
                  <a:srgbClr val="C00000"/>
                </a:solidFill>
              </a:rPr>
              <a:t>neutron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</a:rPr>
              <a:t>With the discovery of the neutron, an adequate model of the atom became available to chemists!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091055" cy="1094509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55" y="1524000"/>
            <a:ext cx="8783781" cy="306185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Through continued experimentation, many additional particles have been discovered in the atom.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atomic theory has been further enhanced by the concept that protons and neutrons are made of even smaller units called </a:t>
            </a:r>
            <a:r>
              <a:rPr lang="en-US" b="1" dirty="0" smtClean="0"/>
              <a:t>quarks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5231717"/>
            <a:ext cx="86590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The theory of the composition of the atom continues to be an ongoing and exciting adventure!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617785"/>
            <a:ext cx="8418286" cy="484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en-US"/>
          </a:p>
        </p:txBody>
      </p:sp>
      <p:pic>
        <p:nvPicPr>
          <p:cNvPr id="113666" name="Picture 2" descr="Thank You for a Memorable 2018 at the Littleover Lodge - Littleover Lod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598" y="1720905"/>
            <a:ext cx="7260712" cy="4084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47" y="1600199"/>
            <a:ext cx="8879306" cy="130925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800" dirty="0" smtClean="0"/>
              <a:t>If the previous models were correct,  alpha particles wouldn’t have passed straight through the gold foil.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 smtClean="0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800" smtClean="0"/>
              <a:t>Further explanation of Nuclear Model</a:t>
            </a:r>
          </a:p>
        </p:txBody>
      </p:sp>
      <p:pic>
        <p:nvPicPr>
          <p:cNvPr id="20486" name="Picture 6" descr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8825" y="3429000"/>
            <a:ext cx="254635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1219200" y="431482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1219200" y="36576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1219200" y="5281613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Freeform 10"/>
          <p:cNvSpPr>
            <a:spLocks/>
          </p:cNvSpPr>
          <p:nvPr/>
        </p:nvSpPr>
        <p:spPr bwMode="auto">
          <a:xfrm>
            <a:off x="1236663" y="4838700"/>
            <a:ext cx="6570662" cy="198438"/>
          </a:xfrm>
          <a:custGeom>
            <a:avLst/>
            <a:gdLst>
              <a:gd name="T0" fmla="*/ 0 w 4704"/>
              <a:gd name="T1" fmla="*/ 2147483647 h 56"/>
              <a:gd name="T2" fmla="*/ 2147483647 w 4704"/>
              <a:gd name="T3" fmla="*/ 2147483647 h 56"/>
              <a:gd name="T4" fmla="*/ 2147483647 w 4704"/>
              <a:gd name="T5" fmla="*/ 2147483647 h 56"/>
              <a:gd name="T6" fmla="*/ 0 60000 65536"/>
              <a:gd name="T7" fmla="*/ 0 60000 65536"/>
              <a:gd name="T8" fmla="*/ 0 60000 65536"/>
              <a:gd name="T9" fmla="*/ 0 w 4704"/>
              <a:gd name="T10" fmla="*/ 0 h 56"/>
              <a:gd name="T11" fmla="*/ 4704 w 4704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04" h="56">
                <a:moveTo>
                  <a:pt x="0" y="8"/>
                </a:moveTo>
                <a:cubicBezTo>
                  <a:pt x="1480" y="4"/>
                  <a:pt x="2960" y="0"/>
                  <a:pt x="3744" y="8"/>
                </a:cubicBezTo>
                <a:cubicBezTo>
                  <a:pt x="4528" y="16"/>
                  <a:pt x="4616" y="36"/>
                  <a:pt x="4704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 animBg="1"/>
      <p:bldP spid="20489" grpId="0" animBg="1"/>
      <p:bldP spid="204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524000"/>
            <a:ext cx="8977745" cy="494217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en-US" sz="2400" dirty="0" smtClean="0"/>
              <a:t>Rutherford found that most  (99%) of the alpha particles that he shot at the gold foil went straight through. </a:t>
            </a:r>
          </a:p>
          <a:p>
            <a:pPr eaLnBrk="1" hangingPunct="1">
              <a:buFont typeface="Wingdings" pitchFamily="2" charset="2"/>
              <a:buChar char="v"/>
              <a:defRPr/>
            </a:pPr>
            <a:r>
              <a:rPr lang="en-US" sz="2400" dirty="0" smtClean="0"/>
              <a:t>From these experiments Rutherford concluded that the atom had a dense positive core, with the rest composed of mostly empty space with negatively charged electrons.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Nuclear Model</a:t>
            </a: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2987675" y="3671888"/>
            <a:ext cx="2895600" cy="2895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54488" y="4821238"/>
            <a:ext cx="617537" cy="617537"/>
            <a:chOff x="2617" y="3037"/>
            <a:chExt cx="389" cy="389"/>
          </a:xfrm>
        </p:grpSpPr>
        <p:sp>
          <p:nvSpPr>
            <p:cNvPr id="20507" name="Oval 8"/>
            <p:cNvSpPr>
              <a:spLocks noChangeArrowheads="1"/>
            </p:cNvSpPr>
            <p:nvPr/>
          </p:nvSpPr>
          <p:spPr bwMode="auto">
            <a:xfrm>
              <a:off x="2617" y="3037"/>
              <a:ext cx="389" cy="3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508" name="Rectangle 9"/>
            <p:cNvSpPr>
              <a:spLocks noChangeArrowheads="1"/>
            </p:cNvSpPr>
            <p:nvPr/>
          </p:nvSpPr>
          <p:spPr bwMode="auto">
            <a:xfrm>
              <a:off x="2699" y="308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/>
                <a:t>+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648200" y="5943600"/>
            <a:ext cx="285750" cy="457200"/>
            <a:chOff x="4107" y="2938"/>
            <a:chExt cx="180" cy="288"/>
          </a:xfrm>
        </p:grpSpPr>
        <p:sp>
          <p:nvSpPr>
            <p:cNvPr id="20505" name="Oval 11"/>
            <p:cNvSpPr>
              <a:spLocks noChangeArrowheads="1"/>
            </p:cNvSpPr>
            <p:nvPr/>
          </p:nvSpPr>
          <p:spPr bwMode="auto">
            <a:xfrm>
              <a:off x="4128" y="30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506" name="Rectangle 12"/>
            <p:cNvSpPr>
              <a:spLocks noChangeArrowheads="1"/>
            </p:cNvSpPr>
            <p:nvPr/>
          </p:nvSpPr>
          <p:spPr bwMode="auto">
            <a:xfrm>
              <a:off x="4107" y="293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/>
                <a:t>-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511550" y="3808413"/>
            <a:ext cx="285750" cy="457200"/>
            <a:chOff x="4107" y="2938"/>
            <a:chExt cx="180" cy="288"/>
          </a:xfrm>
        </p:grpSpPr>
        <p:sp>
          <p:nvSpPr>
            <p:cNvPr id="20503" name="Oval 15"/>
            <p:cNvSpPr>
              <a:spLocks noChangeArrowheads="1"/>
            </p:cNvSpPr>
            <p:nvPr/>
          </p:nvSpPr>
          <p:spPr bwMode="auto">
            <a:xfrm>
              <a:off x="4128" y="30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504" name="Rectangle 16"/>
            <p:cNvSpPr>
              <a:spLocks noChangeArrowheads="1"/>
            </p:cNvSpPr>
            <p:nvPr/>
          </p:nvSpPr>
          <p:spPr bwMode="auto">
            <a:xfrm>
              <a:off x="4107" y="293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/>
                <a:t>-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334000" y="4191000"/>
            <a:ext cx="285750" cy="457200"/>
            <a:chOff x="4107" y="2938"/>
            <a:chExt cx="180" cy="288"/>
          </a:xfrm>
        </p:grpSpPr>
        <p:sp>
          <p:nvSpPr>
            <p:cNvPr id="20501" name="Oval 18"/>
            <p:cNvSpPr>
              <a:spLocks noChangeArrowheads="1"/>
            </p:cNvSpPr>
            <p:nvPr/>
          </p:nvSpPr>
          <p:spPr bwMode="auto">
            <a:xfrm>
              <a:off x="4128" y="30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502" name="Rectangle 19"/>
            <p:cNvSpPr>
              <a:spLocks noChangeArrowheads="1"/>
            </p:cNvSpPr>
            <p:nvPr/>
          </p:nvSpPr>
          <p:spPr bwMode="auto">
            <a:xfrm>
              <a:off x="4107" y="293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/>
                <a:t>-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505200" y="5791200"/>
            <a:ext cx="285750" cy="457200"/>
            <a:chOff x="4107" y="2938"/>
            <a:chExt cx="180" cy="288"/>
          </a:xfrm>
        </p:grpSpPr>
        <p:sp>
          <p:nvSpPr>
            <p:cNvPr id="20499" name="Oval 21"/>
            <p:cNvSpPr>
              <a:spLocks noChangeArrowheads="1"/>
            </p:cNvSpPr>
            <p:nvPr/>
          </p:nvSpPr>
          <p:spPr bwMode="auto">
            <a:xfrm>
              <a:off x="4128" y="30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500" name="Rectangle 22"/>
            <p:cNvSpPr>
              <a:spLocks noChangeArrowheads="1"/>
            </p:cNvSpPr>
            <p:nvPr/>
          </p:nvSpPr>
          <p:spPr bwMode="auto">
            <a:xfrm>
              <a:off x="4107" y="293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/>
                <a:t>-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971800" y="4495800"/>
            <a:ext cx="285750" cy="457200"/>
            <a:chOff x="4107" y="2938"/>
            <a:chExt cx="180" cy="288"/>
          </a:xfrm>
        </p:grpSpPr>
        <p:sp>
          <p:nvSpPr>
            <p:cNvPr id="20497" name="Oval 24"/>
            <p:cNvSpPr>
              <a:spLocks noChangeArrowheads="1"/>
            </p:cNvSpPr>
            <p:nvPr/>
          </p:nvSpPr>
          <p:spPr bwMode="auto">
            <a:xfrm>
              <a:off x="4128" y="30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498" name="Rectangle 25"/>
            <p:cNvSpPr>
              <a:spLocks noChangeArrowheads="1"/>
            </p:cNvSpPr>
            <p:nvPr/>
          </p:nvSpPr>
          <p:spPr bwMode="auto">
            <a:xfrm>
              <a:off x="4107" y="293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/>
                <a:t>-</a:t>
              </a:r>
            </a:p>
          </p:txBody>
        </p:sp>
      </p:grp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1122363" y="55626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>
            <a:off x="1122363" y="4265613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>
            <a:off x="1122363" y="588962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>
            <a:off x="1066800" y="47244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Freeform 31"/>
          <p:cNvSpPr>
            <a:spLocks/>
          </p:cNvSpPr>
          <p:nvPr/>
        </p:nvSpPr>
        <p:spPr bwMode="auto">
          <a:xfrm>
            <a:off x="333375" y="3517900"/>
            <a:ext cx="3810000" cy="1600200"/>
          </a:xfrm>
          <a:custGeom>
            <a:avLst/>
            <a:gdLst>
              <a:gd name="T0" fmla="*/ 2147483647 w 2400"/>
              <a:gd name="T1" fmla="*/ 2147483647 h 1008"/>
              <a:gd name="T2" fmla="*/ 2147483647 w 2400"/>
              <a:gd name="T3" fmla="*/ 2147483647 h 1008"/>
              <a:gd name="T4" fmla="*/ 0 w 2400"/>
              <a:gd name="T5" fmla="*/ 0 h 1008"/>
              <a:gd name="T6" fmla="*/ 0 60000 65536"/>
              <a:gd name="T7" fmla="*/ 0 60000 65536"/>
              <a:gd name="T8" fmla="*/ 0 60000 65536"/>
              <a:gd name="T9" fmla="*/ 0 w 2400"/>
              <a:gd name="T10" fmla="*/ 0 h 1008"/>
              <a:gd name="T11" fmla="*/ 2400 w 2400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0" h="1008">
                <a:moveTo>
                  <a:pt x="528" y="1008"/>
                </a:moveTo>
                <a:lnTo>
                  <a:pt x="2400" y="1008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611188" y="6370638"/>
            <a:ext cx="8070850" cy="482600"/>
          </a:xfrm>
          <a:prstGeom prst="rect">
            <a:avLst/>
          </a:prstGeom>
          <a:solidFill>
            <a:srgbClr val="000000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solidFill>
                  <a:srgbClr val="FFFF00"/>
                </a:solidFill>
              </a:rPr>
              <a:t>note: this model completely changed the definition of atom</a:t>
            </a:r>
            <a:endParaRPr lang="en-US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/>
      <p:bldP spid="21530" grpId="0" animBg="1"/>
      <p:bldP spid="21531" grpId="0" animBg="1"/>
      <p:bldP spid="21532" grpId="0" animBg="1"/>
      <p:bldP spid="21533" grpId="0" animBg="1"/>
      <p:bldP spid="21535" grpId="0" animBg="1"/>
      <p:bldP spid="3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>
                <a:latin typeface="Arial" charset="0"/>
              </a:rPr>
              <a:t>Rutherford’s Findings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634836" y="4042929"/>
            <a:ext cx="7319819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FFFF00"/>
              </a:buClr>
              <a:buSzPct val="95000"/>
            </a:pPr>
            <a:r>
              <a:rPr lang="en-US" altLang="en-US" sz="3100" b="1" dirty="0" smtClean="0"/>
              <a:t>The </a:t>
            </a:r>
            <a:r>
              <a:rPr lang="en-US" altLang="en-US" sz="3100" b="1" dirty="0"/>
              <a:t>nucleus is </a:t>
            </a:r>
            <a:r>
              <a:rPr lang="en-US" altLang="en-US" sz="3100" b="1" dirty="0" smtClean="0"/>
              <a:t>small.</a:t>
            </a:r>
            <a:endParaRPr lang="en-US" altLang="en-US" sz="3100" b="1" dirty="0"/>
          </a:p>
          <a:p>
            <a:pPr>
              <a:buClr>
                <a:srgbClr val="FFFF00"/>
              </a:buClr>
              <a:buSzPct val="95000"/>
            </a:pPr>
            <a:r>
              <a:rPr lang="en-US" altLang="en-US" sz="3100" b="1" dirty="0" smtClean="0"/>
              <a:t>The </a:t>
            </a:r>
            <a:r>
              <a:rPr lang="en-US" altLang="en-US" sz="3100" b="1" dirty="0"/>
              <a:t>nucleus is </a:t>
            </a:r>
            <a:r>
              <a:rPr lang="en-US" altLang="en-US" sz="3100" b="1" dirty="0" smtClean="0"/>
              <a:t>dense.</a:t>
            </a:r>
            <a:endParaRPr lang="en-US" altLang="en-US" sz="3100" b="1" dirty="0"/>
          </a:p>
          <a:p>
            <a:pPr>
              <a:buClr>
                <a:srgbClr val="FFFF00"/>
              </a:buClr>
              <a:buSzPct val="95000"/>
            </a:pPr>
            <a:r>
              <a:rPr lang="en-US" altLang="en-US" sz="3100" b="1" dirty="0" smtClean="0"/>
              <a:t>The </a:t>
            </a:r>
            <a:r>
              <a:rPr lang="en-US" altLang="en-US" sz="3100" b="1" dirty="0"/>
              <a:t>nucleus is positively </a:t>
            </a:r>
            <a:r>
              <a:rPr lang="en-US" altLang="en-US" sz="3100" b="1" dirty="0" smtClean="0"/>
              <a:t>charged.</a:t>
            </a:r>
            <a:endParaRPr lang="en-US" altLang="en-US" sz="3100" b="1" dirty="0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1792720" y="3379643"/>
            <a:ext cx="3079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600" b="1" u="sng" dirty="0"/>
              <a:t>Conclusions:</a:t>
            </a:r>
          </a:p>
        </p:txBody>
      </p:sp>
      <p:sp>
        <p:nvSpPr>
          <p:cNvPr id="6" name="Rectangle 5"/>
          <p:cNvSpPr/>
          <p:nvPr/>
        </p:nvSpPr>
        <p:spPr>
          <a:xfrm>
            <a:off x="568036" y="1230868"/>
            <a:ext cx="66363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F00"/>
              </a:buClr>
            </a:pPr>
            <a:r>
              <a:rPr lang="en-US" altLang="en-US" sz="2800" b="1" dirty="0" smtClean="0">
                <a:latin typeface="Calibri" pitchFamily="34" charset="0"/>
                <a:cs typeface="Calibri" pitchFamily="34" charset="0"/>
              </a:rPr>
              <a:t>Most of the particles passed right through</a:t>
            </a:r>
          </a:p>
          <a:p>
            <a:pPr>
              <a:buClr>
                <a:srgbClr val="FFFF00"/>
              </a:buClr>
            </a:pPr>
            <a:r>
              <a:rPr lang="en-US" altLang="en-US" sz="2800" b="1" dirty="0" smtClean="0">
                <a:latin typeface="Calibri" pitchFamily="34" charset="0"/>
                <a:cs typeface="Calibri" pitchFamily="34" charset="0"/>
              </a:rPr>
              <a:t> Few particles were deflected</a:t>
            </a:r>
          </a:p>
          <a:p>
            <a:pPr>
              <a:buClr>
                <a:srgbClr val="FFFF00"/>
              </a:buClr>
            </a:pPr>
            <a:r>
              <a:rPr lang="en-US" altLang="en-US" sz="2800" b="1" dirty="0" smtClean="0">
                <a:latin typeface="Calibri" pitchFamily="34" charset="0"/>
                <a:cs typeface="Calibri" pitchFamily="34" charset="0"/>
              </a:rPr>
              <a:t>* VERY FEW were greatly deflected</a:t>
            </a:r>
            <a:endParaRPr lang="en-US" altLang="en-US" sz="28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 autoUpdateAnimBg="0"/>
      <p:bldP spid="2253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causes some of the alpha particles to be deflected, rather than going straight through the foil?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08867" y="393366"/>
            <a:ext cx="2185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600" b="1" dirty="0" smtClean="0"/>
              <a:t>Question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Rutherford’s 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The atom contains a tiny dense centre called the </a:t>
            </a:r>
            <a:r>
              <a:rPr lang="en-US" sz="2400" b="1" dirty="0" smtClean="0">
                <a:solidFill>
                  <a:srgbClr val="FF0000"/>
                </a:solidFill>
              </a:rPr>
              <a:t>nucleus</a:t>
            </a:r>
            <a:r>
              <a:rPr lang="en-US" sz="2400" dirty="0" smtClean="0"/>
              <a:t> whose volume is about 1/10 trillionth the volume of the atom.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The nucleus is essentially the entire mass of the atom.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The nucleus is positively charged: the amount of positive charge of the nucleus balances the negative charge of the electrons.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The electrons move around in the empty space of the atom surrounding the nucleus.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10105" y="2625407"/>
            <a:ext cx="6086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https://www.youtube.com/watch?v=dNp-vP17asI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1542" y="2317630"/>
            <a:ext cx="2671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Watch and analyze the video: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86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2060"/>
      </a:dk1>
      <a:lt1>
        <a:srgbClr val="FFFFFF"/>
      </a:lt1>
      <a:dk2>
        <a:srgbClr val="09055B"/>
      </a:dk2>
      <a:lt2>
        <a:srgbClr val="FFFFFF"/>
      </a:lt2>
      <a:accent1>
        <a:srgbClr val="002060"/>
      </a:accent1>
      <a:accent2>
        <a:srgbClr val="002060"/>
      </a:accent2>
      <a:accent3>
        <a:srgbClr val="97BAFF"/>
      </a:accent3>
      <a:accent4>
        <a:srgbClr val="D5E3FF"/>
      </a:accent4>
      <a:accent5>
        <a:srgbClr val="002060"/>
      </a:accent5>
      <a:accent6>
        <a:srgbClr val="002060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9538</TotalTime>
  <Words>1377</Words>
  <Application>Microsoft Office PowerPoint</Application>
  <PresentationFormat>On-screen Show (4:3)</PresentationFormat>
  <Paragraphs>185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MS PGothic</vt:lpstr>
      <vt:lpstr>MS PGothic</vt:lpstr>
      <vt:lpstr>Arial</vt:lpstr>
      <vt:lpstr>Calibri</vt:lpstr>
      <vt:lpstr>Times</vt:lpstr>
      <vt:lpstr>Times New Roman</vt:lpstr>
      <vt:lpstr>Wingdings</vt:lpstr>
      <vt:lpstr>Office Theme</vt:lpstr>
      <vt:lpstr>General Chemistry (CHM 101)  Modern Electronic Theory  of Atoms (Continuation)</vt:lpstr>
      <vt:lpstr>Ernest Rutherford (1911)</vt:lpstr>
      <vt:lpstr>Gold Foil Experiment</vt:lpstr>
      <vt:lpstr>Further explanation of Nuclear Model</vt:lpstr>
      <vt:lpstr>Nuclear Model</vt:lpstr>
      <vt:lpstr>Rutherford’s Findings</vt:lpstr>
      <vt:lpstr>PowerPoint Presentation</vt:lpstr>
      <vt:lpstr>Rutherford’s Conclusion</vt:lpstr>
      <vt:lpstr>PowerPoint Presentation</vt:lpstr>
      <vt:lpstr>Assignment</vt:lpstr>
      <vt:lpstr>PowerPoint Presentation</vt:lpstr>
      <vt:lpstr>Niels Bohr (1913)</vt:lpstr>
      <vt:lpstr> Bohr's Model of the Atom </vt:lpstr>
      <vt:lpstr>Bohr or Planetary Model</vt:lpstr>
      <vt:lpstr>Principal Quantum Energy Levels of the Atom</vt:lpstr>
      <vt:lpstr>Question</vt:lpstr>
      <vt:lpstr>PowerPoint Presentation</vt:lpstr>
      <vt:lpstr>The Hydrogen Atom</vt:lpstr>
      <vt:lpstr>The Bohr Model of the Atom: Hydrogen Spectrum</vt:lpstr>
      <vt:lpstr>Emission Line Spectra</vt:lpstr>
      <vt:lpstr>Emission Line Spectra</vt:lpstr>
      <vt:lpstr>Bohr’s Conclusion</vt:lpstr>
      <vt:lpstr>Question 1</vt:lpstr>
      <vt:lpstr>PowerPoint Presentation</vt:lpstr>
      <vt:lpstr>PowerPoint Presentation</vt:lpstr>
      <vt:lpstr>Erwin Schrödinger (1926)</vt:lpstr>
      <vt:lpstr>Quantum mechanical model of the atom.</vt:lpstr>
      <vt:lpstr>Erwin Schrödinger (1926)</vt:lpstr>
      <vt:lpstr>Quantum Mechanical Model</vt:lpstr>
      <vt:lpstr>James Chadwick (1932)</vt:lpstr>
      <vt:lpstr>CONCLUSION</vt:lpstr>
      <vt:lpstr>RECAP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MARIS PC</dc:creator>
  <cp:lastModifiedBy>Edith Ofor</cp:lastModifiedBy>
  <cp:revision>226</cp:revision>
  <dcterms:modified xsi:type="dcterms:W3CDTF">2022-10-13T14:27:09Z</dcterms:modified>
</cp:coreProperties>
</file>