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366" r:id="rId3"/>
    <p:sldId id="367" r:id="rId4"/>
    <p:sldId id="374" r:id="rId5"/>
    <p:sldId id="311" r:id="rId6"/>
    <p:sldId id="373" r:id="rId7"/>
    <p:sldId id="384" r:id="rId8"/>
    <p:sldId id="375" r:id="rId9"/>
    <p:sldId id="377" r:id="rId10"/>
    <p:sldId id="343" r:id="rId11"/>
    <p:sldId id="345" r:id="rId12"/>
    <p:sldId id="314" r:id="rId13"/>
    <p:sldId id="356" r:id="rId14"/>
    <p:sldId id="257" r:id="rId15"/>
    <p:sldId id="378" r:id="rId16"/>
    <p:sldId id="336" r:id="rId17"/>
    <p:sldId id="337" r:id="rId18"/>
    <p:sldId id="338" r:id="rId19"/>
    <p:sldId id="318" r:id="rId20"/>
    <p:sldId id="278" r:id="rId21"/>
    <p:sldId id="262" r:id="rId22"/>
    <p:sldId id="276" r:id="rId23"/>
    <p:sldId id="341" r:id="rId24"/>
    <p:sldId id="264" r:id="rId25"/>
    <p:sldId id="269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267" r:id="rId39"/>
    <p:sldId id="320" r:id="rId40"/>
    <p:sldId id="266" r:id="rId41"/>
    <p:sldId id="268" r:id="rId42"/>
    <p:sldId id="321" r:id="rId43"/>
    <p:sldId id="323" r:id="rId44"/>
    <p:sldId id="381" r:id="rId45"/>
    <p:sldId id="382" r:id="rId46"/>
    <p:sldId id="358" r:id="rId47"/>
    <p:sldId id="288" r:id="rId48"/>
    <p:sldId id="289" r:id="rId49"/>
    <p:sldId id="326" r:id="rId50"/>
    <p:sldId id="281" r:id="rId51"/>
    <p:sldId id="282" r:id="rId52"/>
    <p:sldId id="359" r:id="rId53"/>
    <p:sldId id="290" r:id="rId54"/>
    <p:sldId id="385" r:id="rId55"/>
    <p:sldId id="386" r:id="rId56"/>
    <p:sldId id="287" r:id="rId57"/>
    <p:sldId id="291" r:id="rId5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06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29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14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 flipH="1">
            <a:off x="0" y="-2"/>
            <a:ext cx="9144000" cy="4953001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12737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0414" y="5281369"/>
            <a:ext cx="2843999" cy="1104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-2458" y="11430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4167" y="6400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295" y="6466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 sz="2000">
                <a:solidFill>
                  <a:srgbClr val="888A9C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A9C"/>
              </a:buClr>
              <a:buSzPts val="1800"/>
              <a:buNone/>
              <a:defRPr sz="1800">
                <a:solidFill>
                  <a:srgbClr val="888A9C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A9C"/>
              </a:buClr>
              <a:buSzPts val="1600"/>
              <a:buNone/>
              <a:defRPr sz="1600">
                <a:solidFill>
                  <a:srgbClr val="888A9C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eriodictable.com/Elements/003/data.html" TargetMode="External"/><Relationship Id="rId3" Type="http://schemas.openxmlformats.org/officeDocument/2006/relationships/hyperlink" Target="https://periodictable.com/Isotopes/001.1/index.html" TargetMode="External"/><Relationship Id="rId7" Type="http://schemas.openxmlformats.org/officeDocument/2006/relationships/hyperlink" Target="https://periodictable.com/Isotopes/002.4/index.html" TargetMode="External"/><Relationship Id="rId2" Type="http://schemas.openxmlformats.org/officeDocument/2006/relationships/hyperlink" Target="https://periodictable.com/Elements/001/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riodictable.com/Isotopes/002.3/index.html" TargetMode="External"/><Relationship Id="rId5" Type="http://schemas.openxmlformats.org/officeDocument/2006/relationships/hyperlink" Target="https://periodictable.com/Elements/002/data.html" TargetMode="External"/><Relationship Id="rId10" Type="http://schemas.openxmlformats.org/officeDocument/2006/relationships/hyperlink" Target="https://periodictable.com/Isotopes/003.7/index.html" TargetMode="External"/><Relationship Id="rId4" Type="http://schemas.openxmlformats.org/officeDocument/2006/relationships/hyperlink" Target="https://periodictable.com/Isotopes/001.2/index.html" TargetMode="External"/><Relationship Id="rId9" Type="http://schemas.openxmlformats.org/officeDocument/2006/relationships/hyperlink" Target="https://periodictable.com/Isotopes/003.6/index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eriodictable.com/Elements/003/data.html" TargetMode="External"/><Relationship Id="rId3" Type="http://schemas.openxmlformats.org/officeDocument/2006/relationships/hyperlink" Target="https://periodictable.com/Isotopes/001.1/index.html" TargetMode="External"/><Relationship Id="rId7" Type="http://schemas.openxmlformats.org/officeDocument/2006/relationships/hyperlink" Target="https://periodictable.com/Isotopes/002.4/index.html" TargetMode="External"/><Relationship Id="rId2" Type="http://schemas.openxmlformats.org/officeDocument/2006/relationships/hyperlink" Target="https://periodictable.com/Elements/001/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riodictable.com/Isotopes/002.3/index.html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periodictable.com/Elements/002/data.html" TargetMode="External"/><Relationship Id="rId10" Type="http://schemas.openxmlformats.org/officeDocument/2006/relationships/hyperlink" Target="https://periodictable.com/Isotopes/003.7/index.html" TargetMode="External"/><Relationship Id="rId4" Type="http://schemas.openxmlformats.org/officeDocument/2006/relationships/hyperlink" Target="https://periodictable.com/Isotopes/001.2/index.html" TargetMode="External"/><Relationship Id="rId9" Type="http://schemas.openxmlformats.org/officeDocument/2006/relationships/hyperlink" Target="https://periodictable.com/Isotopes/003.6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ou.edu/chemistry/files/2018/11/beta-particle.p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control" Target="../activeX/activeX2.xml"/><Relationship Id="rId7" Type="http://schemas.openxmlformats.org/officeDocument/2006/relationships/oleObject" Target="../embeddings/oleObject1.bin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dlab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782781" y="235528"/>
            <a:ext cx="7772400" cy="250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smtClean="0"/>
              <a:t>General Chemistry (CHM 101)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Modern Electronic Theory </a:t>
            </a:r>
            <a:br>
              <a:rPr lang="en-US" sz="4000" dirty="0" smtClean="0"/>
            </a:br>
            <a:r>
              <a:rPr lang="en-US" sz="4000" dirty="0" smtClean="0"/>
              <a:t>of Atoms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371599" y="3210502"/>
            <a:ext cx="6435969" cy="168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 smtClean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 smtClean="0"/>
              <a:t>Dr. Edith </a:t>
            </a:r>
            <a:r>
              <a:rPr lang="en-US" dirty="0" err="1" smtClean="0"/>
              <a:t>Ofor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Why Chemistry to an Engineer?</a:t>
            </a:r>
            <a:endParaRPr lang="en-US" sz="40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54975"/>
            <a:ext cx="8506691" cy="511595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Chemical engineering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 or optimization of processes in the chemical industry (chemistry on daily basis).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Civil or environmental engineering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environmental protection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remediation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chemical reactions taking place in the water supply or the air.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4000"/>
            <a:ext cx="8506691" cy="49421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Modern  mechanical, electrical /electronics engineering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Electricity can be thought of as a flow of electrons - the negatively charged particles in atoms.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relies on </a:t>
            </a:r>
            <a:r>
              <a:rPr lang="en-US" b="1" dirty="0" smtClean="0"/>
              <a:t>solid-state devices </a:t>
            </a:r>
            <a:r>
              <a:rPr lang="en-US" dirty="0" smtClean="0"/>
              <a:t>whose </a:t>
            </a:r>
            <a:r>
              <a:rPr lang="en-US" b="1" dirty="0" smtClean="0"/>
              <a:t>properties</a:t>
            </a:r>
            <a:r>
              <a:rPr lang="en-US" dirty="0" smtClean="0"/>
              <a:t> can be ‘tailored’ by carefully controlling their </a:t>
            </a:r>
            <a:r>
              <a:rPr lang="en-US" b="1" dirty="0" smtClean="0"/>
              <a:t>chemical compositions.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6727" y="40178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 Contd.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489852" cy="494217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Prevention of danger</a:t>
            </a:r>
          </a:p>
          <a:p>
            <a:pPr>
              <a:buNone/>
            </a:pPr>
            <a:r>
              <a:rPr lang="en-US" dirty="0" smtClean="0"/>
              <a:t>Lung cancer is associated with occupational exposures to crystalline silica, specifically quartz and </a:t>
            </a:r>
            <a:r>
              <a:rPr lang="en-US" dirty="0" err="1" smtClean="0"/>
              <a:t>cristobalite</a:t>
            </a:r>
            <a:r>
              <a:rPr lang="en-US" dirty="0" smtClean="0"/>
              <a:t> (report).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NOTE</a:t>
            </a:r>
            <a:r>
              <a:rPr lang="en-US" dirty="0" smtClean="0"/>
              <a:t>: We will be able to use the good qualities and avoid the dangers associated with materials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if we know their </a:t>
            </a:r>
            <a:r>
              <a:rPr lang="en-US" dirty="0" smtClean="0">
                <a:solidFill>
                  <a:srgbClr val="C00000"/>
                </a:solidFill>
              </a:rPr>
              <a:t>compositions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properties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chemical reactions.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2625" y="254821"/>
            <a:ext cx="5499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Introduction contd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908" y="1427018"/>
            <a:ext cx="6788729" cy="491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6255" y="1399310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Chemistry in all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080654" y="1440874"/>
            <a:ext cx="6954982" cy="278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en-US" sz="3600" b="1" i="1" dirty="0" smtClean="0"/>
              <a:t>This is the description of electronic theories/models of atoms 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en-US" sz="3600" b="1" i="1" dirty="0" smtClean="0"/>
              <a:t>		and atomic   structures 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en-US" sz="3600" b="1" i="1" dirty="0" smtClean="0"/>
              <a:t> 			developed by 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en-US" sz="3600" b="1" i="1" dirty="0" smtClean="0"/>
              <a:t>			    scientists.</a:t>
            </a:r>
          </a:p>
          <a:p>
            <a:pPr marL="342900" lvl="0" indent="-228600">
              <a:spcBef>
                <a:spcPts val="0"/>
              </a:spcBef>
              <a:buNone/>
            </a:pPr>
            <a:endParaRPr lang="en-US" b="1" dirty="0" smtClean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77184" y="240967"/>
            <a:ext cx="7694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latin typeface="Calibri" pitchFamily="34" charset="0"/>
                <a:cs typeface="Calibri" pitchFamily="34" charset="0"/>
              </a:rPr>
              <a:t>Modern Electronic Theory of Atoms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527" y="4725329"/>
            <a:ext cx="8589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It is helpful to always think about how science is evolving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272" y="51841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8"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learning new things</a:t>
            </a:r>
          </a:p>
          <a:p>
            <a:pPr lvl="8"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modifying existing theories </a:t>
            </a:r>
          </a:p>
          <a:p>
            <a:pPr lvl="8"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making new discoveries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6" y="152400"/>
            <a:ext cx="9023684" cy="1143000"/>
          </a:xfrm>
        </p:spPr>
        <p:txBody>
          <a:bodyPr/>
          <a:lstStyle/>
          <a:p>
            <a:r>
              <a:rPr lang="en-US" sz="3200" dirty="0"/>
              <a:t>The scientific method involves the following steps</a:t>
            </a:r>
            <a:r>
              <a:rPr lang="en-US" sz="3200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Forming </a:t>
            </a:r>
            <a:r>
              <a:rPr lang="en-US" dirty="0"/>
              <a:t>a question</a:t>
            </a:r>
          </a:p>
          <a:p>
            <a:pPr fontAlgn="base"/>
            <a:r>
              <a:rPr lang="en-US" dirty="0"/>
              <a:t>Performing background research</a:t>
            </a:r>
          </a:p>
          <a:p>
            <a:pPr fontAlgn="base"/>
            <a:r>
              <a:rPr lang="en-US" dirty="0"/>
              <a:t>Creating a hypothesis</a:t>
            </a:r>
          </a:p>
          <a:p>
            <a:pPr fontAlgn="base"/>
            <a:r>
              <a:rPr lang="en-US" dirty="0"/>
              <a:t>Designing an experiment</a:t>
            </a:r>
          </a:p>
          <a:p>
            <a:pPr fontAlgn="base"/>
            <a:r>
              <a:rPr lang="en-US" dirty="0"/>
              <a:t>Collecting data</a:t>
            </a:r>
          </a:p>
          <a:p>
            <a:pPr fontAlgn="base"/>
            <a:r>
              <a:rPr lang="en-US" dirty="0"/>
              <a:t>Analyzing the results</a:t>
            </a:r>
          </a:p>
          <a:p>
            <a:pPr fontAlgn="base"/>
            <a:r>
              <a:rPr lang="en-US" dirty="0"/>
              <a:t>Drawing conclusions</a:t>
            </a:r>
          </a:p>
          <a:p>
            <a:pPr fontAlgn="base"/>
            <a:r>
              <a:rPr lang="en-US" dirty="0"/>
              <a:t>Communicating the results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1"/>
            <a:ext cx="8243455" cy="1122218"/>
          </a:xfrm>
        </p:spPr>
        <p:txBody>
          <a:bodyPr/>
          <a:lstStyle/>
          <a:p>
            <a:r>
              <a:rPr lang="en-US" sz="3200" dirty="0" smtClean="0"/>
              <a:t>Hypotheses, Models, Laws and Theories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524000"/>
            <a:ext cx="8977744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Though interchangeably used sometimes, scientists have very strict definitions of these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3107795"/>
            <a:ext cx="3478950" cy="2768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5638" y="3157695"/>
            <a:ext cx="43211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Hypothesis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an observation, usually based on a cause and effect. 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is the basic idea that has not been tested; just an idea that explains something. 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must go through a number of experiments designed to prove or disprove 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798" y="4955136"/>
            <a:ext cx="5029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the scientific method, a hypothesis represents what the researchers think will happen in an experiment.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64020" y="56766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 smtClean="0"/>
              <a:t>Example</a:t>
            </a:r>
            <a:endParaRPr lang="en-US" dirty="0"/>
          </a:p>
          <a:p>
            <a:r>
              <a:rPr lang="en-US" b="1" i="1" dirty="0"/>
              <a:t>Eating greasy food causes pimples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Models/Laws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hypothesis becomes a model after some </a:t>
            </a:r>
            <a:r>
              <a:rPr lang="en-US" b="1" dirty="0" smtClean="0"/>
              <a:t>testing has been done </a:t>
            </a:r>
            <a:r>
              <a:rPr lang="en-US" dirty="0" smtClean="0"/>
              <a:t>and it appears to be a valid observation. 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Some models are only valid in specific instances, such as when a value falls within a certain range. 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model may also be called a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19" y="1524000"/>
            <a:ext cx="8714508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Repeatedly tested and confirmed models may become </a:t>
            </a:r>
            <a:r>
              <a:rPr lang="en-US" sz="2400" b="1" dirty="0" smtClean="0"/>
              <a:t>scientific theories -</a:t>
            </a:r>
            <a:r>
              <a:rPr lang="en-US" sz="2400" dirty="0" smtClean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if tested by a number of independent researchers around the world.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by using various experiments, and all have supported the theory. 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Theories may be disproven, of course, but only after rigorous testing of a new hypothesis that seems to contradict them.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13314" name="Picture 2" descr="How are Models Related to Theories and Hypothese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3360" y="4813148"/>
            <a:ext cx="3150332" cy="2044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80109" y="5299364"/>
            <a:ext cx="89638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Believed </a:t>
            </a:r>
            <a:r>
              <a:rPr lang="en-US" altLang="en-US" sz="2400" dirty="0" smtClean="0"/>
              <a:t>that  the universe is made </a:t>
            </a:r>
            <a:r>
              <a:rPr lang="en-US" altLang="en-US" sz="2400" dirty="0"/>
              <a:t>of </a:t>
            </a:r>
            <a:r>
              <a:rPr lang="en-US" altLang="en-US" sz="2400" b="1" dirty="0"/>
              <a:t>invisible units</a:t>
            </a:r>
            <a:r>
              <a:rPr lang="en-US" altLang="en-US" sz="2400" dirty="0"/>
              <a:t> called </a:t>
            </a:r>
            <a:r>
              <a:rPr lang="en-US" altLang="en-US" sz="2400" dirty="0" smtClean="0"/>
              <a:t>atoms.</a:t>
            </a:r>
          </a:p>
        </p:txBody>
      </p:sp>
      <p:pic>
        <p:nvPicPr>
          <p:cNvPr id="409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8872" y="1711036"/>
            <a:ext cx="441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4400" b="1" dirty="0" smtClean="0"/>
              <a:t>	History of the Atom</a:t>
            </a:r>
          </a:p>
          <a:p>
            <a:pPr eaLnBrk="0" hangingPunct="0"/>
            <a:r>
              <a:rPr lang="en-US" altLang="en-US" sz="3200" b="1" dirty="0" smtClean="0"/>
              <a:t>		Democritus (400BC)</a:t>
            </a:r>
            <a:endParaRPr lang="en-US" altLang="en-US" sz="3200" b="1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34836"/>
            <a:ext cx="42394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Greek philosopher who proposes the existence of the atom. 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He pounded materials until he made them into smaller and smaller parts and called them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atoma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which is Greek name for “indivisible”.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1" y="1"/>
            <a:ext cx="8229600" cy="11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000" i="1" dirty="0" smtClean="0"/>
              <a:t>Modern Electronic Theory of Atoms</a:t>
            </a:r>
            <a:endParaRPr sz="4000" i="1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5" name="Picture 2" descr="Atomic Theory Chemistry Chemical Reaction PNG, Clipart, Angle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574473"/>
            <a:ext cx="2619375" cy="30454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1336431"/>
            <a:ext cx="638694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sz="2400" b="1" u="sng" dirty="0" smtClean="0"/>
              <a:t>Learning Objectives</a:t>
            </a:r>
          </a:p>
          <a:p>
            <a:endParaRPr lang="en-US" sz="2800" b="1" dirty="0" smtClean="0"/>
          </a:p>
          <a:p>
            <a:r>
              <a:rPr lang="en-US" sz="2000" b="1" dirty="0" smtClean="0">
                <a:latin typeface="+mn-lt"/>
              </a:rPr>
              <a:t>Students will be able to:</a:t>
            </a:r>
          </a:p>
          <a:p>
            <a:endParaRPr lang="en-US" sz="2000" b="1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+mn-lt"/>
              </a:rPr>
              <a:t>Explain the atomic theory and its evolution.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+mn-lt"/>
              </a:rPr>
              <a:t>Discuss associated scientists and their roles in atomic theory.</a:t>
            </a:r>
          </a:p>
          <a:p>
            <a:endParaRPr lang="en-US" sz="1800" b="1" dirty="0" smtClean="0">
              <a:latin typeface="+mn-lt"/>
            </a:endParaRPr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1800" b="1" dirty="0" smtClean="0">
                <a:latin typeface="+mn-lt"/>
              </a:rPr>
              <a:t>Describe how e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ach element gives off specific colors of light according to the absorbed and emitted energy.</a:t>
            </a:r>
          </a:p>
          <a:p>
            <a:pPr marL="457200" lvl="0" indent="-457200">
              <a:buFont typeface="Wingdings" pitchFamily="2" charset="2"/>
              <a:buChar char="v"/>
            </a:pPr>
            <a:endParaRPr lang="en-US" sz="18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86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Democritus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All atoms are small hard particles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made of a single material.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formed into different shapes and sizes.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always moving.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that form different materials by joining together.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41536" y="4117785"/>
            <a:ext cx="30838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Democritus Guessed!</a:t>
            </a:r>
          </a:p>
          <a:p>
            <a:r>
              <a:rPr lang="en-US" sz="2800" b="1" dirty="0" smtClean="0"/>
              <a:t>No Experiment!</a:t>
            </a:r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3964" y="5264727"/>
            <a:ext cx="501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altLang="en-US" sz="2400" dirty="0" smtClean="0"/>
              <a:t>Ridiculous Idea!</a:t>
            </a:r>
          </a:p>
          <a:p>
            <a:pPr eaLnBrk="0" hangingPunct="0">
              <a:buFont typeface="Wingdings" pitchFamily="2" charset="2"/>
              <a:buChar char="v"/>
            </a:pPr>
            <a:r>
              <a:rPr lang="en-US" altLang="en-US" sz="2400" dirty="0" smtClean="0"/>
              <a:t>Aristotle said “He’s a quack!!!”</a:t>
            </a:r>
          </a:p>
          <a:p>
            <a:pPr eaLnBrk="0" hangingPunct="0">
              <a:buFont typeface="Wingdings" pitchFamily="2" charset="2"/>
              <a:buChar char="v"/>
            </a:pPr>
            <a:r>
              <a:rPr lang="en-US" altLang="en-US" sz="2400" dirty="0" smtClean="0"/>
              <a:t>Took 2000 yrs to  be proved right!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Atomic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Atomic models which have contributed to the structure of the atom itself: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John Dalton's atomic model: Dalton´s Billiard Ball (Solid Sphere) Model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J.J. Thomson's model: Plum Pudding model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Ernest Rutherford's model: Nuclear model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 err="1" smtClean="0"/>
              <a:t>Niels</a:t>
            </a:r>
            <a:r>
              <a:rPr lang="en-US" dirty="0" smtClean="0"/>
              <a:t> Bohr's model: Planetary model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Erwin Schrödinger's model: Electron Cloud/ Quantum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03948"/>
            <a:ext cx="8686800" cy="4962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Dalton thought that atoms were the smallest particles of matter. </a:t>
            </a:r>
            <a:r>
              <a:rPr lang="en-US" sz="2000" dirty="0"/>
              <a:t>H</a:t>
            </a:r>
            <a:r>
              <a:rPr lang="en-US" sz="2000" dirty="0" smtClean="0"/>
              <a:t>e envisioned them as </a:t>
            </a:r>
            <a:r>
              <a:rPr lang="en-US" sz="2000" b="1" dirty="0" smtClean="0"/>
              <a:t>solid, hard spheres, like billiard (pool) balls</a:t>
            </a:r>
            <a:r>
              <a:rPr lang="en-US" sz="2000" dirty="0" smtClean="0"/>
              <a:t> hence his model is known as </a:t>
            </a:r>
            <a:r>
              <a:rPr lang="en-US" sz="2000" b="1" dirty="0" smtClean="0">
                <a:solidFill>
                  <a:srgbClr val="C00000"/>
                </a:solidFill>
              </a:rPr>
              <a:t>Billiard Ball Model!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5538" y="3828252"/>
            <a:ext cx="3517231" cy="263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46121" y="2828871"/>
            <a:ext cx="8594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6544D"/>
                </a:solidFill>
                <a:latin typeface="ProximaNova"/>
              </a:rPr>
              <a:t> </a:t>
            </a:r>
            <a:r>
              <a:rPr lang="en-US" sz="1800" dirty="0">
                <a:solidFill>
                  <a:srgbClr val="56544D"/>
                </a:solidFill>
                <a:latin typeface="ProximaNova"/>
              </a:rPr>
              <a:t>Based on his research results, he was able to demonstrate that atoms actually do exist, something that Democritus had only </a:t>
            </a:r>
            <a:r>
              <a:rPr lang="en-US" sz="1800" b="1" dirty="0">
                <a:solidFill>
                  <a:srgbClr val="56544D"/>
                </a:solidFill>
                <a:latin typeface="ProximaNova"/>
              </a:rPr>
              <a:t>guessed</a:t>
            </a:r>
            <a:r>
              <a:rPr lang="en-US" sz="1800" dirty="0">
                <a:solidFill>
                  <a:srgbClr val="56544D"/>
                </a:solidFill>
                <a:latin typeface="ProximaNova"/>
              </a:rPr>
              <a:t>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292663" y="413243"/>
            <a:ext cx="6388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Dalton’s Atomic Theory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" y="3941860"/>
            <a:ext cx="24063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</a:rPr>
              <a:t>Dalton's modern atomic theory</a:t>
            </a:r>
            <a:r>
              <a:rPr lang="en-US" dirty="0" smtClean="0">
                <a:latin typeface="Tahoma" panose="020B0604030504040204" pitchFamily="34" charset="0"/>
              </a:rPr>
              <a:t>, is </a:t>
            </a:r>
            <a:r>
              <a:rPr lang="en-US" dirty="0">
                <a:latin typeface="Tahoma" panose="020B0604030504040204" pitchFamily="34" charset="0"/>
              </a:rPr>
              <a:t>a fundamental concept that states that all elements are composed of atoms</a:t>
            </a:r>
            <a:r>
              <a:rPr lang="en-US" dirty="0" smtClean="0">
                <a:latin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</a:rPr>
              <a:t>Previously</a:t>
            </a:r>
            <a:r>
              <a:rPr lang="en-US" dirty="0">
                <a:latin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</a:rPr>
              <a:t>atom was defined </a:t>
            </a:r>
            <a:r>
              <a:rPr lang="en-US" dirty="0">
                <a:latin typeface="Tahoma" panose="020B0604030504040204" pitchFamily="34" charset="0"/>
              </a:rPr>
              <a:t>as the smallest part of an element that maintains the identity of that element.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Dalton’s atomic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Dalton's atomic theory was the first complete attempt to describe all matter in terms of atoms and their properties.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Dalton was the first scientist to explain the behavior of atoms in terms of the measurement of 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17988" cy="1295399"/>
          </a:xfrm>
        </p:spPr>
        <p:txBody>
          <a:bodyPr/>
          <a:lstStyle/>
          <a:p>
            <a:r>
              <a:rPr lang="en-US" dirty="0" smtClean="0"/>
              <a:t>Summary of Dalton’s Atomic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292" y="1439594"/>
            <a:ext cx="5134708" cy="3976468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Matter is composed of extremely small indivisible particles called atoms.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Atoms of a given element are identical in size, mass and other properties.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Atoms can neither be created or destroyed.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Atoms of different elements combine in simple whole number ratios to form chemical compounds.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  <p:pic>
        <p:nvPicPr>
          <p:cNvPr id="23554" name="Picture 2" descr="John Dalton | Science and Industry Muse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5243"/>
            <a:ext cx="3995225" cy="32839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2156" y="5752365"/>
            <a:ext cx="889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In chemical reactions, atoms are combined, separated or rearranged but not destroyed.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the 5 points in the theory, which ones are still true/correct today?</a:t>
            </a:r>
          </a:p>
          <a:p>
            <a:pPr marL="1314450" lvl="1" indent="-742950"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71650" lvl="2" indent="-742950">
              <a:buFont typeface="+mj-lt"/>
              <a:buAutoNum type="alphaLcParenR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All of them are still correct.</a:t>
            </a:r>
          </a:p>
          <a:p>
            <a:pPr marL="1771650" lvl="2" indent="-742950">
              <a:buFont typeface="+mj-lt"/>
              <a:buAutoNum type="alphaLcParenR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#1, #2, and #5</a:t>
            </a:r>
          </a:p>
          <a:p>
            <a:pPr marL="1771650" lvl="2" indent="-742950">
              <a:buFont typeface="+mj-lt"/>
              <a:buAutoNum type="alphaLcParenR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#4 and #5</a:t>
            </a:r>
          </a:p>
          <a:p>
            <a:pPr marL="1771650" lvl="2" indent="-742950">
              <a:buFont typeface="+mj-lt"/>
              <a:buAutoNum type="alphaLcParenR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#2 and #3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40113"/>
          </a:xfrm>
        </p:spPr>
        <p:txBody>
          <a:bodyPr/>
          <a:lstStyle/>
          <a:p>
            <a:r>
              <a:rPr lang="en-US" sz="3600" dirty="0" smtClean="0"/>
              <a:t>Limitations of Dalton’s Atomic Theory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Matter is composed of extremely small, indivisible particles called atoms.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This is no longer true with the discovery of subatomic particles: protons, neutrons and electrons.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pic>
        <p:nvPicPr>
          <p:cNvPr id="5" name="Content Placeholder 3" descr="http://www.users.bigpond.com/sinclair/fission/TheAtom.gif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1691" y="3474720"/>
            <a:ext cx="4360985" cy="296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 descr="http://www.biology.lsu.edu/introbio/Links1/atomic%20structure.gif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78436" y="3446586"/>
            <a:ext cx="3516924" cy="3203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0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contd.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All atoms of the same element are the same, </a:t>
            </a:r>
            <a:r>
              <a:rPr lang="en-US" b="1" dirty="0" smtClean="0"/>
              <a:t>is no longer true! </a:t>
            </a:r>
          </a:p>
          <a:p>
            <a:pPr lvl="2"/>
            <a:r>
              <a:rPr lang="en-US" b="1" dirty="0" smtClean="0"/>
              <a:t>Elements have</a:t>
            </a:r>
            <a:r>
              <a:rPr lang="en-US" sz="3600" b="1" dirty="0" smtClean="0"/>
              <a:t> isotopes  </a:t>
            </a:r>
            <a:r>
              <a:rPr lang="en-US" b="1" dirty="0" smtClean="0"/>
              <a:t>- the same element with a different number of neutrons.</a:t>
            </a:r>
          </a:p>
          <a:p>
            <a:pPr lvl="2"/>
            <a:r>
              <a:rPr lang="en-US" b="1" dirty="0" smtClean="0">
                <a:hlinkClick r:id="rId2"/>
              </a:rPr>
              <a:t>Examples</a:t>
            </a:r>
          </a:p>
          <a:p>
            <a:pPr lvl="2"/>
            <a:r>
              <a:rPr lang="en-US" dirty="0" smtClean="0">
                <a:hlinkClick r:id="rId2"/>
              </a:rPr>
              <a:t>Hydrogen</a:t>
            </a:r>
            <a:r>
              <a:rPr lang="en-US" b="1" dirty="0" smtClean="0"/>
              <a:t>    </a:t>
            </a:r>
            <a:r>
              <a:rPr lang="en-US" b="1" baseline="30000" dirty="0" smtClean="0">
                <a:hlinkClick r:id="rId3"/>
              </a:rPr>
              <a:t>1 </a:t>
            </a:r>
            <a:r>
              <a:rPr lang="en-US" b="1" dirty="0" smtClean="0">
                <a:hlinkClick r:id="rId3"/>
              </a:rPr>
              <a:t>H</a:t>
            </a:r>
            <a:r>
              <a:rPr lang="en-US" b="1" dirty="0" smtClean="0"/>
              <a:t>, </a:t>
            </a:r>
            <a:r>
              <a:rPr lang="en-US" b="1" baseline="30000" dirty="0" smtClean="0">
                <a:hlinkClick r:id="rId4"/>
              </a:rPr>
              <a:t>2</a:t>
            </a:r>
            <a:r>
              <a:rPr lang="en-US" b="1" dirty="0" smtClean="0">
                <a:hlinkClick r:id="rId4"/>
              </a:rPr>
              <a:t>H</a:t>
            </a:r>
            <a:r>
              <a:rPr lang="en-US" b="1" dirty="0" smtClean="0"/>
              <a:t> 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 smtClean="0">
                <a:hlinkClick r:id="rId5"/>
              </a:rPr>
              <a:t>Helium</a:t>
            </a:r>
            <a:r>
              <a:rPr lang="en-US" b="1" dirty="0" smtClean="0"/>
              <a:t>        </a:t>
            </a:r>
            <a:r>
              <a:rPr lang="en-US" b="1" baseline="30000" dirty="0" smtClean="0">
                <a:hlinkClick r:id="rId6"/>
              </a:rPr>
              <a:t>3</a:t>
            </a:r>
            <a:r>
              <a:rPr lang="en-US" b="1" dirty="0" smtClean="0">
                <a:hlinkClick r:id="rId6"/>
              </a:rPr>
              <a:t>He</a:t>
            </a:r>
            <a:r>
              <a:rPr lang="en-US" b="1" dirty="0" smtClean="0"/>
              <a:t>, </a:t>
            </a:r>
            <a:r>
              <a:rPr lang="en-US" b="1" baseline="30000" dirty="0" smtClean="0">
                <a:hlinkClick r:id="rId7"/>
              </a:rPr>
              <a:t>4</a:t>
            </a:r>
            <a:r>
              <a:rPr lang="en-US" b="1" dirty="0" smtClean="0">
                <a:hlinkClick r:id="rId7"/>
              </a:rPr>
              <a:t>He</a:t>
            </a:r>
            <a:endParaRPr lang="en-US" b="1" dirty="0" smtClean="0"/>
          </a:p>
          <a:p>
            <a:pPr lvl="2"/>
            <a:endParaRPr lang="en-US" b="1" dirty="0" smtClean="0"/>
          </a:p>
          <a:p>
            <a:pPr lvl="2"/>
            <a:r>
              <a:rPr lang="en-US" b="1" dirty="0" smtClean="0">
                <a:hlinkClick r:id="rId8"/>
              </a:rPr>
              <a:t>Lithium</a:t>
            </a:r>
            <a:r>
              <a:rPr lang="en-US" b="1" dirty="0" smtClean="0"/>
              <a:t>        </a:t>
            </a:r>
            <a:r>
              <a:rPr lang="en-US" b="1" baseline="30000" dirty="0" smtClean="0">
                <a:hlinkClick r:id="rId9"/>
              </a:rPr>
              <a:t>6</a:t>
            </a:r>
            <a:r>
              <a:rPr lang="en-US" b="1" dirty="0" smtClean="0">
                <a:hlinkClick r:id="rId9"/>
              </a:rPr>
              <a:t>Li</a:t>
            </a:r>
            <a:r>
              <a:rPr lang="en-US" b="1" dirty="0" smtClean="0"/>
              <a:t>, </a:t>
            </a:r>
            <a:r>
              <a:rPr lang="en-US" b="1" baseline="30000" dirty="0" smtClean="0">
                <a:hlinkClick r:id="rId10"/>
              </a:rPr>
              <a:t>7</a:t>
            </a:r>
            <a:r>
              <a:rPr lang="en-US" b="1" dirty="0" smtClean="0">
                <a:hlinkClick r:id="rId10"/>
              </a:rPr>
              <a:t>Li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Limitations of Dalton’s Atomic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All matter is composed of extremely small particles called atoms.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This is no longer true with the discovery of subatomic particles: protons, neutrons and electrons.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US"/>
          </a:p>
        </p:txBody>
      </p:sp>
      <p:pic>
        <p:nvPicPr>
          <p:cNvPr id="5" name="Content Placeholder 3" descr="http://www.users.bigpond.com/sinclair/fission/TheAtom.gif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1691" y="3474720"/>
            <a:ext cx="4360985" cy="296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 descr="http://www.biology.lsu.edu/introbio/Links1/atomic%20structure.gif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78436" y="3446586"/>
            <a:ext cx="3516924" cy="32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46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contd.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All atoms of the same element are the same, </a:t>
            </a:r>
            <a:r>
              <a:rPr lang="en-US" b="1" dirty="0" smtClean="0"/>
              <a:t>is no longer true! </a:t>
            </a:r>
          </a:p>
          <a:p>
            <a:pPr lvl="2"/>
            <a:r>
              <a:rPr lang="en-US" b="1" dirty="0" smtClean="0"/>
              <a:t>Elements have isotopes  - the same element with a different number of neutrons.</a:t>
            </a:r>
          </a:p>
          <a:p>
            <a:pPr lvl="2"/>
            <a:r>
              <a:rPr lang="en-US" b="1" dirty="0" smtClean="0">
                <a:hlinkClick r:id="rId2"/>
              </a:rPr>
              <a:t>Examples</a:t>
            </a:r>
          </a:p>
          <a:p>
            <a:pPr lvl="2"/>
            <a:r>
              <a:rPr lang="en-US" dirty="0" smtClean="0">
                <a:hlinkClick r:id="rId2"/>
              </a:rPr>
              <a:t>Hydrogen</a:t>
            </a:r>
            <a:r>
              <a:rPr lang="en-US" b="1" dirty="0" smtClean="0"/>
              <a:t>    </a:t>
            </a:r>
            <a:r>
              <a:rPr lang="en-US" b="1" baseline="30000" dirty="0" smtClean="0">
                <a:hlinkClick r:id="rId3"/>
              </a:rPr>
              <a:t>1 </a:t>
            </a:r>
            <a:r>
              <a:rPr lang="en-US" b="1" dirty="0" smtClean="0">
                <a:hlinkClick r:id="rId3"/>
              </a:rPr>
              <a:t>H</a:t>
            </a:r>
            <a:r>
              <a:rPr lang="en-US" b="1" dirty="0" smtClean="0"/>
              <a:t>, </a:t>
            </a:r>
            <a:r>
              <a:rPr lang="en-US" b="1" baseline="30000" dirty="0" smtClean="0">
                <a:hlinkClick r:id="rId4"/>
              </a:rPr>
              <a:t>2</a:t>
            </a:r>
            <a:r>
              <a:rPr lang="en-US" b="1" dirty="0" smtClean="0">
                <a:hlinkClick r:id="rId4"/>
              </a:rPr>
              <a:t>H</a:t>
            </a:r>
            <a:r>
              <a:rPr lang="en-US" b="1" dirty="0" smtClean="0"/>
              <a:t> 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 smtClean="0">
                <a:hlinkClick r:id="rId5"/>
              </a:rPr>
              <a:t>Helium</a:t>
            </a:r>
            <a:r>
              <a:rPr lang="en-US" b="1" dirty="0" smtClean="0"/>
              <a:t>        </a:t>
            </a:r>
            <a:r>
              <a:rPr lang="en-US" b="1" baseline="30000" dirty="0" smtClean="0">
                <a:hlinkClick r:id="rId6"/>
              </a:rPr>
              <a:t>3</a:t>
            </a:r>
            <a:r>
              <a:rPr lang="en-US" b="1" dirty="0" smtClean="0">
                <a:hlinkClick r:id="rId6"/>
              </a:rPr>
              <a:t>He</a:t>
            </a:r>
            <a:r>
              <a:rPr lang="en-US" b="1" dirty="0" smtClean="0"/>
              <a:t>, </a:t>
            </a:r>
            <a:r>
              <a:rPr lang="en-US" b="1" baseline="30000" dirty="0" smtClean="0">
                <a:hlinkClick r:id="rId7"/>
              </a:rPr>
              <a:t>4</a:t>
            </a:r>
            <a:r>
              <a:rPr lang="en-US" b="1" dirty="0" smtClean="0">
                <a:hlinkClick r:id="rId7"/>
              </a:rPr>
              <a:t>He</a:t>
            </a:r>
            <a:endParaRPr lang="en-US" b="1" dirty="0" smtClean="0"/>
          </a:p>
          <a:p>
            <a:pPr lvl="2"/>
            <a:endParaRPr lang="en-US" b="1" dirty="0" smtClean="0"/>
          </a:p>
          <a:p>
            <a:pPr lvl="2"/>
            <a:r>
              <a:rPr lang="en-US" b="1" dirty="0" smtClean="0">
                <a:hlinkClick r:id="rId8"/>
              </a:rPr>
              <a:t>Lithium</a:t>
            </a:r>
            <a:r>
              <a:rPr lang="en-US" b="1" dirty="0" smtClean="0"/>
              <a:t>        </a:t>
            </a:r>
            <a:r>
              <a:rPr lang="en-US" b="1" baseline="30000" dirty="0" smtClean="0">
                <a:hlinkClick r:id="rId9"/>
              </a:rPr>
              <a:t>6</a:t>
            </a:r>
            <a:r>
              <a:rPr lang="en-US" b="1" dirty="0" smtClean="0">
                <a:hlinkClick r:id="rId9"/>
              </a:rPr>
              <a:t>Li</a:t>
            </a:r>
            <a:r>
              <a:rPr lang="en-US" b="1" dirty="0" smtClean="0"/>
              <a:t>, </a:t>
            </a:r>
            <a:r>
              <a:rPr lang="en-US" b="1" baseline="30000" dirty="0" smtClean="0">
                <a:hlinkClick r:id="rId10"/>
              </a:rPr>
              <a:t>7</a:t>
            </a:r>
            <a:r>
              <a:rPr lang="en-US" b="1" dirty="0" smtClean="0">
                <a:hlinkClick r:id="rId10"/>
              </a:rPr>
              <a:t>Li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7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37" y="1295400"/>
            <a:ext cx="8758989" cy="5470525"/>
          </a:xfrm>
        </p:spPr>
        <p:txBody>
          <a:bodyPr/>
          <a:lstStyle/>
          <a:p>
            <a:pPr marL="628650" indent="-514350">
              <a:buAutoNum type="arabicPeriod"/>
            </a:pPr>
            <a:r>
              <a:rPr lang="en-US" b="1" dirty="0" smtClean="0"/>
              <a:t>Introduction</a:t>
            </a:r>
          </a:p>
          <a:p>
            <a:pPr marL="628650" indent="-514350">
              <a:buAutoNum type="arabicPeriod"/>
            </a:pPr>
            <a:r>
              <a:rPr lang="en-US" b="1" dirty="0" smtClean="0"/>
              <a:t>History of the atom.</a:t>
            </a:r>
          </a:p>
          <a:p>
            <a:pPr marL="628650" indent="-514350">
              <a:buAutoNum type="arabicPeriod"/>
            </a:pPr>
            <a:r>
              <a:rPr lang="en-US" b="1" dirty="0" smtClean="0"/>
              <a:t>The basic atomic models</a:t>
            </a:r>
          </a:p>
          <a:p>
            <a:pPr marL="1085850" lvl="1" indent="-514350">
              <a:buNone/>
            </a:pPr>
            <a:r>
              <a:rPr lang="en-US" b="1" dirty="0" smtClean="0"/>
              <a:t>	a. Dalton’s Billiard Ball model</a:t>
            </a:r>
          </a:p>
          <a:p>
            <a:pPr marL="1085850" lvl="1" indent="-51435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</a:t>
            </a:r>
            <a:r>
              <a:rPr lang="en-US" b="1" dirty="0" smtClean="0"/>
              <a:t>. Law of conservation of mass</a:t>
            </a:r>
          </a:p>
          <a:p>
            <a:pPr marL="1085850" lvl="1" indent="-514350">
              <a:buNone/>
            </a:pPr>
            <a:r>
              <a:rPr lang="en-US" b="1" dirty="0" smtClean="0"/>
              <a:t>		ii. Isotopes</a:t>
            </a:r>
          </a:p>
          <a:p>
            <a:pPr marL="1085850" lvl="1" indent="-514350">
              <a:buNone/>
            </a:pPr>
            <a:r>
              <a:rPr lang="en-US" b="1" dirty="0" smtClean="0"/>
              <a:t>		iii. Limitations of Dalton’s theory</a:t>
            </a:r>
          </a:p>
          <a:p>
            <a:pPr marL="1085850" lvl="1" indent="-514350">
              <a:buNone/>
            </a:pPr>
            <a:r>
              <a:rPr lang="en-US" b="1" dirty="0" smtClean="0"/>
              <a:t>	b. Thomson’s Plum Pudding model</a:t>
            </a:r>
          </a:p>
          <a:p>
            <a:pPr marL="1085850" lvl="1" indent="-514350">
              <a:buNone/>
            </a:pPr>
            <a:r>
              <a:rPr lang="en-US" b="1" dirty="0" smtClean="0"/>
              <a:t>	c.  Rutherford’s Nuclear model</a:t>
            </a:r>
          </a:p>
          <a:p>
            <a:pPr marL="1085850" lvl="1" indent="-514350">
              <a:buNone/>
            </a:pPr>
            <a:r>
              <a:rPr lang="en-US" b="1" dirty="0" smtClean="0"/>
              <a:t>	d.  Bohr’s Planetary model</a:t>
            </a:r>
          </a:p>
          <a:p>
            <a:pPr marL="1085850" lvl="1" indent="-514350">
              <a:buNone/>
            </a:pPr>
            <a:r>
              <a:rPr lang="en-US" b="1" dirty="0" smtClean="0"/>
              <a:t>	e.  Schrodinger’s Cloud model</a:t>
            </a:r>
          </a:p>
          <a:p>
            <a:pPr marL="1085850" lvl="1" indent="-514350">
              <a:buAutoNum type="arabicPeriod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221673"/>
            <a:ext cx="8229600" cy="1219200"/>
          </a:xfrm>
        </p:spPr>
        <p:txBody>
          <a:bodyPr/>
          <a:lstStyle/>
          <a:p>
            <a:r>
              <a:rPr lang="en-US" sz="3600" dirty="0" smtClean="0"/>
              <a:t>Calculating relative atomic masses from isotopic composition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naturally-occurring form of an element is usually a mixture of its various isotopes. 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Each isotope has a different relative atomic mass (</a:t>
            </a:r>
            <a:r>
              <a:rPr lang="en-US" b="1" dirty="0" smtClean="0"/>
              <a:t>RAM or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r</a:t>
            </a:r>
            <a:r>
              <a:rPr lang="en-US" dirty="0" smtClean="0"/>
              <a:t>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relative mass of the mixtures depends on the proportion of the various isotopes.</a:t>
            </a:r>
          </a:p>
          <a:p>
            <a:pPr lvl="1">
              <a:buFont typeface="Wingdings" pitchFamily="2" charset="2"/>
              <a:buChar char="Ø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The relative atomic mass of an element takes into account the different masses and the abundance of the isotopes in the naturally occurring element (meaning the percentage of each isotope </a:t>
            </a:r>
            <a:r>
              <a:rPr lang="en-US" b="1" dirty="0" smtClean="0">
                <a:solidFill>
                  <a:srgbClr val="FF0000"/>
                </a:solidFill>
              </a:rPr>
              <a:t>present).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Calculating the relative atomic mass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Bromine consists of two isotopes, </a:t>
            </a:r>
            <a:r>
              <a:rPr lang="en-US" b="1" dirty="0" smtClean="0"/>
              <a:t>50% </a:t>
            </a:r>
            <a:r>
              <a:rPr lang="en-US" b="1" baseline="30000" dirty="0" smtClean="0"/>
              <a:t>79</a:t>
            </a:r>
            <a:r>
              <a:rPr lang="en-US" b="1" dirty="0" smtClean="0"/>
              <a:t>Br</a:t>
            </a:r>
            <a:r>
              <a:rPr lang="en-US" dirty="0" smtClean="0"/>
              <a:t> and </a:t>
            </a:r>
            <a:r>
              <a:rPr lang="en-US" b="1" dirty="0" smtClean="0"/>
              <a:t>50% </a:t>
            </a:r>
            <a:r>
              <a:rPr lang="en-US" b="1" baseline="30000" dirty="0" smtClean="0"/>
              <a:t>81</a:t>
            </a:r>
            <a:r>
              <a:rPr lang="en-US" b="1" dirty="0" smtClean="0"/>
              <a:t>Br</a:t>
            </a:r>
            <a:r>
              <a:rPr lang="en-US" dirty="0" smtClean="0"/>
              <a:t>, calculate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dirty="0" smtClean="0"/>
              <a:t> of bromine from the mass numbers.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Think of the calculation in terms of '100 atoms‘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dirty="0" smtClean="0"/>
              <a:t> = [(50 x 79) + (50 x 81)] /100 = 80</a:t>
            </a:r>
          </a:p>
          <a:p>
            <a:pPr>
              <a:buNone/>
            </a:pPr>
            <a:r>
              <a:rPr lang="en-US" dirty="0" smtClean="0"/>
              <a:t>So the relative atomic mass of bromine is 80 or </a:t>
            </a:r>
            <a:r>
              <a:rPr lang="en-US" b="1" dirty="0" smtClean="0"/>
              <a:t>RAM or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r</a:t>
            </a:r>
            <a:r>
              <a:rPr lang="en-US" b="1" baseline="-25000" dirty="0" smtClean="0"/>
              <a:t> </a:t>
            </a:r>
            <a:r>
              <a:rPr lang="en-US" b="1" dirty="0" smtClean="0"/>
              <a:t>(Br) = </a:t>
            </a:r>
            <a:r>
              <a:rPr lang="en-US" b="1" u="sng" dirty="0" smtClean="0"/>
              <a:t>80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Silver atoms consist of 51.4% of the isotope </a:t>
            </a:r>
            <a:r>
              <a:rPr lang="en-US" baseline="30000" dirty="0" smtClean="0"/>
              <a:t>107</a:t>
            </a:r>
            <a:r>
              <a:rPr lang="en-US" dirty="0" smtClean="0"/>
              <a:t>Ag and 48.6% of the isotope </a:t>
            </a:r>
            <a:r>
              <a:rPr lang="en-US" baseline="30000" dirty="0" smtClean="0"/>
              <a:t>109</a:t>
            </a:r>
            <a:r>
              <a:rPr lang="en-US" dirty="0" smtClean="0"/>
              <a:t>Ag. Calculate the relative atomic mass of silver.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(51.4 x 107) + (48.6 x 109)    </a:t>
            </a:r>
          </a:p>
          <a:p>
            <a:pPr>
              <a:buNone/>
            </a:pPr>
            <a:r>
              <a:rPr lang="en-US" dirty="0" smtClean="0"/>
              <a:t> 			100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/>
              <a:t>5499.8 + 5297.4 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dirty="0" smtClean="0"/>
              <a:t>100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r</a:t>
            </a:r>
            <a:r>
              <a:rPr lang="en-US" b="1" dirty="0" smtClean="0"/>
              <a:t>(Ag) =</a:t>
            </a:r>
            <a:r>
              <a:rPr lang="en-US" dirty="0" smtClean="0"/>
              <a:t> </a:t>
            </a:r>
            <a:r>
              <a:rPr lang="en-US" b="1" dirty="0" smtClean="0"/>
              <a:t>108.0</a:t>
            </a:r>
            <a:r>
              <a:rPr lang="en-US" dirty="0" smtClean="0"/>
              <a:t>  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relative atomic mass of silver is 108.0 (to 1 decimal place)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How do we know the isotopes and how much of each that is present?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relative proportions of isotopes can be determined experimentally using a </a:t>
            </a:r>
            <a:r>
              <a:rPr lang="en-US" b="1" dirty="0" smtClean="0"/>
              <a:t>mass spectrometer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which uses both electric and magnetic fields to sort atoms by atomic mass. 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relative proportion of atoms with the various mass numbers are then recorded on a graph. </a:t>
            </a:r>
          </a:p>
          <a:p>
            <a:pPr lvl="1"/>
            <a:r>
              <a:rPr lang="en-US" dirty="0" smtClean="0"/>
              <a:t>The height of the peak for each isotope depends on its relative abundance.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 smtClean="0"/>
              <a:t>How do we know the isotopes and how much of each that is present?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873" y="2286001"/>
            <a:ext cx="5098472" cy="353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10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Limitations contd.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Atoms cannot be subdivided, created nor destroyed.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Nuclear chemistry </a:t>
            </a:r>
            <a:r>
              <a:rPr lang="en-US" dirty="0" smtClean="0"/>
              <a:t>has demonstrated that radioactive elements can decay and break down to form other elements and release energy in the process.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US"/>
          </a:p>
        </p:txBody>
      </p:sp>
      <p:pic>
        <p:nvPicPr>
          <p:cNvPr id="5" name="Picture 4" descr="https://marvel-b1-cdn.bc0a.com/f00000000198109/wou.edu/chemistry/files/2018/11/beta-particle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782" y="4211833"/>
            <a:ext cx="4401185" cy="141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5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23" y="3516924"/>
            <a:ext cx="5627077" cy="223676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chemical reactions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atoms are combined, separated or rearranged but not destroyed.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41967"/>
            <a:ext cx="3573194" cy="331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2117" y="1662147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Atoms of different elements combine in simple whole number ratios to form chemical compounds.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655" y="318654"/>
            <a:ext cx="31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Still True!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lvl="3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Dalton supported his theory using  research results.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Dalton based his theory on the </a:t>
            </a:r>
            <a:r>
              <a:rPr lang="en-US" b="1" dirty="0" smtClean="0"/>
              <a:t>law of conservation of mass </a:t>
            </a:r>
            <a:r>
              <a:rPr lang="en-US" dirty="0" smtClean="0"/>
              <a:t>and the </a:t>
            </a:r>
            <a:r>
              <a:rPr lang="en-US" b="1" dirty="0" smtClean="0"/>
              <a:t>law of constant composition (law of definite proportion).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618" y="443345"/>
            <a:ext cx="422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Dalton’s Atomic theory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Conservation of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473" y="1515341"/>
            <a:ext cx="8271163" cy="282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8036" y="5098473"/>
            <a:ext cx="857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Burning is a chemical process.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flames are caused as a result of the fuel undergoing combustion (burning).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054" y="4419600"/>
            <a:ext cx="84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The total mass of matter after the fire would be the same as the total mass of matter before the fire.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820" y="1547628"/>
            <a:ext cx="86266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"Everything you hear, see, smell, taste, and touch involves chemistry and chemicals (matter)," according to the </a:t>
            </a:r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Chemical Society (ACS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820" y="2507742"/>
            <a:ext cx="8373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"And hearing, seeing, tasting, and touching all involve intricate series of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reactions and </a:t>
            </a:r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820" y="3464909"/>
            <a:ext cx="8746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Open Sans"/>
              </a:rPr>
              <a:t>According to the ACS</a:t>
            </a:r>
            <a:r>
              <a:rPr lang="en-US" sz="2000" dirty="0" smtClean="0">
                <a:solidFill>
                  <a:srgbClr val="333333"/>
                </a:solidFill>
                <a:latin typeface="Open Sans"/>
              </a:rPr>
              <a:t>, </a:t>
            </a:r>
            <a:r>
              <a:rPr lang="en-US" sz="2000" b="1" dirty="0" smtClean="0">
                <a:solidFill>
                  <a:srgbClr val="333333"/>
                </a:solidFill>
                <a:latin typeface="Open Sans"/>
              </a:rPr>
              <a:t>chemistry is </a:t>
            </a:r>
            <a:r>
              <a:rPr lang="en-US" sz="2000" b="1" dirty="0" smtClean="0">
                <a:solidFill>
                  <a:srgbClr val="FF0000"/>
                </a:solidFill>
                <a:latin typeface="Open Sans"/>
              </a:rPr>
              <a:t>the study of matter</a:t>
            </a:r>
            <a:r>
              <a:rPr lang="en-US" sz="2000" b="1" dirty="0" smtClean="0">
                <a:solidFill>
                  <a:srgbClr val="333333"/>
                </a:solidFill>
                <a:latin typeface="Open Sans"/>
              </a:rPr>
              <a:t>, </a:t>
            </a:r>
            <a:r>
              <a:rPr lang="en-US" sz="2000" b="1" dirty="0"/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changes </a:t>
            </a:r>
            <a:r>
              <a:rPr lang="en-US" sz="2000" b="1" dirty="0"/>
              <a:t>that </a:t>
            </a:r>
            <a:r>
              <a:rPr lang="en-US" sz="2000" b="1" dirty="0" smtClean="0"/>
              <a:t>it undergoes </a:t>
            </a:r>
            <a:r>
              <a:rPr lang="en-US" sz="2000" b="1" dirty="0"/>
              <a:t>when </a:t>
            </a:r>
            <a:r>
              <a:rPr lang="en-US" sz="2000" b="1" dirty="0" smtClean="0"/>
              <a:t>subjected </a:t>
            </a:r>
            <a:r>
              <a:rPr lang="en-US" sz="2000" b="1" dirty="0"/>
              <a:t>to different environments and conditions</a:t>
            </a:r>
            <a:r>
              <a:rPr lang="en-US" b="1" dirty="0"/>
              <a:t>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14" y="4172795"/>
            <a:ext cx="84505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Open Sans"/>
              </a:rPr>
              <a:t>Study </a:t>
            </a:r>
            <a:r>
              <a:rPr lang="en-US" sz="2000" b="1" dirty="0">
                <a:solidFill>
                  <a:srgbClr val="FF0000"/>
                </a:solidFill>
                <a:latin typeface="Open Sans"/>
              </a:rPr>
              <a:t>of </a:t>
            </a:r>
            <a:r>
              <a:rPr lang="en-US" sz="2000" b="1" dirty="0" smtClean="0">
                <a:solidFill>
                  <a:srgbClr val="FF0000"/>
                </a:solidFill>
                <a:latin typeface="Open Sans"/>
              </a:rPr>
              <a:t>matter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Open Sans"/>
              </a:rPr>
              <a:t>Mass or Composition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Open Sans"/>
              </a:rPr>
              <a:t>Properties - color, malleability, </a:t>
            </a:r>
            <a:r>
              <a:rPr lang="en-US" sz="2000" b="1" dirty="0" err="1" smtClean="0">
                <a:solidFill>
                  <a:schemeClr val="tx1"/>
                </a:solidFill>
                <a:latin typeface="Open Sans"/>
              </a:rPr>
              <a:t>odour</a:t>
            </a:r>
            <a:endParaRPr lang="en-US" sz="2000" b="1" dirty="0" smtClean="0">
              <a:solidFill>
                <a:schemeClr val="tx1"/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Open Sans"/>
              </a:rPr>
              <a:t>Transformation - melting, freezing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Open Sans"/>
              </a:rPr>
              <a:t>Chemical Properties – reactions with air, acid, base,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68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Conservation of Mass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229600" cy="3877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-US"/>
          </a:p>
        </p:txBody>
      </p:sp>
      <p:pic>
        <p:nvPicPr>
          <p:cNvPr id="5" name="Picture 2" descr="f0002_1l"/>
          <p:cNvPicPr>
            <a:picLocks noChangeAspect="1" noChangeArrowheads="1"/>
          </p:cNvPicPr>
          <p:nvPr/>
        </p:nvPicPr>
        <p:blipFill>
          <a:blip r:embed="rId2"/>
          <a:srcRect t="7500"/>
          <a:stretch>
            <a:fillRect/>
          </a:stretch>
        </p:blipFill>
        <p:spPr bwMode="auto">
          <a:xfrm>
            <a:off x="844062" y="1477106"/>
            <a:ext cx="7791938" cy="406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478300" y="5430129"/>
            <a:ext cx="8271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According to the law of conservation of mass, the mass of the products in a chemical reaction must equal the mass of the reactants.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0498" y="1532720"/>
            <a:ext cx="5894364" cy="189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7286" y="4923693"/>
            <a:ext cx="841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number of each type of atom on each side of the reaction is the same (or is conserved).  The atoms are just rearranged to make new substances. 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853718" y="3641214"/>
          <a:ext cx="4504665" cy="105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CS ChemDraw Drawing" r:id="rId7" imgW="1610508" imgH="250915" progId="ChemDraw.Document.6.0">
                  <p:embed/>
                </p:oleObj>
              </mc:Choice>
              <mc:Fallback>
                <p:oleObj name="CS ChemDraw Drawing" r:id="rId7" imgW="1610508" imgH="250915" progId="ChemDraw.Document.6.0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718" y="3641214"/>
                        <a:ext cx="4504665" cy="1057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4561" y="213258"/>
            <a:ext cx="6216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Law of conservation of mass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27" name="DefaultOcx" r:id="rId2" imgW="257040" imgH="304920"/>
        </mc:Choice>
        <mc:Fallback>
          <p:control name="DefaultOcx" r:id="rId2" imgW="257040" imgH="3049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28" name="HTMLCheckbox1" r:id="rId3" imgW="257040" imgH="304920"/>
        </mc:Choice>
        <mc:Fallback>
          <p:control name="HTMLCheckbox1" r:id="rId3" imgW="257040" imgH="304920">
            <p:pic>
              <p:nvPicPr>
                <p:cNvPr id="3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29" name="HTMLCheckbox2" r:id="rId4" imgW="257040" imgH="304920"/>
        </mc:Choice>
        <mc:Fallback>
          <p:control name="HTMLCheckbox2" r:id="rId4" imgW="257040" imgH="304920">
            <p:pic>
              <p:nvPicPr>
                <p:cNvPr id="5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Law of conservation of mass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17" y="1524000"/>
            <a:ext cx="8769927" cy="4942175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If heating 10.0g of CaCO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produces 4.4 g of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5.6 g of </a:t>
            </a:r>
            <a:r>
              <a:rPr lang="en-US" sz="2400" dirty="0" err="1" smtClean="0"/>
              <a:t>CaO</a:t>
            </a:r>
            <a:r>
              <a:rPr lang="en-US" sz="2400" dirty="0" smtClean="0"/>
              <a:t>, show that these observations are in agreement with the law of conservation of mass.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015" y="4291896"/>
            <a:ext cx="87336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/>
              <a:t>Mass of the reactants  =  Mass of the products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10.0g  of CaCO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  =     5.6g of </a:t>
            </a:r>
            <a:r>
              <a:rPr lang="en-US" sz="1600" dirty="0" err="1" smtClean="0"/>
              <a:t>CaO</a:t>
            </a:r>
            <a:r>
              <a:rPr lang="en-US" sz="1600" dirty="0" smtClean="0"/>
              <a:t>   +  4.4g of CO</a:t>
            </a:r>
            <a:r>
              <a:rPr lang="en-US" sz="1600" baseline="-25000" dirty="0" smtClean="0"/>
              <a:t>2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10.0g of reactant = 10.0g of products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Because the mass of the reactant is equal to the mass of the products, the observations are in agreement with the </a:t>
            </a:r>
            <a:r>
              <a:rPr lang="en-US" sz="1600" b="1" dirty="0" smtClean="0"/>
              <a:t>law of conservation of mass.</a:t>
            </a:r>
            <a:endParaRPr lang="en-US" sz="1600" b="1" dirty="0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448407" y="3916229"/>
          <a:ext cx="4569070" cy="46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CS ChemDraw Drawing" r:id="rId3" imgW="2445642" imgH="272520" progId="ChemDraw.Document.6.0">
                  <p:embed/>
                </p:oleObj>
              </mc:Choice>
              <mc:Fallback>
                <p:oleObj name="CS ChemDraw Drawing" r:id="rId3" imgW="2445642" imgH="272520" progId="ChemDraw.Document.6.0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7" y="3916229"/>
                        <a:ext cx="4569070" cy="464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123" y="361070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Solution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7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673" y="1524000"/>
            <a:ext cx="8728363" cy="4942175"/>
          </a:xfrm>
        </p:spPr>
        <p:txBody>
          <a:bodyPr/>
          <a:lstStyle/>
          <a:p>
            <a:pPr>
              <a:buNone/>
            </a:pPr>
            <a:r>
              <a:rPr lang="en-US" sz="2800" i="1" dirty="0" smtClean="0"/>
              <a:t>A student combines 154g of CCL</a:t>
            </a:r>
            <a:r>
              <a:rPr lang="en-US" sz="2800" i="1" baseline="-25000" dirty="0" smtClean="0"/>
              <a:t>4 </a:t>
            </a:r>
            <a:r>
              <a:rPr lang="en-US" sz="2800" i="1" dirty="0" smtClean="0"/>
              <a:t>and an unknown quantity of Br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in a sealed container to produce 243 g of CBr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Cl</a:t>
            </a:r>
            <a:r>
              <a:rPr lang="en-US" sz="2800" i="1" baseline="-25000" dirty="0" smtClean="0"/>
              <a:t>2 </a:t>
            </a:r>
            <a:r>
              <a:rPr lang="en-US" sz="2800" i="1" dirty="0" smtClean="0"/>
              <a:t> and 71g of Cl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. How much Br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was used in the reaction, assuming the reactants are completely used up?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311638" y="4429369"/>
          <a:ext cx="3861778" cy="72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CS ChemDraw Drawing" r:id="rId3" imgW="2462284" imgH="244851" progId="ChemDraw.Document.6.0">
                  <p:embed/>
                </p:oleObj>
              </mc:Choice>
              <mc:Fallback>
                <p:oleObj name="CS ChemDraw Drawing" r:id="rId3" imgW="2462284" imgH="244851" progId="ChemDraw.Document.6.0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38" y="4429369"/>
                        <a:ext cx="3861778" cy="726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9292" y="4079631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Solution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257907" y="5040868"/>
            <a:ext cx="6564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/>
              <a:t>154g + x     = 	            243g  +  71g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x     =    	            160 g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x  is the mass of bromine consumed in the reaction.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/>
      <p:bldP spid="8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 the law of conservation of mass holds true, how much sodium chloride will react with 24.0g of silver nitrate to produce 7g of sodium nitrate and 18.70g of silver chloride?</a:t>
            </a:r>
          </a:p>
          <a:p>
            <a:pPr>
              <a:buNone/>
            </a:pPr>
            <a:endParaRPr lang="en-US" sz="2400" b="1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6123" y="456027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Ans</a:t>
            </a:r>
            <a:r>
              <a:rPr lang="en-US" sz="1800" b="1" dirty="0" smtClean="0"/>
              <a:t>: 1.70g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524000"/>
            <a:ext cx="9003322" cy="494217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 15.5g thin strip of iron is immersed in a solution containing 21.0g of</a:t>
            </a:r>
          </a:p>
          <a:p>
            <a:pPr>
              <a:buNone/>
            </a:pP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copper (II) </a:t>
            </a:r>
            <a:r>
              <a:rPr lang="en-US" sz="18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 and copper begins to form. After a while, the reactions come to a halt because all of the copper (II) </a:t>
            </a:r>
            <a:r>
              <a:rPr lang="en-US" sz="18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has reacted. The weight of the iron strip is discovered to be 8.5 g. The mass of formed copper is discovered to be 8.60g. How much iron (II) </a:t>
            </a:r>
            <a:r>
              <a:rPr lang="en-US" sz="18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was formed in the reaction?</a:t>
            </a:r>
          </a:p>
          <a:p>
            <a:pPr>
              <a:buNone/>
            </a:pPr>
            <a:endParaRPr lang="en-US" sz="18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461" y="4247219"/>
            <a:ext cx="89095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Mass of iron = Initial mass – Final mass =15.5 – 8.5 = 7.0g</a:t>
            </a:r>
          </a:p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Mass of copper (II) sulfate = 21.0g</a:t>
            </a:r>
          </a:p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Mass of copper = 8.60 g.</a:t>
            </a:r>
          </a:p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Let the mass of iron </a:t>
            </a:r>
            <a:r>
              <a:rPr lang="en-US" sz="18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be x grams.</a:t>
            </a:r>
          </a:p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According to the law of conservation of mass, Mass of reactants = Mass of products</a:t>
            </a:r>
          </a:p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Mass of iron + Mass of copper (II) </a:t>
            </a:r>
            <a:r>
              <a:rPr lang="en-US" sz="18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 Mass of copper + Mass of iron (II) </a:t>
            </a:r>
            <a:r>
              <a:rPr lang="en-US" sz="18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endParaRPr lang="en-US" sz="18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7 g + 21 g = 8.6 g + x g</a:t>
            </a:r>
          </a:p>
          <a:p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1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19.40 g;</a:t>
            </a: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                     Therefore, 19.40g iron (II) </a:t>
            </a:r>
            <a:r>
              <a:rPr lang="en-US" sz="18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1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was formed.</a:t>
            </a:r>
            <a:endParaRPr lang="en-US" sz="18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015" y="3915508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 + CuSO</a:t>
            </a:r>
            <a:r>
              <a:rPr lang="en-US" b="1" baseline="-25000" dirty="0" smtClean="0"/>
              <a:t>4</a:t>
            </a:r>
            <a:r>
              <a:rPr lang="en-US" b="1" dirty="0" smtClean="0"/>
              <a:t> </a:t>
            </a:r>
            <a:r>
              <a:rPr lang="en-US" sz="1800" b="1" dirty="0" smtClean="0">
                <a:latin typeface="Lucida Sans Unicode"/>
                <a:cs typeface="Lucida Sans Unicode"/>
              </a:rPr>
              <a:t>→</a:t>
            </a:r>
            <a:r>
              <a:rPr lang="en-US" b="1" dirty="0" smtClean="0">
                <a:latin typeface="Lucida Sans Unicode"/>
                <a:cs typeface="Lucida Sans Unicode"/>
              </a:rPr>
              <a:t> FeSO</a:t>
            </a:r>
            <a:r>
              <a:rPr lang="en-US" b="1" baseline="-25000" dirty="0" smtClean="0">
                <a:latin typeface="Lucida Sans Unicode"/>
                <a:cs typeface="Lucida Sans Unicode"/>
              </a:rPr>
              <a:t>4 </a:t>
            </a:r>
            <a:r>
              <a:rPr lang="en-US" b="1" dirty="0" smtClean="0">
                <a:latin typeface="Lucida Sans Unicode"/>
                <a:cs typeface="Lucida Sans Unicode"/>
              </a:rPr>
              <a:t>+ Cu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8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09" y="1524001"/>
            <a:ext cx="4613563" cy="254923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Thomson regarded the atom as containing a large number of smaller bodies which he called </a:t>
            </a:r>
            <a:r>
              <a:rPr lang="en-US" b="1" dirty="0" smtClean="0"/>
              <a:t>corpuscles.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 then addressed the question, “</a:t>
            </a:r>
            <a:r>
              <a:rPr lang="en-US" b="1" dirty="0" smtClean="0"/>
              <a:t>how do the corpuscles arrange themselves in a sphere?”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en-US"/>
          </a:p>
        </p:txBody>
      </p:sp>
      <p:sp>
        <p:nvSpPr>
          <p:cNvPr id="51202" name="AutoShape 2" descr="J. J. Thomson, Famous Scientist | Famous scientist, Thomson, Scient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04" name="Picture 4" descr="J. J. Thomson, Famous Scientist | Famous scientist, Thomson, Scient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55" y="1420091"/>
            <a:ext cx="3879273" cy="43711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53491" y="33250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J. J. Thomson (1897)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4" y="6082145"/>
            <a:ext cx="74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He then carried out the cathode ray experiment.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Cathode Ray Tube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12" y="1524002"/>
            <a:ext cx="8975188" cy="312018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A cathode-ray tube (CRT) is a device that uses a beam of electrons in order to produce an image on a screen.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It is widely used in a number of electrical devices: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computer screens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television sets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radar screens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oscilloscopes used for scientific and medical purposes.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Cathode Ray Tube (CRT)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74" y="2391026"/>
            <a:ext cx="8032652" cy="334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07" y="1524000"/>
            <a:ext cx="8704612" cy="4942175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Cathode rays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form when high voltage is applied across electrodes in an evacuated tube.</a:t>
            </a:r>
          </a:p>
          <a:p>
            <a:pPr lvl="2"/>
            <a:r>
              <a:rPr lang="en-US" dirty="0" smtClean="0"/>
              <a:t>The tube is evacuated to prevent electrons produced in the CRT from colliding with atoms and molecules within the tube.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move to the anode (positive electrode).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carry energy and can do work.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travel in straight lines in the absence of an external field.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7345" y="304800"/>
            <a:ext cx="537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Cathode Ray Tube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1026" name="Picture 2" descr="The why oh why's?? | Kawi Snippe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1" y="2018763"/>
            <a:ext cx="7990448" cy="40162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05891" y="415636"/>
            <a:ext cx="5264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sz="4000" b="1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lang="en-US"/>
          </a:p>
        </p:txBody>
      </p:sp>
      <p:pic>
        <p:nvPicPr>
          <p:cNvPr id="5" name="Picture 6" descr="Cathode ray 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" y="1702189"/>
            <a:ext cx="7343336" cy="430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509" y="0"/>
            <a:ext cx="88114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Thomson’s Plum- Pudding Model of Atom using Cathode ray tube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 J. Thomson’s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Between 1904 and about 1910, Thomson's model was generally accepted as the best available atomic theory.</a:t>
            </a:r>
          </a:p>
          <a:p>
            <a:endParaRPr lang="en-US" sz="2800" dirty="0" smtClean="0"/>
          </a:p>
          <a:p>
            <a:r>
              <a:rPr lang="en-US" sz="2800" dirty="0" smtClean="0"/>
              <a:t>What distinguishes Thomson's theory is his assignment of a </a:t>
            </a:r>
            <a:r>
              <a:rPr lang="en-US" sz="2800" b="1" dirty="0" smtClean="0"/>
              <a:t>specific inner structure to the atom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1544" y="5299538"/>
            <a:ext cx="741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corpuscles are the </a:t>
            </a:r>
            <a:r>
              <a:rPr lang="en-US" sz="2400" dirty="0" smtClean="0">
                <a:solidFill>
                  <a:srgbClr val="FF0000"/>
                </a:solidFill>
              </a:rPr>
              <a:t>electrons!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619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J. </a:t>
            </a:r>
            <a:r>
              <a:rPr lang="en-US" altLang="en-US" sz="3200" b="1" dirty="0" err="1" smtClean="0"/>
              <a:t>J.Thomson</a:t>
            </a:r>
            <a:r>
              <a:rPr lang="en-US" altLang="en-US" sz="3200" dirty="0" err="1" smtClean="0"/>
              <a:t>’s</a:t>
            </a:r>
            <a:r>
              <a:rPr lang="en-US" altLang="en-US" sz="3200" b="1" dirty="0" smtClean="0"/>
              <a:t>  “Plum Pudding” or “Chocolate Chip Cookie”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6" y="1600200"/>
            <a:ext cx="8520544" cy="17941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J.J. Thomson</a:t>
            </a:r>
            <a:r>
              <a:rPr lang="en-US" altLang="en-US" sz="2400" dirty="0" smtClean="0"/>
              <a:t> came up with the idea of having charges embedded with Dalton’s Billiard Balls, using available data on the atom.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 smtClean="0"/>
              <a:t>Also used </a:t>
            </a:r>
            <a:r>
              <a:rPr lang="en-US" altLang="en-US" sz="2400" b="1" dirty="0" smtClean="0"/>
              <a:t>cathode ray experiment </a:t>
            </a:r>
            <a:r>
              <a:rPr lang="en-US" altLang="en-US" sz="2400" dirty="0" smtClean="0"/>
              <a:t>to discover the existence of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electron.</a:t>
            </a:r>
          </a:p>
        </p:txBody>
      </p:sp>
      <p:pic>
        <p:nvPicPr>
          <p:cNvPr id="18436" name="Picture 4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8825" y="3429000"/>
            <a:ext cx="25463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5988" y="4038600"/>
            <a:ext cx="2970212" cy="1441450"/>
            <a:chOff x="577" y="2544"/>
            <a:chExt cx="1871" cy="650"/>
          </a:xfrm>
        </p:grpSpPr>
        <p:sp>
          <p:nvSpPr>
            <p:cNvPr id="10250" name="Rectangle 5"/>
            <p:cNvSpPr>
              <a:spLocks noChangeArrowheads="1"/>
            </p:cNvSpPr>
            <p:nvPr/>
          </p:nvSpPr>
          <p:spPr bwMode="auto">
            <a:xfrm>
              <a:off x="577" y="2544"/>
              <a:ext cx="1203" cy="650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/>
                <a:t>positive</a:t>
              </a:r>
            </a:p>
            <a:p>
              <a:pPr algn="ctr" eaLnBrk="0" hangingPunct="0"/>
              <a:r>
                <a:rPr lang="en-US" altLang="en-US" sz="1600"/>
                <a:t>(evenly distributed)</a:t>
              </a:r>
              <a:endParaRPr lang="en-US" altLang="en-US" sz="2400"/>
            </a:p>
            <a:p>
              <a:pPr algn="ctr" eaLnBrk="0" hangingPunct="0"/>
              <a:r>
                <a:rPr lang="en-US" altLang="en-US" sz="2400"/>
                <a:t>“dough”</a:t>
              </a:r>
            </a:p>
            <a:p>
              <a:pPr algn="ctr" eaLnBrk="0" hangingPunct="0"/>
              <a:r>
                <a:rPr lang="en-US" altLang="en-US" sz="2400"/>
                <a:t> part</a:t>
              </a:r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 flipV="1">
              <a:off x="1632" y="2784"/>
              <a:ext cx="816" cy="9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29200" y="3962400"/>
            <a:ext cx="2974975" cy="908050"/>
            <a:chOff x="3168" y="2496"/>
            <a:chExt cx="1874" cy="572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970" y="2544"/>
              <a:ext cx="1072" cy="52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/>
                <a:t>negative</a:t>
              </a:r>
            </a:p>
            <a:p>
              <a:pPr algn="ctr" eaLnBrk="0" hangingPunct="0"/>
              <a:r>
                <a:rPr lang="en-US" altLang="en-US" sz="2400"/>
                <a:t>“chocolate”</a:t>
              </a:r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 flipH="1" flipV="1">
              <a:off x="3168" y="2496"/>
              <a:ext cx="864" cy="24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524000" y="6019800"/>
            <a:ext cx="6392863" cy="482600"/>
          </a:xfrm>
          <a:prstGeom prst="rect">
            <a:avLst/>
          </a:prstGeom>
          <a:solidFill>
            <a:srgbClr val="000000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FFFF00"/>
                </a:solidFill>
              </a:rPr>
              <a:t>note: this model kept Dalton’s key ideas intact</a:t>
            </a: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44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Plum-Pudding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6455"/>
            <a:ext cx="4472152" cy="4479720"/>
          </a:xfrm>
        </p:spPr>
        <p:txBody>
          <a:bodyPr/>
          <a:lstStyle/>
          <a:p>
            <a:pPr>
              <a:lnSpc>
                <a:spcPct val="170000"/>
              </a:lnSpc>
              <a:buNone/>
              <a:defRPr/>
            </a:pPr>
            <a:r>
              <a:rPr lang="en-GB" sz="24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Thompson develop</a:t>
            </a:r>
            <a:r>
              <a:rPr lang="yo-NG" sz="24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ed</a:t>
            </a:r>
            <a:r>
              <a:rPr lang="en-GB" sz="24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 the idea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en-GB" sz="24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that an atom was made up of 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electrons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scattered unevenly within an elastic sphere surrounded by a soup of positive charge to balance the electron's charge</a:t>
            </a:r>
          </a:p>
          <a:p>
            <a:pPr>
              <a:lnSpc>
                <a:spcPct val="170000"/>
              </a:lnSpc>
              <a:defRPr/>
            </a:pPr>
            <a:endParaRPr lang="en-GB" sz="1200" dirty="0"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6080" y="2448911"/>
            <a:ext cx="38004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9297" y="2748245"/>
            <a:ext cx="567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https://www.youtube.com/watch?v=Rb6MguN0Uj4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6418" y="2440468"/>
            <a:ext cx="307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Watch and analyze the video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1"/>
            <a:ext cx="9144000" cy="397625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Thomson  compared the value of the mass/ charge ratio of an electron with that of the lightest charged particle. </a:t>
            </a:r>
          </a:p>
          <a:p>
            <a:pPr lvl="2"/>
            <a:r>
              <a:rPr lang="en-US" b="1" dirty="0" smtClean="0"/>
              <a:t>weighed 1/1000 as much as hydrogen, the lightest atom.  </a:t>
            </a:r>
          </a:p>
          <a:p>
            <a:pPr lvl="2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He concluded that atoms do contain subatomic particles - atoms are divisible into smaller particles.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/>
              <a:t>This conclusion contradicted Dalton’s postulate and was not widely accepted by fellow physicists and chemists of his day!</a:t>
            </a:r>
            <a:endParaRPr lang="en-US" b="1" dirty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51503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Thomson's model of the atom did explain some of the electrical properties of the atom due to the electrons,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but failed to recognize the positive charges in the atom as particles.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What was thought about the inside of an atom according to Thomson’s model?</a:t>
            </a:r>
          </a:p>
          <a:p>
            <a:pPr>
              <a:buNone/>
            </a:pPr>
            <a:endParaRPr lang="en-US" dirty="0" smtClean="0"/>
          </a:p>
          <a:p>
            <a:pPr marL="1543050" lvl="2" indent="-514350">
              <a:buFont typeface="+mj-lt"/>
              <a:buAutoNum type="alphaLcParenR"/>
            </a:pPr>
            <a:r>
              <a:rPr lang="en-US" dirty="0" smtClean="0"/>
              <a:t>It was mostly empty space.</a:t>
            </a:r>
          </a:p>
          <a:p>
            <a:pPr marL="1543050" lvl="2" indent="-514350">
              <a:buNone/>
            </a:pPr>
            <a:endParaRPr lang="en-US" dirty="0" smtClean="0"/>
          </a:p>
          <a:p>
            <a:pPr marL="1543050" lvl="2" indent="-514350">
              <a:buFont typeface="+mj-lt"/>
              <a:buAutoNum type="alphaLcParenR"/>
            </a:pPr>
            <a:r>
              <a:rPr lang="en-US" dirty="0" smtClean="0"/>
              <a:t>It was a blob of negative material with positive charges embedded.</a:t>
            </a:r>
          </a:p>
          <a:p>
            <a:pPr marL="1543050" lvl="2" indent="-514350">
              <a:buFont typeface="+mj-lt"/>
              <a:buAutoNum type="alphaLcParenR"/>
            </a:pPr>
            <a:endParaRPr lang="en-US" dirty="0" smtClean="0"/>
          </a:p>
          <a:p>
            <a:pPr marL="1543050" lvl="2" indent="-514350">
              <a:buFont typeface="+mj-lt"/>
              <a:buAutoNum type="alphaLcParenR"/>
            </a:pPr>
            <a:r>
              <a:rPr lang="en-US" dirty="0" smtClean="0"/>
              <a:t>It was a blob of positive  material with negative electrons embedded.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was the name of the currently accepted</a:t>
            </a:r>
          </a:p>
          <a:p>
            <a:pPr>
              <a:buNone/>
            </a:pPr>
            <a:r>
              <a:rPr lang="en-US" dirty="0" smtClean="0"/>
              <a:t>model of the atom.</a:t>
            </a:r>
          </a:p>
          <a:p>
            <a:pPr marL="1485900" lvl="2" indent="-457200">
              <a:buFont typeface="+mj-lt"/>
              <a:buAutoNum type="alphaLcParenR"/>
            </a:pPr>
            <a:r>
              <a:rPr lang="en-US" b="1" dirty="0" smtClean="0"/>
              <a:t>solid sphere</a:t>
            </a:r>
          </a:p>
          <a:p>
            <a:pPr marL="1485900" lvl="2" indent="-457200">
              <a:buFont typeface="+mj-lt"/>
              <a:buAutoNum type="alphaLcParenR"/>
            </a:pPr>
            <a:r>
              <a:rPr lang="en-US" b="1" dirty="0" smtClean="0"/>
              <a:t>plum pudding</a:t>
            </a:r>
          </a:p>
          <a:p>
            <a:pPr marL="1485900" lvl="2" indent="-457200">
              <a:buFont typeface="+mj-lt"/>
              <a:buAutoNum type="alphaLcParenR"/>
            </a:pPr>
            <a:r>
              <a:rPr lang="en-US" b="1" dirty="0" smtClean="0"/>
              <a:t>nuclear</a:t>
            </a:r>
          </a:p>
          <a:p>
            <a:pPr marL="1485900" lvl="2" indent="-457200">
              <a:buFont typeface="+mj-lt"/>
              <a:buAutoNum type="alphaLcParenR"/>
            </a:pPr>
            <a:r>
              <a:rPr lang="en-US" b="1" dirty="0" smtClean="0"/>
              <a:t>electron cloud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5781" y="346364"/>
            <a:ext cx="213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Question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Why Chemistry to a computer </a:t>
            </a:r>
            <a:r>
              <a:rPr lang="en-US" sz="3600" i="1" dirty="0" smtClean="0"/>
              <a:t>scientist?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3666453"/>
          </a:xfrm>
        </p:spPr>
        <p:txBody>
          <a:bodyPr/>
          <a:lstStyle/>
          <a:p>
            <a:pPr marL="457200" lvl="3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modern age of electronics, 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silicon computer chip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has revolutionized life.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9567" y="2718871"/>
            <a:ext cx="7062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 algn="just" fontAlgn="base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all modern products use chip technology</a:t>
            </a:r>
            <a:r>
              <a:rPr lang="en-US" sz="1800" dirty="0" smtClean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srgbClr val="2828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 </a:t>
            </a:r>
            <a:r>
              <a:rPr lang="en-US" sz="1800" dirty="0" err="1" smtClean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Kilby</a:t>
            </a:r>
            <a:r>
              <a:rPr lang="en-US" sz="1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received a U.S. patent for miniaturized electronic circuits and Robert Noyce </a:t>
            </a:r>
            <a:r>
              <a:rPr lang="en-US" sz="1800" dirty="0" smtClean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(received </a:t>
            </a:r>
            <a:r>
              <a:rPr lang="en-US" sz="1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patent for a </a:t>
            </a:r>
            <a:r>
              <a:rPr lang="en-US" sz="1800" b="1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silicon-based</a:t>
            </a:r>
            <a:r>
              <a:rPr lang="en-US" sz="1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US" sz="1800" dirty="0" smtClean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circuit) were the inventors of microchips technology</a:t>
            </a:r>
            <a:endParaRPr lang="en-US" sz="1800" dirty="0">
              <a:solidFill>
                <a:srgbClr val="2828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567" y="4544122"/>
            <a:ext cx="78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field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supercomputing needs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scientists with a working familiarity with other fields of science including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chemistry!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836" y="5347645"/>
            <a:ext cx="51803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Silicon </a:t>
            </a:r>
            <a:r>
              <a:rPr lang="en-US" sz="1600" dirty="0"/>
              <a:t>(Si) is an element  with atomic number 14. 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ideal </a:t>
            </a:r>
            <a:r>
              <a:rPr lang="en-US" sz="1600" i="1" dirty="0"/>
              <a:t>semiconductor</a:t>
            </a:r>
            <a:r>
              <a:rPr lang="en-US" sz="1600" dirty="0"/>
              <a:t> of </a:t>
            </a:r>
            <a:r>
              <a:rPr lang="en-US" sz="1600" dirty="0" smtClean="0"/>
              <a:t>electricity.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metalloid </a:t>
            </a:r>
            <a:r>
              <a:rPr lang="en-US" sz="1600" dirty="0"/>
              <a:t>with a marked metallic luster. </a:t>
            </a:r>
            <a:endParaRPr lang="en-US" sz="1600" dirty="0" smtClean="0"/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very </a:t>
            </a:r>
            <a:r>
              <a:rPr lang="en-US" sz="1600" dirty="0"/>
              <a:t>brittle, etc.</a:t>
            </a:r>
          </a:p>
        </p:txBody>
      </p:sp>
    </p:spTree>
    <p:extLst>
      <p:ext uri="{BB962C8B-B14F-4D97-AF65-F5344CB8AC3E}">
        <p14:creationId xmlns:p14="http://schemas.microsoft.com/office/powerpoint/2010/main" val="846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Why Chemistry to a computer scientist?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677" y="1536174"/>
            <a:ext cx="8850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Liquid crystals and organic light emitting diodes (OLEDs) are very        useful in computer /electronic display technology -  computer monitors, handheld devices,  TVs, etc.</a:t>
            </a:r>
          </a:p>
          <a:p>
            <a:pPr lvl="1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Molecules like synthesized DNAs are becoming alternatives  to hard drives - memory devices.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0232" cy="1143000"/>
          </a:xfrm>
        </p:spPr>
        <p:txBody>
          <a:bodyPr/>
          <a:lstStyle/>
          <a:p>
            <a:r>
              <a:rPr lang="en-US" sz="3200" i="1" dirty="0"/>
              <a:t>Why Chemistry to a computer scientist?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22808"/>
              </p:ext>
            </p:extLst>
          </p:nvPr>
        </p:nvGraphicFramePr>
        <p:xfrm>
          <a:off x="-108285" y="2021304"/>
          <a:ext cx="9252285" cy="4811372"/>
        </p:xfrm>
        <a:graphic>
          <a:graphicData uri="http://schemas.openxmlformats.org/drawingml/2006/table">
            <a:tbl>
              <a:tblPr/>
              <a:tblGrid>
                <a:gridCol w="3623619">
                  <a:extLst>
                    <a:ext uri="{9D8B030D-6E8A-4147-A177-3AD203B41FA5}">
                      <a16:colId xmlns:a16="http://schemas.microsoft.com/office/drawing/2014/main" val="2637319544"/>
                    </a:ext>
                  </a:extLst>
                </a:gridCol>
                <a:gridCol w="3770324">
                  <a:extLst>
                    <a:ext uri="{9D8B030D-6E8A-4147-A177-3AD203B41FA5}">
                      <a16:colId xmlns:a16="http://schemas.microsoft.com/office/drawing/2014/main" val="3059806491"/>
                    </a:ext>
                  </a:extLst>
                </a:gridCol>
                <a:gridCol w="1858342">
                  <a:extLst>
                    <a:ext uri="{9D8B030D-6E8A-4147-A177-3AD203B41FA5}">
                      <a16:colId xmlns:a16="http://schemas.microsoft.com/office/drawing/2014/main" val="565313662"/>
                    </a:ext>
                  </a:extLst>
                </a:gridCol>
              </a:tblGrid>
              <a:tr h="235103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1" u="sng" dirty="0" smtClean="0">
                          <a:effectLst/>
                          <a:latin typeface="Liberation Serif"/>
                        </a:rPr>
                        <a:t>Topics</a:t>
                      </a:r>
                      <a:endParaRPr lang="en-US" sz="1600" b="1" u="sng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1" u="sng" dirty="0" smtClean="0">
                          <a:effectLst/>
                          <a:latin typeface="Liberation Serif"/>
                        </a:rPr>
                        <a:t>Programs </a:t>
                      </a:r>
                      <a:r>
                        <a:rPr lang="en-US" sz="1600" b="1" u="sng" dirty="0">
                          <a:effectLst/>
                          <a:latin typeface="Liberation Serif"/>
                        </a:rPr>
                        <a:t>needed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b="1" u="sng" dirty="0" smtClean="0">
                          <a:effectLst/>
                          <a:latin typeface="Liberation Serif"/>
                        </a:rPr>
                        <a:t>Websites</a:t>
                      </a:r>
                      <a:endParaRPr lang="en-US" sz="1600" b="1" u="sng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044851"/>
                  </a:ext>
                </a:extLst>
              </a:tr>
              <a:tr h="565408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1) Chemical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structure drawing software.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ACD </a:t>
                      </a:r>
                      <a:r>
                        <a:rPr lang="en-US" sz="1400" dirty="0">
                          <a:effectLst/>
                          <a:latin typeface="Liberation Serif"/>
                          <a:cs typeface="Droid Sans Fallback"/>
                        </a:rPr>
                        <a:t>“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chemsketch</a:t>
                      </a:r>
                      <a:r>
                        <a:rPr lang="en-US" sz="1400" dirty="0">
                          <a:effectLst/>
                          <a:latin typeface="Liberation Serif"/>
                          <a:cs typeface="Droid Sans Fallback"/>
                        </a:rPr>
                        <a:t>”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program : </a:t>
                      </a:r>
                      <a:endParaRPr lang="en-US" sz="1400" dirty="0" smtClean="0">
                        <a:effectLst/>
                        <a:latin typeface="Liberation Serif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Chemdraw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</a:t>
                      </a:r>
                      <a:endParaRPr lang="en-US" sz="1400" dirty="0" smtClean="0">
                        <a:effectLst/>
                        <a:latin typeface="Liberation Serif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solidFill>
                            <a:srgbClr val="000080"/>
                          </a:solidFill>
                          <a:effectLst/>
                          <a:latin typeface="Liberation Serif"/>
                        </a:rPr>
                        <a:t>www.acdlabs.com</a:t>
                      </a:r>
                      <a:endParaRPr lang="en-US" sz="1400" u="none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38635"/>
                  </a:ext>
                </a:extLst>
              </a:tr>
              <a:tr h="376939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2) Exploration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of structures in 3D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ACD 3D viewer,  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Rasmol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, 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Pymol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,  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80"/>
                          </a:solidFill>
                          <a:effectLst/>
                          <a:latin typeface="Liberation Serif"/>
                        </a:rPr>
                        <a:t>www.acdlabs.com</a:t>
                      </a:r>
                      <a:endParaRPr lang="en-US" sz="1400" u="sng" dirty="0" smtClean="0">
                        <a:solidFill>
                          <a:srgbClr val="000080"/>
                        </a:solidFill>
                        <a:effectLst/>
                        <a:latin typeface="Liberation Serif"/>
                        <a:hlinkClick r:id="rId3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508380"/>
                  </a:ext>
                </a:extLst>
              </a:tr>
              <a:tr h="565408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3) Chemical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Databases and their utility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CCDC software quest, vista, etc..(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xwindows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to be used to connect to 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linux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machines)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www.ccdc.cam.ac.uk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509746"/>
                  </a:ext>
                </a:extLst>
              </a:tr>
              <a:tr h="376939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4) Electronic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Structure methods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Liberation Serif"/>
                        </a:rPr>
                        <a:t>mopac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(freeware) / Gaussian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www.gaussian.com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031529"/>
                  </a:ext>
                </a:extLst>
              </a:tr>
              <a:tr h="565408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5) Chemical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Literature search </a:t>
                      </a:r>
                      <a:r>
                        <a:rPr lang="en-US" sz="1400" dirty="0" smtClean="0">
                          <a:effectLst/>
                          <a:latin typeface="Liberation Serif"/>
                        </a:rPr>
                        <a:t>  (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Scifinder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and web of science)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Liberation Serif"/>
                        </a:rPr>
                        <a:t>IISc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licence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available to all </a:t>
                      </a:r>
                      <a:r>
                        <a:rPr lang="en-US" sz="1400" dirty="0" err="1">
                          <a:effectLst/>
                          <a:latin typeface="Liberation Serif"/>
                        </a:rPr>
                        <a:t>Scifinder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(web based, </a:t>
                      </a:r>
                      <a:r>
                        <a:rPr lang="en-US" sz="1400" baseline="0" dirty="0" smtClean="0">
                          <a:effectLst/>
                          <a:latin typeface="Liberation Serif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Liberation Serif"/>
                        </a:rPr>
                        <a:t>Available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for all users</a:t>
                      </a:r>
                      <a:r>
                        <a:rPr lang="en-US" sz="1400" dirty="0" smtClean="0">
                          <a:effectLst/>
                          <a:latin typeface="Liberation Serif"/>
                        </a:rPr>
                        <a:t>)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 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595215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6) Electronic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Lab Notebook keeping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Electronic lab notebook  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 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058544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690957"/>
                  </a:ext>
                </a:extLst>
              </a:tr>
              <a:tr h="753878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7) Spectroscopy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(Data collection, Data processing, and visualization)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     </a:t>
                      </a:r>
                      <a:r>
                        <a:rPr lang="en-US" sz="1400" dirty="0" err="1" smtClean="0">
                          <a:effectLst/>
                          <a:latin typeface="Liberation Serif"/>
                        </a:rPr>
                        <a:t>Gnuplot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 ,  (freeware)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 NUTS (for NMR), etc..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www.gnuplot.info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00080"/>
                          </a:solidFill>
                          <a:effectLst/>
                          <a:latin typeface="Liberation Serif"/>
                        </a:rPr>
                        <a:t>http://www.acornnmr.com</a:t>
                      </a:r>
                      <a:r>
                        <a:rPr lang="en-US" sz="1400" u="sng" dirty="0" smtClean="0">
                          <a:solidFill>
                            <a:srgbClr val="000080"/>
                          </a:solidFill>
                          <a:effectLst/>
                          <a:latin typeface="Liberation Serif"/>
                        </a:rPr>
                        <a:t>/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Liberation Serif"/>
                      </a:endParaRP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60607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iberation Serif"/>
                        </a:rPr>
                        <a:t>8) Kinetics </a:t>
                      </a:r>
                      <a:r>
                        <a:rPr lang="en-US" sz="1400" dirty="0">
                          <a:effectLst/>
                          <a:latin typeface="Liberation Serif"/>
                        </a:rPr>
                        <a:t>and Thermodynamics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iberation Serif"/>
                        </a:rPr>
                        <a:t>Kineticus (freeware)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Kintecus.com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16691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iberation Serif"/>
                        </a:rPr>
                        <a:t>Electrochemical software.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iberation Serif"/>
                        </a:rPr>
                        <a:t> 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iberation Serif"/>
                        </a:rPr>
                        <a:t> </a:t>
                      </a:r>
                    </a:p>
                  </a:txBody>
                  <a:tcPr marL="49559" marR="495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937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350574"/>
            <a:ext cx="865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scientists can develop numerous chemistry applications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Why Chemistry to a computer scientist?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8" name="AutoShape 6" descr="ChemDraw v15 User Gui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8" name="Picture 8" descr="Chem Draw Ultra converting struters to names and nams to structe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1" y="2004646"/>
            <a:ext cx="8364092" cy="38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1512277"/>
            <a:ext cx="28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The </a:t>
            </a:r>
            <a:r>
              <a:rPr lang="en-US" sz="1800" b="1" dirty="0" err="1" smtClean="0"/>
              <a:t>Chemdraw</a:t>
            </a:r>
            <a:r>
              <a:rPr lang="en-US" sz="1800" b="1" dirty="0" smtClean="0"/>
              <a:t> Interface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539261" y="5826314"/>
            <a:ext cx="8393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Beyond the ability to create chemically accurate and legible figures, </a:t>
            </a:r>
            <a:r>
              <a:rPr lang="en-US" sz="1600" b="1" dirty="0" err="1" smtClean="0"/>
              <a:t>ChemDraw</a:t>
            </a:r>
            <a:r>
              <a:rPr lang="en-US" sz="1600" b="1" dirty="0" smtClean="0"/>
              <a:t> can perform in-depth analyses of compounds and predict their properties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3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</TotalTime>
  <Words>2405</Words>
  <Application>Microsoft Office PowerPoint</Application>
  <PresentationFormat>On-screen Show (4:3)</PresentationFormat>
  <Paragraphs>423</Paragraphs>
  <Slides>57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ＭＳ Ｐゴシック</vt:lpstr>
      <vt:lpstr>Arial</vt:lpstr>
      <vt:lpstr>Calibri</vt:lpstr>
      <vt:lpstr>Courier New</vt:lpstr>
      <vt:lpstr>Droid Sans Fallback</vt:lpstr>
      <vt:lpstr>Liberation Serif</vt:lpstr>
      <vt:lpstr>Lucida Sans Unicode</vt:lpstr>
      <vt:lpstr>Open Sans</vt:lpstr>
      <vt:lpstr>ProximaNova</vt:lpstr>
      <vt:lpstr>Tahoma</vt:lpstr>
      <vt:lpstr>Times New Roman</vt:lpstr>
      <vt:lpstr>Wingdings</vt:lpstr>
      <vt:lpstr>Office Theme</vt:lpstr>
      <vt:lpstr>CS ChemDraw Drawing</vt:lpstr>
      <vt:lpstr>General Chemistry (CHM 101)  Modern Electronic Theory  of Atoms</vt:lpstr>
      <vt:lpstr>Modern Electronic Theory of Atoms</vt:lpstr>
      <vt:lpstr>OUTLINE</vt:lpstr>
      <vt:lpstr>INTRODUCTION</vt:lpstr>
      <vt:lpstr>PowerPoint Presentation</vt:lpstr>
      <vt:lpstr>Why Chemistry to a computer scientist?</vt:lpstr>
      <vt:lpstr>Why Chemistry to a computer scientist?</vt:lpstr>
      <vt:lpstr>Why Chemistry to a computer scientist?</vt:lpstr>
      <vt:lpstr>Why Chemistry to a computer scientist?</vt:lpstr>
      <vt:lpstr>Why Chemistry to an Engineer?</vt:lpstr>
      <vt:lpstr>PowerPoint Presentation</vt:lpstr>
      <vt:lpstr>PowerPoint Presentation</vt:lpstr>
      <vt:lpstr>Introduction contd.</vt:lpstr>
      <vt:lpstr>PowerPoint Presentation</vt:lpstr>
      <vt:lpstr>The scientific method involves the following steps:</vt:lpstr>
      <vt:lpstr>Hypotheses, Models, Laws and Theories</vt:lpstr>
      <vt:lpstr>Models/Laws</vt:lpstr>
      <vt:lpstr>Scientific Theory</vt:lpstr>
      <vt:lpstr>PowerPoint Presentation</vt:lpstr>
      <vt:lpstr>Democritus </vt:lpstr>
      <vt:lpstr>5 Basic Atomic Models</vt:lpstr>
      <vt:lpstr>PowerPoint Presentation</vt:lpstr>
      <vt:lpstr>Dalton’s atomic theory</vt:lpstr>
      <vt:lpstr>Summary of Dalton’s Atomic Theory</vt:lpstr>
      <vt:lpstr>Question</vt:lpstr>
      <vt:lpstr>Limitations of Dalton’s Atomic Theory</vt:lpstr>
      <vt:lpstr>Limitations contd.</vt:lpstr>
      <vt:lpstr>Limitations of Dalton’s Atomic Theory</vt:lpstr>
      <vt:lpstr>Limitations contd.</vt:lpstr>
      <vt:lpstr>Calculating relative atomic masses from isotopic composition </vt:lpstr>
      <vt:lpstr>Calculating the relative atomic mass</vt:lpstr>
      <vt:lpstr>Question</vt:lpstr>
      <vt:lpstr>Solution</vt:lpstr>
      <vt:lpstr>How do we know the isotopes and how much of each that is present?</vt:lpstr>
      <vt:lpstr>How do we know the isotopes and how much of each that is present?</vt:lpstr>
      <vt:lpstr>Limitations contd.</vt:lpstr>
      <vt:lpstr>PowerPoint Presentation</vt:lpstr>
      <vt:lpstr>PowerPoint Presentation</vt:lpstr>
      <vt:lpstr>Law of Conservation of Mass</vt:lpstr>
      <vt:lpstr>Law of Conservation of Mass</vt:lpstr>
      <vt:lpstr>PowerPoint Presentation</vt:lpstr>
      <vt:lpstr>Law of conservation of mass</vt:lpstr>
      <vt:lpstr>Question</vt:lpstr>
      <vt:lpstr>Question</vt:lpstr>
      <vt:lpstr>Question</vt:lpstr>
      <vt:lpstr>PowerPoint Presentation</vt:lpstr>
      <vt:lpstr>Cathode Ray Tube</vt:lpstr>
      <vt:lpstr>Normal Cathode Ray Tube (CRT)</vt:lpstr>
      <vt:lpstr>PowerPoint Presentation</vt:lpstr>
      <vt:lpstr>PowerPoint Presentation</vt:lpstr>
      <vt:lpstr>J. J. Thomson’s Theory</vt:lpstr>
      <vt:lpstr>J. J.Thomson’s  “Plum Pudding” or “Chocolate Chip Cookie” Model</vt:lpstr>
      <vt:lpstr>Plum-Pudding Model</vt:lpstr>
      <vt:lpstr>PowerPoint Presentation</vt:lpstr>
      <vt:lpstr>Conclusion</vt:lpstr>
      <vt:lpstr>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MARIS PC</dc:creator>
  <cp:lastModifiedBy>Edith Ofor</cp:lastModifiedBy>
  <cp:revision>226</cp:revision>
  <dcterms:modified xsi:type="dcterms:W3CDTF">2022-10-13T15:14:26Z</dcterms:modified>
</cp:coreProperties>
</file>