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400" r:id="rId2"/>
    <p:sldId id="401" r:id="rId3"/>
    <p:sldId id="402" r:id="rId4"/>
    <p:sldId id="403" r:id="rId5"/>
    <p:sldId id="404" r:id="rId6"/>
    <p:sldId id="419" r:id="rId7"/>
    <p:sldId id="407" r:id="rId8"/>
    <p:sldId id="438" r:id="rId9"/>
    <p:sldId id="439" r:id="rId10"/>
    <p:sldId id="440" r:id="rId11"/>
    <p:sldId id="408" r:id="rId12"/>
    <p:sldId id="433" r:id="rId13"/>
    <p:sldId id="435" r:id="rId14"/>
    <p:sldId id="436" r:id="rId15"/>
    <p:sldId id="437" r:id="rId16"/>
    <p:sldId id="409" r:id="rId17"/>
    <p:sldId id="443" r:id="rId18"/>
    <p:sldId id="444" r:id="rId19"/>
    <p:sldId id="445" r:id="rId20"/>
    <p:sldId id="446" r:id="rId21"/>
    <p:sldId id="410" r:id="rId22"/>
    <p:sldId id="441" r:id="rId23"/>
    <p:sldId id="442" r:id="rId24"/>
    <p:sldId id="411" r:id="rId25"/>
    <p:sldId id="412" r:id="rId26"/>
    <p:sldId id="413" r:id="rId27"/>
    <p:sldId id="414" r:id="rId28"/>
    <p:sldId id="449" r:id="rId29"/>
    <p:sldId id="457" r:id="rId30"/>
    <p:sldId id="458" r:id="rId31"/>
    <p:sldId id="453" r:id="rId32"/>
    <p:sldId id="455" r:id="rId33"/>
    <p:sldId id="415" r:id="rId34"/>
    <p:sldId id="456" r:id="rId35"/>
    <p:sldId id="417" r:id="rId36"/>
    <p:sldId id="418" r:id="rId37"/>
    <p:sldId id="416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0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>
              <a:spcBef>
                <a:spcPct val="0"/>
              </a:spcBef>
            </a:pPr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8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8608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9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319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102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31" name="Rectangle 102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>
              <a:spcBef>
                <a:spcPct val="0"/>
              </a:spcBef>
            </a:pPr>
            <a:r>
              <a:rPr lang="en-US" sz="1000" i="1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88132" name="Rectangle 102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33" name="Rectangle 102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34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88135" name="Rectangle 103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10800000" flipH="1">
            <a:off x="-2458" y="1143000"/>
            <a:ext cx="9144000" cy="228600"/>
          </a:xfrm>
          <a:prstGeom prst="rect">
            <a:avLst/>
          </a:prstGeom>
          <a:solidFill>
            <a:srgbClr val="000F2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9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3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04167" y="6400800"/>
            <a:ext cx="365760" cy="40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4295" y="6466175"/>
            <a:ext cx="245505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4296547" y="640080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100" b="1" i="0" u="none" strike="noStrike" cap="none">
                <a:solidFill>
                  <a:srgbClr val="000F2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A9C"/>
              </a:buClr>
              <a:buSzPts val="2000"/>
              <a:buNone/>
              <a:defRPr sz="2000">
                <a:solidFill>
                  <a:srgbClr val="888A9C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A9C"/>
              </a:buClr>
              <a:buSzPts val="1800"/>
              <a:buNone/>
              <a:defRPr sz="1800">
                <a:solidFill>
                  <a:srgbClr val="888A9C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A9C"/>
              </a:buClr>
              <a:buSzPts val="1600"/>
              <a:buNone/>
              <a:defRPr sz="1600">
                <a:solidFill>
                  <a:srgbClr val="888A9C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A9C"/>
              </a:buClr>
              <a:buSzPts val="1400"/>
              <a:buNone/>
              <a:defRPr sz="1400">
                <a:solidFill>
                  <a:srgbClr val="888A9C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png"/><Relationship Id="rId5" Type="http://schemas.openxmlformats.org/officeDocument/2006/relationships/image" Target="../media/image35.png"/><Relationship Id="rId4" Type="http://schemas.openxmlformats.org/officeDocument/2006/relationships/image" Target="../media/image3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  <p:sp>
        <p:nvSpPr>
          <p:cNvPr id="108546" name="AutoShape 2" descr="https://media.cheggcdn.com/study/76e/76e75849-7141-427e-9fb2-c1887ce6b8d7/DC-1458v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8547" name="Picture 3" descr="C:\Users\user\Desktop\Soli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467" y="1533378"/>
            <a:ext cx="7343335" cy="45579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792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altLang="zh-TW" sz="2000" b="1" dirty="0">
                <a:solidFill>
                  <a:schemeClr val="tx2"/>
                </a:solidFill>
                <a:latin typeface="Arial" pitchFamily="34" charset="0"/>
              </a:rPr>
              <a:t>High</a:t>
            </a:r>
            <a:r>
              <a:rPr lang="en-US" altLang="zh-TW" sz="2000" b="1" dirty="0">
                <a:latin typeface="Arial" pitchFamily="34" charset="0"/>
              </a:rPr>
              <a:t> melting and boiling points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altLang="zh-TW" sz="2000" b="1" dirty="0">
                <a:solidFill>
                  <a:schemeClr val="tx2"/>
                </a:solidFill>
                <a:latin typeface="Arial" pitchFamily="34" charset="0"/>
              </a:rPr>
              <a:t>Hard </a:t>
            </a:r>
            <a:r>
              <a:rPr lang="en-US" altLang="zh-TW" sz="2000" b="1" dirty="0">
                <a:latin typeface="Arial" pitchFamily="34" charset="0"/>
              </a:rPr>
              <a:t>but </a:t>
            </a:r>
            <a:r>
              <a:rPr lang="en-US" altLang="zh-TW" sz="2000" b="1" dirty="0">
                <a:solidFill>
                  <a:schemeClr val="tx2"/>
                </a:solidFill>
                <a:latin typeface="Arial" pitchFamily="34" charset="0"/>
              </a:rPr>
              <a:t>brittle</a:t>
            </a:r>
            <a:endParaRPr lang="en-US" altLang="zh-TW" sz="2000" b="1" dirty="0">
              <a:latin typeface="Arial" pitchFamily="34" charset="0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8600" y="2392135"/>
            <a:ext cx="8915400" cy="3549423"/>
            <a:chOff x="698" y="2014"/>
            <a:chExt cx="4536" cy="1739"/>
          </a:xfrm>
        </p:grpSpPr>
        <p:pic>
          <p:nvPicPr>
            <p:cNvPr id="4" name="Picture 5" descr="\\Pc-server\sci-projects\A-Level Chem (3rd Edition)\AL_Chem_Figure&amp;photo(gif)\Part4\Chap12\fi12-11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8" y="2014"/>
              <a:ext cx="4536" cy="1628"/>
            </a:xfrm>
            <a:prstGeom prst="rect">
              <a:avLst/>
            </a:prstGeom>
            <a:noFill/>
          </p:spPr>
        </p:pic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958" y="3572"/>
              <a:ext cx="389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tabLst>
                  <a:tab pos="1487488" algn="l"/>
                </a:tabLst>
              </a:pPr>
              <a:r>
                <a:rPr lang="en-US" altLang="zh-TW" dirty="0">
                  <a:solidFill>
                    <a:srgbClr val="C00000"/>
                  </a:solidFill>
                  <a:latin typeface="Comic Sans MS" pitchFamily="66" charset="0"/>
                </a:rPr>
                <a:t>The giant ionic structure fractures when a stress is applied</a:t>
              </a:r>
            </a:p>
          </p:txBody>
        </p:sp>
      </p:grp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47800" y="228600"/>
            <a:ext cx="56388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Ionic Solids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1663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Properties: </a:t>
            </a:r>
          </a:p>
        </p:txBody>
      </p:sp>
    </p:spTree>
    <p:extLst>
      <p:ext uri="{BB962C8B-B14F-4D97-AF65-F5344CB8AC3E}">
        <p14:creationId xmlns:p14="http://schemas.microsoft.com/office/powerpoint/2010/main" val="41650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361768" y="50860"/>
            <a:ext cx="59394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Types of </a:t>
            </a: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Crystal Solid (Covalent)</a:t>
            </a:r>
            <a:endParaRPr lang="en-US" altLang="zh-CN" sz="2800" b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10867" y="702474"/>
            <a:ext cx="4455066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algn="l"/>
            <a:r>
              <a:rPr lang="en-US" altLang="zh-CN" sz="1800" b="1" u="sng" dirty="0">
                <a:ea typeface="宋体" charset="-122"/>
              </a:rPr>
              <a:t>Covalent Crystals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altLang="zh-CN" sz="1800" dirty="0">
                <a:ea typeface="宋体" charset="-122"/>
              </a:rPr>
              <a:t>Lattice points occupied by atoms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altLang="zh-CN" sz="1800" dirty="0">
                <a:ea typeface="宋体" charset="-122"/>
              </a:rPr>
              <a:t>Held together by covalent bonds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altLang="zh-CN" sz="1800" dirty="0">
                <a:ea typeface="宋体" charset="-122"/>
              </a:rPr>
              <a:t>Hard, high melting point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altLang="zh-CN" sz="1800" dirty="0">
                <a:ea typeface="宋体" charset="-122"/>
              </a:rPr>
              <a:t>Poor conductor of heat and </a:t>
            </a:r>
            <a:r>
              <a:rPr lang="en-US" altLang="zh-CN" sz="1800" dirty="0" smtClean="0">
                <a:ea typeface="宋体" charset="-122"/>
              </a:rPr>
              <a:t>electricity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altLang="zh-CN" sz="1800" dirty="0" smtClean="0">
                <a:ea typeface="宋体" charset="-122"/>
              </a:rPr>
              <a:t>High heat of fusion</a:t>
            </a:r>
            <a:endParaRPr lang="en-US" altLang="zh-CN" sz="1800" dirty="0">
              <a:ea typeface="宋体" charset="-122"/>
            </a:endParaRPr>
          </a:p>
        </p:txBody>
      </p:sp>
      <p:pic>
        <p:nvPicPr>
          <p:cNvPr id="27653" name="Picture 9" descr="f11_28l"/>
          <p:cNvPicPr>
            <a:picLocks noChangeAspect="1" noChangeArrowheads="1"/>
          </p:cNvPicPr>
          <p:nvPr/>
        </p:nvPicPr>
        <p:blipFill>
          <a:blip r:embed="rId2"/>
          <a:srcRect t="22501" b="13499"/>
          <a:stretch>
            <a:fillRect/>
          </a:stretch>
        </p:blipFill>
        <p:spPr bwMode="auto">
          <a:xfrm>
            <a:off x="838200" y="2816225"/>
            <a:ext cx="7467600" cy="35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10"/>
          <p:cNvSpPr txBox="1">
            <a:spLocks noChangeArrowheads="1"/>
          </p:cNvSpPr>
          <p:nvPr/>
        </p:nvSpPr>
        <p:spPr bwMode="auto">
          <a:xfrm>
            <a:off x="1536700" y="6288088"/>
            <a:ext cx="135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diamond</a:t>
            </a:r>
          </a:p>
        </p:txBody>
      </p:sp>
      <p:sp>
        <p:nvSpPr>
          <p:cNvPr id="27655" name="Text Box 11"/>
          <p:cNvSpPr txBox="1">
            <a:spLocks noChangeArrowheads="1"/>
          </p:cNvSpPr>
          <p:nvPr/>
        </p:nvSpPr>
        <p:spPr bwMode="auto">
          <a:xfrm>
            <a:off x="5540375" y="6286500"/>
            <a:ext cx="1287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graphite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057400" y="2895600"/>
            <a:ext cx="3822700" cy="1854200"/>
            <a:chOff x="1296" y="1824"/>
            <a:chExt cx="2408" cy="1168"/>
          </a:xfrm>
        </p:grpSpPr>
        <p:sp>
          <p:nvSpPr>
            <p:cNvPr id="26635" name="Oval 12"/>
            <p:cNvSpPr>
              <a:spLocks noChangeArrowheads="1"/>
            </p:cNvSpPr>
            <p:nvPr/>
          </p:nvSpPr>
          <p:spPr bwMode="auto">
            <a:xfrm>
              <a:off x="1296" y="2688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6636" name="Text Box 13"/>
            <p:cNvSpPr txBox="1">
              <a:spLocks noChangeArrowheads="1"/>
            </p:cNvSpPr>
            <p:nvPr/>
          </p:nvSpPr>
          <p:spPr bwMode="auto">
            <a:xfrm>
              <a:off x="1776" y="1824"/>
              <a:ext cx="6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carbon</a:t>
              </a:r>
            </a:p>
            <a:p>
              <a:r>
                <a:rPr lang="en-US" altLang="zh-CN" sz="2000">
                  <a:solidFill>
                    <a:srgbClr val="FF0000"/>
                  </a:solidFill>
                  <a:ea typeface="宋体" charset="-122"/>
                </a:rPr>
                <a:t>atoms</a:t>
              </a:r>
            </a:p>
          </p:txBody>
        </p:sp>
        <p:sp>
          <p:nvSpPr>
            <p:cNvPr id="26637" name="Oval 14"/>
            <p:cNvSpPr>
              <a:spLocks noChangeArrowheads="1"/>
            </p:cNvSpPr>
            <p:nvPr/>
          </p:nvSpPr>
          <p:spPr bwMode="auto">
            <a:xfrm>
              <a:off x="3464" y="270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27657" name="TextBox 11"/>
          <p:cNvSpPr txBox="1">
            <a:spLocks noChangeArrowheads="1"/>
          </p:cNvSpPr>
          <p:nvPr/>
        </p:nvSpPr>
        <p:spPr bwMode="auto">
          <a:xfrm>
            <a:off x="3429000" y="6396038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allotrope</a:t>
            </a:r>
          </a:p>
        </p:txBody>
      </p:sp>
      <p:sp>
        <p:nvSpPr>
          <p:cNvPr id="27658" name="TextBox 12"/>
          <p:cNvSpPr txBox="1">
            <a:spLocks noChangeArrowheads="1"/>
          </p:cNvSpPr>
          <p:nvPr/>
        </p:nvSpPr>
        <p:spPr bwMode="auto">
          <a:xfrm>
            <a:off x="457200" y="3962400"/>
            <a:ext cx="681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sp3</a:t>
            </a:r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8229600" y="3581400"/>
            <a:ext cx="681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sp2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  <p:bldP spid="27655" grpId="0"/>
      <p:bldP spid="27657" grpId="0"/>
      <p:bldP spid="27658" grpId="0"/>
      <p:bldP spid="276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-34925"/>
            <a:ext cx="91440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Covalent Solids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3400" y="2819400"/>
            <a:ext cx="7769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b="1" dirty="0">
                <a:solidFill>
                  <a:schemeClr val="tx1"/>
                </a:solidFill>
              </a:rPr>
              <a:t>Examples include carbon, in its forms as diamond or </a:t>
            </a:r>
            <a:r>
              <a:rPr lang="en-US" sz="2000" b="1" dirty="0" smtClean="0">
                <a:solidFill>
                  <a:schemeClr val="tx1"/>
                </a:solidFill>
              </a:rPr>
              <a:t>graphite; </a:t>
            </a:r>
            <a:r>
              <a:rPr lang="en-US" sz="2000" b="1" dirty="0">
                <a:solidFill>
                  <a:schemeClr val="tx1"/>
                </a:solidFill>
              </a:rPr>
              <a:t>asbestos, and silicon carbide.</a:t>
            </a:r>
          </a:p>
        </p:txBody>
      </p:sp>
      <p:pic>
        <p:nvPicPr>
          <p:cNvPr id="4" name="Picture 4" descr="Z:\Chapter 11\Line Art\314903_la_11_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429000"/>
            <a:ext cx="5791200" cy="3006725"/>
          </a:xfrm>
          <a:prstGeom prst="rect">
            <a:avLst/>
          </a:prstGeom>
          <a:noFill/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420" y="802719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algn="l">
              <a:tabLst>
                <a:tab pos="514350" algn="l"/>
                <a:tab pos="628650" algn="l"/>
                <a:tab pos="7258050" algn="l"/>
              </a:tabLst>
            </a:pPr>
            <a:r>
              <a:rPr lang="en-US" sz="2000" b="1" dirty="0">
                <a:solidFill>
                  <a:schemeClr val="tx1"/>
                </a:solidFill>
              </a:rPr>
              <a:t>A </a:t>
            </a:r>
            <a:r>
              <a:rPr lang="en-US" sz="2000" b="1" dirty="0">
                <a:solidFill>
                  <a:srgbClr val="800080"/>
                </a:solidFill>
              </a:rPr>
              <a:t>covalent network solid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is a solid that consists of atoms held together in large networks or chains by covalent bonds.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l">
              <a:tabLst>
                <a:tab pos="514350" algn="l"/>
                <a:tab pos="628650" algn="l"/>
                <a:tab pos="7258050" algn="l"/>
              </a:tabLst>
            </a:pP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Three major types of covalent solids are </a:t>
            </a:r>
            <a:r>
              <a:rPr lang="en-NZ" sz="2000" b="1" dirty="0">
                <a:solidFill>
                  <a:srgbClr val="0000CC"/>
                </a:solidFill>
              </a:rPr>
              <a:t>Linear </a:t>
            </a:r>
            <a:r>
              <a:rPr lang="en-NZ" sz="2000" b="1" dirty="0" smtClean="0">
                <a:solidFill>
                  <a:srgbClr val="0000CC"/>
                </a:solidFill>
              </a:rPr>
              <a:t>chains, 2-D layers, and </a:t>
            </a:r>
            <a:endParaRPr lang="en-NZ" sz="2000" b="1" dirty="0">
              <a:solidFill>
                <a:srgbClr val="0000CC"/>
              </a:solidFill>
            </a:endParaRPr>
          </a:p>
          <a:p>
            <a:r>
              <a:rPr lang="en-NZ" sz="2000" b="1" dirty="0">
                <a:solidFill>
                  <a:srgbClr val="0000CC"/>
                </a:solidFill>
              </a:rPr>
              <a:t>3-D covalent network</a:t>
            </a:r>
            <a:endParaRPr lang="en-GB" sz="2000" b="1" dirty="0">
              <a:solidFill>
                <a:srgbClr val="0000CC"/>
              </a:solidFill>
            </a:endParaRPr>
          </a:p>
          <a:p>
            <a:pPr algn="l">
              <a:tabLst>
                <a:tab pos="514350" algn="l"/>
                <a:tab pos="628650" algn="l"/>
                <a:tab pos="7258050" algn="l"/>
              </a:tabLst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11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0" y="1025525"/>
            <a:ext cx="9144000" cy="5832475"/>
          </a:xfrm>
          <a:prstGeom prst="rect">
            <a:avLst/>
          </a:prstGeom>
        </p:spPr>
        <p:txBody>
          <a:bodyPr/>
          <a:lstStyle/>
          <a:p>
            <a:pPr marL="762000" marR="0" lvl="0" indent="-762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 chains </a:t>
            </a:r>
            <a:r>
              <a:rPr kumimoji="0" lang="en-NZ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infinitely long linear chains held together by van </a:t>
            </a:r>
            <a:r>
              <a:rPr kumimoji="0" lang="en-NZ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</a:t>
            </a:r>
            <a:r>
              <a:rPr kumimoji="0" lang="en-NZ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Waals</a:t>
            </a:r>
          </a:p>
          <a:p>
            <a:pPr marL="762000" marR="0" lvl="0" indent="-762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2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Properties: 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NZ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 MP, but longer chains have higher MP than shorter ones</a:t>
            </a:r>
          </a:p>
          <a:p>
            <a:pPr marL="341313" marR="0" lvl="0" indent="-341313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NZ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not conduct electricity</a:t>
            </a:r>
          </a:p>
          <a:p>
            <a:pPr marL="395288" marR="0" lvl="0" indent="-39528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NZ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 and flexible</a:t>
            </a:r>
          </a:p>
          <a:p>
            <a:pPr marL="341313" marR="0" lvl="0" indent="-341313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NZ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NZ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Polythene, rubber, </a:t>
            </a:r>
          </a:p>
          <a:p>
            <a:pPr marL="341313" marR="0" lvl="0" indent="-341313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NZ" sz="2400" b="1" dirty="0">
                <a:solidFill>
                  <a:srgbClr val="800000"/>
                </a:solidFill>
              </a:rPr>
              <a:t>     </a:t>
            </a:r>
            <a:r>
              <a:rPr kumimoji="0" lang="en-NZ" sz="2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plastics</a:t>
            </a:r>
          </a:p>
          <a:p>
            <a:pPr marL="762000" marR="0" lvl="0" indent="-762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752600" y="0"/>
            <a:ext cx="56388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Covalent Solids</a:t>
            </a:r>
          </a:p>
        </p:txBody>
      </p:sp>
      <p:pic>
        <p:nvPicPr>
          <p:cNvPr id="2050" name="Picture 2" descr="http://www.ndt-ed.org/EducationResources/CommunityCollege/Materials/Graphics/PolyethyleneCha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5635" y="2900560"/>
            <a:ext cx="4689763" cy="3819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400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838200"/>
            <a:ext cx="904009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3200" b="1" dirty="0">
                <a:solidFill>
                  <a:srgbClr val="800000"/>
                </a:solidFill>
              </a:rPr>
              <a:t>2-D Layers </a:t>
            </a:r>
            <a:r>
              <a:rPr lang="en-NZ" sz="2000" b="1" dirty="0"/>
              <a:t>held together by weak van </a:t>
            </a:r>
            <a:r>
              <a:rPr lang="en-NZ" sz="2000" b="1" dirty="0" err="1"/>
              <a:t>der</a:t>
            </a:r>
            <a:r>
              <a:rPr lang="en-NZ" sz="2000" b="1" dirty="0"/>
              <a:t> Waals forces. </a:t>
            </a:r>
          </a:p>
          <a:p>
            <a:endParaRPr lang="en-NZ" sz="2000" b="1" dirty="0"/>
          </a:p>
          <a:p>
            <a:r>
              <a:rPr lang="en-NZ" sz="2000" b="1" dirty="0">
                <a:solidFill>
                  <a:srgbClr val="800000"/>
                </a:solidFill>
              </a:rPr>
              <a:t>Graphite </a:t>
            </a:r>
            <a:r>
              <a:rPr lang="en-NZ" sz="2000" b="1" dirty="0"/>
              <a:t>is made of </a:t>
            </a:r>
            <a:r>
              <a:rPr lang="en-NZ" sz="2000" b="1" dirty="0">
                <a:solidFill>
                  <a:srgbClr val="800000"/>
                </a:solidFill>
              </a:rPr>
              <a:t>layers of  covalently bonded C atoms</a:t>
            </a:r>
            <a:r>
              <a:rPr lang="en-NZ" sz="2000" b="1" dirty="0"/>
              <a:t>. The layers are </a:t>
            </a:r>
            <a:r>
              <a:rPr lang="en-NZ" sz="2000" b="1" dirty="0">
                <a:solidFill>
                  <a:srgbClr val="800000"/>
                </a:solidFill>
              </a:rPr>
              <a:t>held together by weak van  </a:t>
            </a:r>
            <a:r>
              <a:rPr lang="en-NZ" sz="2000" b="1" dirty="0" err="1">
                <a:solidFill>
                  <a:srgbClr val="800000"/>
                </a:solidFill>
              </a:rPr>
              <a:t>der</a:t>
            </a:r>
            <a:r>
              <a:rPr lang="en-NZ" sz="2000" b="1" dirty="0">
                <a:solidFill>
                  <a:srgbClr val="800000"/>
                </a:solidFill>
              </a:rPr>
              <a:t> Waals forces</a:t>
            </a:r>
            <a:r>
              <a:rPr lang="en-NZ" sz="2000" b="1" dirty="0"/>
              <a:t> and have </a:t>
            </a:r>
            <a:r>
              <a:rPr lang="en-NZ" sz="2000" b="1" dirty="0">
                <a:solidFill>
                  <a:srgbClr val="800000"/>
                </a:solidFill>
              </a:rPr>
              <a:t>delocalised  electrons</a:t>
            </a:r>
            <a:r>
              <a:rPr lang="en-NZ" sz="2000" b="1" dirty="0"/>
              <a:t> between them. </a:t>
            </a:r>
          </a:p>
          <a:p>
            <a:endParaRPr lang="en-NZ" sz="2000" b="1" dirty="0"/>
          </a:p>
          <a:p>
            <a:r>
              <a:rPr lang="en-NZ" sz="2000" b="1" dirty="0">
                <a:solidFill>
                  <a:srgbClr val="003300"/>
                </a:solidFill>
              </a:rPr>
              <a:t>*this is very unusual and graphite is the </a:t>
            </a:r>
            <a:r>
              <a:rPr lang="en-NZ" sz="2000" b="1" u="sng" dirty="0">
                <a:solidFill>
                  <a:srgbClr val="003300"/>
                </a:solidFill>
              </a:rPr>
              <a:t>only</a:t>
            </a:r>
            <a:r>
              <a:rPr lang="en-NZ" sz="2000" b="1" dirty="0">
                <a:solidFill>
                  <a:srgbClr val="003300"/>
                </a:solidFill>
              </a:rPr>
              <a:t> non-metal to conduct electricity</a:t>
            </a:r>
            <a:endParaRPr lang="en-GB" sz="2000" b="1" dirty="0">
              <a:solidFill>
                <a:srgbClr val="800000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752600" y="0"/>
            <a:ext cx="56388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Covalent Solids</a:t>
            </a:r>
          </a:p>
        </p:txBody>
      </p:sp>
      <p:pic>
        <p:nvPicPr>
          <p:cNvPr id="1026" name="Picture 2" descr="http://sci.waikato.ac.nz/farm/images/grap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90" y="3692274"/>
            <a:ext cx="4419600" cy="3165726"/>
          </a:xfrm>
          <a:prstGeom prst="rect">
            <a:avLst/>
          </a:prstGeom>
          <a:noFill/>
        </p:spPr>
      </p:pic>
      <p:pic>
        <p:nvPicPr>
          <p:cNvPr id="1028" name="Picture 4" descr="https://encrypted-tbn1.gstatic.com/images?q=tbn:ANd9GcScHGh2rXwXdE3yscUbSaQW3UnC6iVs65M3w3hCms7lxvYJxi_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9095" y="3754578"/>
            <a:ext cx="4191000" cy="3124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364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0"/>
            <a:ext cx="5638800" cy="52647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Covalent Solids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77394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3200" b="1" dirty="0">
                <a:solidFill>
                  <a:srgbClr val="C00000"/>
                </a:solidFill>
              </a:rPr>
              <a:t>3-D covalent network solids </a:t>
            </a:r>
            <a:r>
              <a:rPr lang="en-NZ" sz="2000" b="1" dirty="0"/>
              <a:t>are made of atoms held together by strong covalent bonds. </a:t>
            </a:r>
            <a:r>
              <a:rPr lang="en-NZ" sz="2000" b="1" dirty="0">
                <a:solidFill>
                  <a:srgbClr val="C00000"/>
                </a:solidFill>
              </a:rPr>
              <a:t>Diamond</a:t>
            </a:r>
            <a:r>
              <a:rPr lang="en-NZ" sz="2000" b="1" dirty="0"/>
              <a:t> and silica (silicon dioxide) are two examples of covalent network solids. Diamond is the strongest substance known to man.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33400" y="2221744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NZ" sz="2000" b="1" dirty="0">
                <a:solidFill>
                  <a:srgbClr val="800000"/>
                </a:solidFill>
              </a:rPr>
              <a:t>Covalent network solids </a:t>
            </a:r>
            <a:r>
              <a:rPr lang="en-NZ" sz="2000" b="1" dirty="0"/>
              <a:t>have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NZ" sz="2000" b="1" dirty="0">
                <a:solidFill>
                  <a:srgbClr val="800000"/>
                </a:solidFill>
              </a:rPr>
              <a:t>High MP </a:t>
            </a:r>
            <a:r>
              <a:rPr lang="en-NZ" sz="2000" b="1" dirty="0"/>
              <a:t>(strong covalent bonds hold atoms in place)</a:t>
            </a:r>
            <a:endParaRPr lang="en-NZ" sz="2000" b="1" dirty="0"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NZ" sz="2000" b="1" dirty="0">
                <a:solidFill>
                  <a:srgbClr val="800000"/>
                </a:solidFill>
              </a:rPr>
              <a:t>Do not conduct electricity </a:t>
            </a:r>
            <a:r>
              <a:rPr lang="en-NZ" sz="2000" b="1" dirty="0"/>
              <a:t>(all electrons held in covalent bonds)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NZ" sz="2000" b="1" dirty="0">
                <a:solidFill>
                  <a:srgbClr val="800000"/>
                </a:solidFill>
              </a:rPr>
              <a:t>Very hard/strong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NZ" sz="2000" b="1" dirty="0">
                <a:solidFill>
                  <a:srgbClr val="800000"/>
                </a:solidFill>
              </a:rPr>
              <a:t>Insoluble</a:t>
            </a:r>
            <a:r>
              <a:rPr lang="en-NZ" sz="2000" b="1" dirty="0"/>
              <a:t> in any solvent</a:t>
            </a:r>
            <a:endParaRPr lang="en-GB" sz="2000" b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946543"/>
            <a:ext cx="3244956" cy="269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 descr="http://www.green-planet-solar-energy.com/images/silicon-dioxide-lattic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283528"/>
            <a:ext cx="3810000" cy="336195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0" y="45720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Diamond</a:t>
            </a:r>
          </a:p>
        </p:txBody>
      </p:sp>
    </p:spTree>
    <p:extLst>
      <p:ext uri="{BB962C8B-B14F-4D97-AF65-F5344CB8AC3E}">
        <p14:creationId xmlns:p14="http://schemas.microsoft.com/office/powerpoint/2010/main" val="1702235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047522" y="119141"/>
            <a:ext cx="59779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Types of Crystal Solid </a:t>
            </a: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(Molecular)</a:t>
            </a:r>
            <a:endParaRPr lang="en-US" altLang="zh-CN" sz="2800" b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6579" y="889516"/>
            <a:ext cx="6726521" cy="2382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algn="l"/>
            <a:r>
              <a:rPr lang="en-US" altLang="zh-CN" sz="2800" b="1" u="sng" dirty="0">
                <a:ea typeface="宋体" charset="-122"/>
              </a:rPr>
              <a:t>Molecular Crystals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altLang="zh-CN" sz="2800" dirty="0">
                <a:ea typeface="宋体" charset="-122"/>
              </a:rPr>
              <a:t>Lattice points occupied by molecules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altLang="zh-CN" sz="2800" dirty="0">
                <a:ea typeface="宋体" charset="-122"/>
              </a:rPr>
              <a:t>Held together by intermolecular forces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altLang="zh-CN" sz="2800" dirty="0">
                <a:ea typeface="宋体" charset="-122"/>
              </a:rPr>
              <a:t>Soft, low melting point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altLang="zh-CN" sz="2800" dirty="0">
                <a:ea typeface="宋体" charset="-122"/>
              </a:rPr>
              <a:t>Poor conductor of heat and electricity</a:t>
            </a:r>
          </a:p>
        </p:txBody>
      </p:sp>
      <p:pic>
        <p:nvPicPr>
          <p:cNvPr id="28677" name="Picture 1027" descr="Pg 474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8073" y="3519054"/>
            <a:ext cx="282733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381000" y="457200"/>
            <a:ext cx="56388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Molecular solids</a:t>
            </a:r>
          </a:p>
        </p:txBody>
      </p:sp>
      <p:sp>
        <p:nvSpPr>
          <p:cNvPr id="3" name="Rectangle 1027"/>
          <p:cNvSpPr>
            <a:spLocks noChangeArrowheads="1"/>
          </p:cNvSpPr>
          <p:nvPr/>
        </p:nvSpPr>
        <p:spPr bwMode="auto">
          <a:xfrm>
            <a:off x="0" y="144780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</a:rPr>
              <a:t>A </a:t>
            </a:r>
            <a:r>
              <a:rPr lang="en-US" sz="2000" b="1" dirty="0">
                <a:solidFill>
                  <a:srgbClr val="800080"/>
                </a:solidFill>
              </a:rPr>
              <a:t>molecular solid</a:t>
            </a:r>
            <a:r>
              <a:rPr lang="en-US" sz="2000" b="1" dirty="0">
                <a:solidFill>
                  <a:schemeClr val="tx1"/>
                </a:solidFill>
              </a:rPr>
              <a:t> is a solid that consists of atoms or molecules held together by weak intermolecular forces.</a:t>
            </a:r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228600" y="2362200"/>
            <a:ext cx="89154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sz="2000" b="1" dirty="0">
                <a:solidFill>
                  <a:schemeClr val="tx1"/>
                </a:solidFill>
              </a:rPr>
              <a:t>Many solids are of this type.</a:t>
            </a:r>
          </a:p>
          <a:p>
            <a:pPr>
              <a:buFontTx/>
              <a:buBlip>
                <a:blip r:embed="rId2"/>
              </a:buBlip>
            </a:pPr>
            <a:r>
              <a:rPr lang="en-US" sz="2000" b="1" dirty="0">
                <a:solidFill>
                  <a:srgbClr val="000000"/>
                </a:solidFill>
              </a:rPr>
              <a:t>Soft, low melting point, volatile, electrical insulators, poor thermal fusion.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buFontTx/>
              <a:buBlip>
                <a:blip r:embed="rId2"/>
              </a:buBlip>
            </a:pPr>
            <a:r>
              <a:rPr lang="en-US" sz="2000" b="1" dirty="0">
                <a:solidFill>
                  <a:schemeClr val="tx1"/>
                </a:solidFill>
              </a:rPr>
              <a:t>Examples: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Solid neon (melting point of -248</a:t>
            </a:r>
            <a:r>
              <a:rPr lang="en-US" sz="2000" b="1" baseline="30000" dirty="0">
                <a:solidFill>
                  <a:srgbClr val="C00000"/>
                </a:solidFill>
              </a:rPr>
              <a:t>o</a:t>
            </a:r>
            <a:r>
              <a:rPr lang="en-US" sz="2000" b="1" dirty="0">
                <a:solidFill>
                  <a:srgbClr val="C00000"/>
                </a:solidFill>
              </a:rPr>
              <a:t>C), Solid CO</a:t>
            </a:r>
            <a:r>
              <a:rPr lang="en-US" sz="2000" b="1" baseline="-25000" dirty="0">
                <a:solidFill>
                  <a:srgbClr val="C00000"/>
                </a:solidFill>
              </a:rPr>
              <a:t>2</a:t>
            </a:r>
            <a:r>
              <a:rPr lang="en-US" sz="2000" b="1" dirty="0">
                <a:solidFill>
                  <a:srgbClr val="C00000"/>
                </a:solidFill>
              </a:rPr>
              <a:t> (dry ice), Solid H</a:t>
            </a:r>
            <a:r>
              <a:rPr lang="en-US" sz="2000" b="1" baseline="-25000" dirty="0">
                <a:solidFill>
                  <a:srgbClr val="C00000"/>
                </a:solidFill>
              </a:rPr>
              <a:t>2</a:t>
            </a:r>
            <a:r>
              <a:rPr lang="en-US" sz="2000" b="1" dirty="0">
                <a:solidFill>
                  <a:srgbClr val="C00000"/>
                </a:solidFill>
              </a:rPr>
              <a:t>O (ice)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Iodine, Sugar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4655127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NZ" sz="2000" b="1" dirty="0">
                <a:solidFill>
                  <a:srgbClr val="800000"/>
                </a:solidFill>
              </a:rPr>
              <a:t>In non-polar</a:t>
            </a:r>
            <a:r>
              <a:rPr lang="en-NZ" sz="2000" b="1" dirty="0"/>
              <a:t> molecules, the inter- molecular forces are </a:t>
            </a:r>
            <a:r>
              <a:rPr lang="en-NZ" sz="2000" b="1" dirty="0">
                <a:solidFill>
                  <a:srgbClr val="800000"/>
                </a:solidFill>
              </a:rPr>
              <a:t>only weak van </a:t>
            </a:r>
            <a:r>
              <a:rPr lang="en-NZ" sz="2000" b="1" dirty="0" err="1">
                <a:solidFill>
                  <a:srgbClr val="800000"/>
                </a:solidFill>
              </a:rPr>
              <a:t>der</a:t>
            </a:r>
            <a:r>
              <a:rPr lang="en-NZ" sz="2000" b="1" dirty="0">
                <a:solidFill>
                  <a:srgbClr val="800000"/>
                </a:solidFill>
              </a:rPr>
              <a:t> Waals forces.</a:t>
            </a:r>
          </a:p>
          <a:p>
            <a:pPr>
              <a:lnSpc>
                <a:spcPct val="80000"/>
              </a:lnSpc>
            </a:pPr>
            <a:endParaRPr lang="en-NZ" sz="2000" dirty="0"/>
          </a:p>
          <a:p>
            <a:pPr>
              <a:buFont typeface="Wingdings" pitchFamily="2" charset="2"/>
              <a:buChar char="Ø"/>
            </a:pPr>
            <a:r>
              <a:rPr lang="en-NZ" sz="2000" b="1" dirty="0">
                <a:solidFill>
                  <a:srgbClr val="C00000"/>
                </a:solidFill>
              </a:rPr>
              <a:t>Polar molecules </a:t>
            </a:r>
            <a:r>
              <a:rPr lang="en-NZ" sz="2000" b="1" dirty="0"/>
              <a:t>have dipoles  and so have </a:t>
            </a:r>
            <a:r>
              <a:rPr lang="en-NZ" sz="2000" b="1" dirty="0">
                <a:solidFill>
                  <a:srgbClr val="800000"/>
                </a:solidFill>
              </a:rPr>
              <a:t>slightly stronger attractions</a:t>
            </a:r>
            <a:r>
              <a:rPr lang="en-NZ" sz="2000" b="1" dirty="0"/>
              <a:t> between them  meaning that the </a:t>
            </a:r>
            <a:r>
              <a:rPr lang="en-NZ" sz="2000" b="1" dirty="0">
                <a:solidFill>
                  <a:srgbClr val="800000"/>
                </a:solidFill>
              </a:rPr>
              <a:t>melting point of  a polar molecular solid is a little higher</a:t>
            </a:r>
            <a:r>
              <a:rPr lang="en-NZ" sz="2000" b="1" dirty="0"/>
              <a:t> because more energy is  needed to overcome the slightly stronger forces.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0434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84225" y="11826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u="sng">
                <a:latin typeface="Arial" pitchFamily="34" charset="0"/>
              </a:rPr>
              <a:t>Examples</a:t>
            </a:r>
            <a:endParaRPr lang="en-US" altLang="zh-TW">
              <a:latin typeface="Arial" pitchFamily="34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733800" y="1489075"/>
            <a:ext cx="2057400" cy="1863725"/>
            <a:chOff x="2352" y="938"/>
            <a:chExt cx="1296" cy="1174"/>
          </a:xfrm>
        </p:grpSpPr>
        <p:sp>
          <p:nvSpPr>
            <p:cNvPr id="16392" name="AutoShape 8"/>
            <p:cNvSpPr>
              <a:spLocks noChangeArrowheads="1"/>
            </p:cNvSpPr>
            <p:nvPr/>
          </p:nvSpPr>
          <p:spPr bwMode="auto">
            <a:xfrm>
              <a:off x="2496" y="1610"/>
              <a:ext cx="1008" cy="502"/>
            </a:xfrm>
            <a:prstGeom prst="rightArrow">
              <a:avLst>
                <a:gd name="adj1" fmla="val 50000"/>
                <a:gd name="adj2" fmla="val 50199"/>
              </a:avLst>
            </a:prstGeom>
            <a:solidFill>
              <a:srgbClr val="FFFF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3300"/>
                </a:solidFill>
              </a:endParaRPr>
            </a:p>
          </p:txBody>
        </p:sp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2352" y="938"/>
              <a:ext cx="1296" cy="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900">
                  <a:latin typeface="Arial" pitchFamily="34" charset="0"/>
                </a:rPr>
                <a:t>forces of attraction between particles weaken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553200" y="1752600"/>
            <a:ext cx="457200" cy="533400"/>
            <a:chOff x="4128" y="1440"/>
            <a:chExt cx="288" cy="336"/>
          </a:xfrm>
        </p:grpSpPr>
        <p:sp>
          <p:nvSpPr>
            <p:cNvPr id="16394" name="Oval 10"/>
            <p:cNvSpPr>
              <a:spLocks noChangeArrowheads="1"/>
            </p:cNvSpPr>
            <p:nvPr/>
          </p:nvSpPr>
          <p:spPr bwMode="auto">
            <a:xfrm>
              <a:off x="4128" y="1440"/>
              <a:ext cx="192" cy="1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Oval 11"/>
            <p:cNvSpPr>
              <a:spLocks noChangeArrowheads="1"/>
            </p:cNvSpPr>
            <p:nvPr/>
          </p:nvSpPr>
          <p:spPr bwMode="auto">
            <a:xfrm>
              <a:off x="4224" y="1584"/>
              <a:ext cx="192" cy="1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 rot="-2840480">
            <a:off x="7086600" y="1790700"/>
            <a:ext cx="457200" cy="533400"/>
            <a:chOff x="4128" y="1440"/>
            <a:chExt cx="288" cy="336"/>
          </a:xfrm>
        </p:grpSpPr>
        <p:sp>
          <p:nvSpPr>
            <p:cNvPr id="16398" name="Oval 14"/>
            <p:cNvSpPr>
              <a:spLocks noChangeArrowheads="1"/>
            </p:cNvSpPr>
            <p:nvPr/>
          </p:nvSpPr>
          <p:spPr bwMode="auto">
            <a:xfrm>
              <a:off x="4128" y="1440"/>
              <a:ext cx="192" cy="1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Oval 15"/>
            <p:cNvSpPr>
              <a:spLocks noChangeArrowheads="1"/>
            </p:cNvSpPr>
            <p:nvPr/>
          </p:nvSpPr>
          <p:spPr bwMode="auto">
            <a:xfrm>
              <a:off x="4224" y="1584"/>
              <a:ext cx="192" cy="1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 rot="-2256728">
            <a:off x="7239000" y="2209800"/>
            <a:ext cx="457200" cy="533400"/>
            <a:chOff x="4128" y="1440"/>
            <a:chExt cx="288" cy="336"/>
          </a:xfrm>
        </p:grpSpPr>
        <p:sp>
          <p:nvSpPr>
            <p:cNvPr id="16401" name="Oval 17"/>
            <p:cNvSpPr>
              <a:spLocks noChangeArrowheads="1"/>
            </p:cNvSpPr>
            <p:nvPr/>
          </p:nvSpPr>
          <p:spPr bwMode="auto">
            <a:xfrm>
              <a:off x="4128" y="1440"/>
              <a:ext cx="192" cy="1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Oval 18"/>
            <p:cNvSpPr>
              <a:spLocks noChangeArrowheads="1"/>
            </p:cNvSpPr>
            <p:nvPr/>
          </p:nvSpPr>
          <p:spPr bwMode="auto">
            <a:xfrm>
              <a:off x="4224" y="1584"/>
              <a:ext cx="192" cy="1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 rot="-5552726">
            <a:off x="7658100" y="1866900"/>
            <a:ext cx="457200" cy="533400"/>
            <a:chOff x="4128" y="1440"/>
            <a:chExt cx="288" cy="336"/>
          </a:xfrm>
        </p:grpSpPr>
        <p:sp>
          <p:nvSpPr>
            <p:cNvPr id="16404" name="Oval 20"/>
            <p:cNvSpPr>
              <a:spLocks noChangeArrowheads="1"/>
            </p:cNvSpPr>
            <p:nvPr/>
          </p:nvSpPr>
          <p:spPr bwMode="auto">
            <a:xfrm>
              <a:off x="4128" y="1440"/>
              <a:ext cx="192" cy="1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Oval 21"/>
            <p:cNvSpPr>
              <a:spLocks noChangeArrowheads="1"/>
            </p:cNvSpPr>
            <p:nvPr/>
          </p:nvSpPr>
          <p:spPr bwMode="auto">
            <a:xfrm>
              <a:off x="4224" y="1584"/>
              <a:ext cx="192" cy="1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3657600" y="3429000"/>
            <a:ext cx="26304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chemeClr val="accent2"/>
                </a:solidFill>
                <a:latin typeface="Arial" pitchFamily="34" charset="0"/>
              </a:rPr>
              <a:t>(by increasing the temp.)</a:t>
            </a:r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5943600" y="3733800"/>
            <a:ext cx="2895600" cy="2101850"/>
            <a:chOff x="3744" y="2496"/>
            <a:chExt cx="1824" cy="1324"/>
          </a:xfrm>
        </p:grpSpPr>
        <p:sp>
          <p:nvSpPr>
            <p:cNvPr id="16409" name="AutoShape 25"/>
            <p:cNvSpPr>
              <a:spLocks noChangeArrowheads="1"/>
            </p:cNvSpPr>
            <p:nvPr/>
          </p:nvSpPr>
          <p:spPr bwMode="auto">
            <a:xfrm rot="10849204">
              <a:off x="4032" y="2496"/>
              <a:ext cx="812" cy="864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Text Box 26"/>
            <p:cNvSpPr txBox="1">
              <a:spLocks noChangeArrowheads="1"/>
            </p:cNvSpPr>
            <p:nvPr/>
          </p:nvSpPr>
          <p:spPr bwMode="auto">
            <a:xfrm>
              <a:off x="3744" y="3398"/>
              <a:ext cx="1824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900">
                  <a:latin typeface="Arial" pitchFamily="34" charset="0"/>
                </a:rPr>
                <a:t>forces of attraction between particles broken</a:t>
              </a:r>
            </a:p>
          </p:txBody>
        </p:sp>
      </p:grp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5630863" y="5781675"/>
            <a:ext cx="3357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accent2"/>
                </a:solidFill>
                <a:latin typeface="Arial" pitchFamily="34" charset="0"/>
              </a:rPr>
              <a:t>(by further raising the temp.)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4038600" y="4343400"/>
            <a:ext cx="457200" cy="533400"/>
            <a:chOff x="4128" y="1440"/>
            <a:chExt cx="288" cy="336"/>
          </a:xfrm>
        </p:grpSpPr>
        <p:sp>
          <p:nvSpPr>
            <p:cNvPr id="16413" name="Oval 29"/>
            <p:cNvSpPr>
              <a:spLocks noChangeArrowheads="1"/>
            </p:cNvSpPr>
            <p:nvPr/>
          </p:nvSpPr>
          <p:spPr bwMode="auto">
            <a:xfrm>
              <a:off x="4128" y="1440"/>
              <a:ext cx="192" cy="1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Oval 30"/>
            <p:cNvSpPr>
              <a:spLocks noChangeArrowheads="1"/>
            </p:cNvSpPr>
            <p:nvPr/>
          </p:nvSpPr>
          <p:spPr bwMode="auto">
            <a:xfrm>
              <a:off x="4224" y="1584"/>
              <a:ext cx="192" cy="1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 rot="-3828739">
            <a:off x="5410200" y="4495800"/>
            <a:ext cx="457200" cy="533400"/>
            <a:chOff x="4128" y="1440"/>
            <a:chExt cx="288" cy="336"/>
          </a:xfrm>
        </p:grpSpPr>
        <p:sp>
          <p:nvSpPr>
            <p:cNvPr id="16416" name="Oval 32"/>
            <p:cNvSpPr>
              <a:spLocks noChangeArrowheads="1"/>
            </p:cNvSpPr>
            <p:nvPr/>
          </p:nvSpPr>
          <p:spPr bwMode="auto">
            <a:xfrm>
              <a:off x="4128" y="1440"/>
              <a:ext cx="192" cy="1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Oval 33"/>
            <p:cNvSpPr>
              <a:spLocks noChangeArrowheads="1"/>
            </p:cNvSpPr>
            <p:nvPr/>
          </p:nvSpPr>
          <p:spPr bwMode="auto">
            <a:xfrm>
              <a:off x="4224" y="1584"/>
              <a:ext cx="192" cy="1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 rot="-4599084">
            <a:off x="4457700" y="5524500"/>
            <a:ext cx="457200" cy="533400"/>
            <a:chOff x="4128" y="1440"/>
            <a:chExt cx="288" cy="336"/>
          </a:xfrm>
        </p:grpSpPr>
        <p:sp>
          <p:nvSpPr>
            <p:cNvPr id="16419" name="Oval 35"/>
            <p:cNvSpPr>
              <a:spLocks noChangeArrowheads="1"/>
            </p:cNvSpPr>
            <p:nvPr/>
          </p:nvSpPr>
          <p:spPr bwMode="auto">
            <a:xfrm>
              <a:off x="4128" y="1440"/>
              <a:ext cx="192" cy="1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Oval 36"/>
            <p:cNvSpPr>
              <a:spLocks noChangeArrowheads="1"/>
            </p:cNvSpPr>
            <p:nvPr/>
          </p:nvSpPr>
          <p:spPr bwMode="auto">
            <a:xfrm>
              <a:off x="4224" y="1584"/>
              <a:ext cx="192" cy="1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647505" y="4515819"/>
            <a:ext cx="2133600" cy="71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dirty="0">
                <a:solidFill>
                  <a:schemeClr val="tx2">
                    <a:lumMod val="65000"/>
                  </a:schemeClr>
                </a:solidFill>
                <a:latin typeface="Arial" pitchFamily="34" charset="0"/>
              </a:rPr>
              <a:t>solid iodine</a:t>
            </a:r>
            <a:br>
              <a:rPr lang="en-US" altLang="zh-TW" sz="2000" dirty="0">
                <a:solidFill>
                  <a:schemeClr val="tx2">
                    <a:lumMod val="65000"/>
                  </a:schemeClr>
                </a:solidFill>
                <a:latin typeface="Arial" pitchFamily="34" charset="0"/>
              </a:rPr>
            </a:br>
            <a:r>
              <a:rPr lang="en-US" altLang="zh-TW" sz="2000" dirty="0">
                <a:solidFill>
                  <a:schemeClr val="tx2">
                    <a:lumMod val="65000"/>
                  </a:schemeClr>
                </a:solidFill>
                <a:latin typeface="Arial" pitchFamily="34" charset="0"/>
              </a:rPr>
              <a:t>(at room temp.)</a:t>
            </a:r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6629400" y="2971800"/>
            <a:ext cx="18288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dirty="0">
                <a:solidFill>
                  <a:schemeClr val="tx2">
                    <a:lumMod val="65000"/>
                  </a:schemeClr>
                </a:solidFill>
                <a:latin typeface="Arial" pitchFamily="34" charset="0"/>
              </a:rPr>
              <a:t>liquid iodine</a:t>
            </a:r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2286000" y="5638800"/>
            <a:ext cx="1828800" cy="71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dirty="0">
                <a:solidFill>
                  <a:schemeClr val="tx2">
                    <a:lumMod val="65000"/>
                  </a:schemeClr>
                </a:solidFill>
                <a:latin typeface="Arial" pitchFamily="34" charset="0"/>
              </a:rPr>
              <a:t>Gaseous iodine</a:t>
            </a:r>
          </a:p>
        </p:txBody>
      </p:sp>
      <p:pic>
        <p:nvPicPr>
          <p:cNvPr id="16427" name="Picture 43" descr="\\Pc-server\-trans&amp;sum-\Mandy\AL-CHEM-1-PPT-NEW\fi12-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2663825" cy="2857500"/>
          </a:xfrm>
          <a:prstGeom prst="rect">
            <a:avLst/>
          </a:prstGeom>
          <a:noFill/>
        </p:spPr>
      </p:pic>
      <p:sp>
        <p:nvSpPr>
          <p:cNvPr id="38" name="Rectangle 1026"/>
          <p:cNvSpPr txBox="1">
            <a:spLocks noChangeArrowheads="1"/>
          </p:cNvSpPr>
          <p:nvPr/>
        </p:nvSpPr>
        <p:spPr>
          <a:xfrm>
            <a:off x="1066800" y="0"/>
            <a:ext cx="56388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Molecular solids</a:t>
            </a:r>
          </a:p>
        </p:txBody>
      </p:sp>
    </p:spTree>
    <p:extLst>
      <p:ext uri="{BB962C8B-B14F-4D97-AF65-F5344CB8AC3E}">
        <p14:creationId xmlns:p14="http://schemas.microsoft.com/office/powerpoint/2010/main" val="2144352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7" grpId="0" autoUpdateAnimBg="0"/>
      <p:bldP spid="16411" grpId="0" autoUpdateAnimBg="0"/>
      <p:bldP spid="16423" grpId="0" animBg="1" autoUpdateAnimBg="0"/>
      <p:bldP spid="1642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6"/>
          <p:cNvSpPr txBox="1">
            <a:spLocks noChangeArrowheads="1"/>
          </p:cNvSpPr>
          <p:nvPr/>
        </p:nvSpPr>
        <p:spPr>
          <a:xfrm>
            <a:off x="1066800" y="0"/>
            <a:ext cx="56388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Molecular solids</a:t>
            </a:r>
          </a:p>
        </p:txBody>
      </p:sp>
      <p:pic>
        <p:nvPicPr>
          <p:cNvPr id="29698" name="Picture 2" descr="http://media-2.web.britannica.com/eb-media/45/7345-004-5AC1E95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95400"/>
            <a:ext cx="4082813" cy="472440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" y="685800"/>
            <a:ext cx="3606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Ice ( solid form of water) :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143000"/>
            <a:ext cx="4572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Each oxygen atom inside the ice hexagonal lattice is surrounded by four other oxygen atoms in a tetrahedral arrangement.  </a:t>
            </a:r>
          </a:p>
          <a:p>
            <a:pPr algn="just"/>
            <a:r>
              <a:rPr lang="en-US" b="1" dirty="0"/>
              <a:t>The distance between oxygens is approximately 2.75 Angstroms.   The hydrogen atoms in ice are arranged following the following  manner: 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 1) two protons are close (about 0.98A) to each oxygen atom, much like in a free water molecule; </a:t>
            </a:r>
          </a:p>
          <a:p>
            <a:pPr algn="just"/>
            <a:endParaRPr lang="en-US" sz="800" b="1" dirty="0"/>
          </a:p>
          <a:p>
            <a:pPr algn="just"/>
            <a:r>
              <a:rPr lang="en-US" b="1" dirty="0"/>
              <a:t>2) each H</a:t>
            </a:r>
            <a:r>
              <a:rPr lang="en-US" b="1" baseline="-25000" dirty="0"/>
              <a:t>2</a:t>
            </a:r>
            <a:r>
              <a:rPr lang="en-US" b="1" dirty="0"/>
              <a:t>0 molecule is oriented so that the two protons point toward two adjacent oxygen atoms; </a:t>
            </a:r>
          </a:p>
          <a:p>
            <a:pPr algn="just"/>
            <a:endParaRPr lang="en-US" sz="800" b="1" dirty="0"/>
          </a:p>
          <a:p>
            <a:pPr algn="just"/>
            <a:r>
              <a:rPr lang="en-US" b="1" dirty="0"/>
              <a:t>3) there is only one proton between two adjacent oxygen atoms; </a:t>
            </a:r>
          </a:p>
          <a:p>
            <a:pPr algn="just"/>
            <a:endParaRPr lang="en-US" sz="800" b="1" dirty="0"/>
          </a:p>
          <a:p>
            <a:pPr algn="just"/>
            <a:r>
              <a:rPr lang="en-US" b="1" dirty="0"/>
              <a:t>4) under ordinary conditions any of the large number of possible configurations is equally probable.</a:t>
            </a:r>
          </a:p>
        </p:txBody>
      </p:sp>
    </p:spTree>
    <p:extLst>
      <p:ext uri="{BB962C8B-B14F-4D97-AF65-F5344CB8AC3E}">
        <p14:creationId xmlns:p14="http://schemas.microsoft.com/office/powerpoint/2010/main" val="401504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947" y="1524000"/>
            <a:ext cx="8721969" cy="325901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Solids consist of atoms, molecules or ions packed very closely together. The forces that hold them in place give rise to distinctive properties of the various kinds of solid.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True solid must have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 definite and sharp melting point.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 definite heat of fusion.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the heat energy required to melt a crystalline solid should have a fixed value.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 regular arrangement of particles i.e. ions, atoms or molecules.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295400"/>
            <a:ext cx="7772400" cy="144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The covalent bonds inside the molecules are very strong. The molecules don't break apart easily. However the forces attracting neighbouring molecules to each other are very weak. It is therefore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very easy to separate molecules from one another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: e.g. ammonia</a:t>
            </a:r>
            <a:b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</a:b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 </a:t>
            </a:r>
            <a:b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</a:b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33400" y="4987637"/>
            <a:ext cx="7924800" cy="15240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cs typeface="Arial" pitchFamily="34" charset="0"/>
              </a:rPr>
              <a:t>When a molecular solid melts, it is the forces between the molecules which are broken. </a:t>
            </a:r>
            <a:r>
              <a:rPr lang="en-GB" sz="2000" b="1" dirty="0">
                <a:solidFill>
                  <a:srgbClr val="C00000"/>
                </a:solidFill>
                <a:cs typeface="Arial" pitchFamily="34" charset="0"/>
              </a:rPr>
              <a:t>Very little energy is needed </a:t>
            </a:r>
            <a:r>
              <a:rPr lang="en-GB" sz="2000" b="1" dirty="0">
                <a:solidFill>
                  <a:srgbClr val="000000"/>
                </a:solidFill>
                <a:cs typeface="Arial" pitchFamily="34" charset="0"/>
              </a:rPr>
              <a:t>to make this happen, so molecular solids have low melting points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6" descr="ammonia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38425" y="2974831"/>
            <a:ext cx="3714750" cy="1781175"/>
          </a:xfrm>
          <a:prstGeom prst="rect">
            <a:avLst/>
          </a:prstGeom>
          <a:noFill/>
        </p:spPr>
      </p:pic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1143000" y="228600"/>
            <a:ext cx="56388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Molecular solids</a:t>
            </a:r>
          </a:p>
        </p:txBody>
      </p:sp>
    </p:spTree>
    <p:extLst>
      <p:ext uri="{BB962C8B-B14F-4D97-AF65-F5344CB8AC3E}">
        <p14:creationId xmlns:p14="http://schemas.microsoft.com/office/powerpoint/2010/main" val="32320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913240" y="132995"/>
            <a:ext cx="56188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Types of Crystal Solid (</a:t>
            </a: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Metallic)</a:t>
            </a:r>
            <a:endParaRPr lang="en-US" altLang="zh-CN" sz="2800" b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12724" y="739343"/>
            <a:ext cx="8931276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/>
            <a:r>
              <a:rPr lang="en-US" altLang="zh-CN" sz="2400" b="1" u="sng" dirty="0">
                <a:ea typeface="宋体" charset="-122"/>
              </a:rPr>
              <a:t>Metallic Crystals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altLang="zh-CN" sz="2400" dirty="0">
                <a:ea typeface="宋体" charset="-122"/>
              </a:rPr>
              <a:t>Lattice points occupied by metal atoms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altLang="zh-CN" sz="2400" dirty="0">
                <a:ea typeface="宋体" charset="-122"/>
              </a:rPr>
              <a:t>Held together by metallic bonds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altLang="zh-CN" sz="2400" dirty="0">
                <a:ea typeface="宋体" charset="-122"/>
              </a:rPr>
              <a:t>Soft to hard, low to high melting point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altLang="zh-CN" sz="2400" dirty="0">
                <a:ea typeface="宋体" charset="-122"/>
              </a:rPr>
              <a:t>Good conductors of heat and electricity</a:t>
            </a:r>
          </a:p>
        </p:txBody>
      </p:sp>
      <p:pic>
        <p:nvPicPr>
          <p:cNvPr id="29701" name="Picture 6" descr="f11_30l"/>
          <p:cNvPicPr>
            <a:picLocks noChangeAspect="1" noChangeArrowheads="1"/>
          </p:cNvPicPr>
          <p:nvPr/>
        </p:nvPicPr>
        <p:blipFill>
          <a:blip r:embed="rId2"/>
          <a:srcRect l="17999" t="12000" r="15750"/>
          <a:stretch>
            <a:fillRect/>
          </a:stretch>
        </p:blipFill>
        <p:spPr bwMode="auto">
          <a:xfrm>
            <a:off x="4502150" y="3200400"/>
            <a:ext cx="3533775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854450" y="2859088"/>
            <a:ext cx="4827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Cross Section of a Metallic Crystal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3302000"/>
            <a:ext cx="3606800" cy="822325"/>
            <a:chOff x="816" y="2080"/>
            <a:chExt cx="2272" cy="518"/>
          </a:xfrm>
        </p:grpSpPr>
        <p:sp>
          <p:nvSpPr>
            <p:cNvPr id="28682" name="Line 8"/>
            <p:cNvSpPr>
              <a:spLocks noChangeShapeType="1"/>
            </p:cNvSpPr>
            <p:nvPr/>
          </p:nvSpPr>
          <p:spPr bwMode="auto">
            <a:xfrm>
              <a:off x="1936" y="2336"/>
              <a:ext cx="11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Text Box 10"/>
            <p:cNvSpPr txBox="1">
              <a:spLocks noChangeArrowheads="1"/>
            </p:cNvSpPr>
            <p:nvPr/>
          </p:nvSpPr>
          <p:spPr bwMode="auto">
            <a:xfrm>
              <a:off x="816" y="2080"/>
              <a:ext cx="119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nucleus &amp;</a:t>
              </a:r>
            </a:p>
            <a:p>
              <a:r>
                <a:rPr lang="en-US" altLang="zh-CN">
                  <a:ea typeface="宋体" charset="-122"/>
                </a:rPr>
                <a:t>inner shell e</a:t>
              </a:r>
              <a:r>
                <a:rPr lang="en-US" altLang="zh-CN" baseline="30000">
                  <a:ea typeface="宋体" charset="-122"/>
                </a:rPr>
                <a:t>-</a:t>
              </a:r>
              <a:endParaRPr lang="en-US" altLang="zh-CN">
                <a:ea typeface="宋体" charset="-122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371600" y="4572000"/>
            <a:ext cx="3632200" cy="822325"/>
            <a:chOff x="864" y="2880"/>
            <a:chExt cx="2288" cy="518"/>
          </a:xfrm>
        </p:grpSpPr>
        <p:sp>
          <p:nvSpPr>
            <p:cNvPr id="28680" name="Line 9"/>
            <p:cNvSpPr>
              <a:spLocks noChangeShapeType="1"/>
            </p:cNvSpPr>
            <p:nvPr/>
          </p:nvSpPr>
          <p:spPr bwMode="auto">
            <a:xfrm>
              <a:off x="2000" y="3152"/>
              <a:ext cx="11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Text Box 12"/>
            <p:cNvSpPr txBox="1">
              <a:spLocks noChangeArrowheads="1"/>
            </p:cNvSpPr>
            <p:nvPr/>
          </p:nvSpPr>
          <p:spPr bwMode="auto">
            <a:xfrm>
              <a:off x="864" y="2880"/>
              <a:ext cx="117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mobile “sea”</a:t>
              </a:r>
            </a:p>
            <a:p>
              <a:r>
                <a:rPr lang="en-US" altLang="zh-CN">
                  <a:ea typeface="宋体" charset="-122"/>
                </a:rPr>
                <a:t>of e</a:t>
              </a:r>
              <a:r>
                <a:rPr lang="en-US" altLang="zh-CN" baseline="30000">
                  <a:ea typeface="宋体" charset="-122"/>
                </a:rPr>
                <a:t>-</a:t>
              </a:r>
              <a:endParaRPr lang="en-US" altLang="zh-CN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561109" y="52120"/>
            <a:ext cx="56388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Metallic Solids</a:t>
            </a:r>
          </a:p>
        </p:txBody>
      </p:sp>
      <p:sp>
        <p:nvSpPr>
          <p:cNvPr id="3" name="Rectangle 1027"/>
          <p:cNvSpPr>
            <a:spLocks noChangeArrowheads="1"/>
          </p:cNvSpPr>
          <p:nvPr/>
        </p:nvSpPr>
        <p:spPr bwMode="auto">
          <a:xfrm>
            <a:off x="228600" y="1371600"/>
            <a:ext cx="5257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</a:rPr>
              <a:t>A </a:t>
            </a:r>
            <a:r>
              <a:rPr lang="en-US" sz="2000" b="1" dirty="0">
                <a:solidFill>
                  <a:srgbClr val="800080"/>
                </a:solidFill>
              </a:rPr>
              <a:t>metallic solid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is a solid that consists of positive metal ions held together by a surrounding “sea of electrons “(metallic bonding).</a:t>
            </a:r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0" y="3048000"/>
            <a:ext cx="83820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sz="2000" b="1" dirty="0">
                <a:solidFill>
                  <a:schemeClr val="tx1"/>
                </a:solidFill>
              </a:rPr>
              <a:t>In this kind of bonding, positively charged metal ions form the lattice which is submerged in the “sea of electrons”</a:t>
            </a:r>
          </a:p>
          <a:p>
            <a:r>
              <a:rPr lang="en-US" sz="2000" b="1" dirty="0"/>
              <a:t>Or, 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the metal ions occupy fixed position in the lattice  structure and they are surrounded by delocalized electrons.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rgbClr val="0000CC"/>
                </a:solidFill>
              </a:rPr>
              <a:t>Therefore, the intermolecular forces in metals must be rather strong.</a:t>
            </a:r>
          </a:p>
          <a:p>
            <a:endParaRPr lang="en-US" sz="2000" b="1" dirty="0">
              <a:solidFill>
                <a:srgbClr val="0000CC"/>
              </a:solidFill>
            </a:endParaRPr>
          </a:p>
          <a:p>
            <a:pPr>
              <a:buFontTx/>
              <a:buBlip>
                <a:blip r:embed="rId2"/>
              </a:buBlip>
            </a:pPr>
            <a:r>
              <a:rPr lang="en-US" sz="2000" b="1" dirty="0">
                <a:solidFill>
                  <a:srgbClr val="000000"/>
                </a:solidFill>
              </a:rPr>
              <a:t>Very soft to very hard, low to high melting point,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good conductors of electricity and heat. </a:t>
            </a:r>
          </a:p>
          <a:p>
            <a:pPr>
              <a:buFontTx/>
              <a:buBlip>
                <a:blip r:embed="rId2"/>
              </a:buBlip>
            </a:pPr>
            <a:r>
              <a:rPr lang="en-US" sz="2000" b="1" dirty="0">
                <a:solidFill>
                  <a:srgbClr val="000000"/>
                </a:solidFill>
              </a:rPr>
              <a:t>Metallic </a:t>
            </a:r>
            <a:r>
              <a:rPr lang="en-US" sz="2000" b="1" dirty="0" err="1">
                <a:solidFill>
                  <a:srgbClr val="000000"/>
                </a:solidFill>
              </a:rPr>
              <a:t>lustre</a:t>
            </a:r>
            <a:r>
              <a:rPr lang="en-US" sz="2000" b="1" dirty="0">
                <a:solidFill>
                  <a:srgbClr val="000000"/>
                </a:solidFill>
              </a:rPr>
              <a:t>, malleable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and ductile, moderate heats of fusion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buFontTx/>
              <a:buBlip>
                <a:blip r:embed="rId2"/>
              </a:buBlip>
            </a:pPr>
            <a:r>
              <a:rPr lang="en-US" sz="2000" b="1" dirty="0">
                <a:solidFill>
                  <a:schemeClr val="tx1"/>
                </a:solidFill>
              </a:rPr>
              <a:t>Examples include </a:t>
            </a:r>
            <a:r>
              <a:rPr lang="en-US" sz="2000" b="1" dirty="0">
                <a:solidFill>
                  <a:srgbClr val="C00000"/>
                </a:solidFill>
              </a:rPr>
              <a:t>iron, copper, and silver.</a:t>
            </a:r>
          </a:p>
        </p:txBody>
      </p:sp>
      <p:pic>
        <p:nvPicPr>
          <p:cNvPr id="5" name="Picture 5" descr="Metallic Bonding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762000"/>
            <a:ext cx="3230563" cy="2193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401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9050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b="1" dirty="0"/>
              <a:t>The strength of metallic bond varies and so consequently the melting and boiling points of different metals varies.</a:t>
            </a:r>
            <a:endParaRPr lang="en-GB" b="1" dirty="0"/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381000" y="457200"/>
            <a:ext cx="56388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Metallic Solids</a:t>
            </a:r>
          </a:p>
        </p:txBody>
      </p:sp>
      <p:sp>
        <p:nvSpPr>
          <p:cNvPr id="5" name="Rectangle 4"/>
          <p:cNvSpPr/>
          <p:nvPr/>
        </p:nvSpPr>
        <p:spPr>
          <a:xfrm>
            <a:off x="-152400" y="1295400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altLang="zh-TW" b="1" dirty="0">
                <a:latin typeface="Arial" pitchFamily="34" charset="0"/>
              </a:rPr>
              <a:t>The lattice is held by strong electrostatic attraction between the delocalized electrons and metallic </a:t>
            </a:r>
            <a:r>
              <a:rPr lang="en-US" altLang="zh-TW" b="1" dirty="0" err="1">
                <a:latin typeface="Arial" pitchFamily="34" charset="0"/>
              </a:rPr>
              <a:t>cations</a:t>
            </a:r>
            <a:r>
              <a:rPr lang="en-US" altLang="zh-TW" b="1" dirty="0">
                <a:latin typeface="Arial" pitchFamily="34" charset="0"/>
              </a:rPr>
              <a:t> known as </a:t>
            </a:r>
            <a:r>
              <a:rPr lang="en-US" altLang="zh-TW" b="1" dirty="0">
                <a:solidFill>
                  <a:schemeClr val="tx2"/>
                </a:solidFill>
                <a:latin typeface="Arial" pitchFamily="34" charset="0"/>
              </a:rPr>
              <a:t>metallic bonds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57200" y="3228975"/>
            <a:ext cx="7969250" cy="3313113"/>
            <a:chOff x="343" y="1468"/>
            <a:chExt cx="5020" cy="2087"/>
          </a:xfrm>
        </p:grpSpPr>
        <p:pic>
          <p:nvPicPr>
            <p:cNvPr id="8" name="Picture 4" descr="\\Pc-server\sci-projects\A-Level Chem (3rd Edition)\AL_Chem_Figure&amp;photo(gif)\Part4\Chap12\fi12-13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3" y="1468"/>
              <a:ext cx="4944" cy="1950"/>
            </a:xfrm>
            <a:prstGeom prst="rect">
              <a:avLst/>
            </a:prstGeom>
            <a:noFill/>
          </p:spPr>
        </p:pic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43" y="3322"/>
              <a:ext cx="50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b="1" dirty="0">
                  <a:solidFill>
                    <a:srgbClr val="339966"/>
                  </a:solidFill>
                  <a:latin typeface="Comic Sans MS" pitchFamily="66" charset="0"/>
                </a:rPr>
                <a:t>Illustration of the malleability and ductility of a metal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57200" y="2514600"/>
            <a:ext cx="83820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NZ" b="1" dirty="0">
                <a:solidFill>
                  <a:srgbClr val="800000"/>
                </a:solidFill>
              </a:rPr>
              <a:t>Malleable and ductile</a:t>
            </a:r>
            <a:r>
              <a:rPr lang="en-NZ" b="1" dirty="0"/>
              <a:t>  due to </a:t>
            </a:r>
            <a:r>
              <a:rPr lang="en-NZ" b="1" dirty="0">
                <a:solidFill>
                  <a:srgbClr val="800000"/>
                </a:solidFill>
              </a:rPr>
              <a:t>non-directional metallic bonds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NZ" b="1" dirty="0">
                <a:solidFill>
                  <a:srgbClr val="800000"/>
                </a:solidFill>
              </a:rPr>
              <a:t>Good conductors of heat and electricity</a:t>
            </a:r>
            <a:r>
              <a:rPr lang="en-NZ" b="1" dirty="0"/>
              <a:t> due to high density and mobile electrons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NZ" b="1" dirty="0">
                <a:solidFill>
                  <a:srgbClr val="800000"/>
                </a:solidFill>
              </a:rPr>
              <a:t>High melting and boiling points</a:t>
            </a:r>
            <a:r>
              <a:rPr lang="en-NZ" b="1" dirty="0"/>
              <a:t> due to strong metallic bonds</a:t>
            </a:r>
          </a:p>
        </p:txBody>
      </p:sp>
    </p:spTree>
    <p:extLst>
      <p:ext uri="{BB962C8B-B14F-4D97-AF65-F5344CB8AC3E}">
        <p14:creationId xmlns:p14="http://schemas.microsoft.com/office/powerpoint/2010/main" val="30158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814755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zh-CN" sz="2000" dirty="0" smtClean="0">
                <a:ea typeface="宋体" charset="-122"/>
              </a:rPr>
              <a:t> An </a:t>
            </a:r>
            <a:r>
              <a:rPr lang="en-US" altLang="zh-CN" sz="2000" b="1" i="1" dirty="0">
                <a:ea typeface="宋体" charset="-122"/>
              </a:rPr>
              <a:t>amorphous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b="1" i="1" dirty="0">
                <a:ea typeface="宋体" charset="-122"/>
              </a:rPr>
              <a:t>solid</a:t>
            </a:r>
            <a:r>
              <a:rPr lang="en-US" altLang="zh-CN" sz="2000" dirty="0">
                <a:ea typeface="宋体" charset="-122"/>
              </a:rPr>
              <a:t> does not possess a well-defined arrangement and long-range molecular order</a:t>
            </a:r>
            <a:r>
              <a:rPr lang="en-US" altLang="zh-CN" sz="2000" dirty="0" smtClean="0">
                <a:ea typeface="宋体" charset="-122"/>
              </a:rPr>
              <a:t>. </a:t>
            </a:r>
          </a:p>
          <a:p>
            <a:pPr lvl="8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000" dirty="0" smtClean="0">
                <a:ea typeface="宋体" charset="-122"/>
              </a:rPr>
              <a:t>        </a:t>
            </a:r>
            <a:r>
              <a:rPr lang="en-US" sz="2000" dirty="0" smtClean="0"/>
              <a:t>They have no regular internal structure. Many polymers are amorphous solids. Other examples include: glass, plastic, gel and </a:t>
            </a:r>
            <a:r>
              <a:rPr lang="en-US" sz="2000" dirty="0" err="1" smtClean="0"/>
              <a:t>nanostructured</a:t>
            </a:r>
            <a:r>
              <a:rPr lang="en-US" sz="2000" dirty="0" smtClean="0"/>
              <a:t> materials.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0" y="2494671"/>
            <a:ext cx="89048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v"/>
            </a:pPr>
            <a:r>
              <a:rPr lang="en-US" altLang="zh-CN" sz="2000" dirty="0" smtClean="0">
                <a:ea typeface="宋体" charset="-122"/>
              </a:rPr>
              <a:t>A </a:t>
            </a:r>
            <a:r>
              <a:rPr lang="en-US" altLang="zh-CN" sz="2000" b="1" i="1" dirty="0">
                <a:ea typeface="宋体" charset="-122"/>
              </a:rPr>
              <a:t>glass</a:t>
            </a:r>
            <a:r>
              <a:rPr lang="en-US" altLang="zh-CN" sz="2000" dirty="0">
                <a:ea typeface="宋体" charset="-122"/>
              </a:rPr>
              <a:t> is an optically transparent fusion product of inorganic materials that has cooled to a rigid state </a:t>
            </a:r>
            <a:r>
              <a:rPr lang="en-US" altLang="zh-CN" sz="2000" b="1" dirty="0">
                <a:ea typeface="宋体" charset="-122"/>
              </a:rPr>
              <a:t>without </a:t>
            </a:r>
            <a:r>
              <a:rPr lang="en-US" altLang="zh-CN" sz="2000" b="1" dirty="0" smtClean="0">
                <a:ea typeface="宋体" charset="-122"/>
              </a:rPr>
              <a:t>crystallizing.</a:t>
            </a:r>
            <a:endParaRPr lang="en-US" altLang="zh-CN" sz="2000" dirty="0">
              <a:ea typeface="宋体" charset="-122"/>
            </a:endParaRPr>
          </a:p>
        </p:txBody>
      </p:sp>
      <p:pic>
        <p:nvPicPr>
          <p:cNvPr id="30725" name="Picture 6" descr="f11_31l"/>
          <p:cNvPicPr>
            <a:picLocks noChangeAspect="1" noChangeArrowheads="1"/>
          </p:cNvPicPr>
          <p:nvPr/>
        </p:nvPicPr>
        <p:blipFill>
          <a:blip r:embed="rId2"/>
          <a:srcRect l="11250" t="27000" r="9000" b="7500"/>
          <a:stretch>
            <a:fillRect/>
          </a:stretch>
        </p:blipFill>
        <p:spPr bwMode="auto">
          <a:xfrm>
            <a:off x="1511544" y="3784210"/>
            <a:ext cx="5457825" cy="194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2057400" y="5883275"/>
            <a:ext cx="1939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Crystalline</a:t>
            </a:r>
          </a:p>
          <a:p>
            <a:r>
              <a:rPr lang="en-US" altLang="zh-CN">
                <a:ea typeface="宋体" charset="-122"/>
              </a:rPr>
              <a:t>quartz (SiO</a:t>
            </a:r>
            <a:r>
              <a:rPr lang="en-US" altLang="zh-CN" baseline="-25000">
                <a:ea typeface="宋体" charset="-122"/>
              </a:rPr>
              <a:t>2</a:t>
            </a:r>
            <a:r>
              <a:rPr lang="en-US" altLang="zh-CN">
                <a:ea typeface="宋体" charset="-122"/>
              </a:rPr>
              <a:t>)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4773613" y="5880100"/>
            <a:ext cx="2203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Non-crystalline</a:t>
            </a:r>
          </a:p>
          <a:p>
            <a:r>
              <a:rPr lang="en-US" altLang="zh-CN">
                <a:ea typeface="宋体" charset="-122"/>
              </a:rPr>
              <a:t>quartz glass</a:t>
            </a:r>
          </a:p>
        </p:txBody>
      </p:sp>
      <p:sp>
        <p:nvSpPr>
          <p:cNvPr id="30729" name="TextBox 8"/>
          <p:cNvSpPr txBox="1">
            <a:spLocks noChangeArrowheads="1"/>
          </p:cNvSpPr>
          <p:nvPr/>
        </p:nvSpPr>
        <p:spPr bwMode="auto">
          <a:xfrm>
            <a:off x="2628314" y="225083"/>
            <a:ext cx="29177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  <a:ea typeface="宋体" charset="-122"/>
              </a:rPr>
              <a:t>Amorphous Solids</a:t>
            </a: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4" grpId="0"/>
      <p:bldP spid="30726" grpId="0"/>
      <p:bldP spid="30727" grpId="0"/>
      <p:bldP spid="307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Crystalline </a:t>
            </a:r>
            <a:r>
              <a:rPr lang="en-US" dirty="0" err="1" smtClean="0"/>
              <a:t>vs</a:t>
            </a:r>
            <a:r>
              <a:rPr lang="en-US" dirty="0" smtClean="0"/>
              <a:t> Amorphous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US"/>
          </a:p>
        </p:txBody>
      </p:sp>
      <p:pic>
        <p:nvPicPr>
          <p:cNvPr id="113666" name="Picture 2" descr="Glass Transi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895" y="2588455"/>
            <a:ext cx="8299939" cy="36716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4" descr="11_38"/>
          <p:cNvPicPr>
            <a:picLocks noChangeAspect="1" noChangeArrowheads="1"/>
          </p:cNvPicPr>
          <p:nvPr/>
        </p:nvPicPr>
        <p:blipFill>
          <a:blip r:embed="rId2"/>
          <a:srcRect t="2066"/>
          <a:stretch>
            <a:fillRect/>
          </a:stretch>
        </p:blipFill>
        <p:spPr bwMode="auto">
          <a:xfrm>
            <a:off x="0" y="685800"/>
            <a:ext cx="591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228600" y="0"/>
            <a:ext cx="2598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ea typeface="宋体" charset="-122"/>
              </a:rPr>
              <a:t>Heating Curve</a:t>
            </a:r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5943600" y="838200"/>
            <a:ext cx="32004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ea typeface="宋体" charset="-122"/>
              </a:rPr>
              <a:t>• </a:t>
            </a:r>
            <a:r>
              <a:rPr lang="en-US" altLang="zh-CN" sz="2000" b="1">
                <a:ea typeface="宋体" charset="-122"/>
              </a:rPr>
              <a:t>Heat of fusion </a:t>
            </a:r>
            <a:r>
              <a:rPr lang="en-US" altLang="zh-CN" sz="2000">
                <a:ea typeface="宋体" charset="-122"/>
              </a:rPr>
              <a:t>= energy needed to convert a solid to a liquid</a:t>
            </a:r>
          </a:p>
          <a:p>
            <a:pPr algn="l"/>
            <a:r>
              <a:rPr lang="en-US" altLang="zh-CN" sz="2000">
                <a:ea typeface="宋体" charset="-122"/>
              </a:rPr>
              <a:t>• </a:t>
            </a:r>
            <a:r>
              <a:rPr lang="en-US" altLang="zh-CN" sz="2000" b="1">
                <a:ea typeface="宋体" charset="-122"/>
              </a:rPr>
              <a:t>Heat of vaporization </a:t>
            </a:r>
            <a:r>
              <a:rPr lang="en-US" altLang="zh-CN" sz="2000">
                <a:ea typeface="宋体" charset="-122"/>
              </a:rPr>
              <a:t>= energy needed to</a:t>
            </a:r>
          </a:p>
          <a:p>
            <a:pPr algn="l"/>
            <a:r>
              <a:rPr lang="en-US" altLang="zh-CN" sz="2000">
                <a:ea typeface="宋体" charset="-122"/>
              </a:rPr>
              <a:t>convert a liquid to a gas</a:t>
            </a:r>
          </a:p>
        </p:txBody>
      </p:sp>
      <p:sp>
        <p:nvSpPr>
          <p:cNvPr id="35846" name="TextBox 1"/>
          <p:cNvSpPr txBox="1">
            <a:spLocks noChangeArrowheads="1"/>
          </p:cNvSpPr>
          <p:nvPr/>
        </p:nvSpPr>
        <p:spPr bwMode="auto">
          <a:xfrm>
            <a:off x="6019800" y="3175000"/>
            <a:ext cx="3124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>
                <a:ea typeface="宋体" charset="-122"/>
              </a:rPr>
              <a:t>Energy is needed to</a:t>
            </a:r>
          </a:p>
          <a:p>
            <a:pPr algn="l"/>
            <a:r>
              <a:rPr lang="en-US" altLang="zh-CN" sz="2000">
                <a:ea typeface="宋体" charset="-122"/>
              </a:rPr>
              <a:t>• heat a solid</a:t>
            </a:r>
          </a:p>
          <a:p>
            <a:pPr algn="l"/>
            <a:r>
              <a:rPr lang="en-US" altLang="zh-CN" sz="2000">
                <a:ea typeface="宋体" charset="-122"/>
              </a:rPr>
              <a:t>• heat a liquid</a:t>
            </a:r>
          </a:p>
          <a:p>
            <a:pPr algn="l"/>
            <a:r>
              <a:rPr lang="en-US" altLang="zh-CN" sz="2000">
                <a:ea typeface="宋体" charset="-122"/>
              </a:rPr>
              <a:t>• heat a gas</a:t>
            </a:r>
          </a:p>
          <a:p>
            <a:pPr algn="l"/>
            <a:r>
              <a:rPr lang="en-US" altLang="zh-CN" sz="2000">
                <a:ea typeface="宋体" charset="-122"/>
              </a:rPr>
              <a:t>• convert a solid to a liquid</a:t>
            </a:r>
          </a:p>
          <a:p>
            <a:pPr algn="l"/>
            <a:r>
              <a:rPr lang="en-US" altLang="zh-CN" sz="2000">
                <a:ea typeface="宋体" charset="-122"/>
              </a:rPr>
              <a:t>• convert a liquid to a gas</a:t>
            </a:r>
          </a:p>
          <a:p>
            <a:pPr algn="l"/>
            <a:r>
              <a:rPr lang="en-US" altLang="zh-CN" sz="2000">
                <a:ea typeface="宋体" charset="-122"/>
              </a:rPr>
              <a:t>• convert a solid to a gas (sublimation)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-US"/>
          </a:p>
        </p:txBody>
      </p:sp>
      <p:pic>
        <p:nvPicPr>
          <p:cNvPr id="124930" name="Picture 2" descr="CBSE Class 12th Chemistry Notes: Solid St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146" y="422030"/>
            <a:ext cx="7975551" cy="51769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09" y="152400"/>
            <a:ext cx="9116291" cy="706582"/>
          </a:xfrm>
        </p:spPr>
        <p:txBody>
          <a:bodyPr/>
          <a:lstStyle/>
          <a:p>
            <a:r>
              <a:rPr lang="en-US" b="1" dirty="0"/>
              <a:t>Crystal Lattices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09" y="1325057"/>
            <a:ext cx="5721927" cy="4942175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lattice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geometric arrangement of lattice points in a crystal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>
              <a:spcBef>
                <a:spcPts val="600"/>
              </a:spcBef>
              <a:buFont typeface="Calibri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cell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smallest boxlike unit from which you can construct a crystal by stacking the units in three dimensions There are seven basic shapes possible for unit cells, which give rise to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seven crystal systems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classify crystals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027" descr="C:\WINNT\Profiles\wagnera.000\Desktop\Ebbing\Chapter11\314903_la_11_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8071" y="1177636"/>
            <a:ext cx="3394364" cy="29094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481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Cell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422" y="1524000"/>
            <a:ext cx="8391378" cy="4942175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b="1" i="1" dirty="0" smtClean="0">
                <a:ea typeface="宋体" charset="-122"/>
              </a:rPr>
              <a:t>unit cell</a:t>
            </a:r>
            <a:r>
              <a:rPr lang="en-US" altLang="zh-CN" dirty="0" smtClean="0">
                <a:ea typeface="宋体" charset="-122"/>
              </a:rPr>
              <a:t> is the basic repeating structural unit of a crystalline solid.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-US"/>
          </a:p>
        </p:txBody>
      </p:sp>
      <p:pic>
        <p:nvPicPr>
          <p:cNvPr id="6" name="Picture 5" descr="f11_14l"/>
          <p:cNvPicPr>
            <a:picLocks noChangeAspect="1" noChangeArrowheads="1"/>
          </p:cNvPicPr>
          <p:nvPr/>
        </p:nvPicPr>
        <p:blipFill>
          <a:blip r:embed="rId2"/>
          <a:srcRect l="2251" t="30000" r="2251" b="10500"/>
          <a:stretch>
            <a:fillRect/>
          </a:stretch>
        </p:blipFill>
        <p:spPr bwMode="auto">
          <a:xfrm>
            <a:off x="321211" y="2846364"/>
            <a:ext cx="6553200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330325" y="3228978"/>
            <a:ext cx="981075" cy="1493838"/>
            <a:chOff x="1564" y="2034"/>
            <a:chExt cx="618" cy="941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860" y="2591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564" y="2034"/>
              <a:ext cx="61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lattice</a:t>
              </a:r>
            </a:p>
            <a:p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point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92369" y="5950634"/>
            <a:ext cx="142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Cell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49305" y="5852160"/>
            <a:ext cx="350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1800" dirty="0" smtClean="0"/>
              <a:t>Unit cells in 3 dimensions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51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948" y="1524000"/>
            <a:ext cx="8947052" cy="49421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Only crystalline state satisfies the criteria for a true solid.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Substances which are rigid but do not satisfy those criteria are called amorphous solids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Note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energy required to bring about a change of state from a unit mass of the solid  to the liquid is called the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heat of fusion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 The temperature at which it happens is called 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melting point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Fig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200" y="1364566"/>
            <a:ext cx="8215312" cy="444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72529" y="534573"/>
            <a:ext cx="5050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Structures of Crystalline Solids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7964" y="6334780"/>
            <a:ext cx="156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Edges: </a:t>
            </a:r>
            <a:r>
              <a:rPr lang="en-US" dirty="0" smtClean="0"/>
              <a:t>a, b, c</a:t>
            </a:r>
          </a:p>
          <a:p>
            <a:r>
              <a:rPr lang="en-US" b="1" dirty="0" smtClean="0"/>
              <a:t>Angles: </a:t>
            </a:r>
            <a:r>
              <a:rPr lang="el-GR" dirty="0" smtClean="0"/>
              <a:t>α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dirty="0" smtClean="0"/>
              <a:t>, </a:t>
            </a:r>
            <a:r>
              <a:rPr lang="el-GR" dirty="0" smtClean="0"/>
              <a:t>γ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7101" y="5934670"/>
            <a:ext cx="6836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 smtClean="0"/>
              <a:t> The unit cells that make up the entire crystalline solid has a fixed value for the length of the edges and the angles between them.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76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-1" y="152400"/>
            <a:ext cx="8963891" cy="484909"/>
          </a:xfrm>
        </p:spPr>
        <p:txBody>
          <a:bodyPr/>
          <a:lstStyle/>
          <a:p>
            <a:r>
              <a:rPr lang="en-US" b="1" dirty="0"/>
              <a:t>Cubic Unit Cells</a:t>
            </a:r>
          </a:p>
        </p:txBody>
      </p:sp>
      <p:sp>
        <p:nvSpPr>
          <p:cNvPr id="6871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-1" y="1246902"/>
            <a:ext cx="9144001" cy="2881745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cubic unit cell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cubic cell in which the lattice points are situated only at the corners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08050" lvl="1" indent="-450850">
              <a:buBlip>
                <a:blip r:embed="rId3"/>
              </a:buBlip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body-centered cubic unit cell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one in which there is a lattice point in the center of the cell as well as at the corners.</a:t>
            </a:r>
          </a:p>
          <a:p>
            <a:pPr marL="908050" lvl="1" indent="-450850">
              <a:buBlip>
                <a:blip r:embed="rId3"/>
              </a:buBlip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face-centered cubic unit cell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one in which there are lattice points at the center of each face of the cell as well as at the corners 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/>
              </a:rPr>
              <a:t>(as shown below).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87108" name="Rectangle 1028"/>
          <p:cNvSpPr>
            <a:spLocks noChangeArrowheads="1"/>
          </p:cNvSpPr>
          <p:nvPr/>
        </p:nvSpPr>
        <p:spPr bwMode="auto">
          <a:xfrm>
            <a:off x="609600" y="3352800"/>
            <a:ext cx="7769225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lvl="1" algn="l"/>
            <a:endParaRPr lang="en-US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pic>
        <p:nvPicPr>
          <p:cNvPr id="6" name="Picture 1027" descr="C:\WINNT\Profiles\wagnera.000\Desktop\Ebbing\Chapter11\314903_la_11_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691" y="4128646"/>
            <a:ext cx="8839199" cy="26185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3697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8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04800" y="381000"/>
            <a:ext cx="5410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Cubic unit cell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NewRomanPS-ItalicMT" charset="0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5729288"/>
            <a:ext cx="2395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Axial length a=b=c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6186488"/>
            <a:ext cx="1443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Axial angle</a:t>
            </a:r>
          </a:p>
        </p:txBody>
      </p:sp>
      <p:graphicFrame>
        <p:nvGraphicFramePr>
          <p:cNvPr id="6" name="Object 0"/>
          <p:cNvGraphicFramePr>
            <a:graphicFrameLocks noChangeAspect="1"/>
          </p:cNvGraphicFramePr>
          <p:nvPr/>
        </p:nvGraphicFramePr>
        <p:xfrm>
          <a:off x="1981200" y="6096000"/>
          <a:ext cx="20701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3" imgW="1091726" imgH="228501" progId="">
                  <p:embed/>
                </p:oleObj>
              </mc:Choice>
              <mc:Fallback>
                <p:oleObj name="Equation" r:id="rId3" imgW="1091726" imgH="228501" progId="">
                  <p:embed/>
                  <p:pic>
                    <p:nvPicPr>
                      <p:cNvPr id="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096000"/>
                        <a:ext cx="20701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57200" y="990600"/>
            <a:ext cx="6248400" cy="4114800"/>
            <a:chOff x="240" y="624"/>
            <a:chExt cx="3936" cy="2592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 t="2051" r="1352" b="3590"/>
            <a:stretch>
              <a:fillRect/>
            </a:stretch>
          </p:blipFill>
          <p:spPr bwMode="auto">
            <a:xfrm>
              <a:off x="384" y="1008"/>
              <a:ext cx="3504" cy="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8" descr="C:\WINNT\Profiles\wagnera.000\Desktop\Ebbing\Chapter11\314903_la_11_3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0" y="624"/>
              <a:ext cx="3936" cy="1312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32" y="1920"/>
              <a:ext cx="91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536" y="1872"/>
              <a:ext cx="768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22325" y="5137150"/>
            <a:ext cx="1011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CN = 6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574925" y="5137150"/>
            <a:ext cx="1011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CN = 8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632325" y="5137150"/>
            <a:ext cx="1157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CN = 12</a:t>
            </a:r>
          </a:p>
        </p:txBody>
      </p:sp>
    </p:spTree>
    <p:extLst>
      <p:ext uri="{BB962C8B-B14F-4D97-AF65-F5344CB8AC3E}">
        <p14:creationId xmlns:p14="http://schemas.microsoft.com/office/powerpoint/2010/main" val="4053452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dirty="0" smtClean="0"/>
              <a:t>Summary of Classification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-US"/>
          </a:p>
        </p:txBody>
      </p:sp>
      <p:sp>
        <p:nvSpPr>
          <p:cNvPr id="62466" name="AutoShape 2" descr="Crystalline &amp; Amorphous Solids - Detailed Explanation with Examples &amp; Vide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2467" name="Picture 3" descr="C:\Users\user\Desktop\Crystalline and amorphous solid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047" y="1540763"/>
            <a:ext cx="8510953" cy="49022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530" name="Picture 2" descr="C:\HPFonts\Ebbing PPTs\Ch11\t11.7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473" y="3859086"/>
            <a:ext cx="8686800" cy="2941637"/>
          </a:xfrm>
          <a:prstGeom prst="rect">
            <a:avLst/>
          </a:prstGeom>
          <a:noFill/>
        </p:spPr>
      </p:pic>
      <p:pic>
        <p:nvPicPr>
          <p:cNvPr id="3" name="Picture 2" descr="tabl10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52405"/>
            <a:ext cx="8977744" cy="357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0" y="-41564"/>
            <a:ext cx="9144000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SUMMARY OF TYPES &amp; STRUCTURES OF SOLIDS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34291" y="277091"/>
            <a:ext cx="374073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4291" y="3882889"/>
            <a:ext cx="498764" cy="21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53619"/>
      </p:ext>
    </p:extLst>
  </p:cSld>
  <p:clrMapOvr>
    <a:masterClrMapping/>
  </p:clrMapOvr>
  <p:transition>
    <p:zoom dir="in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489852" cy="49421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Crystal structures of </a:t>
            </a:r>
            <a:r>
              <a:rPr lang="en-US" sz="2400" dirty="0" err="1" smtClean="0"/>
              <a:t>intermetallic</a:t>
            </a:r>
            <a:r>
              <a:rPr lang="en-US" sz="2400" dirty="0" smtClean="0"/>
              <a:t> compounds change largely with the combination of constituent elements in them. This is a great contrast to metals and alloys having only a few crystal structures. 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As the physical and chemical properties of </a:t>
            </a:r>
            <a:r>
              <a:rPr lang="en-US" sz="2400" dirty="0" err="1" smtClean="0"/>
              <a:t>intermetallic</a:t>
            </a:r>
            <a:r>
              <a:rPr lang="en-US" sz="2400" dirty="0" smtClean="0"/>
              <a:t> compounds depend on the crystal structures, enormous efforts have been made to improve their properties through the structural modification.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For example, by adding ternary elements into binary compounds. </a:t>
            </a:r>
          </a:p>
          <a:p>
            <a:pPr lvl="3">
              <a:buFont typeface="Wingdings" pitchFamily="2" charset="2"/>
              <a:buChar char="ü"/>
            </a:pPr>
            <a:r>
              <a:rPr lang="en-US" sz="1800" dirty="0" smtClean="0"/>
              <a:t>A </a:t>
            </a:r>
            <a:r>
              <a:rPr lang="en-US" sz="1800" b="1" dirty="0" smtClean="0"/>
              <a:t>ternary compound</a:t>
            </a:r>
            <a:r>
              <a:rPr lang="en-US" sz="1800" dirty="0" smtClean="0"/>
              <a:t> contains three different elements. Examples: Na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PO</a:t>
            </a:r>
            <a:r>
              <a:rPr lang="en-US" sz="1800" baseline="-25000" dirty="0" smtClean="0"/>
              <a:t>4</a:t>
            </a:r>
            <a:r>
              <a:rPr lang="en-US" sz="1800" dirty="0" smtClean="0"/>
              <a:t> and CaCO</a:t>
            </a:r>
            <a:r>
              <a:rPr lang="en-US" sz="1800" baseline="-25000" dirty="0" smtClean="0"/>
              <a:t>3.</a:t>
            </a:r>
            <a:endParaRPr lang="en-US" sz="1800" dirty="0" smtClean="0"/>
          </a:p>
          <a:p>
            <a:pPr lvl="2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Great attention has been directed toward the improvement in the brittle properties of </a:t>
            </a:r>
            <a:r>
              <a:rPr lang="en-US" sz="2800" dirty="0" err="1" smtClean="0"/>
              <a:t>intermetallic</a:t>
            </a:r>
            <a:r>
              <a:rPr lang="en-US" sz="2800" dirty="0" smtClean="0"/>
              <a:t> compounds for high temperature structural applications.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The prediction of crystal structures is probably the first step for the design of many materials such as </a:t>
            </a:r>
            <a:r>
              <a:rPr lang="en-US" sz="2800" dirty="0" err="1" smtClean="0"/>
              <a:t>intermetallic</a:t>
            </a:r>
            <a:r>
              <a:rPr lang="en-US" sz="2800" dirty="0" smtClean="0"/>
              <a:t> compounds.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lang="en-US"/>
          </a:p>
        </p:txBody>
      </p:sp>
      <p:pic>
        <p:nvPicPr>
          <p:cNvPr id="125954" name="Picture 2" descr="The Anatomy of a &quot;Thank You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929" y="1477424"/>
            <a:ext cx="6667500" cy="4191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24000"/>
            <a:ext cx="9144000" cy="494217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Consider  diamond and cotton candy.  Are these  substances alike? What differentiates them? What do they have in common?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  <p:pic>
        <p:nvPicPr>
          <p:cNvPr id="109570" name="Picture 2" descr="C:\Users\user\Desktop\Cotton cand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1322" y="3770140"/>
            <a:ext cx="2335237" cy="2617761"/>
          </a:xfrm>
          <a:prstGeom prst="rect">
            <a:avLst/>
          </a:prstGeom>
          <a:noFill/>
        </p:spPr>
      </p:pic>
      <p:pic>
        <p:nvPicPr>
          <p:cNvPr id="109571" name="Picture 3" descr="C:\Users\user\Desktop\Diamon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5034" y="3319975"/>
            <a:ext cx="2278966" cy="313709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39152" y="3319975"/>
            <a:ext cx="26728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Types of Solids</a:t>
            </a:r>
          </a:p>
          <a:p>
            <a:endParaRPr lang="en-US" sz="2400" b="1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Crystalline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Amorphous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Crystalline Solids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A crystalline solid is a solid in which the atoms, ions, or molecules lie in a rigid and orderly array.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crystals have a regular internal structure.	</a:t>
            </a: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Crystalline solids typically have flat, well defined planar </a:t>
            </a:r>
          </a:p>
          <a:p>
            <a:pPr>
              <a:buNone/>
            </a:pPr>
            <a:r>
              <a:rPr lang="en-US" sz="2400" dirty="0" smtClean="0"/>
              <a:t>	surfaces called </a:t>
            </a:r>
            <a:r>
              <a:rPr lang="en-US" sz="2400" b="1" dirty="0" smtClean="0"/>
              <a:t>crystal faces, </a:t>
            </a:r>
            <a:r>
              <a:rPr lang="en-US" sz="2400" dirty="0" smtClean="0"/>
              <a:t>which lie at definite angles to one another. These faces are formed by orderly layers of atoms.</a:t>
            </a:r>
          </a:p>
          <a:p>
            <a:pPr>
              <a:buFont typeface="Wingdings" pitchFamily="2" charset="2"/>
              <a:buChar char="v"/>
            </a:pPr>
            <a:r>
              <a:rPr lang="en-US" altLang="zh-CN" sz="2400" dirty="0" smtClean="0">
                <a:ea typeface="宋体" charset="-122"/>
              </a:rPr>
              <a:t>Crystalline Solids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>
                <a:ea typeface="宋体" charset="-122"/>
              </a:rPr>
              <a:t>posses rigid and long-range order and atoms, molecules or ions occupy specific (predictable) positions. 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Crystalline Solids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503920" cy="49421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The list of crystalline solids is very large; most metals are crystalline.</a:t>
            </a:r>
          </a:p>
          <a:p>
            <a:pPr marL="114300" indent="0">
              <a:buNone/>
            </a:pPr>
            <a:r>
              <a:rPr lang="en-US" sz="2400" b="1" dirty="0" smtClean="0"/>
              <a:t>Binary Crystals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Crystals that are composed of two elements are called binary crystals. There are thousands of binary crystals; some examples are sodium chloride (</a:t>
            </a:r>
            <a:r>
              <a:rPr lang="en-US" sz="2400" dirty="0" err="1" smtClean="0"/>
              <a:t>NaCl</a:t>
            </a:r>
            <a:r>
              <a:rPr lang="en-US" sz="2400" dirty="0" smtClean="0"/>
              <a:t>), alumina (Al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) and ice (H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O). </a:t>
            </a:r>
          </a:p>
          <a:p>
            <a:pPr marL="114300" indent="0">
              <a:buNone/>
            </a:pPr>
            <a:r>
              <a:rPr lang="en-US" sz="2400" b="1" dirty="0" smtClean="0"/>
              <a:t>Polycrystalline </a:t>
            </a:r>
            <a:r>
              <a:rPr lang="en-US" sz="2400" b="1" dirty="0"/>
              <a:t>solid</a:t>
            </a:r>
            <a:endParaRPr lang="en-US" sz="2400" b="1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A polycrystalline solid is made up of an aggregate of a large number of tiny single crystals called </a:t>
            </a:r>
            <a:r>
              <a:rPr lang="en-US" sz="2400" b="1" dirty="0" smtClean="0"/>
              <a:t>grains</a:t>
            </a:r>
            <a:r>
              <a:rPr lang="en-US" sz="2400" dirty="0" smtClean="0"/>
              <a:t> oriented in different directions and separated by well-defined boundaries called grain boundaries.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141539" y="90488"/>
            <a:ext cx="5128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Types of </a:t>
            </a: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Solid Crystals</a:t>
            </a:r>
            <a:endParaRPr lang="en-US" altLang="zh-CN" sz="2800" b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679650" y="1574234"/>
            <a:ext cx="4398814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/>
            <a:r>
              <a:rPr lang="en-US" altLang="zh-CN" sz="1800" b="1" u="sng" dirty="0">
                <a:ea typeface="宋体" charset="-122"/>
              </a:rPr>
              <a:t>Ionic Crystals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altLang="zh-CN" sz="1600" dirty="0">
                <a:ea typeface="宋体" charset="-122"/>
              </a:rPr>
              <a:t>Lattice points occupied by </a:t>
            </a:r>
            <a:r>
              <a:rPr lang="en-US" altLang="zh-CN" sz="1600" dirty="0" err="1">
                <a:ea typeface="宋体" charset="-122"/>
              </a:rPr>
              <a:t>cations</a:t>
            </a:r>
            <a:r>
              <a:rPr lang="en-US" altLang="zh-CN" sz="1600" dirty="0">
                <a:ea typeface="宋体" charset="-122"/>
              </a:rPr>
              <a:t> and anions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altLang="zh-CN" sz="1600" dirty="0">
                <a:ea typeface="宋体" charset="-122"/>
              </a:rPr>
              <a:t>Held together by </a:t>
            </a:r>
            <a:r>
              <a:rPr lang="en-US" altLang="zh-CN" sz="1600" b="1" dirty="0">
                <a:ea typeface="宋体" charset="-122"/>
              </a:rPr>
              <a:t>electrostatic attraction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altLang="zh-CN" sz="1600" dirty="0">
                <a:ea typeface="宋体" charset="-122"/>
              </a:rPr>
              <a:t>Hard, brittle, high melting point</a:t>
            </a:r>
          </a:p>
          <a:p>
            <a:pPr marL="457200" indent="-457200" algn="l">
              <a:lnSpc>
                <a:spcPct val="110000"/>
              </a:lnSpc>
              <a:buFontTx/>
              <a:buChar char="•"/>
            </a:pPr>
            <a:r>
              <a:rPr lang="en-US" altLang="zh-CN" sz="1600" dirty="0">
                <a:ea typeface="宋体" charset="-122"/>
              </a:rPr>
              <a:t>Poor conductor of heat and </a:t>
            </a:r>
            <a:r>
              <a:rPr lang="en-US" altLang="zh-CN" sz="1600" dirty="0" smtClean="0">
                <a:ea typeface="宋体" charset="-122"/>
              </a:rPr>
              <a:t>electricity</a:t>
            </a:r>
          </a:p>
        </p:txBody>
      </p:sp>
      <p:pic>
        <p:nvPicPr>
          <p:cNvPr id="26628" name="Picture 4" descr="f11_26l"/>
          <p:cNvPicPr>
            <a:picLocks noChangeAspect="1" noChangeArrowheads="1"/>
          </p:cNvPicPr>
          <p:nvPr/>
        </p:nvPicPr>
        <p:blipFill>
          <a:blip r:embed="rId2"/>
          <a:srcRect t="30000" b="24001"/>
          <a:stretch>
            <a:fillRect/>
          </a:stretch>
        </p:blipFill>
        <p:spPr bwMode="auto">
          <a:xfrm>
            <a:off x="0" y="3839745"/>
            <a:ext cx="9019309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295400" y="6456234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err="1">
                <a:ea typeface="宋体" charset="-122"/>
              </a:rPr>
              <a:t>CsCl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962400" y="641467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err="1">
                <a:ea typeface="宋体" charset="-122"/>
              </a:rPr>
              <a:t>ZnS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724650" y="6373104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ea typeface="宋体" charset="-122"/>
              </a:rPr>
              <a:t>CaF</a:t>
            </a:r>
            <a:r>
              <a:rPr lang="en-US" altLang="zh-CN" baseline="-25000" dirty="0">
                <a:ea typeface="宋体" charset="-122"/>
              </a:rPr>
              <a:t>2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23721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1600" dirty="0" smtClean="0"/>
              <a:t>On dissolving, ionic crystals dissociate into ions and move freely in the solution.</a:t>
            </a:r>
          </a:p>
          <a:p>
            <a:pPr algn="just" fontAlgn="base"/>
            <a:r>
              <a:rPr lang="en-US" sz="1600" dirty="0" smtClean="0"/>
              <a:t>Example: </a:t>
            </a:r>
            <a:r>
              <a:rPr lang="en-US" sz="1600" b="1" dirty="0" err="1" smtClean="0"/>
              <a:t>NaCl</a:t>
            </a:r>
            <a:r>
              <a:rPr lang="en-US" sz="1600" dirty="0" smtClean="0"/>
              <a:t> which is </a:t>
            </a:r>
            <a:r>
              <a:rPr lang="en-US" sz="1600" b="1" dirty="0" smtClean="0"/>
              <a:t>formed by the transfer of electrons</a:t>
            </a:r>
            <a:r>
              <a:rPr lang="en-US" sz="1600" dirty="0" smtClean="0"/>
              <a:t> between Na and Cl in which Na forms a cation (</a:t>
            </a:r>
            <a:r>
              <a:rPr lang="en-US" sz="1600" b="1" dirty="0" smtClean="0"/>
              <a:t>Na</a:t>
            </a:r>
            <a:r>
              <a:rPr lang="en-US" sz="1600" b="1" baseline="30000" dirty="0" smtClean="0"/>
              <a:t>+</a:t>
            </a:r>
            <a:r>
              <a:rPr lang="en-US" sz="1600" dirty="0" smtClean="0"/>
              <a:t>) and Cl forms an anion(</a:t>
            </a:r>
            <a:r>
              <a:rPr lang="en-US" sz="1600" b="1" dirty="0" smtClean="0"/>
              <a:t>Cl</a:t>
            </a:r>
            <a:r>
              <a:rPr lang="en-US" sz="1600" baseline="30000" dirty="0" smtClean="0"/>
              <a:t>-</a:t>
            </a:r>
            <a:r>
              <a:rPr lang="en-US" sz="1600" dirty="0" smtClean="0"/>
              <a:t>)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07247" y="700488"/>
            <a:ext cx="4752686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/>
            <a:r>
              <a:rPr lang="en-US" altLang="zh-CN" sz="2200" b="1" u="sng" dirty="0" smtClean="0">
                <a:ea typeface="宋体" charset="-122"/>
              </a:rPr>
              <a:t>The 4 major types of crystal solids are</a:t>
            </a:r>
          </a:p>
          <a:p>
            <a:pPr marL="457200" indent="-457200" algn="l"/>
            <a:endParaRPr lang="en-US" altLang="zh-CN" sz="2200" b="1" u="sng" dirty="0">
              <a:ea typeface="宋体" charset="-122"/>
            </a:endParaRPr>
          </a:p>
          <a:p>
            <a:pPr marL="457200" indent="-457200" algn="l">
              <a:buAutoNum type="arabicPeriod"/>
            </a:pPr>
            <a:r>
              <a:rPr lang="en-US" altLang="zh-CN" sz="2200" b="1" u="sng" dirty="0" smtClean="0">
                <a:ea typeface="宋体" charset="-122"/>
              </a:rPr>
              <a:t>Ionic Crystals</a:t>
            </a:r>
          </a:p>
          <a:p>
            <a:pPr marL="457200" indent="-457200">
              <a:buFont typeface="Arial"/>
              <a:buAutoNum type="arabicPeriod"/>
            </a:pPr>
            <a:r>
              <a:rPr lang="en-US" altLang="zh-CN" sz="2200" b="1" u="sng" dirty="0">
                <a:ea typeface="宋体" charset="-122"/>
              </a:rPr>
              <a:t>Covalent </a:t>
            </a:r>
            <a:r>
              <a:rPr lang="en-US" altLang="zh-CN" sz="2200" b="1" u="sng" dirty="0" smtClean="0">
                <a:ea typeface="宋体" charset="-122"/>
              </a:rPr>
              <a:t>Crystals</a:t>
            </a:r>
          </a:p>
          <a:p>
            <a:pPr marL="457200" indent="-457200" algn="l">
              <a:buAutoNum type="arabicPeriod"/>
            </a:pPr>
            <a:r>
              <a:rPr lang="en-US" altLang="zh-CN" sz="2200" b="1" u="sng" dirty="0" smtClean="0">
                <a:ea typeface="宋体" charset="-122"/>
              </a:rPr>
              <a:t>Metallic Crystal </a:t>
            </a:r>
          </a:p>
          <a:p>
            <a:pPr marL="457200" indent="-457200" algn="l">
              <a:buAutoNum type="arabicPeriod"/>
            </a:pPr>
            <a:r>
              <a:rPr lang="en-US" altLang="zh-CN" sz="2200" b="1" u="sng" dirty="0" smtClean="0">
                <a:ea typeface="宋体" charset="-122"/>
              </a:rPr>
              <a:t>Molecular Solid</a:t>
            </a:r>
            <a:endParaRPr lang="en-US" altLang="zh-CN" sz="2200" b="1" u="sng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6630" grpId="0"/>
      <p:bldP spid="266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47801" y="0"/>
            <a:ext cx="56388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Ionic Solids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62191" y="2570843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</a:rPr>
              <a:t>Salts like </a:t>
            </a:r>
            <a:r>
              <a:rPr lang="en-US" sz="2000" b="1" dirty="0" err="1">
                <a:solidFill>
                  <a:srgbClr val="000000"/>
                </a:solidFill>
              </a:rPr>
              <a:t>NaCl</a:t>
            </a:r>
            <a:r>
              <a:rPr lang="en-US" sz="2000" b="1" dirty="0">
                <a:solidFill>
                  <a:srgbClr val="000000"/>
                </a:solidFill>
              </a:rPr>
              <a:t>, KNO</a:t>
            </a:r>
            <a:r>
              <a:rPr lang="en-US" sz="2000" b="1" baseline="-25000" dirty="0">
                <a:solidFill>
                  <a:srgbClr val="000000"/>
                </a:solidFill>
              </a:rPr>
              <a:t>3</a:t>
            </a:r>
            <a:r>
              <a:rPr lang="en-US" sz="2000" b="1" dirty="0">
                <a:solidFill>
                  <a:srgbClr val="000000"/>
                </a:solidFill>
              </a:rPr>
              <a:t>, </a:t>
            </a:r>
            <a:r>
              <a:rPr lang="en-US" sz="2000" b="1" dirty="0" err="1">
                <a:solidFill>
                  <a:srgbClr val="000000"/>
                </a:solidFill>
              </a:rPr>
              <a:t>LiF</a:t>
            </a:r>
            <a:r>
              <a:rPr lang="en-US" sz="2000" b="1" dirty="0">
                <a:solidFill>
                  <a:srgbClr val="000000"/>
                </a:solidFill>
              </a:rPr>
              <a:t>, BaSO</a:t>
            </a:r>
            <a:r>
              <a:rPr lang="en-US" sz="2000" b="1" baseline="-25000" dirty="0">
                <a:solidFill>
                  <a:srgbClr val="000000"/>
                </a:solidFill>
              </a:rPr>
              <a:t>4 </a:t>
            </a:r>
            <a:r>
              <a:rPr lang="en-US" sz="2000" b="1" dirty="0">
                <a:solidFill>
                  <a:srgbClr val="000000"/>
                </a:solidFill>
              </a:rPr>
              <a:t>etc.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22692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An </a:t>
            </a:r>
            <a:r>
              <a:rPr lang="en-US" sz="2000" b="1" dirty="0">
                <a:solidFill>
                  <a:srgbClr val="800080"/>
                </a:solidFill>
              </a:rPr>
              <a:t>ionic solid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is a solid that consists of </a:t>
            </a:r>
            <a:r>
              <a:rPr lang="en-US" sz="2000" b="1" dirty="0" err="1">
                <a:solidFill>
                  <a:schemeClr val="tx1"/>
                </a:solidFill>
              </a:rPr>
              <a:t>cations</a:t>
            </a:r>
            <a:r>
              <a:rPr lang="en-US" sz="2000" b="1" dirty="0">
                <a:solidFill>
                  <a:schemeClr val="tx1"/>
                </a:solidFill>
              </a:rPr>
              <a:t> and anions held together by electrostatic attraction of opposite charges (ionic bond).</a:t>
            </a:r>
          </a:p>
          <a:p>
            <a:endParaRPr lang="en-US" sz="2000" b="1" dirty="0">
              <a:solidFill>
                <a:srgbClr val="000000"/>
              </a:solidFill>
            </a:endParaRPr>
          </a:p>
          <a:p>
            <a:pPr algn="l">
              <a:spcBef>
                <a:spcPct val="0"/>
              </a:spcBef>
              <a:buFontTx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Brittle, high melting point, good conductors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in the aqueous solution or fused state, high heats of fusion.</a:t>
            </a:r>
          </a:p>
        </p:txBody>
      </p:sp>
      <p:pic>
        <p:nvPicPr>
          <p:cNvPr id="5" name="Picture 6" descr="Cl1Na1-76471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5992" y="2895600"/>
            <a:ext cx="5123318" cy="383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ionic_lattic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28600" y="4059378"/>
            <a:ext cx="4572000" cy="266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853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447800" y="228600"/>
            <a:ext cx="56388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Ionic Solids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96975"/>
            <a:ext cx="8229600" cy="16224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NZ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not conduct electricity</a:t>
            </a:r>
            <a:r>
              <a:rPr kumimoji="0" lang="en-NZ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(no free ions or electrons)</a:t>
            </a:r>
            <a:r>
              <a:rPr kumimoji="0" lang="en-NZ" sz="2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NZ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</a:t>
            </a:r>
            <a:r>
              <a:rPr kumimoji="0" lang="en-NZ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when molten or aqueous (as ions are free to move)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NZ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 melting point and boiling point</a:t>
            </a:r>
            <a:r>
              <a:rPr kumimoji="0" lang="en-NZ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because of </a:t>
            </a:r>
            <a:r>
              <a:rPr kumimoji="0" lang="en-NZ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strong electrostatic attractions</a:t>
            </a:r>
            <a:r>
              <a:rPr kumimoji="0" lang="en-NZ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NZ" sz="2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between </a:t>
            </a:r>
            <a:r>
              <a:rPr kumimoji="0" lang="en-NZ" sz="20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cations</a:t>
            </a:r>
            <a:r>
              <a:rPr kumimoji="0" lang="en-NZ" sz="2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anions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2514600"/>
            <a:ext cx="8229600" cy="60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NZ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Soluble in polar solvents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g1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667000"/>
            <a:ext cx="4315148" cy="388606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" y="762000"/>
            <a:ext cx="1663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Properties: </a:t>
            </a:r>
          </a:p>
        </p:txBody>
      </p:sp>
    </p:spTree>
    <p:extLst>
      <p:ext uri="{BB962C8B-B14F-4D97-AF65-F5344CB8AC3E}">
        <p14:creationId xmlns:p14="http://schemas.microsoft.com/office/powerpoint/2010/main" val="252620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12290</TotalTime>
  <Words>1753</Words>
  <Application>Microsoft Office PowerPoint</Application>
  <PresentationFormat>On-screen Show (4:3)</PresentationFormat>
  <Paragraphs>249</Paragraphs>
  <Slides>37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宋体</vt:lpstr>
      <vt:lpstr>Arial</vt:lpstr>
      <vt:lpstr>Calibri</vt:lpstr>
      <vt:lpstr>Comic Sans MS</vt:lpstr>
      <vt:lpstr>Times New Roman</vt:lpstr>
      <vt:lpstr>TimesNewRomanPS-ItalicMT</vt:lpstr>
      <vt:lpstr>Wingdings</vt:lpstr>
      <vt:lpstr>Office Theme</vt:lpstr>
      <vt:lpstr>Equation</vt:lpstr>
      <vt:lpstr>Solids</vt:lpstr>
      <vt:lpstr>Solids</vt:lpstr>
      <vt:lpstr>Solids</vt:lpstr>
      <vt:lpstr>Solids</vt:lpstr>
      <vt:lpstr>Crystalline Solids</vt:lpstr>
      <vt:lpstr>Crystalline Solids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Crystalline vs Amorphous solids</vt:lpstr>
      <vt:lpstr>PowerPoint Presentation</vt:lpstr>
      <vt:lpstr>PowerPoint Presentation</vt:lpstr>
      <vt:lpstr>Crystal Lattices</vt:lpstr>
      <vt:lpstr>Unit Cell</vt:lpstr>
      <vt:lpstr>PowerPoint Presentation</vt:lpstr>
      <vt:lpstr>Cubic Unit Cells</vt:lpstr>
      <vt:lpstr>PowerPoint Presentation</vt:lpstr>
      <vt:lpstr>Summary of Classification of Solids</vt:lpstr>
      <vt:lpstr>PowerPoint Presentation</vt:lpstr>
      <vt:lpstr>Applications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MARIS PC</dc:creator>
  <cp:lastModifiedBy>Edith Ofor</cp:lastModifiedBy>
  <cp:revision>217</cp:revision>
  <dcterms:modified xsi:type="dcterms:W3CDTF">2022-12-08T14:52:47Z</dcterms:modified>
</cp:coreProperties>
</file>