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7" r:id="rId5"/>
    <p:sldId id="256" r:id="rId6"/>
    <p:sldId id="258" r:id="rId7"/>
    <p:sldId id="259" r:id="rId8"/>
    <p:sldId id="262" r:id="rId9"/>
    <p:sldId id="263" r:id="rId10"/>
    <p:sldId id="260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66"/>
    <a:srgbClr val="84E291"/>
    <a:srgbClr val="F6C6AD"/>
    <a:srgbClr val="83CBEB"/>
    <a:srgbClr val="69F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37" d="100"/>
          <a:sy n="37" d="100"/>
        </p:scale>
        <p:origin x="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80C12-3C4D-42C6-A13D-89FCB38EBB07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90540-C4A7-426C-83A4-6212164D6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92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90540-C4A7-426C-83A4-6212164D6EF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511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90540-C4A7-426C-83A4-6212164D6EF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251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B5446-C6F5-89C1-C6CE-09BDBB791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ED25E86-26BF-E140-F624-6284FDF314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C58A970-4533-9013-E16C-7482DFAC86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19C76B-F60D-A829-05C2-8436A4BBF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90540-C4A7-426C-83A4-6212164D6EF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455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81231-EF86-65EF-92E1-A338B2B6B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8503CEA-C860-617E-2280-C9DDDA4BF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FF180C-3EF3-76AB-52F4-41F004CF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99DB08-98EE-A589-3409-55949B85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4B08F0-7401-F2C7-DC92-9CB7C8EB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21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5A32F9-0813-5078-F2C1-3102C2B3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D68478-6D9E-E454-4BC8-DA5C7F426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C01E24-8EB5-5022-0835-7FCAD5C8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C5669D-FD6C-BE00-7380-7AAD7093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7C14A8-C112-F945-AE72-190553A7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30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BE56A4-69A8-31EC-0736-44BE32ABA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8B3EB8-7290-5733-D75C-B5D2894FE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325A93-F750-17B7-33CF-B42F2668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5885C3-B3FC-C122-8ABD-37247F3F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69C2A0-4340-87E5-03CB-31766B8B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24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68C1E-35F2-3BD4-95F3-04C2ABAE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83DDEC-3CCC-3435-2EE8-033113746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19D1C2-4B6B-4094-0915-14AAB5B4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4B8A4C-951E-19CF-9713-665D1354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E13AD3-142A-D769-5DBE-14A246A1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08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015447-559B-A2BF-0ABD-A5A17B3C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808E43-115B-7033-C0C6-71BC7FD97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F59878-F8B7-4A25-7B88-70A9F267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B07FA2-083D-2A9C-D37C-342797C0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54AA12-5D72-2552-FF53-8B57AC4A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82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050D9-B5E7-F1E4-0BA3-D69E23D0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F82282-E3C7-51BF-BA38-697465C4A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02384C-E8C6-3B74-60ED-4772974F1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6F58E9-601E-3A44-5C49-A323A80E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EFB07F-2E95-4C64-ED80-A62EF1F3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1FE2EC-2C51-6E1B-A322-60C6A6DF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29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46C668-F692-4EE0-E100-C4132DDA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0EE679-2045-EB6D-A26C-8E3F8A6B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A31C13-3BDF-AD6A-224E-811DFD7B6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0A7F6EE-340F-AF3E-7074-682AB6853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D014D2-132E-D1E3-A729-0143861C4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AE7752-0EA8-BBCE-7B95-35621843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E55B1B-3E87-181E-E36E-053A619D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62D0C9-DB4E-38F2-4299-35143C3C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38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2AD3C-E5CD-5F6A-FABE-534D8936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E7E2DC-9D21-3DA3-B811-E19DB267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477D941-CB13-8678-5794-92F01BF9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519F0F-7011-0CE3-20B1-28DEBD95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4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7D1297-250C-5ED9-ABE7-DDA9AC2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F08B895-EB1A-0D0B-D63C-D355E4DD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A2D273-8C56-862A-0927-711BCC92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37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8711E-EA72-9548-1FA0-3FA14F24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A259FB-C109-F3D3-E56F-1A63F5C7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3C8048-E74C-7002-F039-0907D0730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0C5E61-5D15-30EE-EE70-E561A59B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FEBF73-8EC8-F6A0-3032-6B72C334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6F849F-20F3-7542-ACA1-24C03E8E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78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2AB91-221A-C508-D026-082EE108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5D51FC1-C765-2F5A-0CEC-423F6FC0D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BA756C-4F72-FDC0-85CA-7630BEB14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0AA02B-6F23-3BA3-4572-1D8D87FC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F3C8E5-0438-6D68-5202-3C96200C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770D2B-263E-02B0-2613-FD452812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27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8B575CB-3342-EF90-4CEF-12F84D86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51AED6-A3CB-7A27-7BAC-C935C10CC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EB3A1D-952A-CA50-E0EB-727D35CB2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B68463-E433-4E7B-9415-65A28915E1FB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707A87-728A-BA2C-35A8-C15BD5B0F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F72A56-261C-99DF-005E-0A74A64CC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04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8E163D3-6A68-7D3C-E63B-D8B8E1A3A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31" y="390101"/>
            <a:ext cx="7973538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7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B89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A2F85E3-E357-19A7-914F-D02CCB50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ja-JP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セキュリティで出来ること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45C8E0F-7282-6774-D025-69B66FBC1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42728"/>
            <a:ext cx="7188199" cy="416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4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9A5639-ED0E-DADD-67A4-9BA43C4D9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BA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C8C5BD5-A5D2-BC80-0FC8-9A41A72C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ja-JP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セキュリティで出来ること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C66109-C60F-0190-AB53-CC52FE038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30256"/>
            <a:ext cx="7188199" cy="35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7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4D9714-1494-84E7-A26D-58531F216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E40EE65-B8F5-0608-6B58-A2ECCE72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ja-JP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セキュリティで出来ること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449F4F3-C7CB-70A3-EB07-F91A8AC2B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31418"/>
            <a:ext cx="7188199" cy="379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07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75E4C-69BF-5551-EA8D-D82F8990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もう１つの</a:t>
            </a:r>
            <a:r>
              <a:rPr kumimoji="1" lang="en-US" altLang="ja-JP" dirty="0"/>
              <a:t>A</a:t>
            </a:r>
            <a:r>
              <a:rPr kumimoji="1" lang="ja-JP" altLang="en-US" dirty="0"/>
              <a:t>（</a:t>
            </a:r>
            <a:r>
              <a:rPr lang="en-US" altLang="ja-JP" dirty="0"/>
              <a:t>Accounting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30267A-4C5D-B5ED-D8F5-ED88ADCBB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AOP</a:t>
            </a:r>
            <a:r>
              <a:rPr kumimoji="1" lang="ja-JP" altLang="en-US" dirty="0"/>
              <a:t>の実装を加える場合が多い</a:t>
            </a:r>
          </a:p>
        </p:txBody>
      </p:sp>
    </p:spTree>
    <p:extLst>
      <p:ext uri="{BB962C8B-B14F-4D97-AF65-F5344CB8AC3E}">
        <p14:creationId xmlns:p14="http://schemas.microsoft.com/office/powerpoint/2010/main" val="231551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B7C56-BB2A-91CF-3737-DBF5B4F5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Spring</a:t>
            </a:r>
            <a:r>
              <a:rPr kumimoji="1" lang="ja-JP" altLang="en-US" dirty="0"/>
              <a:t>のレイヤー分離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3D61FF2-A218-524F-51E8-4BD73E5C4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796" y="1690688"/>
            <a:ext cx="9358408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9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69F782-2695-34BE-997C-B9A4E517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Spring</a:t>
            </a:r>
            <a:r>
              <a:rPr kumimoji="1" lang="ja-JP" altLang="en-US" dirty="0"/>
              <a:t>のレイヤー分離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1BDA5A-320A-93F1-623A-CDEE9A991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68" y="1596342"/>
            <a:ext cx="7802064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7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FF4BFE1-AECA-9BF5-CBBB-F26712673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30" y="643467"/>
            <a:ext cx="837754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0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71E611E-F7C7-CB7D-2728-5BEDDCF2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セキュリティの実行順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676941-2D54-190A-2B51-BFD507A87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ja-JP" alt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コントローラーより先に動きます。決まったクラスを継承するなどのルールによってそうなっています。</a:t>
            </a:r>
            <a:endParaRPr kumimoji="1" lang="en-US" altLang="ja-JP" sz="2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EC129E3-2A7D-0FAD-1B33-60C95A36C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209" y="640080"/>
            <a:ext cx="7138789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3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55FAD9E-ADAA-A227-9C60-F181D5FA7F4E}"/>
              </a:ext>
            </a:extLst>
          </p:cNvPr>
          <p:cNvSpPr/>
          <p:nvPr/>
        </p:nvSpPr>
        <p:spPr>
          <a:xfrm>
            <a:off x="2988515" y="3617345"/>
            <a:ext cx="5016495" cy="2881038"/>
          </a:xfrm>
          <a:prstGeom prst="rect">
            <a:avLst/>
          </a:prstGeom>
          <a:solidFill>
            <a:srgbClr val="FFC000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BA28D4A-BEAA-062C-6BE0-C211495984AE}"/>
              </a:ext>
            </a:extLst>
          </p:cNvPr>
          <p:cNvSpPr/>
          <p:nvPr/>
        </p:nvSpPr>
        <p:spPr>
          <a:xfrm>
            <a:off x="2988516" y="744789"/>
            <a:ext cx="5021620" cy="2813594"/>
          </a:xfrm>
          <a:prstGeom prst="rect">
            <a:avLst/>
          </a:prstGeom>
          <a:solidFill>
            <a:srgbClr val="FF0066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3077C6C-34AF-6CB7-D3DB-87096B297C08}"/>
              </a:ext>
            </a:extLst>
          </p:cNvPr>
          <p:cNvSpPr/>
          <p:nvPr/>
        </p:nvSpPr>
        <p:spPr>
          <a:xfrm>
            <a:off x="8101263" y="721895"/>
            <a:ext cx="3918209" cy="5776488"/>
          </a:xfrm>
          <a:prstGeom prst="rect">
            <a:avLst/>
          </a:prstGeom>
          <a:solidFill>
            <a:srgbClr val="69F7B0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3E193EE-D81D-D432-5755-5B4EE8F6BDD4}"/>
              </a:ext>
            </a:extLst>
          </p:cNvPr>
          <p:cNvSpPr/>
          <p:nvPr/>
        </p:nvSpPr>
        <p:spPr>
          <a:xfrm>
            <a:off x="8293768" y="4791160"/>
            <a:ext cx="3533198" cy="1228531"/>
          </a:xfrm>
          <a:prstGeom prst="rect">
            <a:avLst/>
          </a:prstGeom>
          <a:solidFill>
            <a:srgbClr val="FFFF00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773B2C1-78A2-8139-A104-B15CB46950DE}"/>
              </a:ext>
            </a:extLst>
          </p:cNvPr>
          <p:cNvSpPr txBox="1"/>
          <p:nvPr/>
        </p:nvSpPr>
        <p:spPr>
          <a:xfrm>
            <a:off x="172528" y="2229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DD4789-0AEF-4815-BDF9-18194D3D720C}"/>
              </a:ext>
            </a:extLst>
          </p:cNvPr>
          <p:cNvSpPr txBox="1"/>
          <p:nvPr/>
        </p:nvSpPr>
        <p:spPr>
          <a:xfrm>
            <a:off x="1742188" y="261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リクエスト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77D63BF-9D5A-23F1-5FFE-BD52D4E70063}"/>
              </a:ext>
            </a:extLst>
          </p:cNvPr>
          <p:cNvSpPr txBox="1"/>
          <p:nvPr/>
        </p:nvSpPr>
        <p:spPr>
          <a:xfrm>
            <a:off x="3081016" y="2040913"/>
            <a:ext cx="3424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コントローラー</a:t>
            </a:r>
            <a:endParaRPr kumimoji="1" lang="en-US" altLang="ja-JP" dirty="0"/>
          </a:p>
          <a:p>
            <a:r>
              <a:rPr lang="en-US" altLang="ja-JP" dirty="0"/>
              <a:t>@Controller</a:t>
            </a:r>
            <a:r>
              <a:rPr lang="ja-JP" altLang="en-US" dirty="0"/>
              <a:t>クラス</a:t>
            </a:r>
            <a:endParaRPr lang="en-US" altLang="ja-JP" dirty="0"/>
          </a:p>
          <a:p>
            <a:r>
              <a:rPr lang="ja-JP" altLang="en-US" dirty="0"/>
              <a:t>フィールド：</a:t>
            </a:r>
            <a:r>
              <a:rPr lang="en-US" altLang="ja-JP" dirty="0"/>
              <a:t>DI</a:t>
            </a:r>
            <a:r>
              <a:rPr lang="ja-JP" altLang="en-US" dirty="0"/>
              <a:t>されるサービス</a:t>
            </a:r>
            <a:endParaRPr lang="en-US" altLang="ja-JP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24C0D0B-EF15-E5DC-12E3-2A0CC4848B33}"/>
              </a:ext>
            </a:extLst>
          </p:cNvPr>
          <p:cNvCxnSpPr>
            <a:stCxn id="4" idx="3"/>
          </p:cNvCxnSpPr>
          <p:nvPr/>
        </p:nvCxnSpPr>
        <p:spPr>
          <a:xfrm flipV="1">
            <a:off x="1742188" y="395477"/>
            <a:ext cx="1338828" cy="12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B4997E-E4AF-DA88-0DEB-9727ECE9F2AE}"/>
              </a:ext>
            </a:extLst>
          </p:cNvPr>
          <p:cNvSpPr txBox="1"/>
          <p:nvPr/>
        </p:nvSpPr>
        <p:spPr>
          <a:xfrm>
            <a:off x="8623755" y="5088167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HTML</a:t>
            </a:r>
            <a:r>
              <a:rPr kumimoji="1" lang="ja-JP" altLang="en-US" dirty="0"/>
              <a:t>テンプレート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99EB821-1975-13C5-32E1-EDFA0BA42C4A}"/>
              </a:ext>
            </a:extLst>
          </p:cNvPr>
          <p:cNvSpPr txBox="1"/>
          <p:nvPr/>
        </p:nvSpPr>
        <p:spPr>
          <a:xfrm flipH="1">
            <a:off x="9390953" y="407948"/>
            <a:ext cx="1338828" cy="36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リ</a:t>
            </a:r>
            <a:r>
              <a:rPr kumimoji="1" lang="ja-JP" altLang="en-US" dirty="0"/>
              <a:t>ポジトリ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50F611B-1EFA-67C4-9A7D-B74C17FD5DDB}"/>
              </a:ext>
            </a:extLst>
          </p:cNvPr>
          <p:cNvSpPr txBox="1"/>
          <p:nvPr/>
        </p:nvSpPr>
        <p:spPr>
          <a:xfrm>
            <a:off x="8267930" y="4786386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tenplates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082D67-C63D-C677-5CEF-A85E9EBDAD4B}"/>
              </a:ext>
            </a:extLst>
          </p:cNvPr>
          <p:cNvSpPr txBox="1"/>
          <p:nvPr/>
        </p:nvSpPr>
        <p:spPr>
          <a:xfrm>
            <a:off x="3081016" y="3279078"/>
            <a:ext cx="4301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→</a:t>
            </a:r>
            <a:r>
              <a:rPr lang="en-US" altLang="ja-JP" dirty="0"/>
              <a:t>@XXXMapping</a:t>
            </a:r>
            <a:r>
              <a:rPr lang="ja-JP" altLang="en-US" dirty="0"/>
              <a:t>メソッド（ハンドラ）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C00BFA4-808E-21E4-75C6-44BA92E31561}"/>
              </a:ext>
            </a:extLst>
          </p:cNvPr>
          <p:cNvSpPr txBox="1"/>
          <p:nvPr/>
        </p:nvSpPr>
        <p:spPr>
          <a:xfrm>
            <a:off x="3081016" y="222949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セキュリティー関連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76AE79F-2F80-9D56-4235-856B1048D554}"/>
              </a:ext>
            </a:extLst>
          </p:cNvPr>
          <p:cNvCxnSpPr>
            <a:cxnSpLocks/>
          </p:cNvCxnSpPr>
          <p:nvPr/>
        </p:nvCxnSpPr>
        <p:spPr>
          <a:xfrm>
            <a:off x="4278732" y="592281"/>
            <a:ext cx="0" cy="408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B5B8A0A-200C-DDED-61CC-E37AC1B8258C}"/>
              </a:ext>
            </a:extLst>
          </p:cNvPr>
          <p:cNvSpPr txBox="1"/>
          <p:nvPr/>
        </p:nvSpPr>
        <p:spPr>
          <a:xfrm>
            <a:off x="3081016" y="105983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en-US" altLang="ja-JP" dirty="0" err="1"/>
              <a:t>DispatcherServlet</a:t>
            </a:r>
            <a:r>
              <a:rPr kumimoji="1" lang="ja-JP" altLang="en-US" dirty="0"/>
              <a:t>（フロントコントローラ）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0F63CF7-D45A-E6AB-9F42-DA40CA5144E4}"/>
              </a:ext>
            </a:extLst>
          </p:cNvPr>
          <p:cNvCxnSpPr>
            <a:cxnSpLocks/>
          </p:cNvCxnSpPr>
          <p:nvPr/>
        </p:nvCxnSpPr>
        <p:spPr>
          <a:xfrm>
            <a:off x="4286754" y="1530744"/>
            <a:ext cx="0" cy="408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29BE3EC-C273-4159-BACF-86175E2F01E9}"/>
              </a:ext>
            </a:extLst>
          </p:cNvPr>
          <p:cNvSpPr txBox="1"/>
          <p:nvPr/>
        </p:nvSpPr>
        <p:spPr>
          <a:xfrm>
            <a:off x="8645166" y="4299939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アクセス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C55FF5A-7490-6FA8-7C70-F11FD1C32541}"/>
              </a:ext>
            </a:extLst>
          </p:cNvPr>
          <p:cNvSpPr txBox="1"/>
          <p:nvPr/>
        </p:nvSpPr>
        <p:spPr>
          <a:xfrm>
            <a:off x="4301863" y="152739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ハンドラマッピング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0BC4AEC-0980-3E4A-6E80-2F347183EE9E}"/>
              </a:ext>
            </a:extLst>
          </p:cNvPr>
          <p:cNvCxnSpPr>
            <a:cxnSpLocks/>
          </p:cNvCxnSpPr>
          <p:nvPr/>
        </p:nvCxnSpPr>
        <p:spPr>
          <a:xfrm flipV="1">
            <a:off x="6564021" y="4498713"/>
            <a:ext cx="2059733" cy="4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9409CF65-2A79-9C23-CEE7-BC71C7C38C7C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V="1">
            <a:off x="8386715" y="3323182"/>
            <a:ext cx="331770" cy="16217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B380B34-4C7B-F334-4A8C-E5D93E60E11D}"/>
              </a:ext>
            </a:extLst>
          </p:cNvPr>
          <p:cNvSpPr txBox="1"/>
          <p:nvPr/>
        </p:nvSpPr>
        <p:spPr>
          <a:xfrm>
            <a:off x="3566028" y="3783503"/>
            <a:ext cx="4301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@ModelAttribute</a:t>
            </a:r>
            <a:r>
              <a:rPr lang="ja-JP" altLang="en-US" dirty="0"/>
              <a:t>　→　入力</a:t>
            </a:r>
            <a:r>
              <a:rPr lang="en-US" altLang="ja-JP" dirty="0"/>
              <a:t>DTO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06016E5-4343-3A9C-D1DC-F35A092D84DB}"/>
              </a:ext>
            </a:extLst>
          </p:cNvPr>
          <p:cNvSpPr txBox="1"/>
          <p:nvPr/>
        </p:nvSpPr>
        <p:spPr>
          <a:xfrm>
            <a:off x="3544618" y="5058633"/>
            <a:ext cx="3837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return </a:t>
            </a:r>
            <a:r>
              <a:rPr lang="ja-JP" altLang="en-US" dirty="0"/>
              <a:t>テンプレート名</a:t>
            </a:r>
          </a:p>
        </p:txBody>
      </p: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B74E109E-0D7A-76BD-472C-60DE097333B4}"/>
              </a:ext>
            </a:extLst>
          </p:cNvPr>
          <p:cNvCxnSpPr>
            <a:cxnSpLocks/>
            <a:stCxn id="49" idx="1"/>
            <a:endCxn id="51" idx="1"/>
          </p:cNvCxnSpPr>
          <p:nvPr/>
        </p:nvCxnSpPr>
        <p:spPr>
          <a:xfrm rot="10800000" flipV="1">
            <a:off x="3544618" y="3968169"/>
            <a:ext cx="21410" cy="1275130"/>
          </a:xfrm>
          <a:prstGeom prst="bentConnector3">
            <a:avLst>
              <a:gd name="adj1" fmla="val 116772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2DFF3F64-CBE6-0049-2221-4CA45297DBF4}"/>
              </a:ext>
            </a:extLst>
          </p:cNvPr>
          <p:cNvCxnSpPr>
            <a:cxnSpLocks/>
          </p:cNvCxnSpPr>
          <p:nvPr/>
        </p:nvCxnSpPr>
        <p:spPr>
          <a:xfrm flipV="1">
            <a:off x="6096000" y="5208331"/>
            <a:ext cx="2507647" cy="6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9DFD4DD6-90A2-4B44-184D-EDDBC52AA6A6}"/>
              </a:ext>
            </a:extLst>
          </p:cNvPr>
          <p:cNvCxnSpPr>
            <a:cxnSpLocks/>
          </p:cNvCxnSpPr>
          <p:nvPr/>
        </p:nvCxnSpPr>
        <p:spPr>
          <a:xfrm flipH="1">
            <a:off x="6963996" y="5847316"/>
            <a:ext cx="1610103" cy="24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3085E87-1A56-4D9E-1D60-524E246C286E}"/>
              </a:ext>
            </a:extLst>
          </p:cNvPr>
          <p:cNvSpPr txBox="1"/>
          <p:nvPr/>
        </p:nvSpPr>
        <p:spPr>
          <a:xfrm>
            <a:off x="5463405" y="5676554"/>
            <a:ext cx="2286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Th</a:t>
            </a:r>
            <a:r>
              <a:rPr kumimoji="1" lang="en-US" altLang="ja-JP" dirty="0" err="1"/>
              <a:t>ymeLeaf</a:t>
            </a:r>
            <a:br>
              <a:rPr kumimoji="1" lang="en-US" altLang="ja-JP"/>
            </a:br>
            <a:r>
              <a:rPr kumimoji="1" lang="ja-JP" altLang="en-US"/>
              <a:t>（出力</a:t>
            </a:r>
            <a:r>
              <a:rPr kumimoji="1" lang="en-US" altLang="ja-JP"/>
              <a:t>DTO</a:t>
            </a:r>
            <a:r>
              <a:rPr kumimoji="1" lang="ja-JP" altLang="en-US"/>
              <a:t>を反映）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B972B73-E5CC-8A7B-A381-46992324048D}"/>
              </a:ext>
            </a:extLst>
          </p:cNvPr>
          <p:cNvSpPr txBox="1"/>
          <p:nvPr/>
        </p:nvSpPr>
        <p:spPr>
          <a:xfrm>
            <a:off x="3566028" y="4346594"/>
            <a:ext cx="4195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DI</a:t>
            </a:r>
            <a:r>
              <a:rPr lang="ja-JP" altLang="en-US" dirty="0"/>
              <a:t>された</a:t>
            </a:r>
            <a:r>
              <a:rPr lang="en-US" altLang="ja-JP" dirty="0"/>
              <a:t>service</a:t>
            </a:r>
            <a:r>
              <a:rPr lang="ja-JP" altLang="en-US" dirty="0"/>
              <a:t>の利用（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DB</a:t>
            </a:r>
            <a:r>
              <a:rPr lang="ja-JP" altLang="en-US" dirty="0"/>
              <a:t>アクセス関連や</a:t>
            </a:r>
            <a:r>
              <a:rPr lang="en-US" altLang="ja-JP" dirty="0"/>
              <a:t>AOP</a:t>
            </a:r>
            <a:r>
              <a:rPr lang="ja-JP" altLang="en-US" dirty="0"/>
              <a:t>アドバイス）</a:t>
            </a:r>
            <a:endParaRPr lang="en-US" altLang="ja-JP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E879DEF-40A2-9603-B5AB-927EF9A2190F}"/>
              </a:ext>
            </a:extLst>
          </p:cNvPr>
          <p:cNvSpPr txBox="1"/>
          <p:nvPr/>
        </p:nvSpPr>
        <p:spPr>
          <a:xfrm>
            <a:off x="7326230" y="41746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34460A85-2565-2AAA-D6CA-1F1CFDD0302E}"/>
              </a:ext>
            </a:extLst>
          </p:cNvPr>
          <p:cNvSpPr txBox="1"/>
          <p:nvPr/>
        </p:nvSpPr>
        <p:spPr>
          <a:xfrm>
            <a:off x="8603647" y="35868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DF2BFF5-3417-BC4A-5778-FD0131BD4166}"/>
              </a:ext>
            </a:extLst>
          </p:cNvPr>
          <p:cNvSpPr txBox="1"/>
          <p:nvPr/>
        </p:nvSpPr>
        <p:spPr>
          <a:xfrm>
            <a:off x="2932689" y="44545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21DFCE6C-57A9-3343-C0E0-3E17D77B2DF6}"/>
              </a:ext>
            </a:extLst>
          </p:cNvPr>
          <p:cNvSpPr txBox="1"/>
          <p:nvPr/>
        </p:nvSpPr>
        <p:spPr>
          <a:xfrm>
            <a:off x="7326230" y="4862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④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FD214753-CD4C-A0DC-0A20-9E39F3691EB0}"/>
              </a:ext>
            </a:extLst>
          </p:cNvPr>
          <p:cNvSpPr txBox="1"/>
          <p:nvPr/>
        </p:nvSpPr>
        <p:spPr>
          <a:xfrm>
            <a:off x="7313670" y="55510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⑤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A3994D2B-2A79-940E-05E3-F2E1F34F0E16}"/>
              </a:ext>
            </a:extLst>
          </p:cNvPr>
          <p:cNvSpPr txBox="1"/>
          <p:nvPr/>
        </p:nvSpPr>
        <p:spPr>
          <a:xfrm>
            <a:off x="1324276" y="51557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サービス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1B5E8040-CA48-A029-99E7-A898193975EA}"/>
              </a:ext>
            </a:extLst>
          </p:cNvPr>
          <p:cNvSpPr txBox="1"/>
          <p:nvPr/>
        </p:nvSpPr>
        <p:spPr>
          <a:xfrm>
            <a:off x="613089" y="219687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コントローラー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2A927D77-8A4B-111A-A8C4-45F26463FEEB}"/>
              </a:ext>
            </a:extLst>
          </p:cNvPr>
          <p:cNvSpPr txBox="1"/>
          <p:nvPr/>
        </p:nvSpPr>
        <p:spPr>
          <a:xfrm>
            <a:off x="159703" y="3106559"/>
            <a:ext cx="1595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M:DTO</a:t>
            </a:r>
          </a:p>
          <a:p>
            <a:r>
              <a:rPr kumimoji="1" lang="en-US" altLang="ja-JP" dirty="0"/>
              <a:t>V:ThymeLeaf</a:t>
            </a:r>
          </a:p>
          <a:p>
            <a:r>
              <a:rPr kumimoji="1" lang="en-US" altLang="ja-JP" dirty="0"/>
              <a:t>C:Controller</a:t>
            </a:r>
            <a:endParaRPr kumimoji="1" lang="ja-JP" altLang="en-US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B4E9EA4-2351-CDD5-0E62-52E382957FC5}"/>
              </a:ext>
            </a:extLst>
          </p:cNvPr>
          <p:cNvSpPr txBox="1"/>
          <p:nvPr/>
        </p:nvSpPr>
        <p:spPr>
          <a:xfrm>
            <a:off x="5231604" y="362314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入力値の取得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2024E773-929D-BC01-C8FF-3E4B0A50CDAC}"/>
              </a:ext>
            </a:extLst>
          </p:cNvPr>
          <p:cNvSpPr txBox="1"/>
          <p:nvPr/>
        </p:nvSpPr>
        <p:spPr>
          <a:xfrm>
            <a:off x="8113163" y="3130892"/>
            <a:ext cx="39063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入出力の</a:t>
            </a:r>
            <a:r>
              <a:rPr lang="en-US" altLang="ja-JP" sz="1050" dirty="0"/>
              <a:t>DTO</a:t>
            </a:r>
            <a:r>
              <a:rPr lang="ja-JP" altLang="en-US" sz="1050" dirty="0"/>
              <a:t>とエンティティが同じなら</a:t>
            </a:r>
            <a:r>
              <a:rPr lang="en-US" altLang="ja-JP" sz="1050" dirty="0"/>
              <a:t>1</a:t>
            </a:r>
            <a:r>
              <a:rPr lang="ja-JP" altLang="en-US" sz="1050" dirty="0"/>
              <a:t>つで済む。</a:t>
            </a:r>
            <a:endParaRPr lang="en-US" altLang="ja-JP" sz="1050" dirty="0"/>
          </a:p>
          <a:p>
            <a:r>
              <a:rPr kumimoji="1" lang="ja-JP" altLang="en-US" sz="1050" dirty="0"/>
              <a:t>基本は入力</a:t>
            </a:r>
            <a:r>
              <a:rPr kumimoji="1" lang="en-US" altLang="ja-JP" sz="1050" dirty="0"/>
              <a:t>DTO</a:t>
            </a:r>
            <a:r>
              <a:rPr kumimoji="1" lang="ja-JP" altLang="en-US" sz="1050" dirty="0"/>
              <a:t>→</a:t>
            </a:r>
            <a:r>
              <a:rPr kumimoji="1" lang="en-US" altLang="ja-JP" sz="1050" dirty="0"/>
              <a:t>DB</a:t>
            </a:r>
            <a:r>
              <a:rPr kumimoji="1" lang="ja-JP" altLang="en-US" sz="1050" dirty="0"/>
              <a:t>アクセス→エンティティ→マッパーで出力</a:t>
            </a:r>
            <a:r>
              <a:rPr kumimoji="1" lang="en-US" altLang="ja-JP" sz="1050" dirty="0"/>
              <a:t>DTO</a:t>
            </a:r>
            <a:endParaRPr kumimoji="1" lang="ja-JP" altLang="en-US" sz="1050" dirty="0"/>
          </a:p>
        </p:txBody>
      </p:sp>
      <p:cxnSp>
        <p:nvCxnSpPr>
          <p:cNvPr id="3" name="コネクタ: カギ線 2">
            <a:extLst>
              <a:ext uri="{FF2B5EF4-FFF2-40B4-BE49-F238E27FC236}">
                <a16:creationId xmlns:a16="http://schemas.microsoft.com/office/drawing/2014/main" id="{6D0D8110-4004-20D0-2E31-2DFC80FE069A}"/>
              </a:ext>
            </a:extLst>
          </p:cNvPr>
          <p:cNvCxnSpPr>
            <a:cxnSpLocks/>
            <a:stCxn id="59" idx="1"/>
            <a:endCxn id="17" idx="1"/>
          </p:cNvCxnSpPr>
          <p:nvPr/>
        </p:nvCxnSpPr>
        <p:spPr>
          <a:xfrm rot="10800000">
            <a:off x="3081017" y="407616"/>
            <a:ext cx="2382389" cy="5592105"/>
          </a:xfrm>
          <a:prstGeom prst="bentConnector3">
            <a:avLst>
              <a:gd name="adj1" fmla="val 1217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7D92C55-3665-DEDC-C6A3-D7B17386E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10" y="1016440"/>
            <a:ext cx="7373379" cy="185763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E2F343C-189E-F4CF-13BE-BA404F652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415" y="3983927"/>
            <a:ext cx="7516274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0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0816CF9-8132-4CE1-8405-C5E3116F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ja-JP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Spring</a:t>
            </a:r>
            <a:r>
              <a:rPr kumimoji="1" lang="ja-JP" alt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のレイヤー分け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CE8D08A-26BC-2A03-2512-074415882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071677"/>
            <a:ext cx="10118598" cy="301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4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393AE2-CE1D-36D7-9379-3F550C45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アプリの基本機能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29C0A6F-238A-53EF-4DB1-F2368C98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10" y="1690688"/>
            <a:ext cx="7554379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F378D4-3F5B-332B-98E1-0419CBA7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実装順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A693318-6F0E-D92F-95F9-A30EC3ECF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059907"/>
            <a:ext cx="7347537" cy="473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0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3575C1-0C14-6F6D-91B1-63B1E191E04E}"/>
              </a:ext>
            </a:extLst>
          </p:cNvPr>
          <p:cNvSpPr/>
          <p:nvPr/>
        </p:nvSpPr>
        <p:spPr>
          <a:xfrm>
            <a:off x="8502875" y="3429000"/>
            <a:ext cx="3208421" cy="3171740"/>
          </a:xfrm>
          <a:prstGeom prst="rect">
            <a:avLst/>
          </a:prstGeom>
          <a:solidFill>
            <a:srgbClr val="84E291">
              <a:alpha val="30196"/>
            </a:srgb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リポジトリー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A2683ED-3DD5-6FE3-4A46-220821007033}"/>
              </a:ext>
            </a:extLst>
          </p:cNvPr>
          <p:cNvSpPr/>
          <p:nvPr/>
        </p:nvSpPr>
        <p:spPr>
          <a:xfrm>
            <a:off x="8502875" y="236621"/>
            <a:ext cx="3208421" cy="3171740"/>
          </a:xfrm>
          <a:prstGeom prst="rect">
            <a:avLst/>
          </a:prstGeom>
          <a:solidFill>
            <a:srgbClr val="F6C6AD">
              <a:alpha val="30196"/>
            </a:srgb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>
                <a:solidFill>
                  <a:schemeClr val="tx1"/>
                </a:solidFill>
              </a:rPr>
              <a:t>サービス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3CCBD37-8A04-AFC4-009A-C7B806633111}"/>
              </a:ext>
            </a:extLst>
          </p:cNvPr>
          <p:cNvSpPr/>
          <p:nvPr/>
        </p:nvSpPr>
        <p:spPr>
          <a:xfrm>
            <a:off x="5213685" y="224589"/>
            <a:ext cx="3208421" cy="6384758"/>
          </a:xfrm>
          <a:prstGeom prst="rect">
            <a:avLst/>
          </a:prstGeom>
          <a:solidFill>
            <a:srgbClr val="83CBEB">
              <a:alpha val="30196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コントローラー</a:t>
            </a:r>
          </a:p>
        </p:txBody>
      </p:sp>
      <p:pic>
        <p:nvPicPr>
          <p:cNvPr id="5" name="グラフィックス 4" descr="ユーザー 枠線">
            <a:extLst>
              <a:ext uri="{FF2B5EF4-FFF2-40B4-BE49-F238E27FC236}">
                <a16:creationId xmlns:a16="http://schemas.microsoft.com/office/drawing/2014/main" id="{94A1F64B-CD2C-624D-BE17-6EBFC841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721" y="2799271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36F6F9-36DC-0E49-F35F-EA523A1D3321}"/>
              </a:ext>
            </a:extLst>
          </p:cNvPr>
          <p:cNvSpPr txBox="1"/>
          <p:nvPr/>
        </p:nvSpPr>
        <p:spPr>
          <a:xfrm>
            <a:off x="256091" y="38818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59849C-C058-C739-FF1D-65E79142816D}"/>
              </a:ext>
            </a:extLst>
          </p:cNvPr>
          <p:cNvSpPr txBox="1"/>
          <p:nvPr/>
        </p:nvSpPr>
        <p:spPr>
          <a:xfrm>
            <a:off x="1825751" y="2887139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リクエスト</a:t>
            </a:r>
            <a:r>
              <a:rPr kumimoji="1" lang="en-US" altLang="ja-JP" dirty="0"/>
              <a:t>(GET or POST)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81A64D7-A085-B782-C867-300256BB1A74}"/>
              </a:ext>
            </a:extLst>
          </p:cNvPr>
          <p:cNvSpPr/>
          <p:nvPr/>
        </p:nvSpPr>
        <p:spPr>
          <a:xfrm>
            <a:off x="5271022" y="2445988"/>
            <a:ext cx="3059171" cy="1620965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コントローラークラス</a:t>
            </a:r>
            <a:endParaRPr kumimoji="1" lang="en-US" altLang="ja-JP" dirty="0"/>
          </a:p>
          <a:p>
            <a:pPr algn="ctr"/>
            <a:r>
              <a:rPr lang="ja-JP" altLang="en-US" dirty="0"/>
              <a:t>・作業分類と結果回収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2473411-70CC-2B50-2F98-B9E1CC9C674E}"/>
              </a:ext>
            </a:extLst>
          </p:cNvPr>
          <p:cNvSpPr/>
          <p:nvPr/>
        </p:nvSpPr>
        <p:spPr>
          <a:xfrm>
            <a:off x="8577499" y="1067505"/>
            <a:ext cx="3059171" cy="1620965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サービスクラス</a:t>
            </a:r>
            <a:endParaRPr lang="en-US" altLang="ja-JP" dirty="0"/>
          </a:p>
          <a:p>
            <a:pPr algn="ctr"/>
            <a:r>
              <a:rPr kumimoji="1" lang="ja-JP" altLang="en-US" dirty="0"/>
              <a:t>・機能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A335E29-1D6F-0BB1-1913-B79BC4D242D1}"/>
              </a:ext>
            </a:extLst>
          </p:cNvPr>
          <p:cNvSpPr/>
          <p:nvPr/>
        </p:nvSpPr>
        <p:spPr>
          <a:xfrm>
            <a:off x="8577498" y="4259179"/>
            <a:ext cx="3059171" cy="1620965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アクセス関連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04ABA192-472A-C6C7-6BEA-BDC1335EF3AD}"/>
              </a:ext>
            </a:extLst>
          </p:cNvPr>
          <p:cNvCxnSpPr>
            <a:cxnSpLocks/>
            <a:stCxn id="8" idx="0"/>
            <a:endCxn id="18" idx="1"/>
          </p:cNvCxnSpPr>
          <p:nvPr/>
        </p:nvCxnSpPr>
        <p:spPr>
          <a:xfrm rot="5400000" flipH="1" flipV="1">
            <a:off x="7405053" y="1273543"/>
            <a:ext cx="568000" cy="177689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A0E6BFF-894E-E94E-E787-20B1005355B7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10107084" y="2688470"/>
            <a:ext cx="1" cy="1570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F0457C2-AE7D-9C1B-6843-952B54F76B9A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1498121" y="3256471"/>
            <a:ext cx="37729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94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33EED-A557-D03C-6DBE-8BCFF444E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7A56761-099B-FB42-F332-6CB4C746C114}"/>
              </a:ext>
            </a:extLst>
          </p:cNvPr>
          <p:cNvSpPr/>
          <p:nvPr/>
        </p:nvSpPr>
        <p:spPr>
          <a:xfrm>
            <a:off x="8502875" y="3429000"/>
            <a:ext cx="3208421" cy="3171740"/>
          </a:xfrm>
          <a:prstGeom prst="rect">
            <a:avLst/>
          </a:prstGeom>
          <a:solidFill>
            <a:srgbClr val="84E291">
              <a:alpha val="30196"/>
            </a:srgb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リポジトリー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DD7DCA7-8C10-7580-D8AE-3DB598DFEB63}"/>
              </a:ext>
            </a:extLst>
          </p:cNvPr>
          <p:cNvSpPr/>
          <p:nvPr/>
        </p:nvSpPr>
        <p:spPr>
          <a:xfrm>
            <a:off x="8502875" y="236621"/>
            <a:ext cx="3208421" cy="3171740"/>
          </a:xfrm>
          <a:prstGeom prst="rect">
            <a:avLst/>
          </a:prstGeom>
          <a:solidFill>
            <a:srgbClr val="F6C6AD">
              <a:alpha val="30196"/>
            </a:srgb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>
                <a:solidFill>
                  <a:schemeClr val="tx1"/>
                </a:solidFill>
              </a:rPr>
              <a:t>サービス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F6EC9D5-20E5-1A40-5242-09744331ACBC}"/>
              </a:ext>
            </a:extLst>
          </p:cNvPr>
          <p:cNvSpPr/>
          <p:nvPr/>
        </p:nvSpPr>
        <p:spPr>
          <a:xfrm>
            <a:off x="5213685" y="224589"/>
            <a:ext cx="3208421" cy="6384758"/>
          </a:xfrm>
          <a:prstGeom prst="rect">
            <a:avLst/>
          </a:prstGeom>
          <a:solidFill>
            <a:srgbClr val="83CBEB">
              <a:alpha val="30196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コントローラー</a:t>
            </a:r>
          </a:p>
        </p:txBody>
      </p:sp>
      <p:pic>
        <p:nvPicPr>
          <p:cNvPr id="5" name="グラフィックス 4" descr="ユーザー 枠線">
            <a:extLst>
              <a:ext uri="{FF2B5EF4-FFF2-40B4-BE49-F238E27FC236}">
                <a16:creationId xmlns:a16="http://schemas.microsoft.com/office/drawing/2014/main" id="{F6258A90-A2BF-F019-CED6-D5CD2EF41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721" y="2799271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602056-123C-EDF0-8246-D7E7B3CA4FBC}"/>
              </a:ext>
            </a:extLst>
          </p:cNvPr>
          <p:cNvSpPr txBox="1"/>
          <p:nvPr/>
        </p:nvSpPr>
        <p:spPr>
          <a:xfrm>
            <a:off x="256091" y="38818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95A496-11E8-4322-23AD-932575D2BE53}"/>
              </a:ext>
            </a:extLst>
          </p:cNvPr>
          <p:cNvSpPr txBox="1"/>
          <p:nvPr/>
        </p:nvSpPr>
        <p:spPr>
          <a:xfrm>
            <a:off x="1825751" y="3384441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リクエスト</a:t>
            </a:r>
            <a:r>
              <a:rPr kumimoji="1" lang="en-US" altLang="ja-JP" dirty="0"/>
              <a:t>(GET or POST)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522FA65-04D0-EFDD-F825-3BDC19585983}"/>
              </a:ext>
            </a:extLst>
          </p:cNvPr>
          <p:cNvSpPr/>
          <p:nvPr/>
        </p:nvSpPr>
        <p:spPr>
          <a:xfrm>
            <a:off x="5271022" y="2445988"/>
            <a:ext cx="3059171" cy="1620965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コントローラークラス</a:t>
            </a:r>
            <a:endParaRPr kumimoji="1" lang="en-US" altLang="ja-JP" dirty="0"/>
          </a:p>
          <a:p>
            <a:pPr algn="ctr"/>
            <a:r>
              <a:rPr lang="ja-JP" altLang="en-US" dirty="0"/>
              <a:t>・作業分類と結果回収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B2BFE744-F775-9820-FEBB-535776CCAF26}"/>
              </a:ext>
            </a:extLst>
          </p:cNvPr>
          <p:cNvSpPr/>
          <p:nvPr/>
        </p:nvSpPr>
        <p:spPr>
          <a:xfrm>
            <a:off x="8577499" y="1067505"/>
            <a:ext cx="3059171" cy="1620965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サービスクラス</a:t>
            </a:r>
            <a:endParaRPr lang="en-US" altLang="ja-JP" dirty="0"/>
          </a:p>
          <a:p>
            <a:pPr algn="ctr"/>
            <a:r>
              <a:rPr kumimoji="1" lang="ja-JP" altLang="en-US" dirty="0"/>
              <a:t>・機能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0AA536DD-4956-EC5C-227B-AD6368A933C0}"/>
              </a:ext>
            </a:extLst>
          </p:cNvPr>
          <p:cNvSpPr/>
          <p:nvPr/>
        </p:nvSpPr>
        <p:spPr>
          <a:xfrm>
            <a:off x="8577498" y="4259179"/>
            <a:ext cx="3059171" cy="1620965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アクセス関連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D284F958-5FC1-B2D2-15B3-6F6A64FF8EF9}"/>
              </a:ext>
            </a:extLst>
          </p:cNvPr>
          <p:cNvCxnSpPr>
            <a:cxnSpLocks/>
            <a:stCxn id="8" idx="0"/>
            <a:endCxn id="18" idx="1"/>
          </p:cNvCxnSpPr>
          <p:nvPr/>
        </p:nvCxnSpPr>
        <p:spPr>
          <a:xfrm rot="5400000" flipH="1" flipV="1">
            <a:off x="7405053" y="1273543"/>
            <a:ext cx="568000" cy="177689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BDC2E4E-E8B2-C7EA-EFA7-6FF650F921F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1498121" y="3256471"/>
            <a:ext cx="37729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21D8854-B075-42C9-FEC1-627A3FCEDEBF}"/>
              </a:ext>
            </a:extLst>
          </p:cNvPr>
          <p:cNvSpPr/>
          <p:nvPr/>
        </p:nvSpPr>
        <p:spPr>
          <a:xfrm>
            <a:off x="2617687" y="1235089"/>
            <a:ext cx="2053390" cy="11788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入力</a:t>
            </a:r>
            <a:r>
              <a:rPr kumimoji="1" lang="en-US" altLang="ja-JP" dirty="0">
                <a:solidFill>
                  <a:sysClr val="windowText" lastClr="000000"/>
                </a:solidFill>
              </a:rPr>
              <a:t>DTO</a:t>
            </a: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・フォーム入力の取得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コネクタ: カギ線 3">
            <a:extLst>
              <a:ext uri="{FF2B5EF4-FFF2-40B4-BE49-F238E27FC236}">
                <a16:creationId xmlns:a16="http://schemas.microsoft.com/office/drawing/2014/main" id="{A2468E6C-9658-0063-C3A4-F37A38E710C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1498120" y="2413904"/>
            <a:ext cx="2146262" cy="8425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DEC94D8-813E-FF33-9B2F-9D7EFD874E68}"/>
              </a:ext>
            </a:extLst>
          </p:cNvPr>
          <p:cNvSpPr txBox="1"/>
          <p:nvPr/>
        </p:nvSpPr>
        <p:spPr>
          <a:xfrm>
            <a:off x="6546173" y="150865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ハンドラメソッド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D0E0493-2EAC-A07C-EA54-EF04BB7C3937}"/>
              </a:ext>
            </a:extLst>
          </p:cNvPr>
          <p:cNvSpPr/>
          <p:nvPr/>
        </p:nvSpPr>
        <p:spPr>
          <a:xfrm>
            <a:off x="10366249" y="3143603"/>
            <a:ext cx="1771421" cy="61017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エンティティ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EBEC018-AFED-B416-7315-D52D1A2FEE3F}"/>
              </a:ext>
            </a:extLst>
          </p:cNvPr>
          <p:cNvCxnSpPr>
            <a:stCxn id="18" idx="2"/>
            <a:endCxn id="14" idx="0"/>
          </p:cNvCxnSpPr>
          <p:nvPr/>
        </p:nvCxnSpPr>
        <p:spPr>
          <a:xfrm>
            <a:off x="10107085" y="2688470"/>
            <a:ext cx="1144875" cy="455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A0B018D-C533-30F6-DFD7-B8A37B8209D1}"/>
              </a:ext>
            </a:extLst>
          </p:cNvPr>
          <p:cNvSpPr txBox="1"/>
          <p:nvPr/>
        </p:nvSpPr>
        <p:spPr>
          <a:xfrm>
            <a:off x="10726175" y="2721984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入力</a:t>
            </a:r>
            <a:r>
              <a:rPr kumimoji="1" lang="en-US" altLang="ja-JP" sz="1200" dirty="0"/>
              <a:t>DTO</a:t>
            </a:r>
            <a:r>
              <a:rPr kumimoji="1" lang="ja-JP" altLang="en-US" sz="1200" dirty="0"/>
              <a:t>から作成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F3F444B1-B100-F0D7-59B3-584B20D9D8E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10107084" y="3778909"/>
            <a:ext cx="1144875" cy="480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2A9BAB49-D2C7-1056-05F7-9AA4DBCE00D2}"/>
              </a:ext>
            </a:extLst>
          </p:cNvPr>
          <p:cNvSpPr/>
          <p:nvPr/>
        </p:nvSpPr>
        <p:spPr>
          <a:xfrm>
            <a:off x="5773913" y="4480253"/>
            <a:ext cx="2053390" cy="11788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出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力</a:t>
            </a:r>
            <a:r>
              <a:rPr kumimoji="1" lang="en-US" altLang="ja-JP" dirty="0">
                <a:solidFill>
                  <a:sysClr val="windowText" lastClr="000000"/>
                </a:solidFill>
              </a:rPr>
              <a:t>DTO</a:t>
            </a: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・描画用に加工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83D6ED5-D120-3AE8-353B-CC38C327A705}"/>
              </a:ext>
            </a:extLst>
          </p:cNvPr>
          <p:cNvCxnSpPr>
            <a:cxnSpLocks/>
            <a:stCxn id="22" idx="1"/>
            <a:endCxn id="28" idx="3"/>
          </p:cNvCxnSpPr>
          <p:nvPr/>
        </p:nvCxnSpPr>
        <p:spPr>
          <a:xfrm flipH="1" flipV="1">
            <a:off x="7827303" y="5069661"/>
            <a:ext cx="7501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D2F4115-248F-469B-2ABB-84D5F35B89CD}"/>
              </a:ext>
            </a:extLst>
          </p:cNvPr>
          <p:cNvCxnSpPr>
            <a:cxnSpLocks/>
            <a:stCxn id="28" idx="0"/>
            <a:endCxn id="8" idx="2"/>
          </p:cNvCxnSpPr>
          <p:nvPr/>
        </p:nvCxnSpPr>
        <p:spPr>
          <a:xfrm flipV="1">
            <a:off x="6800608" y="4066953"/>
            <a:ext cx="0" cy="413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59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BFE14-D1F5-F117-393E-59343A4DE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510C43E-329C-59F7-EDD1-C1AA969FAB16}"/>
              </a:ext>
            </a:extLst>
          </p:cNvPr>
          <p:cNvSpPr/>
          <p:nvPr/>
        </p:nvSpPr>
        <p:spPr>
          <a:xfrm>
            <a:off x="8502875" y="3429000"/>
            <a:ext cx="3208421" cy="3171740"/>
          </a:xfrm>
          <a:prstGeom prst="rect">
            <a:avLst/>
          </a:prstGeom>
          <a:solidFill>
            <a:srgbClr val="84E291">
              <a:alpha val="30196"/>
            </a:srgb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リポジトリー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249D56A-C505-7E3C-D3EE-5A91EE73C244}"/>
              </a:ext>
            </a:extLst>
          </p:cNvPr>
          <p:cNvSpPr/>
          <p:nvPr/>
        </p:nvSpPr>
        <p:spPr>
          <a:xfrm>
            <a:off x="8502875" y="236621"/>
            <a:ext cx="3208421" cy="3171740"/>
          </a:xfrm>
          <a:prstGeom prst="rect">
            <a:avLst/>
          </a:prstGeom>
          <a:solidFill>
            <a:srgbClr val="F6C6AD">
              <a:alpha val="30196"/>
            </a:srgb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>
                <a:solidFill>
                  <a:schemeClr val="tx1"/>
                </a:solidFill>
              </a:rPr>
              <a:t>サービス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1ABD8C4-38A4-869A-B0F6-E779390DFB9B}"/>
              </a:ext>
            </a:extLst>
          </p:cNvPr>
          <p:cNvSpPr/>
          <p:nvPr/>
        </p:nvSpPr>
        <p:spPr>
          <a:xfrm>
            <a:off x="5213685" y="224589"/>
            <a:ext cx="3208421" cy="6384758"/>
          </a:xfrm>
          <a:prstGeom prst="rect">
            <a:avLst/>
          </a:prstGeom>
          <a:solidFill>
            <a:srgbClr val="83CBEB">
              <a:alpha val="30196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コントローラー</a:t>
            </a:r>
          </a:p>
        </p:txBody>
      </p:sp>
      <p:pic>
        <p:nvPicPr>
          <p:cNvPr id="5" name="グラフィックス 4" descr="ユーザー 枠線">
            <a:extLst>
              <a:ext uri="{FF2B5EF4-FFF2-40B4-BE49-F238E27FC236}">
                <a16:creationId xmlns:a16="http://schemas.microsoft.com/office/drawing/2014/main" id="{1D494A8E-00CA-59E8-6B85-2F27DFC27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721" y="2799271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FFF764-BDA4-B175-34B2-C10AFD49D4D7}"/>
              </a:ext>
            </a:extLst>
          </p:cNvPr>
          <p:cNvSpPr txBox="1"/>
          <p:nvPr/>
        </p:nvSpPr>
        <p:spPr>
          <a:xfrm>
            <a:off x="256091" y="38818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C083F93-E34C-D761-EC4C-4FC4FE04D64D}"/>
              </a:ext>
            </a:extLst>
          </p:cNvPr>
          <p:cNvSpPr/>
          <p:nvPr/>
        </p:nvSpPr>
        <p:spPr>
          <a:xfrm>
            <a:off x="5271022" y="2445988"/>
            <a:ext cx="3059171" cy="1620965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コントローラークラス</a:t>
            </a:r>
            <a:endParaRPr kumimoji="1" lang="en-US" altLang="ja-JP" dirty="0"/>
          </a:p>
          <a:p>
            <a:pPr algn="ctr"/>
            <a:r>
              <a:rPr lang="ja-JP" altLang="en-US" dirty="0"/>
              <a:t>・作業分類と結果回収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818AA5A-BBA8-53A3-FF02-A5E474726C70}"/>
              </a:ext>
            </a:extLst>
          </p:cNvPr>
          <p:cNvSpPr/>
          <p:nvPr/>
        </p:nvSpPr>
        <p:spPr>
          <a:xfrm>
            <a:off x="8577499" y="1067505"/>
            <a:ext cx="3059171" cy="1620965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サービスクラス</a:t>
            </a:r>
            <a:endParaRPr lang="en-US" altLang="ja-JP" dirty="0"/>
          </a:p>
          <a:p>
            <a:pPr algn="ctr"/>
            <a:r>
              <a:rPr kumimoji="1" lang="ja-JP" altLang="en-US" dirty="0"/>
              <a:t>・機能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851F9A4-8D03-2EEF-88B1-23FCE1E76A40}"/>
              </a:ext>
            </a:extLst>
          </p:cNvPr>
          <p:cNvSpPr/>
          <p:nvPr/>
        </p:nvSpPr>
        <p:spPr>
          <a:xfrm>
            <a:off x="8577498" y="4259179"/>
            <a:ext cx="3059171" cy="1620965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アクセス関連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76223251-B1BE-83B1-94BF-00B04FECC41F}"/>
              </a:ext>
            </a:extLst>
          </p:cNvPr>
          <p:cNvCxnSpPr>
            <a:cxnSpLocks/>
            <a:stCxn id="8" idx="0"/>
            <a:endCxn id="18" idx="1"/>
          </p:cNvCxnSpPr>
          <p:nvPr/>
        </p:nvCxnSpPr>
        <p:spPr>
          <a:xfrm rot="5400000" flipH="1" flipV="1">
            <a:off x="7405053" y="1273543"/>
            <a:ext cx="568000" cy="177689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115CC6C4-57B1-C7D8-3D39-E8B66E1653F4}"/>
              </a:ext>
            </a:extLst>
          </p:cNvPr>
          <p:cNvSpPr/>
          <p:nvPr/>
        </p:nvSpPr>
        <p:spPr>
          <a:xfrm>
            <a:off x="3130895" y="1288579"/>
            <a:ext cx="2053390" cy="11788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入力</a:t>
            </a:r>
            <a:r>
              <a:rPr kumimoji="1" lang="en-US" altLang="ja-JP" dirty="0">
                <a:solidFill>
                  <a:sysClr val="windowText" lastClr="000000"/>
                </a:solidFill>
              </a:rPr>
              <a:t>DTO</a:t>
            </a: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・フォーム入力の取得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04C2DA2-B439-D067-D269-58F0D951702D}"/>
              </a:ext>
            </a:extLst>
          </p:cNvPr>
          <p:cNvSpPr txBox="1"/>
          <p:nvPr/>
        </p:nvSpPr>
        <p:spPr>
          <a:xfrm>
            <a:off x="6546173" y="150865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ハンドラメソッド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3C2C7D7-4899-E067-1DD4-D6DB31B95530}"/>
              </a:ext>
            </a:extLst>
          </p:cNvPr>
          <p:cNvSpPr/>
          <p:nvPr/>
        </p:nvSpPr>
        <p:spPr>
          <a:xfrm>
            <a:off x="10366249" y="3143603"/>
            <a:ext cx="1771421" cy="61017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エンティティ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B338974-0336-7104-6861-88BB43FC6AE2}"/>
              </a:ext>
            </a:extLst>
          </p:cNvPr>
          <p:cNvCxnSpPr>
            <a:stCxn id="18" idx="2"/>
            <a:endCxn id="14" idx="0"/>
          </p:cNvCxnSpPr>
          <p:nvPr/>
        </p:nvCxnSpPr>
        <p:spPr>
          <a:xfrm>
            <a:off x="10107085" y="2688470"/>
            <a:ext cx="1144875" cy="455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63805C4-2939-7CA2-6F83-F32D0AEE9D1A}"/>
              </a:ext>
            </a:extLst>
          </p:cNvPr>
          <p:cNvSpPr txBox="1"/>
          <p:nvPr/>
        </p:nvSpPr>
        <p:spPr>
          <a:xfrm>
            <a:off x="10726175" y="2721984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入力</a:t>
            </a:r>
            <a:r>
              <a:rPr kumimoji="1" lang="en-US" altLang="ja-JP" sz="1200" dirty="0"/>
              <a:t>DTO</a:t>
            </a:r>
            <a:r>
              <a:rPr kumimoji="1" lang="ja-JP" altLang="en-US" sz="1200" dirty="0"/>
              <a:t>から作成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38F72D1-51CA-9196-0EBB-A38C3F4335EB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10107084" y="3778909"/>
            <a:ext cx="1144875" cy="480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FA0B8BA0-1B30-60E4-79B8-6487629AEAB9}"/>
              </a:ext>
            </a:extLst>
          </p:cNvPr>
          <p:cNvSpPr/>
          <p:nvPr/>
        </p:nvSpPr>
        <p:spPr>
          <a:xfrm>
            <a:off x="5773913" y="4480253"/>
            <a:ext cx="2053390" cy="11788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出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力</a:t>
            </a:r>
            <a:r>
              <a:rPr kumimoji="1" lang="en-US" altLang="ja-JP" dirty="0">
                <a:solidFill>
                  <a:sysClr val="windowText" lastClr="000000"/>
                </a:solidFill>
              </a:rPr>
              <a:t>DTO</a:t>
            </a: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・描画用に加工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1368FF2-B0DD-8BD2-BFD3-43C37D9D8FC7}"/>
              </a:ext>
            </a:extLst>
          </p:cNvPr>
          <p:cNvCxnSpPr>
            <a:cxnSpLocks/>
            <a:stCxn id="22" idx="1"/>
            <a:endCxn id="28" idx="3"/>
          </p:cNvCxnSpPr>
          <p:nvPr/>
        </p:nvCxnSpPr>
        <p:spPr>
          <a:xfrm flipH="1" flipV="1">
            <a:off x="7827303" y="5069661"/>
            <a:ext cx="7501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7BB2BD86-2527-5AC7-324A-8F419468B7FC}"/>
              </a:ext>
            </a:extLst>
          </p:cNvPr>
          <p:cNvCxnSpPr>
            <a:cxnSpLocks/>
            <a:stCxn id="28" idx="0"/>
            <a:endCxn id="8" idx="2"/>
          </p:cNvCxnSpPr>
          <p:nvPr/>
        </p:nvCxnSpPr>
        <p:spPr>
          <a:xfrm flipV="1">
            <a:off x="6800608" y="4066953"/>
            <a:ext cx="0" cy="413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83EA941-33D0-7421-8473-F9BAA7406B18}"/>
              </a:ext>
            </a:extLst>
          </p:cNvPr>
          <p:cNvSpPr/>
          <p:nvPr/>
        </p:nvSpPr>
        <p:spPr>
          <a:xfrm>
            <a:off x="1863696" y="2807291"/>
            <a:ext cx="1771422" cy="898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セキュリティ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F9E17A6-E7D1-6B30-B753-B3C860B8B29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145197" y="3256470"/>
            <a:ext cx="7184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24E5108D-3A6D-0068-63F2-B8F19EEB7249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635118" y="2467394"/>
            <a:ext cx="522472" cy="7890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3A792EF-A306-0902-24F1-AFDAC73A875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464046" y="3256470"/>
            <a:ext cx="18069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12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6BAE00443022B4CAFF4EE6441CFE7D2" ma:contentTypeVersion="5" ma:contentTypeDescription="新しいドキュメントを作成します。" ma:contentTypeScope="" ma:versionID="9e28fd90782f66914e1a35f52771bcfc">
  <xsd:schema xmlns:xsd="http://www.w3.org/2001/XMLSchema" xmlns:xs="http://www.w3.org/2001/XMLSchema" xmlns:p="http://schemas.microsoft.com/office/2006/metadata/properties" xmlns:ns3="f3de145d-d3cd-4cf2-9128-802554767736" targetNamespace="http://schemas.microsoft.com/office/2006/metadata/properties" ma:root="true" ma:fieldsID="f8ff299a6968b2b5619fb60dc9ec826b" ns3:_="">
    <xsd:import namespace="f3de145d-d3cd-4cf2-9128-8025547677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de145d-d3cd-4cf2-9128-8025547677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10BA94-C1F8-4162-9742-C2AFA5023112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f3de145d-d3cd-4cf2-9128-80255476773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AAFD117-4F1E-4F46-A180-4AE2174D17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de145d-d3cd-4cf2-9128-8025547677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9E9562-A463-45FA-8DBB-9D28C240C5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282</Words>
  <Application>Microsoft Office PowerPoint</Application>
  <PresentationFormat>ワイド画面</PresentationFormat>
  <Paragraphs>90</Paragraphs>
  <Slides>17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Springのレイヤー分け</vt:lpstr>
      <vt:lpstr>アプリの基本機能</vt:lpstr>
      <vt:lpstr>実装順</vt:lpstr>
      <vt:lpstr>PowerPoint プレゼンテーション</vt:lpstr>
      <vt:lpstr>PowerPoint プレゼンテーション</vt:lpstr>
      <vt:lpstr>PowerPoint プレゼンテーション</vt:lpstr>
      <vt:lpstr>セキュリティで出来ること</vt:lpstr>
      <vt:lpstr>セキュリティで出来ること</vt:lpstr>
      <vt:lpstr>セキュリティで出来ること</vt:lpstr>
      <vt:lpstr>もう１つのA（Accounting）</vt:lpstr>
      <vt:lpstr>Springのレイヤー分離</vt:lpstr>
      <vt:lpstr>Springのレイヤー分離</vt:lpstr>
      <vt:lpstr>PowerPoint プレゼンテーション</vt:lpstr>
      <vt:lpstr>セキュリティの実行順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野呂 雄樹</dc:creator>
  <cp:lastModifiedBy>野呂 雄樹</cp:lastModifiedBy>
  <cp:revision>3</cp:revision>
  <dcterms:created xsi:type="dcterms:W3CDTF">2025-06-29T11:29:00Z</dcterms:created>
  <dcterms:modified xsi:type="dcterms:W3CDTF">2025-07-06T13:39:40Z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0x010100D6BAE00443022B4CAFF4EE6441CFE7D2</vt:lpwstr>
  </property>
</Properties>
</file>