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FF00"/>
    <a:srgbClr val="69F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80C12-3C4D-42C6-A13D-89FCB38EBB07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90540-C4A7-426C-83A4-6212164D6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92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90540-C4A7-426C-83A4-6212164D6EF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51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81231-EF86-65EF-92E1-A338B2B6B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503CEA-C860-617E-2280-C9DDDA4B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FF180C-3EF3-76AB-52F4-41F004CF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99DB08-98EE-A589-3409-55949B85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4B08F0-7401-F2C7-DC92-9CB7C8EB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21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5A32F9-0813-5078-F2C1-3102C2B3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D68478-6D9E-E454-4BC8-DA5C7F426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C01E24-8EB5-5022-0835-7FCAD5C8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C5669D-FD6C-BE00-7380-7AAD7093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7C14A8-C112-F945-AE72-190553A7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30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BE56A4-69A8-31EC-0736-44BE32ABA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8B3EB8-7290-5733-D75C-B5D2894FE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325A93-F750-17B7-33CF-B42F2668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5885C3-B3FC-C122-8ABD-37247F3F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69C2A0-4340-87E5-03CB-31766B8B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24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68C1E-35F2-3BD4-95F3-04C2ABAE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83DDEC-3CCC-3435-2EE8-03311374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19D1C2-4B6B-4094-0915-14AAB5B4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4B8A4C-951E-19CF-9713-665D1354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E13AD3-142A-D769-5DBE-14A246A1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08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015447-559B-A2BF-0ABD-A5A17B3C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808E43-115B-7033-C0C6-71BC7FD97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F59878-F8B7-4A25-7B88-70A9F267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B07FA2-083D-2A9C-D37C-342797C0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54AA12-5D72-2552-FF53-8B57AC4A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82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050D9-B5E7-F1E4-0BA3-D69E23D0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F82282-E3C7-51BF-BA38-697465C4A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02384C-E8C6-3B74-60ED-4772974F1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6F58E9-601E-3A44-5C49-A323A80E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FB07F-2E95-4C64-ED80-A62EF1F3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1FE2EC-2C51-6E1B-A322-60C6A6DF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29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46C668-F692-4EE0-E100-C4132DDA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0EE679-2045-EB6D-A26C-8E3F8A6B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A31C13-3BDF-AD6A-224E-811DFD7B6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A7F6EE-340F-AF3E-7074-682AB6853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D014D2-132E-D1E3-A729-0143861C4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AE7752-0EA8-BBCE-7B95-35621843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E55B1B-3E87-181E-E36E-053A619D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62D0C9-DB4E-38F2-4299-35143C3C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38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2AD3C-E5CD-5F6A-FABE-534D8936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E7E2DC-9D21-3DA3-B811-E19DB267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477D941-CB13-8678-5794-92F01BF9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519F0F-7011-0CE3-20B1-28DEBD95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4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7D1297-250C-5ED9-ABE7-DDA9AC2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08B895-EB1A-0D0B-D63C-D355E4DD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A2D273-8C56-862A-0927-711BCC92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37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8711E-EA72-9548-1FA0-3FA14F24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A259FB-C109-F3D3-E56F-1A63F5C7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3C8048-E74C-7002-F039-0907D0730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0C5E61-5D15-30EE-EE70-E561A59B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FEBF73-8EC8-F6A0-3032-6B72C334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6F849F-20F3-7542-ACA1-24C03E8E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78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2AB91-221A-C508-D026-082EE108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5D51FC1-C765-2F5A-0CEC-423F6FC0D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BA756C-4F72-FDC0-85CA-7630BEB14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0AA02B-6F23-3BA3-4572-1D8D87FC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F3C8E5-0438-6D68-5202-3C96200C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770D2B-263E-02B0-2613-FD452812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27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8B575CB-3342-EF90-4CEF-12F84D86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51AED6-A3CB-7A27-7BAC-C935C10C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EB3A1D-952A-CA50-E0EB-727D35CB2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B68463-E433-4E7B-9415-65A28915E1FB}" type="datetimeFigureOut">
              <a:rPr kumimoji="1" lang="ja-JP" altLang="en-US" smtClean="0"/>
              <a:t>2025/6/29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07A87-728A-BA2C-35A8-C15BD5B0F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F72A56-261C-99DF-005E-0A74A64CC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04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55FAD9E-ADAA-A227-9C60-F181D5FA7F4E}"/>
              </a:ext>
            </a:extLst>
          </p:cNvPr>
          <p:cNvSpPr/>
          <p:nvPr/>
        </p:nvSpPr>
        <p:spPr>
          <a:xfrm>
            <a:off x="2988515" y="3617345"/>
            <a:ext cx="5016495" cy="2881038"/>
          </a:xfrm>
          <a:prstGeom prst="rect">
            <a:avLst/>
          </a:prstGeom>
          <a:solidFill>
            <a:srgbClr val="FFC000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BA28D4A-BEAA-062C-6BE0-C211495984AE}"/>
              </a:ext>
            </a:extLst>
          </p:cNvPr>
          <p:cNvSpPr/>
          <p:nvPr/>
        </p:nvSpPr>
        <p:spPr>
          <a:xfrm>
            <a:off x="2988516" y="744789"/>
            <a:ext cx="5021620" cy="2813594"/>
          </a:xfrm>
          <a:prstGeom prst="rect">
            <a:avLst/>
          </a:prstGeom>
          <a:solidFill>
            <a:srgbClr val="FF0066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3077C6C-34AF-6CB7-D3DB-87096B297C08}"/>
              </a:ext>
            </a:extLst>
          </p:cNvPr>
          <p:cNvSpPr/>
          <p:nvPr/>
        </p:nvSpPr>
        <p:spPr>
          <a:xfrm>
            <a:off x="8101263" y="721895"/>
            <a:ext cx="3918209" cy="5776488"/>
          </a:xfrm>
          <a:prstGeom prst="rect">
            <a:avLst/>
          </a:prstGeom>
          <a:solidFill>
            <a:srgbClr val="69F7B0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3E193EE-D81D-D432-5755-5B4EE8F6BDD4}"/>
              </a:ext>
            </a:extLst>
          </p:cNvPr>
          <p:cNvSpPr/>
          <p:nvPr/>
        </p:nvSpPr>
        <p:spPr>
          <a:xfrm>
            <a:off x="8293768" y="4791160"/>
            <a:ext cx="3533198" cy="1228531"/>
          </a:xfrm>
          <a:prstGeom prst="rect">
            <a:avLst/>
          </a:prstGeom>
          <a:solidFill>
            <a:srgbClr val="FFFF00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73B2C1-78A2-8139-A104-B15CB46950DE}"/>
              </a:ext>
            </a:extLst>
          </p:cNvPr>
          <p:cNvSpPr txBox="1"/>
          <p:nvPr/>
        </p:nvSpPr>
        <p:spPr>
          <a:xfrm>
            <a:off x="172528" y="2229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DD4789-0AEF-4815-BDF9-18194D3D720C}"/>
              </a:ext>
            </a:extLst>
          </p:cNvPr>
          <p:cNvSpPr txBox="1"/>
          <p:nvPr/>
        </p:nvSpPr>
        <p:spPr>
          <a:xfrm>
            <a:off x="1742188" y="261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リクエスト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7D63BF-9D5A-23F1-5FFE-BD52D4E70063}"/>
              </a:ext>
            </a:extLst>
          </p:cNvPr>
          <p:cNvSpPr txBox="1"/>
          <p:nvPr/>
        </p:nvSpPr>
        <p:spPr>
          <a:xfrm>
            <a:off x="3081016" y="2040913"/>
            <a:ext cx="3424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コントローラー</a:t>
            </a:r>
            <a:endParaRPr kumimoji="1" lang="en-US" altLang="ja-JP" dirty="0"/>
          </a:p>
          <a:p>
            <a:r>
              <a:rPr lang="en-US" altLang="ja-JP" dirty="0"/>
              <a:t>@Controller</a:t>
            </a:r>
            <a:r>
              <a:rPr lang="ja-JP" altLang="en-US" dirty="0"/>
              <a:t>クラス</a:t>
            </a:r>
            <a:endParaRPr lang="en-US" altLang="ja-JP" dirty="0"/>
          </a:p>
          <a:p>
            <a:r>
              <a:rPr lang="ja-JP" altLang="en-US" dirty="0"/>
              <a:t>フィールド：</a:t>
            </a:r>
            <a:r>
              <a:rPr lang="en-US" altLang="ja-JP" dirty="0"/>
              <a:t>DI</a:t>
            </a:r>
            <a:r>
              <a:rPr lang="ja-JP" altLang="en-US" dirty="0"/>
              <a:t>されるサービス</a:t>
            </a:r>
            <a:endParaRPr lang="en-US" altLang="ja-JP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24C0D0B-EF15-E5DC-12E3-2A0CC4848B33}"/>
              </a:ext>
            </a:extLst>
          </p:cNvPr>
          <p:cNvCxnSpPr>
            <a:stCxn id="4" idx="3"/>
          </p:cNvCxnSpPr>
          <p:nvPr/>
        </p:nvCxnSpPr>
        <p:spPr>
          <a:xfrm flipV="1">
            <a:off x="1742188" y="395477"/>
            <a:ext cx="1338828" cy="12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B4997E-E4AF-DA88-0DEB-9727ECE9F2AE}"/>
              </a:ext>
            </a:extLst>
          </p:cNvPr>
          <p:cNvSpPr txBox="1"/>
          <p:nvPr/>
        </p:nvSpPr>
        <p:spPr>
          <a:xfrm>
            <a:off x="8623755" y="5088167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HTML</a:t>
            </a:r>
            <a:r>
              <a:rPr kumimoji="1" lang="ja-JP" altLang="en-US" dirty="0"/>
              <a:t>テンプレート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9EB821-1975-13C5-32E1-EDFA0BA42C4A}"/>
              </a:ext>
            </a:extLst>
          </p:cNvPr>
          <p:cNvSpPr txBox="1"/>
          <p:nvPr/>
        </p:nvSpPr>
        <p:spPr>
          <a:xfrm flipH="1">
            <a:off x="9390953" y="407948"/>
            <a:ext cx="1338828" cy="36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レポジトリ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50F611B-1EFA-67C4-9A7D-B74C17FD5DDB}"/>
              </a:ext>
            </a:extLst>
          </p:cNvPr>
          <p:cNvSpPr txBox="1"/>
          <p:nvPr/>
        </p:nvSpPr>
        <p:spPr>
          <a:xfrm>
            <a:off x="8267930" y="478638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tenplates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082D67-C63D-C677-5CEF-A85E9EBDAD4B}"/>
              </a:ext>
            </a:extLst>
          </p:cNvPr>
          <p:cNvSpPr txBox="1"/>
          <p:nvPr/>
        </p:nvSpPr>
        <p:spPr>
          <a:xfrm>
            <a:off x="3081016" y="3279078"/>
            <a:ext cx="4301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→</a:t>
            </a:r>
            <a:r>
              <a:rPr lang="en-US" altLang="ja-JP" dirty="0"/>
              <a:t>@XXXMapping</a:t>
            </a:r>
            <a:r>
              <a:rPr lang="ja-JP" altLang="en-US" dirty="0"/>
              <a:t>メソッド（ハンドラ）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C00BFA4-808E-21E4-75C6-44BA92E31561}"/>
              </a:ext>
            </a:extLst>
          </p:cNvPr>
          <p:cNvSpPr txBox="1"/>
          <p:nvPr/>
        </p:nvSpPr>
        <p:spPr>
          <a:xfrm>
            <a:off x="3081016" y="22294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セキュリティー関連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76AE79F-2F80-9D56-4235-856B1048D554}"/>
              </a:ext>
            </a:extLst>
          </p:cNvPr>
          <p:cNvCxnSpPr>
            <a:cxnSpLocks/>
          </p:cNvCxnSpPr>
          <p:nvPr/>
        </p:nvCxnSpPr>
        <p:spPr>
          <a:xfrm>
            <a:off x="4278732" y="592281"/>
            <a:ext cx="0" cy="408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B5B8A0A-200C-DDED-61CC-E37AC1B8258C}"/>
              </a:ext>
            </a:extLst>
          </p:cNvPr>
          <p:cNvSpPr txBox="1"/>
          <p:nvPr/>
        </p:nvSpPr>
        <p:spPr>
          <a:xfrm>
            <a:off x="3081016" y="105983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en-US" altLang="ja-JP" dirty="0" err="1"/>
              <a:t>DispatcherServlet</a:t>
            </a:r>
            <a:r>
              <a:rPr kumimoji="1" lang="ja-JP" altLang="en-US" dirty="0"/>
              <a:t>（フロントコントローラ）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0F63CF7-D45A-E6AB-9F42-DA40CA5144E4}"/>
              </a:ext>
            </a:extLst>
          </p:cNvPr>
          <p:cNvCxnSpPr>
            <a:cxnSpLocks/>
          </p:cNvCxnSpPr>
          <p:nvPr/>
        </p:nvCxnSpPr>
        <p:spPr>
          <a:xfrm>
            <a:off x="4286754" y="1530744"/>
            <a:ext cx="0" cy="408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29BE3EC-C273-4159-BACF-86175E2F01E9}"/>
              </a:ext>
            </a:extLst>
          </p:cNvPr>
          <p:cNvSpPr txBox="1"/>
          <p:nvPr/>
        </p:nvSpPr>
        <p:spPr>
          <a:xfrm>
            <a:off x="8645166" y="4299939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アクセス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C55FF5A-7490-6FA8-7C70-F11FD1C32541}"/>
              </a:ext>
            </a:extLst>
          </p:cNvPr>
          <p:cNvSpPr txBox="1"/>
          <p:nvPr/>
        </p:nvSpPr>
        <p:spPr>
          <a:xfrm>
            <a:off x="4301863" y="152739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ハンドラマッピング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0BC4AEC-0980-3E4A-6E80-2F347183EE9E}"/>
              </a:ext>
            </a:extLst>
          </p:cNvPr>
          <p:cNvCxnSpPr>
            <a:cxnSpLocks/>
          </p:cNvCxnSpPr>
          <p:nvPr/>
        </p:nvCxnSpPr>
        <p:spPr>
          <a:xfrm flipV="1">
            <a:off x="6564021" y="4498713"/>
            <a:ext cx="2059733" cy="4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9409CF65-2A79-9C23-CEE7-BC71C7C38C7C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8386715" y="3323182"/>
            <a:ext cx="331770" cy="16217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B380B34-4C7B-F334-4A8C-E5D93E60E11D}"/>
              </a:ext>
            </a:extLst>
          </p:cNvPr>
          <p:cNvSpPr txBox="1"/>
          <p:nvPr/>
        </p:nvSpPr>
        <p:spPr>
          <a:xfrm>
            <a:off x="3566028" y="3783503"/>
            <a:ext cx="4301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@ModelAttribute</a:t>
            </a:r>
            <a:r>
              <a:rPr lang="ja-JP" altLang="en-US" dirty="0"/>
              <a:t>　→　入力</a:t>
            </a:r>
            <a:r>
              <a:rPr lang="en-US" altLang="ja-JP" dirty="0"/>
              <a:t>DTO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06016E5-4343-3A9C-D1DC-F35A092D84DB}"/>
              </a:ext>
            </a:extLst>
          </p:cNvPr>
          <p:cNvSpPr txBox="1"/>
          <p:nvPr/>
        </p:nvSpPr>
        <p:spPr>
          <a:xfrm>
            <a:off x="3544618" y="5058633"/>
            <a:ext cx="3837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return </a:t>
            </a:r>
            <a:r>
              <a:rPr lang="ja-JP" altLang="en-US" dirty="0"/>
              <a:t>テンプレート名</a:t>
            </a:r>
          </a:p>
        </p:txBody>
      </p: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B74E109E-0D7A-76BD-472C-60DE097333B4}"/>
              </a:ext>
            </a:extLst>
          </p:cNvPr>
          <p:cNvCxnSpPr>
            <a:cxnSpLocks/>
            <a:stCxn id="49" idx="1"/>
            <a:endCxn id="51" idx="1"/>
          </p:cNvCxnSpPr>
          <p:nvPr/>
        </p:nvCxnSpPr>
        <p:spPr>
          <a:xfrm rot="10800000" flipV="1">
            <a:off x="3544618" y="3968169"/>
            <a:ext cx="21410" cy="1275130"/>
          </a:xfrm>
          <a:prstGeom prst="bentConnector3">
            <a:avLst>
              <a:gd name="adj1" fmla="val 116772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DFF3F64-CBE6-0049-2221-4CA45297DBF4}"/>
              </a:ext>
            </a:extLst>
          </p:cNvPr>
          <p:cNvCxnSpPr>
            <a:cxnSpLocks/>
          </p:cNvCxnSpPr>
          <p:nvPr/>
        </p:nvCxnSpPr>
        <p:spPr>
          <a:xfrm flipV="1">
            <a:off x="6096000" y="5208331"/>
            <a:ext cx="2507647" cy="6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9DFD4DD6-90A2-4B44-184D-EDDBC52AA6A6}"/>
              </a:ext>
            </a:extLst>
          </p:cNvPr>
          <p:cNvCxnSpPr>
            <a:cxnSpLocks/>
          </p:cNvCxnSpPr>
          <p:nvPr/>
        </p:nvCxnSpPr>
        <p:spPr>
          <a:xfrm flipH="1">
            <a:off x="6963996" y="5847316"/>
            <a:ext cx="1610103" cy="24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3085E87-1A56-4D9E-1D60-524E246C286E}"/>
              </a:ext>
            </a:extLst>
          </p:cNvPr>
          <p:cNvSpPr txBox="1"/>
          <p:nvPr/>
        </p:nvSpPr>
        <p:spPr>
          <a:xfrm>
            <a:off x="5463405" y="5676554"/>
            <a:ext cx="2286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Th</a:t>
            </a:r>
            <a:r>
              <a:rPr kumimoji="1" lang="en-US" altLang="ja-JP" dirty="0" err="1"/>
              <a:t>ymeLeaf</a:t>
            </a:r>
            <a:br>
              <a:rPr kumimoji="1" lang="en-US" altLang="ja-JP"/>
            </a:br>
            <a:r>
              <a:rPr kumimoji="1" lang="ja-JP" altLang="en-US"/>
              <a:t>（出力</a:t>
            </a:r>
            <a:r>
              <a:rPr kumimoji="1" lang="en-US" altLang="ja-JP"/>
              <a:t>DTO</a:t>
            </a:r>
            <a:r>
              <a:rPr kumimoji="1" lang="ja-JP" altLang="en-US"/>
              <a:t>を反映）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B972B73-E5CC-8A7B-A381-46992324048D}"/>
              </a:ext>
            </a:extLst>
          </p:cNvPr>
          <p:cNvSpPr txBox="1"/>
          <p:nvPr/>
        </p:nvSpPr>
        <p:spPr>
          <a:xfrm>
            <a:off x="3566028" y="4346594"/>
            <a:ext cx="4195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DI</a:t>
            </a:r>
            <a:r>
              <a:rPr lang="ja-JP" altLang="en-US" dirty="0"/>
              <a:t>された</a:t>
            </a:r>
            <a:r>
              <a:rPr lang="en-US" altLang="ja-JP" dirty="0"/>
              <a:t>service</a:t>
            </a:r>
            <a:r>
              <a:rPr lang="ja-JP" altLang="en-US" dirty="0"/>
              <a:t>の利用（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DB</a:t>
            </a:r>
            <a:r>
              <a:rPr lang="ja-JP" altLang="en-US" dirty="0"/>
              <a:t>アクセス関連や</a:t>
            </a:r>
            <a:r>
              <a:rPr lang="en-US" altLang="ja-JP" dirty="0"/>
              <a:t>AOP</a:t>
            </a:r>
            <a:r>
              <a:rPr lang="ja-JP" altLang="en-US" dirty="0"/>
              <a:t>アドバイス）</a:t>
            </a:r>
            <a:endParaRPr lang="en-US" altLang="ja-JP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E879DEF-40A2-9603-B5AB-927EF9A2190F}"/>
              </a:ext>
            </a:extLst>
          </p:cNvPr>
          <p:cNvSpPr txBox="1"/>
          <p:nvPr/>
        </p:nvSpPr>
        <p:spPr>
          <a:xfrm>
            <a:off x="7326230" y="41746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4460A85-2565-2AAA-D6CA-1F1CFDD0302E}"/>
              </a:ext>
            </a:extLst>
          </p:cNvPr>
          <p:cNvSpPr txBox="1"/>
          <p:nvPr/>
        </p:nvSpPr>
        <p:spPr>
          <a:xfrm>
            <a:off x="8603647" y="35868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DF2BFF5-3417-BC4A-5778-FD0131BD4166}"/>
              </a:ext>
            </a:extLst>
          </p:cNvPr>
          <p:cNvSpPr txBox="1"/>
          <p:nvPr/>
        </p:nvSpPr>
        <p:spPr>
          <a:xfrm>
            <a:off x="2932689" y="44545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21DFCE6C-57A9-3343-C0E0-3E17D77B2DF6}"/>
              </a:ext>
            </a:extLst>
          </p:cNvPr>
          <p:cNvSpPr txBox="1"/>
          <p:nvPr/>
        </p:nvSpPr>
        <p:spPr>
          <a:xfrm>
            <a:off x="7326230" y="4862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FD214753-CD4C-A0DC-0A20-9E39F3691EB0}"/>
              </a:ext>
            </a:extLst>
          </p:cNvPr>
          <p:cNvSpPr txBox="1"/>
          <p:nvPr/>
        </p:nvSpPr>
        <p:spPr>
          <a:xfrm>
            <a:off x="7313670" y="55510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⑤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A3994D2B-2A79-940E-05E3-F2E1F34F0E16}"/>
              </a:ext>
            </a:extLst>
          </p:cNvPr>
          <p:cNvSpPr txBox="1"/>
          <p:nvPr/>
        </p:nvSpPr>
        <p:spPr>
          <a:xfrm>
            <a:off x="1869704" y="49929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サービス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1B5E8040-CA48-A029-99E7-A898193975EA}"/>
              </a:ext>
            </a:extLst>
          </p:cNvPr>
          <p:cNvSpPr txBox="1"/>
          <p:nvPr/>
        </p:nvSpPr>
        <p:spPr>
          <a:xfrm>
            <a:off x="1158517" y="203408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コントローラー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2A927D77-8A4B-111A-A8C4-45F26463FEEB}"/>
              </a:ext>
            </a:extLst>
          </p:cNvPr>
          <p:cNvSpPr txBox="1"/>
          <p:nvPr/>
        </p:nvSpPr>
        <p:spPr>
          <a:xfrm>
            <a:off x="159703" y="3106559"/>
            <a:ext cx="1595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M:DTO</a:t>
            </a:r>
          </a:p>
          <a:p>
            <a:r>
              <a:rPr kumimoji="1" lang="en-US" altLang="ja-JP" dirty="0"/>
              <a:t>V:ThymeLeaf</a:t>
            </a:r>
          </a:p>
          <a:p>
            <a:r>
              <a:rPr kumimoji="1" lang="en-US" altLang="ja-JP" dirty="0"/>
              <a:t>C:Controller</a:t>
            </a:r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B4E9EA4-2351-CDD5-0E62-52E382957FC5}"/>
              </a:ext>
            </a:extLst>
          </p:cNvPr>
          <p:cNvSpPr txBox="1"/>
          <p:nvPr/>
        </p:nvSpPr>
        <p:spPr>
          <a:xfrm>
            <a:off x="5231604" y="362314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入力値の取得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2024E773-929D-BC01-C8FF-3E4B0A50CDAC}"/>
              </a:ext>
            </a:extLst>
          </p:cNvPr>
          <p:cNvSpPr txBox="1"/>
          <p:nvPr/>
        </p:nvSpPr>
        <p:spPr>
          <a:xfrm>
            <a:off x="8113163" y="3130892"/>
            <a:ext cx="39063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入出力の</a:t>
            </a:r>
            <a:r>
              <a:rPr lang="en-US" altLang="ja-JP" sz="1050" dirty="0"/>
              <a:t>DTO</a:t>
            </a:r>
            <a:r>
              <a:rPr lang="ja-JP" altLang="en-US" sz="1050" dirty="0"/>
              <a:t>とエンティティが同じなら</a:t>
            </a:r>
            <a:r>
              <a:rPr lang="en-US" altLang="ja-JP" sz="1050" dirty="0"/>
              <a:t>1</a:t>
            </a:r>
            <a:r>
              <a:rPr lang="ja-JP" altLang="en-US" sz="1050" dirty="0"/>
              <a:t>つで済む。</a:t>
            </a:r>
            <a:endParaRPr lang="en-US" altLang="ja-JP" sz="1050" dirty="0"/>
          </a:p>
          <a:p>
            <a:r>
              <a:rPr kumimoji="1" lang="ja-JP" altLang="en-US" sz="1050" dirty="0"/>
              <a:t>基本は入力</a:t>
            </a:r>
            <a:r>
              <a:rPr kumimoji="1" lang="en-US" altLang="ja-JP" sz="1050" dirty="0"/>
              <a:t>DTO</a:t>
            </a:r>
            <a:r>
              <a:rPr kumimoji="1" lang="ja-JP" altLang="en-US" sz="1050" dirty="0"/>
              <a:t>→</a:t>
            </a:r>
            <a:r>
              <a:rPr kumimoji="1" lang="en-US" altLang="ja-JP" sz="1050" dirty="0"/>
              <a:t>DB</a:t>
            </a:r>
            <a:r>
              <a:rPr kumimoji="1" lang="ja-JP" altLang="en-US" sz="1050" dirty="0"/>
              <a:t>アクセス→エンティティ→マッパーで出力</a:t>
            </a:r>
            <a:r>
              <a:rPr kumimoji="1" lang="en-US" altLang="ja-JP" sz="1050" dirty="0"/>
              <a:t>DTO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7544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7D92C55-3665-DEDC-C6A3-D7B17386E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2500183"/>
            <a:ext cx="7373379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06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8E163D3-6A68-7D3C-E63B-D8B8E1A3A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31" y="390101"/>
            <a:ext cx="7973538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79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6BAE00443022B4CAFF4EE6441CFE7D2" ma:contentTypeVersion="5" ma:contentTypeDescription="新しいドキュメントを作成します。" ma:contentTypeScope="" ma:versionID="9e28fd90782f66914e1a35f52771bcfc">
  <xsd:schema xmlns:xsd="http://www.w3.org/2001/XMLSchema" xmlns:xs="http://www.w3.org/2001/XMLSchema" xmlns:p="http://schemas.microsoft.com/office/2006/metadata/properties" xmlns:ns3="f3de145d-d3cd-4cf2-9128-802554767736" targetNamespace="http://schemas.microsoft.com/office/2006/metadata/properties" ma:root="true" ma:fieldsID="f8ff299a6968b2b5619fb60dc9ec826b" ns3:_="">
    <xsd:import namespace="f3de145d-d3cd-4cf2-9128-8025547677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de145d-d3cd-4cf2-9128-8025547677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9E9562-A463-45FA-8DBB-9D28C240C5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AFD117-4F1E-4F46-A180-4AE2174D17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de145d-d3cd-4cf2-9128-8025547677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10BA94-C1F8-4162-9742-C2AFA5023112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f3de145d-d3cd-4cf2-9128-80255476773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110</Words>
  <Application>Microsoft Office PowerPoint</Application>
  <PresentationFormat>ワイド画面</PresentationFormat>
  <Paragraphs>32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野呂 雄樹</dc:creator>
  <cp:lastModifiedBy>野呂 雄樹</cp:lastModifiedBy>
  <cp:revision>2</cp:revision>
  <dcterms:created xsi:type="dcterms:W3CDTF">2025-06-29T11:29:00Z</dcterms:created>
  <dcterms:modified xsi:type="dcterms:W3CDTF">2025-06-29T13:26:22Z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0x010100D6BAE00443022B4CAFF4EE6441CFE7D2</vt:lpwstr>
  </property>
</Properties>
</file>