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/>
      <a:tcStyle>
        <a:tcBdr/>
        <a:fill>
          <a:solidFill>
            <a:srgbClr val="F3E7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/>
      <a:tcStyle>
        <a:tcBdr/>
        <a:fill>
          <a:solidFill>
            <a:srgbClr val="F3EBFC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/>
      <a:tcStyle>
        <a:tcBdr/>
        <a:fill>
          <a:solidFill>
            <a:srgbClr val="EAEE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 différentes étapes de fabrication sont: plan général, plan détaillé, travail des différents matériaux bruts (plaques de métal, cuirs, pièces de ferroneries), assemblages. </a:t>
            </a:r>
          </a:p>
          <a:p>
            <a:r>
              <a:t>Habituellement, la fabrication du lot complet des armures dure 1 année.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avant de lancer l’épisode 1 lors de l’étape « Choix de la stratégie »</a:t>
            </a:r>
          </a:p>
          <a:p>
            <a:r>
              <a:t>Donner aux participants les supports de jeu en même temps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avant de lancer l’épisode 1 lors de l’étape « Choix de la stratégie »</a:t>
            </a:r>
          </a:p>
          <a:p>
            <a:r>
              <a:t>Donner aux participants les supports de jeu en même temps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à la fin de l’épisode 4.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afficher à la fin de l’épisode 7 après la bataille.</a:t>
            </a:r>
          </a:p>
          <a:p>
            <a:r>
              <a:t>On met fin au jeu et aux batailles: Les marcheurs blancs ont été repoussés temporairement et la famille Tully s’allient aux Starks et obligent les Lannisters à rentrer chez eux. </a:t>
            </a:r>
          </a:p>
          <a:p>
            <a:r>
              <a:t>Conclusion: fin des combats.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Faire une explication de la méthode basée sur le ROI (Valeur apportée / Effort), qui en principe permet d’apporter 80% de la valeur avec 50% de l’effort (temps).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e du titre"/>
          <p:cNvSpPr txBox="1">
            <a:spLocks noGrp="1"/>
          </p:cNvSpPr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Texte du titre</a:t>
            </a:r>
          </a:p>
        </p:txBody>
      </p:sp>
      <p:sp>
        <p:nvSpPr>
          <p:cNvPr id="1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 cap="all"/>
            </a:lvl1pPr>
            <a:lvl2pPr marL="0" indent="457200">
              <a:buClrTx/>
              <a:buSzTx/>
              <a:buFontTx/>
              <a:buNone/>
              <a:defRPr sz="1800" cap="all"/>
            </a:lvl2pPr>
            <a:lvl3pPr marL="0" indent="914400">
              <a:buClrTx/>
              <a:buSzTx/>
              <a:buFontTx/>
              <a:buNone/>
              <a:defRPr sz="1800" cap="all"/>
            </a:lvl3pPr>
            <a:lvl4pPr marL="0" indent="1371600">
              <a:buClrTx/>
              <a:buSzTx/>
              <a:buFontTx/>
              <a:buNone/>
              <a:defRPr sz="1800" cap="all"/>
            </a:lvl4pPr>
            <a:lvl5pPr marL="0" indent="1828800">
              <a:buClrTx/>
              <a:buSzTx/>
              <a:buFontTx/>
              <a:buNone/>
              <a:defRPr sz="1800" cap="all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e du titre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Texte du titre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e du titre"/>
          <p:cNvSpPr txBox="1">
            <a:spLocks noGrp="1"/>
          </p:cNvSpPr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Texte du titre</a:t>
            </a:r>
          </a:p>
        </p:txBody>
      </p:sp>
      <p:sp>
        <p:nvSpPr>
          <p:cNvPr id="10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exte du titre"/>
          <p:cNvSpPr txBox="1">
            <a:spLocks noGrp="1"/>
          </p:cNvSpPr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e du titre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du titre</a:t>
            </a:r>
          </a:p>
        </p:txBody>
      </p:sp>
      <p:sp>
        <p:nvSpPr>
          <p:cNvPr id="6" name="Texte niveau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re 1"/>
          <p:cNvSpPr txBox="1">
            <a:spLocks noGrp="1"/>
          </p:cNvSpPr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chemeClr val="accent1"/>
                </a:solidFill>
              </a:defRPr>
            </a:pPr>
            <a:r>
              <a:rPr dirty="0"/>
              <a:t>La </a:t>
            </a:r>
            <a:r>
              <a:rPr dirty="0" err="1"/>
              <a:t>bataille</a:t>
            </a:r>
            <a:r>
              <a:rPr dirty="0"/>
              <a:t> des 3 ARM</a:t>
            </a:r>
            <a:r>
              <a:rPr lang="fr-FR" dirty="0" err="1"/>
              <a:t>É</a:t>
            </a:r>
            <a:r>
              <a:rPr dirty="0"/>
              <a:t>ES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Un projet itératif priorisé</a:t>
            </a:r>
          </a:p>
        </p:txBody>
      </p:sp>
      <p:grpSp>
        <p:nvGrpSpPr>
          <p:cNvPr id="209" name="Image 32"/>
          <p:cNvGrpSpPr/>
          <p:nvPr/>
        </p:nvGrpSpPr>
        <p:grpSpPr>
          <a:xfrm>
            <a:off x="2165036" y="806987"/>
            <a:ext cx="7684449" cy="5303686"/>
            <a:chOff x="0" y="0"/>
            <a:chExt cx="7684448" cy="5303684"/>
          </a:xfrm>
        </p:grpSpPr>
        <p:sp>
          <p:nvSpPr>
            <p:cNvPr id="207" name="Figure"/>
            <p:cNvSpPr/>
            <p:nvPr/>
          </p:nvSpPr>
          <p:spPr>
            <a:xfrm>
              <a:off x="-1" y="-1"/>
              <a:ext cx="7684450" cy="530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574" y="0"/>
                    <a:pt x="1281" y="0"/>
                  </a:cubicBezTo>
                  <a:lnTo>
                    <a:pt x="20319" y="0"/>
                  </a:lnTo>
                  <a:lnTo>
                    <a:pt x="20319" y="0"/>
                  </a:lnTo>
                  <a:cubicBezTo>
                    <a:pt x="21026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026" y="21600"/>
                    <a:pt x="20319" y="21600"/>
                  </a:cubicBezTo>
                  <a:lnTo>
                    <a:pt x="1281" y="21600"/>
                  </a:lnTo>
                  <a:lnTo>
                    <a:pt x="1281" y="21600"/>
                  </a:lnTo>
                  <a:cubicBezTo>
                    <a:pt x="574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8" name="image12.png" descr="image12.png"/>
            <p:cNvPicPr>
              <a:picLocks noChangeAspect="1"/>
            </p:cNvPicPr>
            <p:nvPr/>
          </p:nvPicPr>
          <p:blipFill>
            <a:blip r:embed="rId3"/>
            <a:srcRect r="2"/>
            <a:stretch>
              <a:fillRect/>
            </a:stretch>
          </p:blipFill>
          <p:spPr>
            <a:xfrm>
              <a:off x="0" y="0"/>
              <a:ext cx="7684294" cy="530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1" y="0"/>
                  </a:moveTo>
                  <a:cubicBezTo>
                    <a:pt x="573" y="0"/>
                    <a:pt x="0" y="830"/>
                    <a:pt x="0" y="1855"/>
                  </a:cubicBezTo>
                  <a:lnTo>
                    <a:pt x="0" y="19743"/>
                  </a:lnTo>
                  <a:cubicBezTo>
                    <a:pt x="0" y="20768"/>
                    <a:pt x="573" y="21600"/>
                    <a:pt x="1281" y="21600"/>
                  </a:cubicBezTo>
                  <a:lnTo>
                    <a:pt x="20319" y="21600"/>
                  </a:lnTo>
                  <a:cubicBezTo>
                    <a:pt x="21027" y="21600"/>
                    <a:pt x="21600" y="20768"/>
                    <a:pt x="21600" y="19743"/>
                  </a:cubicBezTo>
                  <a:lnTo>
                    <a:pt x="21600" y="1855"/>
                  </a:lnTo>
                  <a:cubicBezTo>
                    <a:pt x="21600" y="830"/>
                    <a:pt x="21027" y="0"/>
                    <a:pt x="20319" y="0"/>
                  </a:cubicBezTo>
                  <a:lnTo>
                    <a:pt x="1281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Conclusion</a:t>
            </a:r>
          </a:p>
        </p:txBody>
      </p:sp>
      <p:sp>
        <p:nvSpPr>
          <p:cNvPr id="214" name="Content Placeholder 13"/>
          <p:cNvSpPr txBox="1"/>
          <p:nvPr/>
        </p:nvSpPr>
        <p:spPr>
          <a:xfrm>
            <a:off x="943392" y="1180099"/>
            <a:ext cx="10497240" cy="36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r>
              <a:t>Un projet </a:t>
            </a:r>
            <a:r>
              <a:rPr b="1"/>
              <a:t>itératif</a:t>
            </a:r>
            <a:r>
              <a:t> et </a:t>
            </a:r>
            <a:r>
              <a:rPr b="1"/>
              <a:t>priorisé</a:t>
            </a:r>
            <a:r>
              <a:t> livre de la valeur </a:t>
            </a:r>
            <a:r>
              <a:rPr b="1"/>
              <a:t>régulièrement</a:t>
            </a:r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b="1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b="1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r>
              <a:t>Au bout de </a:t>
            </a:r>
            <a:r>
              <a:rPr b="1"/>
              <a:t>la moitié du temps, les ¾ de la valeur </a:t>
            </a:r>
            <a:r>
              <a:t>business sont souvent disponibles</a:t>
            </a:r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 b="1"/>
            </a:pPr>
            <a:r>
              <a:t>Le choix est proposé</a:t>
            </a:r>
            <a:r>
              <a:rPr b="0"/>
              <a:t>, à chaque itération, de continuer le reste des fonctionnalités prévues initialement, ou de prendre en compte de nouveaux besoins, jugés plus prioritaires</a:t>
            </a:r>
          </a:p>
          <a:p>
            <a:pPr defTabSz="914400">
              <a:lnSpc>
                <a:spcPts val="2400"/>
              </a:lnSpc>
              <a:defRPr sz="2800"/>
            </a:pPr>
            <a:endParaRPr b="0"/>
          </a:p>
        </p:txBody>
      </p:sp>
      <p:sp>
        <p:nvSpPr>
          <p:cNvPr id="215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753137" y="6461838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 defTabSz="914400">
              <a:defRPr sz="10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“Un conflit ancestral…”</a:t>
            </a:r>
          </a:p>
        </p:txBody>
      </p:sp>
      <p:pic>
        <p:nvPicPr>
          <p:cNvPr id="135" name="Image 9" descr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Explosion : 8 points 8"/>
          <p:cNvSpPr/>
          <p:nvPr/>
        </p:nvSpPr>
        <p:spPr>
          <a:xfrm>
            <a:off x="2356992" y="4027373"/>
            <a:ext cx="448337" cy="369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 15" descr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66" y="1165576"/>
            <a:ext cx="3300749" cy="1857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re 1"/>
          <p:cNvSpPr txBox="1"/>
          <p:nvPr/>
        </p:nvSpPr>
        <p:spPr>
          <a:xfrm>
            <a:off x="6923288" y="3419454"/>
            <a:ext cx="5337137" cy="6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Les </a:t>
            </a:r>
            <a:r>
              <a:rPr dirty="0" err="1"/>
              <a:t>lannisters</a:t>
            </a:r>
            <a:r>
              <a:rPr dirty="0"/>
              <a:t> ET LES STARKS S’AFFRONTENT DEPUIS DES ANN</a:t>
            </a:r>
            <a:r>
              <a:rPr lang="fr-FR" dirty="0" err="1"/>
              <a:t>É</a:t>
            </a:r>
            <a:r>
              <a:rPr dirty="0"/>
              <a:t>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3" animBg="1" advAuto="0"/>
      <p:bldP spid="137" grpId="1" animBg="1" advAuto="0"/>
      <p:bldP spid="13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re 1"/>
          <p:cNvSpPr txBox="1"/>
          <p:nvPr/>
        </p:nvSpPr>
        <p:spPr>
          <a:xfrm>
            <a:off x="1451579" y="116341"/>
            <a:ext cx="106565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“démarche habituelle de fabrication”</a:t>
            </a:r>
          </a:p>
        </p:txBody>
      </p:sp>
      <p:grpSp>
        <p:nvGrpSpPr>
          <p:cNvPr id="147" name="Groupe 17"/>
          <p:cNvGrpSpPr/>
          <p:nvPr/>
        </p:nvGrpSpPr>
        <p:grpSpPr>
          <a:xfrm>
            <a:off x="-893384" y="4750437"/>
            <a:ext cx="13966013" cy="1505816"/>
            <a:chOff x="0" y="0"/>
            <a:chExt cx="13966011" cy="1505814"/>
          </a:xfrm>
        </p:grpSpPr>
        <p:grpSp>
          <p:nvGrpSpPr>
            <p:cNvPr id="145" name="Groupe 24"/>
            <p:cNvGrpSpPr/>
            <p:nvPr/>
          </p:nvGrpSpPr>
          <p:grpSpPr>
            <a:xfrm>
              <a:off x="0" y="0"/>
              <a:ext cx="12471192" cy="1505815"/>
              <a:chOff x="0" y="0"/>
              <a:chExt cx="12471191" cy="1505814"/>
            </a:xfrm>
          </p:grpSpPr>
          <p:sp>
            <p:nvSpPr>
              <p:cNvPr id="141" name="Flèche droite à entaille 9"/>
              <p:cNvSpPr/>
              <p:nvPr/>
            </p:nvSpPr>
            <p:spPr>
              <a:xfrm>
                <a:off x="1788322" y="0"/>
                <a:ext cx="10682870" cy="889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0701" y="5400"/>
                    </a:lnTo>
                    <a:lnTo>
                      <a:pt x="20701" y="0"/>
                    </a:lnTo>
                    <a:lnTo>
                      <a:pt x="21600" y="10800"/>
                    </a:lnTo>
                    <a:lnTo>
                      <a:pt x="20701" y="21600"/>
                    </a:lnTo>
                    <a:lnTo>
                      <a:pt x="20701" y="16200"/>
                    </a:lnTo>
                    <a:lnTo>
                      <a:pt x="0" y="16200"/>
                    </a:lnTo>
                    <a:lnTo>
                      <a:pt x="450" y="10800"/>
                    </a:lnTo>
                    <a:close/>
                  </a:path>
                </a:pathLst>
              </a:custGeom>
              <a:solidFill>
                <a:srgbClr val="E5C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Forme libre 10"/>
              <p:cNvSpPr txBox="1"/>
              <p:nvPr/>
            </p:nvSpPr>
            <p:spPr>
              <a:xfrm>
                <a:off x="0" y="715367"/>
                <a:ext cx="4689925" cy="790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2023" tIns="192023" rIns="192023" bIns="192023" numCol="1" anchor="b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/>
                </a:lvl1pPr>
              </a:lstStyle>
              <a:p>
                <a:r>
                  <a:t>2016</a:t>
                </a:r>
              </a:p>
            </p:txBody>
          </p:sp>
          <p:sp>
            <p:nvSpPr>
              <p:cNvPr id="143" name="Ellipse 28"/>
              <p:cNvSpPr/>
              <p:nvPr/>
            </p:nvSpPr>
            <p:spPr>
              <a:xfrm>
                <a:off x="2139453" y="223157"/>
                <a:ext cx="436529" cy="436529"/>
              </a:xfrm>
              <a:prstGeom prst="ellipse">
                <a:avLst/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Ellipse 30"/>
              <p:cNvSpPr/>
              <p:nvPr/>
            </p:nvSpPr>
            <p:spPr>
              <a:xfrm>
                <a:off x="11402786" y="226418"/>
                <a:ext cx="436529" cy="436529"/>
              </a:xfrm>
              <a:prstGeom prst="ellipse">
                <a:avLst/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Forme libre 17"/>
            <p:cNvSpPr txBox="1"/>
            <p:nvPr/>
          </p:nvSpPr>
          <p:spPr>
            <a:xfrm>
              <a:off x="9276087" y="715367"/>
              <a:ext cx="4689926" cy="790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2023" tIns="192023" rIns="192023" bIns="192023" numCol="1" anchor="b">
              <a:spAutoFit/>
            </a:bodyPr>
            <a:lstStyle>
              <a:lvl1pPr algn="ctr"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150" name="Image 18"/>
          <p:cNvGrpSpPr/>
          <p:nvPr/>
        </p:nvGrpSpPr>
        <p:grpSpPr>
          <a:xfrm>
            <a:off x="325740" y="1695694"/>
            <a:ext cx="2277187" cy="3177541"/>
            <a:chOff x="0" y="0"/>
            <a:chExt cx="2277186" cy="3177539"/>
          </a:xfrm>
        </p:grpSpPr>
        <p:sp>
          <p:nvSpPr>
            <p:cNvPr id="148" name="Figure"/>
            <p:cNvSpPr/>
            <p:nvPr/>
          </p:nvSpPr>
          <p:spPr>
            <a:xfrm>
              <a:off x="-1" y="-1"/>
              <a:ext cx="2277188" cy="317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0"/>
                  </a:moveTo>
                  <a:lnTo>
                    <a:pt x="0" y="1330"/>
                  </a:lnTo>
                  <a:cubicBezTo>
                    <a:pt x="0" y="596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596"/>
                    <a:pt x="21600" y="1330"/>
                  </a:cubicBezTo>
                  <a:lnTo>
                    <a:pt x="21600" y="20270"/>
                  </a:lnTo>
                  <a:lnTo>
                    <a:pt x="21600" y="20270"/>
                  </a:lnTo>
                  <a:cubicBezTo>
                    <a:pt x="21600" y="21004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1004"/>
                    <a:pt x="0" y="20270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9" name="image6.png" descr="image6.png"/>
            <p:cNvPicPr>
              <a:picLocks noChangeAspect="1"/>
            </p:cNvPicPr>
            <p:nvPr/>
          </p:nvPicPr>
          <p:blipFill>
            <a:blip r:embed="rId3"/>
            <a:srcRect b="4"/>
            <a:stretch>
              <a:fillRect/>
            </a:stretch>
          </p:blipFill>
          <p:spPr>
            <a:xfrm>
              <a:off x="0" y="0"/>
              <a:ext cx="2277187" cy="317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595"/>
                    <a:pt x="0" y="1330"/>
                  </a:cubicBezTo>
                  <a:lnTo>
                    <a:pt x="0" y="20270"/>
                  </a:lnTo>
                  <a:cubicBezTo>
                    <a:pt x="0" y="21005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1005"/>
                    <a:pt x="21600" y="20270"/>
                  </a:cubicBezTo>
                  <a:lnTo>
                    <a:pt x="21600" y="1330"/>
                  </a:lnTo>
                  <a:cubicBezTo>
                    <a:pt x="21600" y="595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3" name="Image 19"/>
          <p:cNvGrpSpPr/>
          <p:nvPr/>
        </p:nvGrpSpPr>
        <p:grpSpPr>
          <a:xfrm>
            <a:off x="1682598" y="1244387"/>
            <a:ext cx="2350877" cy="3277174"/>
            <a:chOff x="0" y="0"/>
            <a:chExt cx="2350876" cy="3277172"/>
          </a:xfrm>
        </p:grpSpPr>
        <p:sp>
          <p:nvSpPr>
            <p:cNvPr id="151" name="Figure"/>
            <p:cNvSpPr/>
            <p:nvPr/>
          </p:nvSpPr>
          <p:spPr>
            <a:xfrm>
              <a:off x="0" y="0"/>
              <a:ext cx="2350877" cy="3277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2"/>
                  </a:moveTo>
                  <a:lnTo>
                    <a:pt x="0" y="1332"/>
                  </a:lnTo>
                  <a:cubicBezTo>
                    <a:pt x="0" y="596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596"/>
                    <a:pt x="21600" y="1332"/>
                  </a:cubicBezTo>
                  <a:lnTo>
                    <a:pt x="21600" y="20268"/>
                  </a:lnTo>
                  <a:lnTo>
                    <a:pt x="21600" y="20268"/>
                  </a:lnTo>
                  <a:cubicBezTo>
                    <a:pt x="21600" y="21004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1004"/>
                    <a:pt x="0" y="20268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7.jpeg" descr="image7.jpeg"/>
            <p:cNvPicPr>
              <a:picLocks noChangeAspect="1"/>
            </p:cNvPicPr>
            <p:nvPr/>
          </p:nvPicPr>
          <p:blipFill>
            <a:blip r:embed="rId4"/>
            <a:srcRect r="7" b="5"/>
            <a:stretch>
              <a:fillRect/>
            </a:stretch>
          </p:blipFill>
          <p:spPr>
            <a:xfrm>
              <a:off x="0" y="0"/>
              <a:ext cx="2350691" cy="3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596"/>
                    <a:pt x="0" y="1332"/>
                  </a:cubicBezTo>
                  <a:lnTo>
                    <a:pt x="0" y="20268"/>
                  </a:lnTo>
                  <a:cubicBezTo>
                    <a:pt x="0" y="21004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1004"/>
                    <a:pt x="21600" y="20268"/>
                  </a:cubicBezTo>
                  <a:lnTo>
                    <a:pt x="21600" y="1332"/>
                  </a:lnTo>
                  <a:cubicBezTo>
                    <a:pt x="21600" y="596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6" name="Image 20"/>
          <p:cNvGrpSpPr/>
          <p:nvPr/>
        </p:nvGrpSpPr>
        <p:grpSpPr>
          <a:xfrm>
            <a:off x="3212461" y="1051193"/>
            <a:ext cx="4007058" cy="2253971"/>
            <a:chOff x="0" y="0"/>
            <a:chExt cx="4007056" cy="2253969"/>
          </a:xfrm>
        </p:grpSpPr>
        <p:sp>
          <p:nvSpPr>
            <p:cNvPr id="154" name="Figure"/>
            <p:cNvSpPr/>
            <p:nvPr/>
          </p:nvSpPr>
          <p:spPr>
            <a:xfrm>
              <a:off x="-1" y="-1"/>
              <a:ext cx="4007059" cy="2253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5" name="image8.jpeg" descr="image8.jpeg"/>
            <p:cNvPicPr>
              <a:picLocks noChangeAspect="1"/>
            </p:cNvPicPr>
            <p:nvPr/>
          </p:nvPicPr>
          <p:blipFill>
            <a:blip r:embed="rId5"/>
            <a:srcRect b="5"/>
            <a:stretch>
              <a:fillRect/>
            </a:stretch>
          </p:blipFill>
          <p:spPr>
            <a:xfrm>
              <a:off x="0" y="0"/>
              <a:ext cx="4007057" cy="2253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" y="0"/>
                  </a:moveTo>
                  <a:cubicBezTo>
                    <a:pt x="467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467" y="21600"/>
                    <a:pt x="1044" y="21600"/>
                  </a:cubicBezTo>
                  <a:lnTo>
                    <a:pt x="20554" y="21600"/>
                  </a:lnTo>
                  <a:cubicBezTo>
                    <a:pt x="21131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1131" y="0"/>
                    <a:pt x="20554" y="0"/>
                  </a:cubicBezTo>
                  <a:lnTo>
                    <a:pt x="104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9" name="Image 21"/>
          <p:cNvGrpSpPr/>
          <p:nvPr/>
        </p:nvGrpSpPr>
        <p:grpSpPr>
          <a:xfrm>
            <a:off x="5334310" y="2460630"/>
            <a:ext cx="2289809" cy="2289808"/>
            <a:chOff x="0" y="0"/>
            <a:chExt cx="2289807" cy="2289807"/>
          </a:xfrm>
        </p:grpSpPr>
        <p:sp>
          <p:nvSpPr>
            <p:cNvPr id="157" name="Figure"/>
            <p:cNvSpPr/>
            <p:nvPr/>
          </p:nvSpPr>
          <p:spPr>
            <a:xfrm>
              <a:off x="0" y="0"/>
              <a:ext cx="2289808" cy="228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8" name="image9.jpeg" descr="image9.jpe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2289808" cy="228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832"/>
                    <a:pt x="0" y="1857"/>
                  </a:cubicBezTo>
                  <a:lnTo>
                    <a:pt x="0" y="19743"/>
                  </a:lnTo>
                  <a:cubicBezTo>
                    <a:pt x="0" y="20768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768"/>
                    <a:pt x="21600" y="19743"/>
                  </a:cubicBezTo>
                  <a:lnTo>
                    <a:pt x="21600" y="1857"/>
                  </a:lnTo>
                  <a:cubicBezTo>
                    <a:pt x="21600" y="832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62" name="Image 22"/>
          <p:cNvGrpSpPr/>
          <p:nvPr/>
        </p:nvGrpSpPr>
        <p:grpSpPr>
          <a:xfrm>
            <a:off x="7108804" y="2066791"/>
            <a:ext cx="3577285" cy="2012223"/>
            <a:chOff x="0" y="0"/>
            <a:chExt cx="3577284" cy="2012221"/>
          </a:xfrm>
        </p:grpSpPr>
        <p:sp>
          <p:nvSpPr>
            <p:cNvPr id="160" name="Figure"/>
            <p:cNvSpPr/>
            <p:nvPr/>
          </p:nvSpPr>
          <p:spPr>
            <a:xfrm>
              <a:off x="0" y="-1"/>
              <a:ext cx="3577285" cy="201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1" name="image10.jpeg" descr="image10.jpeg"/>
            <p:cNvPicPr>
              <a:picLocks noChangeAspect="1"/>
            </p:cNvPicPr>
            <p:nvPr/>
          </p:nvPicPr>
          <p:blipFill>
            <a:blip r:embed="rId7"/>
            <a:srcRect b="3"/>
            <a:stretch>
              <a:fillRect/>
            </a:stretch>
          </p:blipFill>
          <p:spPr>
            <a:xfrm>
              <a:off x="0" y="0"/>
              <a:ext cx="3577285" cy="201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" y="0"/>
                  </a:moveTo>
                  <a:cubicBezTo>
                    <a:pt x="468" y="0"/>
                    <a:pt x="0" y="832"/>
                    <a:pt x="0" y="1858"/>
                  </a:cubicBezTo>
                  <a:lnTo>
                    <a:pt x="0" y="19742"/>
                  </a:lnTo>
                  <a:cubicBezTo>
                    <a:pt x="0" y="20768"/>
                    <a:pt x="468" y="21600"/>
                    <a:pt x="1045" y="21600"/>
                  </a:cubicBezTo>
                  <a:lnTo>
                    <a:pt x="20555" y="21600"/>
                  </a:lnTo>
                  <a:cubicBezTo>
                    <a:pt x="21132" y="21600"/>
                    <a:pt x="21600" y="20768"/>
                    <a:pt x="21600" y="19742"/>
                  </a:cubicBezTo>
                  <a:lnTo>
                    <a:pt x="21600" y="1858"/>
                  </a:lnTo>
                  <a:cubicBezTo>
                    <a:pt x="21600" y="832"/>
                    <a:pt x="21132" y="0"/>
                    <a:pt x="20555" y="0"/>
                  </a:cubicBezTo>
                  <a:lnTo>
                    <a:pt x="104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65" name="Image 23"/>
          <p:cNvGrpSpPr/>
          <p:nvPr/>
        </p:nvGrpSpPr>
        <p:grpSpPr>
          <a:xfrm>
            <a:off x="9264067" y="1051193"/>
            <a:ext cx="2844044" cy="3699245"/>
            <a:chOff x="0" y="0"/>
            <a:chExt cx="2844043" cy="3699243"/>
          </a:xfrm>
        </p:grpSpPr>
        <p:sp>
          <p:nvSpPr>
            <p:cNvPr id="163" name="Figure"/>
            <p:cNvSpPr/>
            <p:nvPr/>
          </p:nvSpPr>
          <p:spPr>
            <a:xfrm>
              <a:off x="0" y="-1"/>
              <a:ext cx="2844044" cy="369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7"/>
                  </a:moveTo>
                  <a:lnTo>
                    <a:pt x="0" y="1427"/>
                  </a:lnTo>
                  <a:cubicBezTo>
                    <a:pt x="0" y="639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39"/>
                    <a:pt x="21600" y="1427"/>
                  </a:cubicBezTo>
                  <a:lnTo>
                    <a:pt x="21600" y="20173"/>
                  </a:lnTo>
                  <a:lnTo>
                    <a:pt x="21600" y="20173"/>
                  </a:lnTo>
                  <a:cubicBezTo>
                    <a:pt x="21600" y="20961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61"/>
                    <a:pt x="0" y="20173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4" name="image11.png" descr="image11.png"/>
            <p:cNvPicPr>
              <a:picLocks noChangeAspect="1"/>
            </p:cNvPicPr>
            <p:nvPr/>
          </p:nvPicPr>
          <p:blipFill>
            <a:blip r:embed="rId8"/>
            <a:srcRect r="1"/>
            <a:stretch>
              <a:fillRect/>
            </a:stretch>
          </p:blipFill>
          <p:spPr>
            <a:xfrm>
              <a:off x="0" y="0"/>
              <a:ext cx="2844007" cy="369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639"/>
                    <a:pt x="0" y="1427"/>
                  </a:cubicBezTo>
                  <a:lnTo>
                    <a:pt x="0" y="20173"/>
                  </a:lnTo>
                  <a:cubicBezTo>
                    <a:pt x="0" y="20961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961"/>
                    <a:pt x="21600" y="20173"/>
                  </a:cubicBezTo>
                  <a:lnTo>
                    <a:pt x="21600" y="1427"/>
                  </a:lnTo>
                  <a:cubicBezTo>
                    <a:pt x="21600" y="639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sp>
        <p:nvSpPr>
          <p:cNvPr id="166" name="Rectangle 1"/>
          <p:cNvSpPr/>
          <p:nvPr/>
        </p:nvSpPr>
        <p:spPr>
          <a:xfrm>
            <a:off x="894938" y="5639804"/>
            <a:ext cx="1111144" cy="356971"/>
          </a:xfrm>
          <a:prstGeom prst="rect">
            <a:avLst/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Rectangle 31"/>
          <p:cNvSpPr/>
          <p:nvPr/>
        </p:nvSpPr>
        <p:spPr>
          <a:xfrm>
            <a:off x="10256652" y="5665104"/>
            <a:ext cx="1111144" cy="356971"/>
          </a:xfrm>
          <a:prstGeom prst="rect">
            <a:avLst/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itre 1"/>
          <p:cNvSpPr txBox="1"/>
          <p:nvPr/>
        </p:nvSpPr>
        <p:spPr>
          <a:xfrm>
            <a:off x="4736268" y="5167665"/>
            <a:ext cx="29067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UNE ANNée </a:t>
            </a:r>
          </a:p>
        </p:txBody>
      </p:sp>
      <p:sp>
        <p:nvSpPr>
          <p:cNvPr id="169" name="Flèche droite 3"/>
          <p:cNvSpPr/>
          <p:nvPr/>
        </p:nvSpPr>
        <p:spPr>
          <a:xfrm>
            <a:off x="2292282" y="5627508"/>
            <a:ext cx="7594680" cy="3684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  <p:bldP spid="153" grpId="2" animBg="1" advAuto="0"/>
      <p:bldP spid="156" grpId="3" animBg="1" advAuto="0"/>
      <p:bldP spid="159" grpId="4" animBg="1" advAuto="0"/>
      <p:bldP spid="162" grpId="5" animBg="1" advAuto="0"/>
      <p:bldP spid="165" grpId="6" animBg="1" advAuto="0"/>
      <p:bldP spid="168" grpId="8" animBg="1" advAuto="0"/>
      <p:bldP spid="169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“LES CONFLITS S’ETENDENT…”</a:t>
            </a:r>
          </a:p>
        </p:txBody>
      </p:sp>
      <p:pic>
        <p:nvPicPr>
          <p:cNvPr id="174" name="Image 14" descr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xplosion : 8 points 23"/>
          <p:cNvSpPr/>
          <p:nvPr/>
        </p:nvSpPr>
        <p:spPr>
          <a:xfrm>
            <a:off x="2303448" y="4049124"/>
            <a:ext cx="374439" cy="37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Explosion : 8 points 27"/>
          <p:cNvSpPr/>
          <p:nvPr/>
        </p:nvSpPr>
        <p:spPr>
          <a:xfrm>
            <a:off x="2870274" y="4023585"/>
            <a:ext cx="456019" cy="42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Titre 1"/>
          <p:cNvSpPr txBox="1"/>
          <p:nvPr/>
        </p:nvSpPr>
        <p:spPr>
          <a:xfrm>
            <a:off x="7547004" y="1630429"/>
            <a:ext cx="5337137" cy="6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t>“Les Tully attaquent sur 2</a:t>
            </a:r>
          </a:p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t>Fronts”</a:t>
            </a:r>
          </a:p>
        </p:txBody>
      </p:sp>
      <p:sp>
        <p:nvSpPr>
          <p:cNvPr id="178" name="Explosion : 8 points 27"/>
          <p:cNvSpPr/>
          <p:nvPr/>
        </p:nvSpPr>
        <p:spPr>
          <a:xfrm>
            <a:off x="2635889" y="5291802"/>
            <a:ext cx="456019" cy="42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  <p:bldP spid="177" grpId="2" animBg="1" advAuto="0"/>
      <p:bldP spid="178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re 1"/>
          <p:cNvSpPr txBox="1"/>
          <p:nvPr/>
        </p:nvSpPr>
        <p:spPr>
          <a:xfrm>
            <a:off x="1451577" y="2753149"/>
            <a:ext cx="9603277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rPr dirty="0"/>
              <a:t>DEFINIR UNE VALEUR DE PROTECTION DES </a:t>
            </a:r>
            <a:r>
              <a:rPr lang="fr-FR" dirty="0" err="1"/>
              <a:t>É</a:t>
            </a:r>
            <a:r>
              <a:rPr dirty="0"/>
              <a:t>L</a:t>
            </a:r>
            <a:r>
              <a:rPr lang="fr-FR" dirty="0" err="1"/>
              <a:t>É</a:t>
            </a:r>
            <a:r>
              <a:rPr dirty="0"/>
              <a:t>MENTS DE </a:t>
            </a:r>
            <a:r>
              <a:rPr lang="fr-FR" dirty="0"/>
              <a:t>1</a:t>
            </a:r>
            <a:r>
              <a:rPr dirty="0"/>
              <a:t> </a:t>
            </a:r>
            <a:r>
              <a:rPr dirty="0" err="1"/>
              <a:t>à</a:t>
            </a:r>
            <a:r>
              <a:rPr dirty="0"/>
              <a:t> 10.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éléments</a:t>
            </a:r>
            <a:r>
              <a:rPr dirty="0"/>
              <a:t> </a:t>
            </a:r>
            <a:r>
              <a:rPr dirty="0" err="1"/>
              <a:t>peuvent</a:t>
            </a:r>
            <a:r>
              <a:rPr dirty="0"/>
              <a:t> </a:t>
            </a:r>
            <a:r>
              <a:rPr dirty="0" err="1"/>
              <a:t>avoir</a:t>
            </a:r>
            <a:r>
              <a:rPr dirty="0"/>
              <a:t> la </a:t>
            </a:r>
            <a:r>
              <a:rPr dirty="0" err="1"/>
              <a:t>même</a:t>
            </a:r>
            <a:r>
              <a:rPr dirty="0"/>
              <a:t> </a:t>
            </a:r>
            <a:r>
              <a:rPr dirty="0" err="1"/>
              <a:t>valeur</a:t>
            </a:r>
            <a:r>
              <a:rPr dirty="0"/>
              <a:t>.</a:t>
            </a:r>
          </a:p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endParaRPr dirty="0"/>
          </a:p>
        </p:txBody>
      </p:sp>
      <p:sp>
        <p:nvSpPr>
          <p:cNvPr id="181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“C’est a vous de JOUER …”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re 1"/>
          <p:cNvSpPr txBox="1"/>
          <p:nvPr/>
        </p:nvSpPr>
        <p:spPr>
          <a:xfrm>
            <a:off x="1762130" y="1358544"/>
            <a:ext cx="9603276" cy="91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r>
              <a:rPr dirty="0"/>
              <a:t>LE JEU SE DEROULE SUR 12 EPISODES. </a:t>
            </a:r>
            <a:endParaRPr sz="3200" dirty="0"/>
          </a:p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r>
              <a:rPr dirty="0"/>
              <a:t>1 EPISODE DURE 4 SEMAINES.</a:t>
            </a:r>
          </a:p>
        </p:txBody>
      </p:sp>
      <p:sp>
        <p:nvSpPr>
          <p:cNvPr id="186" name="Titre 1"/>
          <p:cNvSpPr txBox="1"/>
          <p:nvPr/>
        </p:nvSpPr>
        <p:spPr>
          <a:xfrm>
            <a:off x="1451577" y="2753149"/>
            <a:ext cx="9603277" cy="207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t>Utilisez la fiche de jeu fournie</a:t>
            </a:r>
          </a:p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endParaRPr/>
          </a:p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t>Réfléchissez a une stratégie de construction de vos éléments d’armure</a:t>
            </a:r>
          </a:p>
        </p:txBody>
      </p:sp>
      <p:sp>
        <p:nvSpPr>
          <p:cNvPr id="187" name="Titre 1"/>
          <p:cNvSpPr txBox="1"/>
          <p:nvPr/>
        </p:nvSpPr>
        <p:spPr>
          <a:xfrm>
            <a:off x="1451579" y="116341"/>
            <a:ext cx="960327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“</a:t>
            </a:r>
            <a:r>
              <a:rPr dirty="0" err="1"/>
              <a:t>C’est</a:t>
            </a:r>
            <a:r>
              <a:rPr dirty="0"/>
              <a:t> a </a:t>
            </a:r>
            <a:r>
              <a:rPr dirty="0" err="1"/>
              <a:t>vous</a:t>
            </a:r>
            <a:r>
              <a:rPr dirty="0"/>
              <a:t> de JOUER …”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5B530-0A9C-194A-9C56-955A9CB579FF}"/>
              </a:ext>
            </a:extLst>
          </p:cNvPr>
          <p:cNvSpPr txBox="1"/>
          <p:nvPr/>
        </p:nvSpPr>
        <p:spPr>
          <a:xfrm>
            <a:off x="1564595" y="2561591"/>
            <a:ext cx="9603276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Épisodes…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174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“WINTER IS COMING … WINTER IS HERE!”</a:t>
            </a:r>
          </a:p>
        </p:txBody>
      </p:sp>
      <p:sp>
        <p:nvSpPr>
          <p:cNvPr id="192" name="Titre 1"/>
          <p:cNvSpPr txBox="1"/>
          <p:nvPr/>
        </p:nvSpPr>
        <p:spPr>
          <a:xfrm>
            <a:off x="1595417" y="2336830"/>
            <a:ext cx="7846967" cy="1366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rPr dirty="0"/>
              <a:t>CONSEQUENCES: </a:t>
            </a:r>
            <a:endParaRPr sz="3200" dirty="0"/>
          </a:p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endParaRPr sz="3200" dirty="0"/>
          </a:p>
          <a:p>
            <a:pPr marL="342900" indent="-342900" defTabSz="914400">
              <a:lnSpc>
                <a:spcPct val="90000"/>
              </a:lnSpc>
              <a:buSzPct val="100000"/>
              <a:buFont typeface="Arial"/>
              <a:buChar char="•"/>
              <a:defRPr sz="2000" cap="all">
                <a:solidFill>
                  <a:schemeClr val="accent1"/>
                </a:solidFill>
              </a:defRPr>
            </a:pPr>
            <a:r>
              <a:rPr dirty="0" err="1"/>
              <a:t>PROTECTIOn</a:t>
            </a:r>
            <a:r>
              <a:rPr dirty="0"/>
              <a:t> DES bras: +3 SEM DE FABRICATION</a:t>
            </a:r>
            <a:endParaRPr sz="3200" dirty="0"/>
          </a:p>
          <a:p>
            <a:pPr marL="342900" indent="-342900" defTabSz="914400">
              <a:lnSpc>
                <a:spcPct val="90000"/>
              </a:lnSpc>
              <a:buSzPct val="100000"/>
              <a:buFont typeface="Arial"/>
              <a:buChar char="•"/>
              <a:defRPr sz="2000" cap="all">
                <a:solidFill>
                  <a:schemeClr val="accent1"/>
                </a:solidFill>
              </a:defRPr>
            </a:pPr>
            <a:r>
              <a:rPr dirty="0" err="1"/>
              <a:t>Fourrure</a:t>
            </a:r>
            <a:r>
              <a:rPr dirty="0"/>
              <a:t> :  </a:t>
            </a:r>
            <a:r>
              <a:rPr lang="fr-FR" dirty="0"/>
              <a:t>LA VALEUR PASSE A 10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“UNE NOUVELLE MENACE”</a:t>
            </a:r>
          </a:p>
        </p:txBody>
      </p:sp>
      <p:pic>
        <p:nvPicPr>
          <p:cNvPr id="197" name="Image 14" descr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Explosion : 8 points 23"/>
          <p:cNvSpPr/>
          <p:nvPr/>
        </p:nvSpPr>
        <p:spPr>
          <a:xfrm>
            <a:off x="1947047" y="934215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9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167" y="824236"/>
            <a:ext cx="3542123" cy="2092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re 1"/>
          <p:cNvSpPr txBox="1"/>
          <p:nvPr/>
        </p:nvSpPr>
        <p:spPr>
          <a:xfrm>
            <a:off x="7699167" y="2999889"/>
            <a:ext cx="53371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lvl1pPr>
          </a:lstStyle>
          <a:p>
            <a:r>
              <a:t>“LES marcheurs BLANCS ARRIVENT”</a:t>
            </a:r>
          </a:p>
        </p:txBody>
      </p:sp>
      <p:sp>
        <p:nvSpPr>
          <p:cNvPr id="201" name="Explosion : 8 points 23"/>
          <p:cNvSpPr/>
          <p:nvPr/>
        </p:nvSpPr>
        <p:spPr>
          <a:xfrm>
            <a:off x="2739757" y="934215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Explosion : 8 points 23"/>
          <p:cNvSpPr/>
          <p:nvPr/>
        </p:nvSpPr>
        <p:spPr>
          <a:xfrm>
            <a:off x="3549175" y="804441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3" animBg="1" advAuto="0"/>
      <p:bldP spid="199" grpId="1" animBg="1" advAuto="0"/>
      <p:bldP spid="200" grpId="2" animBg="1" advAuto="0"/>
      <p:bldP spid="201" grpId="4" animBg="1" advAuto="0"/>
      <p:bldP spid="202" grpId="5" animBg="1" advAuto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409</Words>
  <Application>Microsoft Macintosh PowerPoint</Application>
  <PresentationFormat>Grand écran</PresentationFormat>
  <Paragraphs>47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Galerie</vt:lpstr>
      <vt:lpstr>La bataille des 3 ARMÉES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bataille des 3 ARMÉES </dc:title>
  <cp:lastModifiedBy>Mael Morel</cp:lastModifiedBy>
  <cp:revision>2</cp:revision>
  <dcterms:modified xsi:type="dcterms:W3CDTF">2019-10-25T15:38:58Z</dcterms:modified>
</cp:coreProperties>
</file>