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CBCD"/>
          </a:solidFill>
        </a:fill>
      </a:tcStyle>
    </a:wholeTbl>
    <a:band2H>
      <a:tcTxStyle/>
      <a:tcStyle>
        <a:tcBdr/>
        <a:fill>
          <a:solidFill>
            <a:srgbClr val="F3E7E8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4F9"/>
          </a:solidFill>
        </a:fill>
      </a:tcStyle>
    </a:wholeTbl>
    <a:band2H>
      <a:tcTxStyle/>
      <a:tcStyle>
        <a:tcBdr/>
        <a:fill>
          <a:solidFill>
            <a:srgbClr val="F3EBFC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BDF"/>
          </a:solidFill>
        </a:fill>
      </a:tcStyle>
    </a:wholeTbl>
    <a:band2H>
      <a:tcTxStyle/>
      <a:tcStyle>
        <a:tcBdr/>
        <a:fill>
          <a:solidFill>
            <a:srgbClr val="EAEEF0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Les différentes étapes de fabrication sont: plan général, plan détaillé, travail des différents matériaux bruts (plaques de métal, cuirs, pièces de ferroneries), assemblages. </a:t>
            </a:r>
          </a:p>
          <a:p>
            <a:r>
              <a:t>Habituellement, la fabrication du lot complet des armures dure 1 année.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Afficher cette slide avant de lancer l’épisode 1 lors de l’étape « Choix de la stratégie »</a:t>
            </a:r>
          </a:p>
          <a:p>
            <a:r>
              <a:t>Donner aux participants les supports de jeu en même temps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Afficher cette slide avant de lancer l’épisode 1 lors de l’étape « Choix de la stratégie »</a:t>
            </a:r>
          </a:p>
          <a:p>
            <a:r>
              <a:t>Donner aux participants les supports de jeu en même temps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Afficher cette slide à la fin de l’épisode 4.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afficher à la fin de l’épisode 7 après la bataille.</a:t>
            </a:r>
          </a:p>
          <a:p>
            <a:r>
              <a:t>On met fin au jeu et aux batailles: Les marcheurs blancs ont été repoussés temporairement et la famille Tully s’allient aux Starks et obligent les Lannisters à rentrer chez eux. </a:t>
            </a:r>
          </a:p>
          <a:p>
            <a:r>
              <a:t>Conclusion: fin des combats.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Faire une explication de la méthode basée sur le ROI (Valeur apportée / Effort), qui en principe permet d’apporter 80% de la valeur avec 50% de l’effort (temps).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5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Texte du titre"/>
          <p:cNvSpPr txBox="1">
            <a:spLocks noGrp="1"/>
          </p:cNvSpPr>
          <p:nvPr>
            <p:ph type="title"/>
          </p:nvPr>
        </p:nvSpPr>
        <p:spPr>
          <a:xfrm>
            <a:off x="2417778" y="802297"/>
            <a:ext cx="8637074" cy="254143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600"/>
            </a:lvl1pPr>
          </a:lstStyle>
          <a:p>
            <a:r>
              <a:t>Texte du titre</a:t>
            </a:r>
          </a:p>
        </p:txBody>
      </p:sp>
      <p:sp>
        <p:nvSpPr>
          <p:cNvPr id="18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2417779" y="3531203"/>
            <a:ext cx="8637073" cy="977622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>
              <a:buClrTx/>
              <a:buSzTx/>
              <a:buFontTx/>
              <a:buNone/>
              <a:defRPr sz="1800" cap="all"/>
            </a:lvl1pPr>
            <a:lvl2pPr marL="0" indent="457200">
              <a:buClrTx/>
              <a:buSzTx/>
              <a:buFontTx/>
              <a:buNone/>
              <a:defRPr sz="1800" cap="all"/>
            </a:lvl2pPr>
            <a:lvl3pPr marL="0" indent="914400">
              <a:buClrTx/>
              <a:buSzTx/>
              <a:buFontTx/>
              <a:buNone/>
              <a:defRPr sz="1800" cap="all"/>
            </a:lvl3pPr>
            <a:lvl4pPr marL="0" indent="1371600">
              <a:buClrTx/>
              <a:buSzTx/>
              <a:buFontTx/>
              <a:buNone/>
              <a:defRPr sz="1800" cap="all"/>
            </a:lvl4pPr>
            <a:lvl5pPr marL="0" indent="1828800">
              <a:buClrTx/>
              <a:buSzTx/>
              <a:buFontTx/>
              <a:buNone/>
              <a:defRPr sz="1800" cap="all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9" name="Straight Connector 14"/>
          <p:cNvSpPr/>
          <p:nvPr/>
        </p:nvSpPr>
        <p:spPr>
          <a:xfrm>
            <a:off x="2417779" y="3528541"/>
            <a:ext cx="863707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749007" y="798972"/>
            <a:ext cx="499676" cy="523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8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Texte du titre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31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1451579" y="2015732"/>
            <a:ext cx="9603276" cy="3450614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2" name="Straight Connector 32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1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Texte du titre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1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t>Texte du titre</a:t>
            </a:r>
          </a:p>
        </p:txBody>
      </p:sp>
      <p:sp>
        <p:nvSpPr>
          <p:cNvPr id="44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454239" y="3806195"/>
            <a:ext cx="8630447" cy="101293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5" name="Straight Connector 14"/>
          <p:cNvSpPr/>
          <p:nvPr/>
        </p:nvSpPr>
        <p:spPr>
          <a:xfrm>
            <a:off x="1454239" y="3804985"/>
            <a:ext cx="8630447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4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Texte du titre"/>
          <p:cNvSpPr txBox="1">
            <a:spLocks noGrp="1"/>
          </p:cNvSpPr>
          <p:nvPr>
            <p:ph type="title"/>
          </p:nvPr>
        </p:nvSpPr>
        <p:spPr>
          <a:xfrm>
            <a:off x="1449216" y="804889"/>
            <a:ext cx="9605636" cy="1059306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7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447331" y="2010878"/>
            <a:ext cx="4645153" cy="3448595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Straight Connector 34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7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Texte du titre"/>
          <p:cNvSpPr txBox="1">
            <a:spLocks noGrp="1"/>
          </p:cNvSpPr>
          <p:nvPr>
            <p:ph type="title"/>
          </p:nvPr>
        </p:nvSpPr>
        <p:spPr>
          <a:xfrm>
            <a:off x="1447191" y="804162"/>
            <a:ext cx="9607661" cy="105632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70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447191" y="2019549"/>
            <a:ext cx="4645153" cy="80194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12362" y="2023003"/>
            <a:ext cx="4645153" cy="802238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2200" cap="all"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72" name="Straight Connector 28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1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" name="Texte du titre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6" cy="1049236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84" name="Straight Connector 24"/>
          <p:cNvSpPr/>
          <p:nvPr/>
        </p:nvSpPr>
        <p:spPr>
          <a:xfrm>
            <a:off x="1453895" y="1847088"/>
            <a:ext cx="9607524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0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Texte du titre"/>
          <p:cNvSpPr txBox="1">
            <a:spLocks noGrp="1"/>
          </p:cNvSpPr>
          <p:nvPr>
            <p:ph type="title"/>
          </p:nvPr>
        </p:nvSpPr>
        <p:spPr>
          <a:xfrm>
            <a:off x="1444671" y="798972"/>
            <a:ext cx="3273100" cy="224711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Texte du titre</a:t>
            </a:r>
          </a:p>
        </p:txBody>
      </p:sp>
      <p:sp>
        <p:nvSpPr>
          <p:cNvPr id="103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5043713" y="798974"/>
            <a:ext cx="6012471" cy="4658827"/>
          </a:xfrm>
          <a:prstGeom prst="rect">
            <a:avLst/>
          </a:prstGeom>
        </p:spPr>
        <p:txBody>
          <a:bodyPr anchor="ctr"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44671" y="3205490"/>
            <a:ext cx="3275013" cy="224818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105" name="Straight Connector 16"/>
          <p:cNvSpPr/>
          <p:nvPr/>
        </p:nvSpPr>
        <p:spPr>
          <a:xfrm>
            <a:off x="1448280" y="3205490"/>
            <a:ext cx="3269491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4" name="Picture 6" descr="Picture 6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Group 7"/>
          <p:cNvGrpSpPr/>
          <p:nvPr/>
        </p:nvGrpSpPr>
        <p:grpSpPr>
          <a:xfrm>
            <a:off x="7477386" y="482170"/>
            <a:ext cx="4074535" cy="5149101"/>
            <a:chOff x="0" y="0"/>
            <a:chExt cx="4074533" cy="5149100"/>
          </a:xfrm>
        </p:grpSpPr>
        <p:sp>
          <p:nvSpPr>
            <p:cNvPr id="116" name="Rectangle 17"/>
            <p:cNvSpPr/>
            <p:nvPr/>
          </p:nvSpPr>
          <p:spPr>
            <a:xfrm>
              <a:off x="-1" y="0"/>
              <a:ext cx="4074535" cy="5149101"/>
            </a:xfrm>
            <a:prstGeom prst="rect">
              <a:avLst/>
            </a:prstGeom>
            <a:gradFill flip="none" rotWithShape="1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127000" dist="228600" dir="4740000" rotWithShape="0">
                <a:srgbClr val="000000">
                  <a:alpha val="34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Rectangle 18"/>
            <p:cNvSpPr/>
            <p:nvPr/>
          </p:nvSpPr>
          <p:spPr>
            <a:xfrm>
              <a:off x="313059" y="330336"/>
              <a:ext cx="3450290" cy="4466452"/>
            </a:xfrm>
            <a:prstGeom prst="rect">
              <a:avLst/>
            </a:prstGeom>
            <a:gradFill flip="none" rotWithShape="1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9" name="Texte du titre"/>
          <p:cNvSpPr txBox="1">
            <a:spLocks noGrp="1"/>
          </p:cNvSpPr>
          <p:nvPr>
            <p:ph type="title"/>
          </p:nvPr>
        </p:nvSpPr>
        <p:spPr>
          <a:xfrm>
            <a:off x="1451205" y="1129513"/>
            <a:ext cx="5532329" cy="1830585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1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24389" y="1122542"/>
            <a:ext cx="2791172" cy="386632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1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450329" y="3145992"/>
            <a:ext cx="5524404" cy="200374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22" name="Straight Connector 30"/>
          <p:cNvSpPr/>
          <p:nvPr/>
        </p:nvSpPr>
        <p:spPr>
          <a:xfrm>
            <a:off x="1447382" y="3143605"/>
            <a:ext cx="5527352" cy="1"/>
          </a:xfrm>
          <a:prstGeom prst="line">
            <a:avLst/>
          </a:prstGeom>
          <a:ln w="31750">
            <a:solidFill>
              <a:schemeClr val="accent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EAE7"/>
            </a:gs>
            <a:gs pos="100000">
              <a:srgbClr val="C9C6C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2019475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Picture 6" descr="Picture 6"/>
          <p:cNvPicPr>
            <a:picLocks noChangeAspect="1"/>
          </p:cNvPicPr>
          <p:nvPr/>
        </p:nvPicPr>
        <p:blipFill>
          <a:blip r:embed="rId11"/>
          <a:srcRect t="1538"/>
          <a:stretch>
            <a:fillRect/>
          </a:stretch>
        </p:blipFill>
        <p:spPr>
          <a:xfrm>
            <a:off x="0" y="6126479"/>
            <a:ext cx="12192000" cy="7315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traight Connector 9"/>
          <p:cNvSpPr/>
          <p:nvPr/>
        </p:nvSpPr>
        <p:spPr>
          <a:xfrm>
            <a:off x="0" y="6128413"/>
            <a:ext cx="12192001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Texte du titre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Texte du titre</a:t>
            </a:r>
          </a:p>
        </p:txBody>
      </p:sp>
      <p:sp>
        <p:nvSpPr>
          <p:cNvPr id="6" name="Texte niveau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791403" y="798972"/>
            <a:ext cx="499676" cy="523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all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711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1200150" marR="0" indent="-28575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6981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22098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6670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31242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35814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40386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re 1"/>
          <p:cNvSpPr txBox="1">
            <a:spLocks noGrp="1"/>
          </p:cNvSpPr>
          <p:nvPr>
            <p:ph type="ctrTitle"/>
          </p:nvPr>
        </p:nvSpPr>
        <p:spPr>
          <a:xfrm>
            <a:off x="2417779" y="802297"/>
            <a:ext cx="8637073" cy="2541433"/>
          </a:xfrm>
          <a:prstGeom prst="rect">
            <a:avLst/>
          </a:prstGeom>
        </p:spPr>
        <p:txBody>
          <a:bodyPr/>
          <a:lstStyle/>
          <a:p>
            <a:pPr>
              <a:defRPr sz="5500">
                <a:solidFill>
                  <a:schemeClr val="accent1"/>
                </a:solidFill>
              </a:defRPr>
            </a:pPr>
            <a:r>
              <a:rPr dirty="0"/>
              <a:t>La </a:t>
            </a:r>
            <a:r>
              <a:rPr dirty="0" err="1"/>
              <a:t>bataille</a:t>
            </a:r>
            <a:r>
              <a:rPr dirty="0"/>
              <a:t> des 3 ARM</a:t>
            </a:r>
            <a:r>
              <a:rPr lang="fr-FR" dirty="0" err="1"/>
              <a:t>É</a:t>
            </a:r>
            <a:r>
              <a:rPr dirty="0"/>
              <a:t>ES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re 1"/>
          <p:cNvSpPr txBox="1"/>
          <p:nvPr/>
        </p:nvSpPr>
        <p:spPr>
          <a:xfrm>
            <a:off x="1451578" y="116341"/>
            <a:ext cx="960327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t>Un projet itératif priorisé</a:t>
            </a:r>
          </a:p>
        </p:txBody>
      </p:sp>
      <p:grpSp>
        <p:nvGrpSpPr>
          <p:cNvPr id="209" name="Image 32"/>
          <p:cNvGrpSpPr/>
          <p:nvPr/>
        </p:nvGrpSpPr>
        <p:grpSpPr>
          <a:xfrm>
            <a:off x="2165036" y="806987"/>
            <a:ext cx="7684449" cy="5303686"/>
            <a:chOff x="0" y="0"/>
            <a:chExt cx="7684448" cy="5303684"/>
          </a:xfrm>
        </p:grpSpPr>
        <p:sp>
          <p:nvSpPr>
            <p:cNvPr id="207" name="Figure"/>
            <p:cNvSpPr/>
            <p:nvPr/>
          </p:nvSpPr>
          <p:spPr>
            <a:xfrm>
              <a:off x="-1" y="-1"/>
              <a:ext cx="7684450" cy="5303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56"/>
                  </a:moveTo>
                  <a:lnTo>
                    <a:pt x="0" y="1856"/>
                  </a:lnTo>
                  <a:cubicBezTo>
                    <a:pt x="0" y="831"/>
                    <a:pt x="574" y="0"/>
                    <a:pt x="1281" y="0"/>
                  </a:cubicBezTo>
                  <a:lnTo>
                    <a:pt x="20319" y="0"/>
                  </a:lnTo>
                  <a:lnTo>
                    <a:pt x="20319" y="0"/>
                  </a:lnTo>
                  <a:cubicBezTo>
                    <a:pt x="21026" y="0"/>
                    <a:pt x="21600" y="831"/>
                    <a:pt x="21600" y="1856"/>
                  </a:cubicBezTo>
                  <a:lnTo>
                    <a:pt x="21600" y="19744"/>
                  </a:lnTo>
                  <a:lnTo>
                    <a:pt x="21600" y="19744"/>
                  </a:lnTo>
                  <a:cubicBezTo>
                    <a:pt x="21600" y="20769"/>
                    <a:pt x="21026" y="21600"/>
                    <a:pt x="20319" y="21600"/>
                  </a:cubicBezTo>
                  <a:lnTo>
                    <a:pt x="1281" y="21600"/>
                  </a:lnTo>
                  <a:lnTo>
                    <a:pt x="1281" y="21600"/>
                  </a:lnTo>
                  <a:cubicBezTo>
                    <a:pt x="574" y="21600"/>
                    <a:pt x="0" y="20769"/>
                    <a:pt x="0" y="19744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08" name="image12.png" descr="image12.png"/>
            <p:cNvPicPr>
              <a:picLocks noChangeAspect="1"/>
            </p:cNvPicPr>
            <p:nvPr/>
          </p:nvPicPr>
          <p:blipFill>
            <a:blip r:embed="rId3"/>
            <a:srcRect r="2"/>
            <a:stretch>
              <a:fillRect/>
            </a:stretch>
          </p:blipFill>
          <p:spPr>
            <a:xfrm>
              <a:off x="0" y="0"/>
              <a:ext cx="7684294" cy="5303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81" y="0"/>
                  </a:moveTo>
                  <a:cubicBezTo>
                    <a:pt x="573" y="0"/>
                    <a:pt x="0" y="830"/>
                    <a:pt x="0" y="1855"/>
                  </a:cubicBezTo>
                  <a:lnTo>
                    <a:pt x="0" y="19743"/>
                  </a:lnTo>
                  <a:cubicBezTo>
                    <a:pt x="0" y="20768"/>
                    <a:pt x="573" y="21600"/>
                    <a:pt x="1281" y="21600"/>
                  </a:cubicBezTo>
                  <a:lnTo>
                    <a:pt x="20319" y="21600"/>
                  </a:lnTo>
                  <a:cubicBezTo>
                    <a:pt x="21027" y="21600"/>
                    <a:pt x="21600" y="20768"/>
                    <a:pt x="21600" y="19743"/>
                  </a:cubicBezTo>
                  <a:lnTo>
                    <a:pt x="21600" y="1855"/>
                  </a:lnTo>
                  <a:cubicBezTo>
                    <a:pt x="21600" y="830"/>
                    <a:pt x="21027" y="0"/>
                    <a:pt x="20319" y="0"/>
                  </a:cubicBezTo>
                  <a:lnTo>
                    <a:pt x="1281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stA="38000" endPos="40000" dir="5400000" sy="-100000" algn="bl" rotWithShape="0"/>
            </a:effectLst>
          </p:spPr>
        </p:pic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re 1"/>
          <p:cNvSpPr txBox="1"/>
          <p:nvPr/>
        </p:nvSpPr>
        <p:spPr>
          <a:xfrm>
            <a:off x="1451578" y="116341"/>
            <a:ext cx="960327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t>Conclusion</a:t>
            </a:r>
          </a:p>
        </p:txBody>
      </p:sp>
      <p:sp>
        <p:nvSpPr>
          <p:cNvPr id="214" name="Content Placeholder 13"/>
          <p:cNvSpPr txBox="1"/>
          <p:nvPr/>
        </p:nvSpPr>
        <p:spPr>
          <a:xfrm>
            <a:off x="943392" y="1180099"/>
            <a:ext cx="10497240" cy="3394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 defTabSz="914400">
              <a:lnSpc>
                <a:spcPts val="2400"/>
              </a:lnSpc>
              <a:buSzPct val="100000"/>
              <a:buFont typeface="Arial"/>
              <a:buChar char="•"/>
              <a:defRPr sz="2800"/>
            </a:pPr>
            <a:r>
              <a:rPr dirty="0"/>
              <a:t>Un </a:t>
            </a:r>
            <a:r>
              <a:rPr dirty="0" err="1"/>
              <a:t>projet</a:t>
            </a:r>
            <a:r>
              <a:rPr dirty="0"/>
              <a:t> </a:t>
            </a:r>
            <a:r>
              <a:rPr b="1" dirty="0" err="1"/>
              <a:t>itératif</a:t>
            </a:r>
            <a:r>
              <a:rPr dirty="0"/>
              <a:t> et </a:t>
            </a:r>
            <a:r>
              <a:rPr b="1" dirty="0" err="1"/>
              <a:t>priorisé</a:t>
            </a:r>
            <a:r>
              <a:rPr dirty="0"/>
              <a:t> livre de la </a:t>
            </a:r>
            <a:r>
              <a:rPr dirty="0" err="1"/>
              <a:t>valeur</a:t>
            </a:r>
            <a:r>
              <a:rPr dirty="0"/>
              <a:t> </a:t>
            </a:r>
            <a:r>
              <a:rPr b="1" dirty="0" err="1"/>
              <a:t>régulièrement</a:t>
            </a:r>
            <a:r>
              <a:rPr lang="fr-FR" dirty="0"/>
              <a:t>.</a:t>
            </a:r>
            <a:endParaRPr b="1" dirty="0"/>
          </a:p>
          <a:p>
            <a:pPr marL="342900" indent="-342900" defTabSz="914400">
              <a:lnSpc>
                <a:spcPts val="2400"/>
              </a:lnSpc>
              <a:buSzPct val="100000"/>
              <a:buFont typeface="Arial"/>
              <a:buChar char="•"/>
              <a:defRPr sz="2800"/>
            </a:pPr>
            <a:endParaRPr b="1" dirty="0"/>
          </a:p>
          <a:p>
            <a:pPr marL="342900" indent="-342900" defTabSz="914400">
              <a:lnSpc>
                <a:spcPts val="2400"/>
              </a:lnSpc>
              <a:buSzPct val="100000"/>
              <a:buFont typeface="Arial"/>
              <a:buChar char="•"/>
              <a:defRPr sz="2800"/>
            </a:pPr>
            <a:endParaRPr b="1" dirty="0"/>
          </a:p>
          <a:p>
            <a:pPr marL="342900" indent="-342900" defTabSz="914400">
              <a:lnSpc>
                <a:spcPts val="2400"/>
              </a:lnSpc>
              <a:buSzPct val="100000"/>
              <a:buFont typeface="Arial"/>
              <a:buChar char="•"/>
              <a:defRPr sz="2800"/>
            </a:pPr>
            <a:r>
              <a:rPr dirty="0"/>
              <a:t>Au bout de </a:t>
            </a:r>
            <a:r>
              <a:rPr b="1" dirty="0"/>
              <a:t>la </a:t>
            </a:r>
            <a:r>
              <a:rPr b="1" dirty="0" err="1"/>
              <a:t>moitié</a:t>
            </a:r>
            <a:r>
              <a:rPr b="1" dirty="0"/>
              <a:t> du temps, les ¾ de la </a:t>
            </a:r>
            <a:r>
              <a:rPr b="1" dirty="0" err="1"/>
              <a:t>valeur</a:t>
            </a:r>
            <a:r>
              <a:rPr b="1" dirty="0"/>
              <a:t> </a:t>
            </a:r>
            <a:r>
              <a:rPr dirty="0"/>
              <a:t>business </a:t>
            </a:r>
            <a:r>
              <a:rPr dirty="0" err="1"/>
              <a:t>sont</a:t>
            </a:r>
            <a:r>
              <a:rPr dirty="0"/>
              <a:t> </a:t>
            </a:r>
            <a:r>
              <a:rPr dirty="0" err="1"/>
              <a:t>souvent</a:t>
            </a:r>
            <a:r>
              <a:rPr dirty="0"/>
              <a:t> </a:t>
            </a:r>
            <a:r>
              <a:rPr dirty="0" err="1"/>
              <a:t>disponibles</a:t>
            </a:r>
            <a:r>
              <a:rPr lang="fr-FR" dirty="0"/>
              <a:t>.</a:t>
            </a:r>
            <a:endParaRPr dirty="0"/>
          </a:p>
          <a:p>
            <a:pPr marL="342900" indent="-342900" defTabSz="914400">
              <a:lnSpc>
                <a:spcPts val="2400"/>
              </a:lnSpc>
              <a:buSzPct val="100000"/>
              <a:buFont typeface="Arial"/>
              <a:buChar char="•"/>
              <a:defRPr sz="2800"/>
            </a:pPr>
            <a:endParaRPr dirty="0"/>
          </a:p>
          <a:p>
            <a:pPr marL="342900" indent="-342900" defTabSz="914400">
              <a:lnSpc>
                <a:spcPts val="2400"/>
              </a:lnSpc>
              <a:buSzPct val="100000"/>
              <a:buFont typeface="Arial"/>
              <a:buChar char="•"/>
              <a:defRPr sz="2800"/>
            </a:pPr>
            <a:endParaRPr dirty="0"/>
          </a:p>
          <a:p>
            <a:pPr marL="342900" indent="-342900" defTabSz="914400">
              <a:lnSpc>
                <a:spcPts val="2400"/>
              </a:lnSpc>
              <a:buSzPct val="100000"/>
              <a:buFont typeface="Arial"/>
              <a:buChar char="•"/>
              <a:defRPr sz="2800" b="1"/>
            </a:pPr>
            <a:r>
              <a:rPr dirty="0"/>
              <a:t>Le </a:t>
            </a:r>
            <a:r>
              <a:rPr dirty="0" err="1"/>
              <a:t>choix</a:t>
            </a:r>
            <a:r>
              <a:rPr dirty="0"/>
              <a:t> </a:t>
            </a:r>
            <a:r>
              <a:rPr dirty="0" err="1"/>
              <a:t>est</a:t>
            </a:r>
            <a:r>
              <a:rPr dirty="0"/>
              <a:t> </a:t>
            </a:r>
            <a:r>
              <a:rPr dirty="0" err="1"/>
              <a:t>proposé</a:t>
            </a:r>
            <a:r>
              <a:rPr b="0" dirty="0"/>
              <a:t>, </a:t>
            </a:r>
            <a:r>
              <a:rPr b="0" dirty="0" err="1"/>
              <a:t>à</a:t>
            </a:r>
            <a:r>
              <a:rPr b="0" dirty="0"/>
              <a:t> </a:t>
            </a:r>
            <a:r>
              <a:rPr b="0" dirty="0" err="1"/>
              <a:t>chaque</a:t>
            </a:r>
            <a:r>
              <a:rPr b="0" dirty="0"/>
              <a:t> </a:t>
            </a:r>
            <a:r>
              <a:rPr b="0" dirty="0" err="1"/>
              <a:t>itération</a:t>
            </a:r>
            <a:r>
              <a:rPr b="0" dirty="0"/>
              <a:t>, de continuer le </a:t>
            </a:r>
            <a:r>
              <a:rPr b="0" dirty="0" err="1"/>
              <a:t>reste</a:t>
            </a:r>
            <a:r>
              <a:rPr b="0" dirty="0"/>
              <a:t> des </a:t>
            </a:r>
            <a:r>
              <a:rPr b="0" dirty="0" err="1"/>
              <a:t>fonctionnalités</a:t>
            </a:r>
            <a:r>
              <a:rPr b="0" dirty="0"/>
              <a:t> </a:t>
            </a:r>
            <a:r>
              <a:rPr b="0" dirty="0" err="1"/>
              <a:t>prévues</a:t>
            </a:r>
            <a:r>
              <a:rPr b="0" dirty="0"/>
              <a:t> </a:t>
            </a:r>
            <a:r>
              <a:rPr b="0" dirty="0" err="1"/>
              <a:t>initialement</a:t>
            </a:r>
            <a:r>
              <a:rPr b="0" dirty="0"/>
              <a:t>, </a:t>
            </a:r>
            <a:r>
              <a:rPr b="0" dirty="0" err="1"/>
              <a:t>ou</a:t>
            </a:r>
            <a:r>
              <a:rPr b="0" dirty="0"/>
              <a:t> de prendre </a:t>
            </a:r>
            <a:r>
              <a:rPr b="0" dirty="0" err="1"/>
              <a:t>en</a:t>
            </a:r>
            <a:r>
              <a:rPr b="0" dirty="0"/>
              <a:t> </a:t>
            </a:r>
            <a:r>
              <a:rPr b="0" dirty="0" err="1"/>
              <a:t>compte</a:t>
            </a:r>
            <a:r>
              <a:rPr b="0" dirty="0"/>
              <a:t> de nouveaux </a:t>
            </a:r>
            <a:r>
              <a:rPr b="0" dirty="0" err="1"/>
              <a:t>besoins</a:t>
            </a:r>
            <a:r>
              <a:rPr b="0" dirty="0"/>
              <a:t>, </a:t>
            </a:r>
            <a:r>
              <a:rPr b="0" dirty="0" err="1"/>
              <a:t>jugés</a:t>
            </a:r>
            <a:r>
              <a:rPr b="0" dirty="0"/>
              <a:t> plus </a:t>
            </a:r>
            <a:r>
              <a:rPr b="0" dirty="0" err="1"/>
              <a:t>prioritaires</a:t>
            </a:r>
            <a:r>
              <a:rPr lang="fr-FR" b="0" dirty="0"/>
              <a:t>.</a:t>
            </a:r>
            <a:endParaRPr b="0" dirty="0"/>
          </a:p>
          <a:p>
            <a:pPr defTabSz="914400">
              <a:lnSpc>
                <a:spcPts val="2400"/>
              </a:lnSpc>
              <a:defRPr sz="2800"/>
            </a:pPr>
            <a:endParaRPr b="0" dirty="0"/>
          </a:p>
        </p:txBody>
      </p:sp>
      <p:sp>
        <p:nvSpPr>
          <p:cNvPr id="215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753137" y="6461838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 defTabSz="914400">
              <a:defRPr sz="1000" b="1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re 1"/>
          <p:cNvSpPr txBox="1"/>
          <p:nvPr/>
        </p:nvSpPr>
        <p:spPr>
          <a:xfrm>
            <a:off x="1451578" y="116341"/>
            <a:ext cx="960327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t>“Un conflit ancestral…”</a:t>
            </a:r>
          </a:p>
        </p:txBody>
      </p:sp>
      <p:pic>
        <p:nvPicPr>
          <p:cNvPr id="135" name="Image 9" descr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65" y="768220"/>
            <a:ext cx="5591101" cy="5845697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Explosion : 8 points 8"/>
          <p:cNvSpPr/>
          <p:nvPr/>
        </p:nvSpPr>
        <p:spPr>
          <a:xfrm>
            <a:off x="2356992" y="4027373"/>
            <a:ext cx="448337" cy="369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5800"/>
                </a:moveTo>
                <a:lnTo>
                  <a:pt x="14522" y="0"/>
                </a:lnTo>
                <a:lnTo>
                  <a:pt x="14155" y="5325"/>
                </a:ln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lnTo>
                  <a:pt x="18145" y="18095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lnTo>
                  <a:pt x="7715" y="15627"/>
                </a:ln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rgbClr val="45342D"/>
            </a:solidFill>
          </a:ln>
        </p:spPr>
        <p:txBody>
          <a:bodyPr lIns="45719" rIns="45719"/>
          <a:lstStyle/>
          <a:p>
            <a:pPr algn="ctr" defTabSz="914400">
              <a:lnSpc>
                <a:spcPct val="90000"/>
              </a:lnSpc>
              <a:defRPr sz="16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7" name="Image 15" descr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666" y="1165576"/>
            <a:ext cx="3300749" cy="185785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itre 1"/>
          <p:cNvSpPr txBox="1"/>
          <p:nvPr/>
        </p:nvSpPr>
        <p:spPr>
          <a:xfrm>
            <a:off x="6923288" y="3419454"/>
            <a:ext cx="5337137" cy="67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2000" cap="all">
                <a:solidFill>
                  <a:schemeClr val="accent1"/>
                </a:solidFill>
              </a:defRPr>
            </a:lvl1pPr>
          </a:lstStyle>
          <a:p>
            <a:r>
              <a:rPr dirty="0"/>
              <a:t>Les </a:t>
            </a:r>
            <a:r>
              <a:rPr dirty="0" err="1"/>
              <a:t>lannister</a:t>
            </a:r>
            <a:r>
              <a:rPr dirty="0"/>
              <a:t> ET LES STARK</a:t>
            </a:r>
            <a:endParaRPr lang="fr-FR" dirty="0"/>
          </a:p>
          <a:p>
            <a:r>
              <a:rPr dirty="0"/>
              <a:t>S’AFFRONTENT DEPUIS DES ANN</a:t>
            </a:r>
            <a:r>
              <a:rPr lang="fr-FR" dirty="0" err="1"/>
              <a:t>É</a:t>
            </a:r>
            <a:r>
              <a:rPr dirty="0"/>
              <a:t>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3" animBg="1" advAuto="0"/>
      <p:bldP spid="137" grpId="1" animBg="1" advAuto="0"/>
      <p:bldP spid="138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re 1"/>
          <p:cNvSpPr txBox="1"/>
          <p:nvPr/>
        </p:nvSpPr>
        <p:spPr>
          <a:xfrm>
            <a:off x="1451579" y="116341"/>
            <a:ext cx="1065653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t>“démarche habituelle de fabrication”</a:t>
            </a:r>
          </a:p>
        </p:txBody>
      </p:sp>
      <p:grpSp>
        <p:nvGrpSpPr>
          <p:cNvPr id="147" name="Groupe 17"/>
          <p:cNvGrpSpPr/>
          <p:nvPr/>
        </p:nvGrpSpPr>
        <p:grpSpPr>
          <a:xfrm>
            <a:off x="-893384" y="4750437"/>
            <a:ext cx="13966013" cy="1505816"/>
            <a:chOff x="0" y="0"/>
            <a:chExt cx="13966011" cy="1505814"/>
          </a:xfrm>
        </p:grpSpPr>
        <p:grpSp>
          <p:nvGrpSpPr>
            <p:cNvPr id="145" name="Groupe 24"/>
            <p:cNvGrpSpPr/>
            <p:nvPr/>
          </p:nvGrpSpPr>
          <p:grpSpPr>
            <a:xfrm>
              <a:off x="0" y="0"/>
              <a:ext cx="12471192" cy="1505815"/>
              <a:chOff x="0" y="0"/>
              <a:chExt cx="12471191" cy="1505814"/>
            </a:xfrm>
          </p:grpSpPr>
          <p:sp>
            <p:nvSpPr>
              <p:cNvPr id="141" name="Flèche droite à entaille 9"/>
              <p:cNvSpPr/>
              <p:nvPr/>
            </p:nvSpPr>
            <p:spPr>
              <a:xfrm>
                <a:off x="1788322" y="0"/>
                <a:ext cx="10682870" cy="8893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20701" y="5400"/>
                    </a:lnTo>
                    <a:lnTo>
                      <a:pt x="20701" y="0"/>
                    </a:lnTo>
                    <a:lnTo>
                      <a:pt x="21600" y="10800"/>
                    </a:lnTo>
                    <a:lnTo>
                      <a:pt x="20701" y="21600"/>
                    </a:lnTo>
                    <a:lnTo>
                      <a:pt x="20701" y="16200"/>
                    </a:lnTo>
                    <a:lnTo>
                      <a:pt x="0" y="16200"/>
                    </a:lnTo>
                    <a:lnTo>
                      <a:pt x="450" y="10800"/>
                    </a:lnTo>
                    <a:close/>
                  </a:path>
                </a:pathLst>
              </a:custGeom>
              <a:solidFill>
                <a:srgbClr val="E5CB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2" name="Forme libre 10"/>
              <p:cNvSpPr txBox="1"/>
              <p:nvPr/>
            </p:nvSpPr>
            <p:spPr>
              <a:xfrm>
                <a:off x="0" y="715367"/>
                <a:ext cx="4689925" cy="7904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92023" tIns="192023" rIns="192023" bIns="192023" numCol="1" anchor="b">
                <a:spAutoFit/>
              </a:bodyPr>
              <a:lstStyle>
                <a:lvl1pPr algn="ctr" defTabSz="1200150">
                  <a:lnSpc>
                    <a:spcPct val="90000"/>
                  </a:lnSpc>
                  <a:spcBef>
                    <a:spcPts val="1100"/>
                  </a:spcBef>
                  <a:defRPr sz="2700"/>
                </a:lvl1pPr>
              </a:lstStyle>
              <a:p>
                <a:r>
                  <a:t>2016</a:t>
                </a:r>
              </a:p>
            </p:txBody>
          </p:sp>
          <p:sp>
            <p:nvSpPr>
              <p:cNvPr id="143" name="Ellipse 28"/>
              <p:cNvSpPr/>
              <p:nvPr/>
            </p:nvSpPr>
            <p:spPr>
              <a:xfrm>
                <a:off x="2139453" y="223157"/>
                <a:ext cx="436529" cy="436529"/>
              </a:xfrm>
              <a:prstGeom prst="ellipse">
                <a:avLst/>
              </a:prstGeom>
              <a:solidFill>
                <a:schemeClr val="accent1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4" name="Ellipse 30"/>
              <p:cNvSpPr/>
              <p:nvPr/>
            </p:nvSpPr>
            <p:spPr>
              <a:xfrm>
                <a:off x="11402786" y="226418"/>
                <a:ext cx="436529" cy="436529"/>
              </a:xfrm>
              <a:prstGeom prst="ellipse">
                <a:avLst/>
              </a:prstGeom>
              <a:solidFill>
                <a:schemeClr val="accent1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46" name="Forme libre 17"/>
            <p:cNvSpPr txBox="1"/>
            <p:nvPr/>
          </p:nvSpPr>
          <p:spPr>
            <a:xfrm>
              <a:off x="9276087" y="715367"/>
              <a:ext cx="4689926" cy="7904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92023" tIns="192023" rIns="192023" bIns="192023" numCol="1" anchor="b">
              <a:spAutoFit/>
            </a:bodyPr>
            <a:lstStyle>
              <a:lvl1pPr algn="ctr" defTabSz="1200150">
                <a:lnSpc>
                  <a:spcPct val="90000"/>
                </a:lnSpc>
                <a:spcBef>
                  <a:spcPts val="1100"/>
                </a:spcBef>
                <a:defRPr sz="2700"/>
              </a:lvl1pPr>
            </a:lstStyle>
            <a:p>
              <a:r>
                <a:t>2017</a:t>
              </a:r>
            </a:p>
          </p:txBody>
        </p:sp>
      </p:grpSp>
      <p:grpSp>
        <p:nvGrpSpPr>
          <p:cNvPr id="150" name="Image 18"/>
          <p:cNvGrpSpPr/>
          <p:nvPr/>
        </p:nvGrpSpPr>
        <p:grpSpPr>
          <a:xfrm>
            <a:off x="325740" y="1695694"/>
            <a:ext cx="2277187" cy="3177541"/>
            <a:chOff x="0" y="0"/>
            <a:chExt cx="2277186" cy="3177539"/>
          </a:xfrm>
        </p:grpSpPr>
        <p:sp>
          <p:nvSpPr>
            <p:cNvPr id="148" name="Figure"/>
            <p:cNvSpPr/>
            <p:nvPr/>
          </p:nvSpPr>
          <p:spPr>
            <a:xfrm>
              <a:off x="-1" y="-1"/>
              <a:ext cx="2277188" cy="3177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30"/>
                  </a:moveTo>
                  <a:lnTo>
                    <a:pt x="0" y="1330"/>
                  </a:lnTo>
                  <a:cubicBezTo>
                    <a:pt x="0" y="596"/>
                    <a:pt x="831" y="0"/>
                    <a:pt x="1856" y="0"/>
                  </a:cubicBezTo>
                  <a:lnTo>
                    <a:pt x="19744" y="0"/>
                  </a:lnTo>
                  <a:lnTo>
                    <a:pt x="19744" y="0"/>
                  </a:lnTo>
                  <a:cubicBezTo>
                    <a:pt x="20769" y="0"/>
                    <a:pt x="21600" y="596"/>
                    <a:pt x="21600" y="1330"/>
                  </a:cubicBezTo>
                  <a:lnTo>
                    <a:pt x="21600" y="20270"/>
                  </a:lnTo>
                  <a:lnTo>
                    <a:pt x="21600" y="20270"/>
                  </a:lnTo>
                  <a:cubicBezTo>
                    <a:pt x="21600" y="21004"/>
                    <a:pt x="20769" y="21600"/>
                    <a:pt x="19744" y="21600"/>
                  </a:cubicBezTo>
                  <a:lnTo>
                    <a:pt x="1856" y="21600"/>
                  </a:lnTo>
                  <a:lnTo>
                    <a:pt x="1856" y="21600"/>
                  </a:lnTo>
                  <a:cubicBezTo>
                    <a:pt x="831" y="21600"/>
                    <a:pt x="0" y="21004"/>
                    <a:pt x="0" y="20270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49" name="image6.png" descr="image6.png"/>
            <p:cNvPicPr>
              <a:picLocks noChangeAspect="1"/>
            </p:cNvPicPr>
            <p:nvPr/>
          </p:nvPicPr>
          <p:blipFill>
            <a:blip r:embed="rId3"/>
            <a:srcRect b="4"/>
            <a:stretch>
              <a:fillRect/>
            </a:stretch>
          </p:blipFill>
          <p:spPr>
            <a:xfrm>
              <a:off x="0" y="0"/>
              <a:ext cx="2277187" cy="3177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6" y="0"/>
                  </a:moveTo>
                  <a:cubicBezTo>
                    <a:pt x="831" y="0"/>
                    <a:pt x="0" y="595"/>
                    <a:pt x="0" y="1330"/>
                  </a:cubicBezTo>
                  <a:lnTo>
                    <a:pt x="0" y="20270"/>
                  </a:lnTo>
                  <a:cubicBezTo>
                    <a:pt x="0" y="21005"/>
                    <a:pt x="831" y="21600"/>
                    <a:pt x="1856" y="21600"/>
                  </a:cubicBezTo>
                  <a:lnTo>
                    <a:pt x="19744" y="21600"/>
                  </a:lnTo>
                  <a:cubicBezTo>
                    <a:pt x="20769" y="21600"/>
                    <a:pt x="21600" y="21005"/>
                    <a:pt x="21600" y="20270"/>
                  </a:cubicBezTo>
                  <a:lnTo>
                    <a:pt x="21600" y="1330"/>
                  </a:lnTo>
                  <a:cubicBezTo>
                    <a:pt x="21600" y="595"/>
                    <a:pt x="20769" y="0"/>
                    <a:pt x="19744" y="0"/>
                  </a:cubicBezTo>
                  <a:lnTo>
                    <a:pt x="1856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stA="38000" endPos="40000" dir="5400000" sy="-100000" algn="bl" rotWithShape="0"/>
            </a:effectLst>
          </p:spPr>
        </p:pic>
      </p:grpSp>
      <p:grpSp>
        <p:nvGrpSpPr>
          <p:cNvPr id="153" name="Image 19"/>
          <p:cNvGrpSpPr/>
          <p:nvPr/>
        </p:nvGrpSpPr>
        <p:grpSpPr>
          <a:xfrm>
            <a:off x="1682598" y="1244387"/>
            <a:ext cx="2350877" cy="3277174"/>
            <a:chOff x="0" y="0"/>
            <a:chExt cx="2350876" cy="3277172"/>
          </a:xfrm>
        </p:grpSpPr>
        <p:sp>
          <p:nvSpPr>
            <p:cNvPr id="151" name="Figure"/>
            <p:cNvSpPr/>
            <p:nvPr/>
          </p:nvSpPr>
          <p:spPr>
            <a:xfrm>
              <a:off x="0" y="0"/>
              <a:ext cx="2350877" cy="3277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32"/>
                  </a:moveTo>
                  <a:lnTo>
                    <a:pt x="0" y="1332"/>
                  </a:lnTo>
                  <a:cubicBezTo>
                    <a:pt x="0" y="596"/>
                    <a:pt x="831" y="0"/>
                    <a:pt x="1856" y="0"/>
                  </a:cubicBezTo>
                  <a:lnTo>
                    <a:pt x="19744" y="0"/>
                  </a:lnTo>
                  <a:lnTo>
                    <a:pt x="19744" y="0"/>
                  </a:lnTo>
                  <a:cubicBezTo>
                    <a:pt x="20769" y="0"/>
                    <a:pt x="21600" y="596"/>
                    <a:pt x="21600" y="1332"/>
                  </a:cubicBezTo>
                  <a:lnTo>
                    <a:pt x="21600" y="20268"/>
                  </a:lnTo>
                  <a:lnTo>
                    <a:pt x="21600" y="20268"/>
                  </a:lnTo>
                  <a:cubicBezTo>
                    <a:pt x="21600" y="21004"/>
                    <a:pt x="20769" y="21600"/>
                    <a:pt x="19744" y="21600"/>
                  </a:cubicBezTo>
                  <a:lnTo>
                    <a:pt x="1856" y="21600"/>
                  </a:lnTo>
                  <a:lnTo>
                    <a:pt x="1856" y="21600"/>
                  </a:lnTo>
                  <a:cubicBezTo>
                    <a:pt x="831" y="21600"/>
                    <a:pt x="0" y="21004"/>
                    <a:pt x="0" y="20268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52" name="image7.jpeg" descr="image7.jpeg"/>
            <p:cNvPicPr>
              <a:picLocks noChangeAspect="1"/>
            </p:cNvPicPr>
            <p:nvPr/>
          </p:nvPicPr>
          <p:blipFill>
            <a:blip r:embed="rId4"/>
            <a:srcRect r="7" b="5"/>
            <a:stretch>
              <a:fillRect/>
            </a:stretch>
          </p:blipFill>
          <p:spPr>
            <a:xfrm>
              <a:off x="0" y="0"/>
              <a:ext cx="2350691" cy="3276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6" y="0"/>
                  </a:moveTo>
                  <a:cubicBezTo>
                    <a:pt x="831" y="0"/>
                    <a:pt x="0" y="596"/>
                    <a:pt x="0" y="1332"/>
                  </a:cubicBezTo>
                  <a:lnTo>
                    <a:pt x="0" y="20268"/>
                  </a:lnTo>
                  <a:cubicBezTo>
                    <a:pt x="0" y="21004"/>
                    <a:pt x="831" y="21600"/>
                    <a:pt x="1856" y="21600"/>
                  </a:cubicBezTo>
                  <a:lnTo>
                    <a:pt x="19744" y="21600"/>
                  </a:lnTo>
                  <a:cubicBezTo>
                    <a:pt x="20769" y="21600"/>
                    <a:pt x="21600" y="21004"/>
                    <a:pt x="21600" y="20268"/>
                  </a:cubicBezTo>
                  <a:lnTo>
                    <a:pt x="21600" y="1332"/>
                  </a:lnTo>
                  <a:cubicBezTo>
                    <a:pt x="21600" y="596"/>
                    <a:pt x="20769" y="0"/>
                    <a:pt x="19744" y="0"/>
                  </a:cubicBezTo>
                  <a:lnTo>
                    <a:pt x="1856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stA="38000" endPos="40000" dir="5400000" sy="-100000" algn="bl" rotWithShape="0"/>
            </a:effectLst>
          </p:spPr>
        </p:pic>
      </p:grpSp>
      <p:grpSp>
        <p:nvGrpSpPr>
          <p:cNvPr id="156" name="Image 20"/>
          <p:cNvGrpSpPr/>
          <p:nvPr/>
        </p:nvGrpSpPr>
        <p:grpSpPr>
          <a:xfrm>
            <a:off x="3212461" y="1051193"/>
            <a:ext cx="4007058" cy="2253971"/>
            <a:chOff x="0" y="0"/>
            <a:chExt cx="4007056" cy="2253969"/>
          </a:xfrm>
        </p:grpSpPr>
        <p:sp>
          <p:nvSpPr>
            <p:cNvPr id="154" name="Figure"/>
            <p:cNvSpPr/>
            <p:nvPr/>
          </p:nvSpPr>
          <p:spPr>
            <a:xfrm>
              <a:off x="-1" y="-1"/>
              <a:ext cx="4007059" cy="2253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56"/>
                  </a:moveTo>
                  <a:lnTo>
                    <a:pt x="0" y="1856"/>
                  </a:lnTo>
                  <a:cubicBezTo>
                    <a:pt x="0" y="831"/>
                    <a:pt x="467" y="0"/>
                    <a:pt x="1044" y="0"/>
                  </a:cubicBezTo>
                  <a:lnTo>
                    <a:pt x="20556" y="0"/>
                  </a:lnTo>
                  <a:lnTo>
                    <a:pt x="20556" y="0"/>
                  </a:lnTo>
                  <a:cubicBezTo>
                    <a:pt x="21133" y="0"/>
                    <a:pt x="21600" y="831"/>
                    <a:pt x="21600" y="1856"/>
                  </a:cubicBezTo>
                  <a:lnTo>
                    <a:pt x="21600" y="19744"/>
                  </a:lnTo>
                  <a:lnTo>
                    <a:pt x="21600" y="19744"/>
                  </a:lnTo>
                  <a:cubicBezTo>
                    <a:pt x="21600" y="20769"/>
                    <a:pt x="21133" y="21600"/>
                    <a:pt x="20556" y="21600"/>
                  </a:cubicBezTo>
                  <a:lnTo>
                    <a:pt x="1044" y="21600"/>
                  </a:lnTo>
                  <a:lnTo>
                    <a:pt x="1044" y="21600"/>
                  </a:lnTo>
                  <a:cubicBezTo>
                    <a:pt x="467" y="21600"/>
                    <a:pt x="0" y="20769"/>
                    <a:pt x="0" y="19744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55" name="image8.jpeg" descr="image8.jpeg"/>
            <p:cNvPicPr>
              <a:picLocks noChangeAspect="1"/>
            </p:cNvPicPr>
            <p:nvPr/>
          </p:nvPicPr>
          <p:blipFill>
            <a:blip r:embed="rId5"/>
            <a:srcRect b="5"/>
            <a:stretch>
              <a:fillRect/>
            </a:stretch>
          </p:blipFill>
          <p:spPr>
            <a:xfrm>
              <a:off x="0" y="0"/>
              <a:ext cx="4007057" cy="2253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4" y="0"/>
                  </a:moveTo>
                  <a:cubicBezTo>
                    <a:pt x="467" y="0"/>
                    <a:pt x="0" y="831"/>
                    <a:pt x="0" y="1856"/>
                  </a:cubicBezTo>
                  <a:lnTo>
                    <a:pt x="0" y="19744"/>
                  </a:lnTo>
                  <a:cubicBezTo>
                    <a:pt x="0" y="20769"/>
                    <a:pt x="467" y="21600"/>
                    <a:pt x="1044" y="21600"/>
                  </a:cubicBezTo>
                  <a:lnTo>
                    <a:pt x="20554" y="21600"/>
                  </a:lnTo>
                  <a:cubicBezTo>
                    <a:pt x="21131" y="21600"/>
                    <a:pt x="21600" y="20769"/>
                    <a:pt x="21600" y="19744"/>
                  </a:cubicBezTo>
                  <a:lnTo>
                    <a:pt x="21600" y="1856"/>
                  </a:lnTo>
                  <a:cubicBezTo>
                    <a:pt x="21600" y="831"/>
                    <a:pt x="21131" y="0"/>
                    <a:pt x="20554" y="0"/>
                  </a:cubicBezTo>
                  <a:lnTo>
                    <a:pt x="1044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stA="38000" endPos="40000" dir="5400000" sy="-100000" algn="bl" rotWithShape="0"/>
            </a:effectLst>
          </p:spPr>
        </p:pic>
      </p:grpSp>
      <p:grpSp>
        <p:nvGrpSpPr>
          <p:cNvPr id="159" name="Image 21"/>
          <p:cNvGrpSpPr/>
          <p:nvPr/>
        </p:nvGrpSpPr>
        <p:grpSpPr>
          <a:xfrm>
            <a:off x="5334310" y="2460630"/>
            <a:ext cx="2289809" cy="2289808"/>
            <a:chOff x="0" y="0"/>
            <a:chExt cx="2289807" cy="2289807"/>
          </a:xfrm>
        </p:grpSpPr>
        <p:sp>
          <p:nvSpPr>
            <p:cNvPr id="157" name="Figure"/>
            <p:cNvSpPr/>
            <p:nvPr/>
          </p:nvSpPr>
          <p:spPr>
            <a:xfrm>
              <a:off x="0" y="0"/>
              <a:ext cx="2289808" cy="228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56"/>
                  </a:moveTo>
                  <a:lnTo>
                    <a:pt x="0" y="1856"/>
                  </a:lnTo>
                  <a:cubicBezTo>
                    <a:pt x="0" y="831"/>
                    <a:pt x="831" y="0"/>
                    <a:pt x="1856" y="0"/>
                  </a:cubicBezTo>
                  <a:lnTo>
                    <a:pt x="19744" y="0"/>
                  </a:lnTo>
                  <a:lnTo>
                    <a:pt x="19744" y="0"/>
                  </a:lnTo>
                  <a:cubicBezTo>
                    <a:pt x="20769" y="0"/>
                    <a:pt x="21600" y="831"/>
                    <a:pt x="21600" y="1856"/>
                  </a:cubicBezTo>
                  <a:lnTo>
                    <a:pt x="21600" y="19744"/>
                  </a:lnTo>
                  <a:lnTo>
                    <a:pt x="21600" y="19744"/>
                  </a:lnTo>
                  <a:cubicBezTo>
                    <a:pt x="21600" y="20769"/>
                    <a:pt x="20769" y="21600"/>
                    <a:pt x="19744" y="21600"/>
                  </a:cubicBezTo>
                  <a:lnTo>
                    <a:pt x="1856" y="21600"/>
                  </a:lnTo>
                  <a:lnTo>
                    <a:pt x="1856" y="21600"/>
                  </a:lnTo>
                  <a:cubicBezTo>
                    <a:pt x="831" y="21600"/>
                    <a:pt x="0" y="20769"/>
                    <a:pt x="0" y="19744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58" name="image9.jpeg" descr="image9.jpe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0" y="0"/>
              <a:ext cx="2289808" cy="228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7" y="0"/>
                  </a:moveTo>
                  <a:cubicBezTo>
                    <a:pt x="832" y="0"/>
                    <a:pt x="0" y="832"/>
                    <a:pt x="0" y="1857"/>
                  </a:cubicBezTo>
                  <a:lnTo>
                    <a:pt x="0" y="19743"/>
                  </a:lnTo>
                  <a:cubicBezTo>
                    <a:pt x="0" y="20768"/>
                    <a:pt x="832" y="21600"/>
                    <a:pt x="1857" y="21600"/>
                  </a:cubicBezTo>
                  <a:lnTo>
                    <a:pt x="19743" y="21600"/>
                  </a:lnTo>
                  <a:cubicBezTo>
                    <a:pt x="20768" y="21600"/>
                    <a:pt x="21600" y="20768"/>
                    <a:pt x="21600" y="19743"/>
                  </a:cubicBezTo>
                  <a:lnTo>
                    <a:pt x="21600" y="1857"/>
                  </a:lnTo>
                  <a:cubicBezTo>
                    <a:pt x="21600" y="832"/>
                    <a:pt x="20768" y="0"/>
                    <a:pt x="19743" y="0"/>
                  </a:cubicBezTo>
                  <a:lnTo>
                    <a:pt x="1857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stA="38000" endPos="40000" dir="5400000" sy="-100000" algn="bl" rotWithShape="0"/>
            </a:effectLst>
          </p:spPr>
        </p:pic>
      </p:grpSp>
      <p:grpSp>
        <p:nvGrpSpPr>
          <p:cNvPr id="162" name="Image 22"/>
          <p:cNvGrpSpPr/>
          <p:nvPr/>
        </p:nvGrpSpPr>
        <p:grpSpPr>
          <a:xfrm>
            <a:off x="7108804" y="2066791"/>
            <a:ext cx="3577285" cy="2012223"/>
            <a:chOff x="0" y="0"/>
            <a:chExt cx="3577284" cy="2012221"/>
          </a:xfrm>
        </p:grpSpPr>
        <p:sp>
          <p:nvSpPr>
            <p:cNvPr id="160" name="Figure"/>
            <p:cNvSpPr/>
            <p:nvPr/>
          </p:nvSpPr>
          <p:spPr>
            <a:xfrm>
              <a:off x="0" y="-1"/>
              <a:ext cx="3577285" cy="2012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56"/>
                  </a:moveTo>
                  <a:lnTo>
                    <a:pt x="0" y="1856"/>
                  </a:lnTo>
                  <a:cubicBezTo>
                    <a:pt x="0" y="831"/>
                    <a:pt x="467" y="0"/>
                    <a:pt x="1044" y="0"/>
                  </a:cubicBezTo>
                  <a:lnTo>
                    <a:pt x="20556" y="0"/>
                  </a:lnTo>
                  <a:lnTo>
                    <a:pt x="20556" y="0"/>
                  </a:lnTo>
                  <a:cubicBezTo>
                    <a:pt x="21133" y="0"/>
                    <a:pt x="21600" y="831"/>
                    <a:pt x="21600" y="1856"/>
                  </a:cubicBezTo>
                  <a:lnTo>
                    <a:pt x="21600" y="19744"/>
                  </a:lnTo>
                  <a:lnTo>
                    <a:pt x="21600" y="19744"/>
                  </a:lnTo>
                  <a:cubicBezTo>
                    <a:pt x="21600" y="20769"/>
                    <a:pt x="21133" y="21600"/>
                    <a:pt x="20556" y="21600"/>
                  </a:cubicBezTo>
                  <a:lnTo>
                    <a:pt x="1044" y="21600"/>
                  </a:lnTo>
                  <a:lnTo>
                    <a:pt x="1044" y="21600"/>
                  </a:lnTo>
                  <a:cubicBezTo>
                    <a:pt x="467" y="21600"/>
                    <a:pt x="0" y="20769"/>
                    <a:pt x="0" y="19744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61" name="image10.jpeg" descr="image10.jpeg"/>
            <p:cNvPicPr>
              <a:picLocks noChangeAspect="1"/>
            </p:cNvPicPr>
            <p:nvPr/>
          </p:nvPicPr>
          <p:blipFill>
            <a:blip r:embed="rId7"/>
            <a:srcRect b="3"/>
            <a:stretch>
              <a:fillRect/>
            </a:stretch>
          </p:blipFill>
          <p:spPr>
            <a:xfrm>
              <a:off x="0" y="0"/>
              <a:ext cx="3577285" cy="201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5" y="0"/>
                  </a:moveTo>
                  <a:cubicBezTo>
                    <a:pt x="468" y="0"/>
                    <a:pt x="0" y="832"/>
                    <a:pt x="0" y="1858"/>
                  </a:cubicBezTo>
                  <a:lnTo>
                    <a:pt x="0" y="19742"/>
                  </a:lnTo>
                  <a:cubicBezTo>
                    <a:pt x="0" y="20768"/>
                    <a:pt x="468" y="21600"/>
                    <a:pt x="1045" y="21600"/>
                  </a:cubicBezTo>
                  <a:lnTo>
                    <a:pt x="20555" y="21600"/>
                  </a:lnTo>
                  <a:cubicBezTo>
                    <a:pt x="21132" y="21600"/>
                    <a:pt x="21600" y="20768"/>
                    <a:pt x="21600" y="19742"/>
                  </a:cubicBezTo>
                  <a:lnTo>
                    <a:pt x="21600" y="1858"/>
                  </a:lnTo>
                  <a:cubicBezTo>
                    <a:pt x="21600" y="832"/>
                    <a:pt x="21132" y="0"/>
                    <a:pt x="20555" y="0"/>
                  </a:cubicBezTo>
                  <a:lnTo>
                    <a:pt x="1045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stA="38000" endPos="40000" dir="5400000" sy="-100000" algn="bl" rotWithShape="0"/>
            </a:effectLst>
          </p:spPr>
        </p:pic>
      </p:grpSp>
      <p:grpSp>
        <p:nvGrpSpPr>
          <p:cNvPr id="165" name="Image 23"/>
          <p:cNvGrpSpPr/>
          <p:nvPr/>
        </p:nvGrpSpPr>
        <p:grpSpPr>
          <a:xfrm>
            <a:off x="9264067" y="1051193"/>
            <a:ext cx="2844044" cy="3699245"/>
            <a:chOff x="0" y="0"/>
            <a:chExt cx="2844043" cy="3699243"/>
          </a:xfrm>
        </p:grpSpPr>
        <p:sp>
          <p:nvSpPr>
            <p:cNvPr id="163" name="Figure"/>
            <p:cNvSpPr/>
            <p:nvPr/>
          </p:nvSpPr>
          <p:spPr>
            <a:xfrm>
              <a:off x="0" y="-1"/>
              <a:ext cx="2844044" cy="3699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27"/>
                  </a:moveTo>
                  <a:lnTo>
                    <a:pt x="0" y="1427"/>
                  </a:lnTo>
                  <a:cubicBezTo>
                    <a:pt x="0" y="639"/>
                    <a:pt x="831" y="0"/>
                    <a:pt x="1856" y="0"/>
                  </a:cubicBezTo>
                  <a:lnTo>
                    <a:pt x="19744" y="0"/>
                  </a:lnTo>
                  <a:lnTo>
                    <a:pt x="19744" y="0"/>
                  </a:lnTo>
                  <a:cubicBezTo>
                    <a:pt x="20769" y="0"/>
                    <a:pt x="21600" y="639"/>
                    <a:pt x="21600" y="1427"/>
                  </a:cubicBezTo>
                  <a:lnTo>
                    <a:pt x="21600" y="20173"/>
                  </a:lnTo>
                  <a:lnTo>
                    <a:pt x="21600" y="20173"/>
                  </a:lnTo>
                  <a:cubicBezTo>
                    <a:pt x="21600" y="20961"/>
                    <a:pt x="20769" y="21600"/>
                    <a:pt x="19744" y="21600"/>
                  </a:cubicBezTo>
                  <a:lnTo>
                    <a:pt x="1856" y="21600"/>
                  </a:lnTo>
                  <a:lnTo>
                    <a:pt x="1856" y="21600"/>
                  </a:lnTo>
                  <a:cubicBezTo>
                    <a:pt x="831" y="21600"/>
                    <a:pt x="0" y="20961"/>
                    <a:pt x="0" y="20173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64" name="image11.png" descr="image11.png"/>
            <p:cNvPicPr>
              <a:picLocks noChangeAspect="1"/>
            </p:cNvPicPr>
            <p:nvPr/>
          </p:nvPicPr>
          <p:blipFill>
            <a:blip r:embed="rId8"/>
            <a:srcRect r="1"/>
            <a:stretch>
              <a:fillRect/>
            </a:stretch>
          </p:blipFill>
          <p:spPr>
            <a:xfrm>
              <a:off x="0" y="0"/>
              <a:ext cx="2844007" cy="3699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7" y="0"/>
                  </a:moveTo>
                  <a:cubicBezTo>
                    <a:pt x="832" y="0"/>
                    <a:pt x="0" y="639"/>
                    <a:pt x="0" y="1427"/>
                  </a:cubicBezTo>
                  <a:lnTo>
                    <a:pt x="0" y="20173"/>
                  </a:lnTo>
                  <a:cubicBezTo>
                    <a:pt x="0" y="20961"/>
                    <a:pt x="832" y="21600"/>
                    <a:pt x="1857" y="21600"/>
                  </a:cubicBezTo>
                  <a:lnTo>
                    <a:pt x="19743" y="21600"/>
                  </a:lnTo>
                  <a:cubicBezTo>
                    <a:pt x="20768" y="21600"/>
                    <a:pt x="21600" y="20961"/>
                    <a:pt x="21600" y="20173"/>
                  </a:cubicBezTo>
                  <a:lnTo>
                    <a:pt x="21600" y="1427"/>
                  </a:lnTo>
                  <a:cubicBezTo>
                    <a:pt x="21600" y="639"/>
                    <a:pt x="20768" y="0"/>
                    <a:pt x="19743" y="0"/>
                  </a:cubicBezTo>
                  <a:lnTo>
                    <a:pt x="1857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stA="38000" endPos="40000" dir="5400000" sy="-100000" algn="bl" rotWithShape="0"/>
            </a:effectLst>
          </p:spPr>
        </p:pic>
      </p:grpSp>
      <p:sp>
        <p:nvSpPr>
          <p:cNvPr id="166" name="Rectangle 1"/>
          <p:cNvSpPr/>
          <p:nvPr/>
        </p:nvSpPr>
        <p:spPr>
          <a:xfrm>
            <a:off x="894938" y="5639804"/>
            <a:ext cx="1111144" cy="356971"/>
          </a:xfrm>
          <a:prstGeom prst="rect">
            <a:avLst/>
          </a:prstGeom>
          <a:solidFill>
            <a:schemeClr val="accent1"/>
          </a:solidFill>
          <a:ln w="15875">
            <a:solidFill>
              <a:srgbClr val="86163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Rectangle 31"/>
          <p:cNvSpPr/>
          <p:nvPr/>
        </p:nvSpPr>
        <p:spPr>
          <a:xfrm>
            <a:off x="10256652" y="5665104"/>
            <a:ext cx="1111144" cy="356971"/>
          </a:xfrm>
          <a:prstGeom prst="rect">
            <a:avLst/>
          </a:prstGeom>
          <a:solidFill>
            <a:schemeClr val="accent1"/>
          </a:solidFill>
          <a:ln w="15875">
            <a:solidFill>
              <a:srgbClr val="86163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Titre 1"/>
          <p:cNvSpPr txBox="1"/>
          <p:nvPr/>
        </p:nvSpPr>
        <p:spPr>
          <a:xfrm>
            <a:off x="4736268" y="5167665"/>
            <a:ext cx="290679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t>UNE ANNée </a:t>
            </a:r>
          </a:p>
        </p:txBody>
      </p:sp>
      <p:sp>
        <p:nvSpPr>
          <p:cNvPr id="169" name="Flèche droite 3"/>
          <p:cNvSpPr/>
          <p:nvPr/>
        </p:nvSpPr>
        <p:spPr>
          <a:xfrm>
            <a:off x="2292282" y="5627508"/>
            <a:ext cx="7594680" cy="3684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>
            <a:solidFill>
              <a:srgbClr val="86163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1" animBg="1" advAuto="0"/>
      <p:bldP spid="153" grpId="2" animBg="1" advAuto="0"/>
      <p:bldP spid="156" grpId="3" animBg="1" advAuto="0"/>
      <p:bldP spid="159" grpId="4" animBg="1" advAuto="0"/>
      <p:bldP spid="162" grpId="5" animBg="1" advAuto="0"/>
      <p:bldP spid="165" grpId="6" animBg="1" advAuto="0"/>
      <p:bldP spid="168" grpId="8" animBg="1" advAuto="0"/>
      <p:bldP spid="169" grpId="7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re 1"/>
          <p:cNvSpPr txBox="1"/>
          <p:nvPr/>
        </p:nvSpPr>
        <p:spPr>
          <a:xfrm>
            <a:off x="1451578" y="116341"/>
            <a:ext cx="9603277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rPr dirty="0"/>
              <a:t>“LES CONFLITS S’</a:t>
            </a:r>
            <a:r>
              <a:rPr lang="fr-FR" dirty="0" err="1"/>
              <a:t>É</a:t>
            </a:r>
            <a:r>
              <a:rPr dirty="0"/>
              <a:t>TENDENT…”</a:t>
            </a:r>
          </a:p>
        </p:txBody>
      </p:sp>
      <p:pic>
        <p:nvPicPr>
          <p:cNvPr id="174" name="Image 14" descr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65" y="768220"/>
            <a:ext cx="5591101" cy="5845697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Explosion : 8 points 23"/>
          <p:cNvSpPr/>
          <p:nvPr/>
        </p:nvSpPr>
        <p:spPr>
          <a:xfrm>
            <a:off x="2303448" y="4049124"/>
            <a:ext cx="374439" cy="373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5800"/>
                </a:moveTo>
                <a:lnTo>
                  <a:pt x="14522" y="0"/>
                </a:lnTo>
                <a:lnTo>
                  <a:pt x="14155" y="5325"/>
                </a:ln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lnTo>
                  <a:pt x="18145" y="18095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lnTo>
                  <a:pt x="7715" y="15627"/>
                </a:ln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rgbClr val="45342D"/>
            </a:solidFill>
          </a:ln>
        </p:spPr>
        <p:txBody>
          <a:bodyPr lIns="45719" rIns="45719"/>
          <a:lstStyle/>
          <a:p>
            <a:pPr algn="ctr" defTabSz="914400">
              <a:lnSpc>
                <a:spcPct val="90000"/>
              </a:lnSpc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Explosion : 8 points 27"/>
          <p:cNvSpPr/>
          <p:nvPr/>
        </p:nvSpPr>
        <p:spPr>
          <a:xfrm>
            <a:off x="2870274" y="4023585"/>
            <a:ext cx="456019" cy="424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5800"/>
                </a:moveTo>
                <a:lnTo>
                  <a:pt x="14522" y="0"/>
                </a:lnTo>
                <a:lnTo>
                  <a:pt x="14155" y="5325"/>
                </a:ln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lnTo>
                  <a:pt x="18145" y="18095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lnTo>
                  <a:pt x="7715" y="15627"/>
                </a:ln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rgbClr val="45342D"/>
            </a:solidFill>
          </a:ln>
        </p:spPr>
        <p:txBody>
          <a:bodyPr lIns="45719" rIns="45719"/>
          <a:lstStyle/>
          <a:p>
            <a:pPr algn="ctr" defTabSz="914400">
              <a:lnSpc>
                <a:spcPct val="90000"/>
              </a:lnSpc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Titre 1"/>
          <p:cNvSpPr txBox="1"/>
          <p:nvPr/>
        </p:nvSpPr>
        <p:spPr>
          <a:xfrm>
            <a:off x="7547004" y="1630429"/>
            <a:ext cx="5337137" cy="67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lnSpc>
                <a:spcPct val="90000"/>
              </a:lnSpc>
              <a:defRPr sz="2000" cap="all">
                <a:solidFill>
                  <a:schemeClr val="accent1"/>
                </a:solidFill>
              </a:defRPr>
            </a:pPr>
            <a:r>
              <a:t>“Les Tully attaquent sur 2</a:t>
            </a:r>
          </a:p>
          <a:p>
            <a:pPr defTabSz="914400">
              <a:lnSpc>
                <a:spcPct val="90000"/>
              </a:lnSpc>
              <a:defRPr sz="2000" cap="all">
                <a:solidFill>
                  <a:schemeClr val="accent1"/>
                </a:solidFill>
              </a:defRPr>
            </a:pPr>
            <a:r>
              <a:t>Fronts”</a:t>
            </a:r>
          </a:p>
        </p:txBody>
      </p:sp>
      <p:sp>
        <p:nvSpPr>
          <p:cNvPr id="178" name="Explosion : 8 points 27"/>
          <p:cNvSpPr/>
          <p:nvPr/>
        </p:nvSpPr>
        <p:spPr>
          <a:xfrm>
            <a:off x="2635889" y="5291802"/>
            <a:ext cx="456019" cy="424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5800"/>
                </a:moveTo>
                <a:lnTo>
                  <a:pt x="14522" y="0"/>
                </a:lnTo>
                <a:lnTo>
                  <a:pt x="14155" y="5325"/>
                </a:ln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lnTo>
                  <a:pt x="18145" y="18095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lnTo>
                  <a:pt x="7715" y="15627"/>
                </a:ln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rgbClr val="45342D"/>
            </a:solidFill>
          </a:ln>
        </p:spPr>
        <p:txBody>
          <a:bodyPr lIns="45719" rIns="45719"/>
          <a:lstStyle/>
          <a:p>
            <a:pPr algn="ctr" defTabSz="914400">
              <a:lnSpc>
                <a:spcPct val="90000"/>
              </a:lnSpc>
              <a:defRPr sz="16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1" animBg="1" advAuto="0"/>
      <p:bldP spid="177" grpId="2" animBg="1" advAuto="0"/>
      <p:bldP spid="178" grpId="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re 1"/>
          <p:cNvSpPr txBox="1"/>
          <p:nvPr/>
        </p:nvSpPr>
        <p:spPr>
          <a:xfrm>
            <a:off x="1451577" y="2753149"/>
            <a:ext cx="9603277" cy="1643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 defTabSz="914400">
              <a:lnSpc>
                <a:spcPct val="90000"/>
              </a:lnSpc>
              <a:buSzPct val="100000"/>
              <a:buChar char="-"/>
              <a:defRPr sz="2800" cap="all">
                <a:solidFill>
                  <a:schemeClr val="accent1"/>
                </a:solidFill>
              </a:defRPr>
            </a:pPr>
            <a:r>
              <a:rPr dirty="0"/>
              <a:t>D</a:t>
            </a:r>
            <a:r>
              <a:rPr lang="fr-FR" dirty="0" err="1"/>
              <a:t>É</a:t>
            </a:r>
            <a:r>
              <a:rPr dirty="0"/>
              <a:t>FINIR UNE VALEUR DE PROTECTION DES </a:t>
            </a:r>
            <a:r>
              <a:rPr lang="fr-FR" dirty="0" err="1"/>
              <a:t>É</a:t>
            </a:r>
            <a:r>
              <a:rPr dirty="0"/>
              <a:t>L</a:t>
            </a:r>
            <a:r>
              <a:rPr lang="fr-FR" dirty="0" err="1"/>
              <a:t>É</a:t>
            </a:r>
            <a:r>
              <a:rPr dirty="0"/>
              <a:t>MENTS DE </a:t>
            </a:r>
            <a:r>
              <a:rPr lang="fr-FR" dirty="0"/>
              <a:t>1</a:t>
            </a:r>
            <a:r>
              <a:rPr dirty="0"/>
              <a:t> </a:t>
            </a:r>
            <a:r>
              <a:rPr dirty="0" err="1"/>
              <a:t>à</a:t>
            </a:r>
            <a:r>
              <a:rPr dirty="0"/>
              <a:t> 10. </a:t>
            </a:r>
            <a:r>
              <a:rPr dirty="0" err="1"/>
              <a:t>Plusieurs</a:t>
            </a:r>
            <a:r>
              <a:rPr dirty="0"/>
              <a:t> </a:t>
            </a:r>
            <a:r>
              <a:rPr dirty="0" err="1"/>
              <a:t>éléments</a:t>
            </a:r>
            <a:r>
              <a:rPr dirty="0"/>
              <a:t> </a:t>
            </a:r>
            <a:r>
              <a:rPr dirty="0" err="1"/>
              <a:t>peuvent</a:t>
            </a:r>
            <a:r>
              <a:rPr dirty="0"/>
              <a:t> </a:t>
            </a:r>
            <a:r>
              <a:rPr dirty="0" err="1"/>
              <a:t>avoir</a:t>
            </a:r>
            <a:r>
              <a:rPr dirty="0"/>
              <a:t> la </a:t>
            </a:r>
            <a:r>
              <a:rPr dirty="0" err="1"/>
              <a:t>même</a:t>
            </a:r>
            <a:r>
              <a:rPr dirty="0"/>
              <a:t> </a:t>
            </a:r>
            <a:r>
              <a:rPr dirty="0" err="1"/>
              <a:t>valeur</a:t>
            </a:r>
            <a:r>
              <a:rPr dirty="0"/>
              <a:t>.</a:t>
            </a:r>
          </a:p>
          <a:p>
            <a:pPr marL="457200" indent="-457200" defTabSz="914400">
              <a:lnSpc>
                <a:spcPct val="90000"/>
              </a:lnSpc>
              <a:buSzPct val="100000"/>
              <a:buChar char="-"/>
              <a:defRPr sz="2800" cap="all">
                <a:solidFill>
                  <a:schemeClr val="accent1"/>
                </a:solidFill>
              </a:defRPr>
            </a:pPr>
            <a:endParaRPr dirty="0"/>
          </a:p>
        </p:txBody>
      </p:sp>
      <p:sp>
        <p:nvSpPr>
          <p:cNvPr id="181" name="Titre 1"/>
          <p:cNvSpPr txBox="1"/>
          <p:nvPr/>
        </p:nvSpPr>
        <p:spPr>
          <a:xfrm>
            <a:off x="1451578" y="116341"/>
            <a:ext cx="9603277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rPr dirty="0"/>
              <a:t>“</a:t>
            </a:r>
            <a:r>
              <a:rPr dirty="0" err="1"/>
              <a:t>C’est</a:t>
            </a:r>
            <a:r>
              <a:rPr dirty="0"/>
              <a:t> </a:t>
            </a:r>
            <a:r>
              <a:rPr lang="fr-FR" dirty="0"/>
              <a:t>À</a:t>
            </a:r>
            <a:r>
              <a:rPr dirty="0"/>
              <a:t> </a:t>
            </a:r>
            <a:r>
              <a:rPr dirty="0" err="1"/>
              <a:t>vous</a:t>
            </a:r>
            <a:r>
              <a:rPr dirty="0"/>
              <a:t> de JOUER</a:t>
            </a:r>
            <a:r>
              <a:rPr lang="fr-FR" dirty="0"/>
              <a:t> !</a:t>
            </a:r>
            <a:r>
              <a:rPr dirty="0"/>
              <a:t>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re 1"/>
          <p:cNvSpPr txBox="1"/>
          <p:nvPr/>
        </p:nvSpPr>
        <p:spPr>
          <a:xfrm>
            <a:off x="1762130" y="1358544"/>
            <a:ext cx="9603276" cy="867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lnSpc>
                <a:spcPct val="90000"/>
              </a:lnSpc>
              <a:defRPr sz="2800" cap="all">
                <a:solidFill>
                  <a:schemeClr val="accent1"/>
                </a:solidFill>
              </a:defRPr>
            </a:pPr>
            <a:r>
              <a:rPr dirty="0"/>
              <a:t>LE JEU SE D</a:t>
            </a:r>
            <a:r>
              <a:rPr lang="fr-FR" dirty="0" err="1"/>
              <a:t>É</a:t>
            </a:r>
            <a:r>
              <a:rPr dirty="0"/>
              <a:t>ROULE SUR 12 </a:t>
            </a:r>
            <a:r>
              <a:rPr lang="fr-FR" dirty="0" err="1"/>
              <a:t>É</a:t>
            </a:r>
            <a:r>
              <a:rPr dirty="0"/>
              <a:t>PISODES. </a:t>
            </a:r>
            <a:endParaRPr sz="3200" dirty="0"/>
          </a:p>
          <a:p>
            <a:pPr defTabSz="914400">
              <a:lnSpc>
                <a:spcPct val="90000"/>
              </a:lnSpc>
              <a:defRPr sz="2800" cap="all">
                <a:solidFill>
                  <a:schemeClr val="accent1"/>
                </a:solidFill>
              </a:defRPr>
            </a:pPr>
            <a:r>
              <a:rPr dirty="0"/>
              <a:t>1 </a:t>
            </a:r>
            <a:r>
              <a:rPr lang="fr-FR" dirty="0" err="1"/>
              <a:t>É</a:t>
            </a:r>
            <a:r>
              <a:rPr dirty="0"/>
              <a:t>PISODE DURE 4 SEMAINES.</a:t>
            </a:r>
          </a:p>
        </p:txBody>
      </p:sp>
      <p:sp>
        <p:nvSpPr>
          <p:cNvPr id="186" name="Titre 1"/>
          <p:cNvSpPr txBox="1"/>
          <p:nvPr/>
        </p:nvSpPr>
        <p:spPr>
          <a:xfrm>
            <a:off x="1451577" y="2753149"/>
            <a:ext cx="9603277" cy="1643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 defTabSz="914400">
              <a:lnSpc>
                <a:spcPct val="90000"/>
              </a:lnSpc>
              <a:buSzPct val="100000"/>
              <a:buChar char="-"/>
              <a:defRPr sz="2800" cap="all">
                <a:solidFill>
                  <a:schemeClr val="accent1"/>
                </a:solidFill>
              </a:defRPr>
            </a:pPr>
            <a:r>
              <a:rPr dirty="0" err="1"/>
              <a:t>Utilisez</a:t>
            </a:r>
            <a:r>
              <a:rPr dirty="0"/>
              <a:t> la fiche de </a:t>
            </a:r>
            <a:r>
              <a:rPr dirty="0" err="1"/>
              <a:t>jeu</a:t>
            </a:r>
            <a:r>
              <a:rPr dirty="0"/>
              <a:t> </a:t>
            </a:r>
            <a:r>
              <a:rPr dirty="0" err="1"/>
              <a:t>fournie</a:t>
            </a:r>
            <a:endParaRPr dirty="0"/>
          </a:p>
          <a:p>
            <a:pPr defTabSz="914400">
              <a:lnSpc>
                <a:spcPct val="90000"/>
              </a:lnSpc>
              <a:defRPr sz="2800" cap="all">
                <a:solidFill>
                  <a:schemeClr val="accent1"/>
                </a:solidFill>
              </a:defRPr>
            </a:pPr>
            <a:endParaRPr dirty="0"/>
          </a:p>
          <a:p>
            <a:pPr marL="457200" indent="-457200" defTabSz="914400">
              <a:lnSpc>
                <a:spcPct val="90000"/>
              </a:lnSpc>
              <a:buSzPct val="100000"/>
              <a:buChar char="-"/>
              <a:defRPr sz="2800" cap="all">
                <a:solidFill>
                  <a:schemeClr val="accent1"/>
                </a:solidFill>
              </a:defRPr>
            </a:pPr>
            <a:r>
              <a:rPr dirty="0" err="1"/>
              <a:t>Réfléchissez</a:t>
            </a:r>
            <a:r>
              <a:rPr dirty="0"/>
              <a:t> </a:t>
            </a:r>
            <a:r>
              <a:rPr lang="fr-FR" dirty="0"/>
              <a:t>À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stratégie</a:t>
            </a:r>
            <a:r>
              <a:rPr dirty="0"/>
              <a:t> de construction de </a:t>
            </a:r>
            <a:r>
              <a:rPr dirty="0" err="1"/>
              <a:t>vos</a:t>
            </a:r>
            <a:r>
              <a:rPr dirty="0"/>
              <a:t> </a:t>
            </a:r>
            <a:r>
              <a:rPr dirty="0" err="1"/>
              <a:t>éléments</a:t>
            </a:r>
            <a:r>
              <a:rPr dirty="0"/>
              <a:t> </a:t>
            </a:r>
            <a:r>
              <a:rPr dirty="0" err="1"/>
              <a:t>d’armure</a:t>
            </a:r>
            <a:endParaRPr dirty="0"/>
          </a:p>
        </p:txBody>
      </p:sp>
      <p:sp>
        <p:nvSpPr>
          <p:cNvPr id="187" name="Titre 1"/>
          <p:cNvSpPr txBox="1"/>
          <p:nvPr/>
        </p:nvSpPr>
        <p:spPr>
          <a:xfrm>
            <a:off x="1451579" y="116341"/>
            <a:ext cx="9603276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rPr dirty="0"/>
              <a:t>“</a:t>
            </a:r>
            <a:r>
              <a:rPr dirty="0" err="1"/>
              <a:t>C’est</a:t>
            </a:r>
            <a:r>
              <a:rPr dirty="0"/>
              <a:t> </a:t>
            </a:r>
            <a:r>
              <a:rPr lang="fr-FR" dirty="0"/>
              <a:t>à</a:t>
            </a:r>
            <a:r>
              <a:rPr dirty="0"/>
              <a:t> </a:t>
            </a:r>
            <a:r>
              <a:rPr dirty="0" err="1"/>
              <a:t>vous</a:t>
            </a:r>
            <a:r>
              <a:rPr dirty="0"/>
              <a:t> de JOUER </a:t>
            </a:r>
            <a:r>
              <a:rPr lang="fr-FR" dirty="0"/>
              <a:t>!</a:t>
            </a:r>
            <a:r>
              <a:rPr dirty="0"/>
              <a:t>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1" animBg="1" advAuto="0"/>
      <p:bldP spid="186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5B530-0A9C-194A-9C56-955A9CB579FF}"/>
              </a:ext>
            </a:extLst>
          </p:cNvPr>
          <p:cNvSpPr txBox="1"/>
          <p:nvPr/>
        </p:nvSpPr>
        <p:spPr>
          <a:xfrm>
            <a:off x="1564595" y="2561591"/>
            <a:ext cx="9603276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Épisodes…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6174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re 1"/>
          <p:cNvSpPr txBox="1"/>
          <p:nvPr/>
        </p:nvSpPr>
        <p:spPr>
          <a:xfrm>
            <a:off x="1451578" y="116341"/>
            <a:ext cx="9603277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rPr dirty="0"/>
              <a:t>“WINTER IS COMING… WINTER IS HERE!”</a:t>
            </a:r>
          </a:p>
        </p:txBody>
      </p:sp>
      <p:sp>
        <p:nvSpPr>
          <p:cNvPr id="192" name="Titre 1"/>
          <p:cNvSpPr txBox="1"/>
          <p:nvPr/>
        </p:nvSpPr>
        <p:spPr>
          <a:xfrm>
            <a:off x="1595417" y="2336830"/>
            <a:ext cx="7846967" cy="1366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914400">
              <a:lnSpc>
                <a:spcPct val="90000"/>
              </a:lnSpc>
              <a:defRPr sz="2000" cap="all">
                <a:solidFill>
                  <a:schemeClr val="accent1"/>
                </a:solidFill>
              </a:defRPr>
            </a:pPr>
            <a:r>
              <a:rPr dirty="0"/>
              <a:t>CONS</a:t>
            </a:r>
            <a:r>
              <a:rPr lang="fr-FR" dirty="0" err="1"/>
              <a:t>É</a:t>
            </a:r>
            <a:r>
              <a:rPr dirty="0"/>
              <a:t>QUENCES</a:t>
            </a:r>
            <a:r>
              <a:rPr lang="fr-FR" dirty="0"/>
              <a:t> </a:t>
            </a:r>
            <a:r>
              <a:rPr dirty="0"/>
              <a:t>: </a:t>
            </a:r>
            <a:endParaRPr sz="3200" dirty="0"/>
          </a:p>
          <a:p>
            <a:pPr defTabSz="914400">
              <a:lnSpc>
                <a:spcPct val="90000"/>
              </a:lnSpc>
              <a:defRPr sz="2000" cap="all">
                <a:solidFill>
                  <a:schemeClr val="accent1"/>
                </a:solidFill>
              </a:defRPr>
            </a:pPr>
            <a:endParaRPr sz="3200" dirty="0"/>
          </a:p>
          <a:p>
            <a:pPr marL="342900" indent="-342900" defTabSz="914400">
              <a:lnSpc>
                <a:spcPct val="90000"/>
              </a:lnSpc>
              <a:buSzPct val="100000"/>
              <a:buFont typeface="Arial"/>
              <a:buChar char="•"/>
              <a:defRPr sz="2000" cap="all">
                <a:solidFill>
                  <a:schemeClr val="accent1"/>
                </a:solidFill>
              </a:defRPr>
            </a:pPr>
            <a:r>
              <a:rPr dirty="0" err="1"/>
              <a:t>PROTECTIOn</a:t>
            </a:r>
            <a:r>
              <a:rPr dirty="0"/>
              <a:t> DES bras</a:t>
            </a:r>
            <a:r>
              <a:rPr lang="fr-FR" dirty="0"/>
              <a:t> </a:t>
            </a:r>
            <a:r>
              <a:rPr dirty="0"/>
              <a:t>: +3 SEM</a:t>
            </a:r>
            <a:r>
              <a:rPr lang="fr-FR" dirty="0"/>
              <a:t>AINES</a:t>
            </a:r>
            <a:r>
              <a:rPr dirty="0"/>
              <a:t> DE FABRICATION</a:t>
            </a:r>
            <a:endParaRPr sz="3200" dirty="0"/>
          </a:p>
          <a:p>
            <a:pPr marL="342900" indent="-342900" defTabSz="914400">
              <a:lnSpc>
                <a:spcPct val="90000"/>
              </a:lnSpc>
              <a:buSzPct val="100000"/>
              <a:buFont typeface="Arial"/>
              <a:buChar char="•"/>
              <a:defRPr sz="2000" cap="all">
                <a:solidFill>
                  <a:schemeClr val="accent1"/>
                </a:solidFill>
              </a:defRPr>
            </a:pPr>
            <a:r>
              <a:rPr dirty="0" err="1"/>
              <a:t>Fourrure</a:t>
            </a:r>
            <a:r>
              <a:rPr dirty="0"/>
              <a:t> :  </a:t>
            </a:r>
            <a:r>
              <a:rPr lang="fr-FR" dirty="0"/>
              <a:t>LA VALEUR PASSE À 10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re 1"/>
          <p:cNvSpPr txBox="1"/>
          <p:nvPr/>
        </p:nvSpPr>
        <p:spPr>
          <a:xfrm>
            <a:off x="1451578" y="116341"/>
            <a:ext cx="960327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3200" cap="all">
                <a:solidFill>
                  <a:schemeClr val="accent1"/>
                </a:solidFill>
              </a:defRPr>
            </a:lvl1pPr>
          </a:lstStyle>
          <a:p>
            <a:r>
              <a:t>“UNE NOUVELLE MENACE”</a:t>
            </a:r>
          </a:p>
        </p:txBody>
      </p:sp>
      <p:pic>
        <p:nvPicPr>
          <p:cNvPr id="197" name="Image 14" descr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65" y="768220"/>
            <a:ext cx="5591101" cy="5845697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Explosion : 8 points 23"/>
          <p:cNvSpPr/>
          <p:nvPr/>
        </p:nvSpPr>
        <p:spPr>
          <a:xfrm>
            <a:off x="1947047" y="934215"/>
            <a:ext cx="657881" cy="518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5800"/>
                </a:moveTo>
                <a:lnTo>
                  <a:pt x="14522" y="0"/>
                </a:lnTo>
                <a:lnTo>
                  <a:pt x="14155" y="5325"/>
                </a:ln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lnTo>
                  <a:pt x="18145" y="18095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lnTo>
                  <a:pt x="7715" y="15627"/>
                </a:ln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rgbClr val="45342D"/>
            </a:solidFill>
          </a:ln>
        </p:spPr>
        <p:txBody>
          <a:bodyPr lIns="45719" rIns="45719"/>
          <a:lstStyle/>
          <a:p>
            <a:pPr algn="ctr" defTabSz="914400">
              <a:lnSpc>
                <a:spcPct val="90000"/>
              </a:lnSpc>
              <a:defRPr sz="16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9" name="Image 3" descr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167" y="824236"/>
            <a:ext cx="3542123" cy="2092808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itre 1"/>
          <p:cNvSpPr txBox="1"/>
          <p:nvPr/>
        </p:nvSpPr>
        <p:spPr>
          <a:xfrm>
            <a:off x="6801660" y="3073076"/>
            <a:ext cx="533713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lnSpc>
                <a:spcPct val="90000"/>
              </a:lnSpc>
              <a:defRPr sz="2000" cap="all">
                <a:solidFill>
                  <a:schemeClr val="accent1"/>
                </a:solidFill>
              </a:defRPr>
            </a:lvl1pPr>
          </a:lstStyle>
          <a:p>
            <a:pPr algn="ctr"/>
            <a:r>
              <a:rPr dirty="0"/>
              <a:t>“LES </a:t>
            </a:r>
            <a:r>
              <a:rPr dirty="0" err="1"/>
              <a:t>marcheurs</a:t>
            </a:r>
            <a:r>
              <a:rPr dirty="0"/>
              <a:t> BLANCS ARRIVENT</a:t>
            </a:r>
            <a:r>
              <a:rPr lang="fr-FR" dirty="0"/>
              <a:t> !</a:t>
            </a:r>
            <a:r>
              <a:rPr dirty="0"/>
              <a:t>”</a:t>
            </a:r>
          </a:p>
        </p:txBody>
      </p:sp>
      <p:sp>
        <p:nvSpPr>
          <p:cNvPr id="201" name="Explosion : 8 points 23"/>
          <p:cNvSpPr/>
          <p:nvPr/>
        </p:nvSpPr>
        <p:spPr>
          <a:xfrm>
            <a:off x="2739757" y="934215"/>
            <a:ext cx="657881" cy="518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5800"/>
                </a:moveTo>
                <a:lnTo>
                  <a:pt x="14522" y="0"/>
                </a:lnTo>
                <a:lnTo>
                  <a:pt x="14155" y="5325"/>
                </a:ln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lnTo>
                  <a:pt x="18145" y="18095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lnTo>
                  <a:pt x="7715" y="15627"/>
                </a:ln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rgbClr val="45342D"/>
            </a:solidFill>
          </a:ln>
        </p:spPr>
        <p:txBody>
          <a:bodyPr lIns="45719" rIns="45719"/>
          <a:lstStyle/>
          <a:p>
            <a:pPr algn="ctr" defTabSz="914400">
              <a:lnSpc>
                <a:spcPct val="90000"/>
              </a:lnSpc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Explosion : 8 points 23"/>
          <p:cNvSpPr/>
          <p:nvPr/>
        </p:nvSpPr>
        <p:spPr>
          <a:xfrm>
            <a:off x="3549175" y="804441"/>
            <a:ext cx="657881" cy="518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5800"/>
                </a:moveTo>
                <a:lnTo>
                  <a:pt x="14522" y="0"/>
                </a:lnTo>
                <a:lnTo>
                  <a:pt x="14155" y="5325"/>
                </a:ln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07" y="10475"/>
                </a:lnTo>
                <a:lnTo>
                  <a:pt x="21600" y="13290"/>
                </a:lnTo>
                <a:lnTo>
                  <a:pt x="16837" y="12942"/>
                </a:lnTo>
                <a:lnTo>
                  <a:pt x="18145" y="18095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lnTo>
                  <a:pt x="7715" y="15627"/>
                </a:ln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rgbClr val="45342D"/>
            </a:solidFill>
          </a:ln>
        </p:spPr>
        <p:txBody>
          <a:bodyPr lIns="45719" rIns="45719"/>
          <a:lstStyle/>
          <a:p>
            <a:pPr algn="ctr" defTabSz="914400">
              <a:lnSpc>
                <a:spcPct val="90000"/>
              </a:lnSpc>
              <a:defRPr sz="16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3" animBg="1" advAuto="0"/>
      <p:bldP spid="199" grpId="1" animBg="1" advAuto="0"/>
      <p:bldP spid="200" grpId="2" animBg="1" advAuto="0"/>
      <p:bldP spid="201" grpId="4" animBg="1" advAuto="0"/>
      <p:bldP spid="202" grpId="5" animBg="1" advAuto="0"/>
    </p:bldLst>
  </p:timing>
</p:sld>
</file>

<file path=ppt/theme/theme1.xml><?xml version="1.0" encoding="utf-8"?>
<a:theme xmlns:a="http://schemas.openxmlformats.org/drawingml/2006/main" name="Galerie">
  <a:themeElements>
    <a:clrScheme name="Galeri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Galeri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alerie">
  <a:themeElements>
    <a:clrScheme name="Galeri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0000FF"/>
      </a:hlink>
      <a:folHlink>
        <a:srgbClr val="FF00FF"/>
      </a:folHlink>
    </a:clrScheme>
    <a:fontScheme name="Galeri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426</Words>
  <Application>Microsoft Macintosh PowerPoint</Application>
  <PresentationFormat>Grand écran</PresentationFormat>
  <Paragraphs>48</Paragraphs>
  <Slides>11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Galerie</vt:lpstr>
      <vt:lpstr>La bataille des 3 ARMÉES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bataille des 3 ARMÉES </dc:title>
  <cp:lastModifiedBy>Johan BONNEAU</cp:lastModifiedBy>
  <cp:revision>3</cp:revision>
  <dcterms:modified xsi:type="dcterms:W3CDTF">2019-10-28T15:36:47Z</dcterms:modified>
</cp:coreProperties>
</file>