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482" r:id="rId3"/>
    <p:sldId id="257" r:id="rId4"/>
    <p:sldId id="259" r:id="rId5"/>
    <p:sldId id="477" r:id="rId6"/>
    <p:sldId id="481" r:id="rId7"/>
    <p:sldId id="488" r:id="rId8"/>
    <p:sldId id="4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120" d="100"/>
          <a:sy n="120" d="100"/>
        </p:scale>
        <p:origin x="3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9F942-3D9C-40D4-AD28-9D076E4D648F}" type="datetimeFigureOut">
              <a:rPr lang="en-CA" smtClean="0"/>
              <a:t>2021-06-24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120AE-B06F-459C-BFFA-9EE0BB5BE396}" type="slidenum">
              <a:rPr lang="en-CA" smtClean="0"/>
              <a:t>‹#›</a:t>
            </a:fld>
            <a:endParaRPr lang="en-CA"/>
          </a:p>
        </p:txBody>
      </p:sp>
    </p:spTree>
    <p:extLst>
      <p:ext uri="{BB962C8B-B14F-4D97-AF65-F5344CB8AC3E}">
        <p14:creationId xmlns:p14="http://schemas.microsoft.com/office/powerpoint/2010/main" val="385433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84" name="Google Shape;84;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sz="1400"/>
          </a:p>
        </p:txBody>
      </p:sp>
      <p:sp>
        <p:nvSpPr>
          <p:cNvPr id="239" name="Google Shape;239;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9687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r>
              <a:rPr lang="en-US" sz="1400"/>
              <a:t>Example Explained:</a:t>
            </a:r>
          </a:p>
          <a:p>
            <a:pPr marL="285750" indent="-285750">
              <a:buFontTx/>
              <a:buChar char="-"/>
            </a:pPr>
            <a:r>
              <a:rPr lang="en-US" sz="1400"/>
              <a:t>1</a:t>
            </a:r>
            <a:r>
              <a:rPr lang="en-US" sz="1400" baseline="30000"/>
              <a:t>st</a:t>
            </a:r>
            <a:r>
              <a:rPr lang="en-US" sz="1400"/>
              <a:t> lets click on the link in the web browser. Here we can see the API call in the browser, and we can see the API response in the window. When we use the browser like this, in the same way you would surf the internet, there are lots of things done automatically behind the scenes. If we dive into it, by inspecting the page in EDGE or CHROME, we can see a lot more information. You will notice the GET method, and the 200 OK response. This is like we were mentioning earlier in the presentation, you can use the get method with most API calls where you are not changing any data.</a:t>
            </a:r>
          </a:p>
          <a:p>
            <a:pPr marL="285750" indent="-285750">
              <a:buFontTx/>
              <a:buChar char="-"/>
            </a:pPr>
            <a:endParaRPr lang="en-US" sz="1400"/>
          </a:p>
          <a:p>
            <a:pPr marL="285750" indent="-285750">
              <a:buFontTx/>
              <a:buChar char="-"/>
            </a:pPr>
            <a:r>
              <a:rPr lang="en-US" sz="1400"/>
              <a:t>2</a:t>
            </a:r>
            <a:r>
              <a:rPr lang="en-US" sz="1400" baseline="30000"/>
              <a:t>nd</a:t>
            </a:r>
            <a:r>
              <a:rPr lang="en-US" sz="1400"/>
              <a:t> let’s do the exact same thing we did in the browser, but do it in a more programmatic way. We can open up a command prompt (</a:t>
            </a:r>
            <a:r>
              <a:rPr lang="en-US" sz="1400" err="1"/>
              <a:t>windows+R</a:t>
            </a:r>
            <a:r>
              <a:rPr lang="en-US" sz="1400"/>
              <a:t>, </a:t>
            </a:r>
            <a:r>
              <a:rPr lang="en-US" sz="1400" err="1"/>
              <a:t>cmd</a:t>
            </a:r>
            <a:r>
              <a:rPr lang="en-US" sz="1400"/>
              <a:t>, enter). Then we can type curl </a:t>
            </a:r>
            <a:r>
              <a:rPr lang="en-US" sz="1400">
                <a:solidFill>
                  <a:srgbClr val="FF0000"/>
                </a:solidFill>
                <a:latin typeface="Consolas" panose="020B0609020204030204" pitchFamily="49" charset="0"/>
              </a:rPr>
              <a:t>https://open.canada.ca/data/</a:t>
            </a:r>
            <a:r>
              <a:rPr lang="en-US" sz="1400" err="1">
                <a:solidFill>
                  <a:srgbClr val="FF0000"/>
                </a:solidFill>
                <a:latin typeface="Consolas" panose="020B0609020204030204" pitchFamily="49" charset="0"/>
              </a:rPr>
              <a:t>api</a:t>
            </a:r>
            <a:r>
              <a:rPr lang="en-US" sz="1400">
                <a:solidFill>
                  <a:srgbClr val="FF0000"/>
                </a:solidFill>
                <a:latin typeface="Consolas" panose="020B0609020204030204" pitchFamily="49" charset="0"/>
              </a:rPr>
              <a:t>/action/</a:t>
            </a:r>
            <a:r>
              <a:rPr lang="en-US" sz="1400" err="1">
                <a:solidFill>
                  <a:srgbClr val="FF0000"/>
                </a:solidFill>
                <a:latin typeface="Consolas" panose="020B0609020204030204" pitchFamily="49" charset="0"/>
              </a:rPr>
              <a:t>package_search?q</a:t>
            </a:r>
            <a:r>
              <a:rPr lang="en-US" sz="1400">
                <a:solidFill>
                  <a:srgbClr val="FF0000"/>
                </a:solidFill>
                <a:latin typeface="Consolas" panose="020B0609020204030204" pitchFamily="49" charset="0"/>
              </a:rPr>
              <a:t>=“COVID-19”, you’ll notice that the output looks nearly identical. We can use the parameter - –verbose to get the system to show all the hidden header information.</a:t>
            </a:r>
          </a:p>
          <a:p>
            <a:pPr marL="285750" indent="-285750">
              <a:buFontTx/>
              <a:buChar char="-"/>
            </a:pPr>
            <a:endParaRPr lang="en-US" sz="1400">
              <a:solidFill>
                <a:srgbClr val="FF0000"/>
              </a:solidFill>
              <a:latin typeface="Consolas" panose="020B0609020204030204" pitchFamily="49" charset="0"/>
            </a:endParaRPr>
          </a:p>
          <a:p>
            <a:pPr marL="285750" indent="-285750">
              <a:buFontTx/>
              <a:buChar char="-"/>
            </a:pPr>
            <a:r>
              <a:rPr lang="en-US" sz="1400">
                <a:solidFill>
                  <a:srgbClr val="FF0000"/>
                </a:solidFill>
                <a:latin typeface="Consolas" panose="020B0609020204030204" pitchFamily="49" charset="0"/>
              </a:rPr>
              <a:t>3</a:t>
            </a:r>
            <a:r>
              <a:rPr lang="en-US" sz="1400" baseline="30000">
                <a:solidFill>
                  <a:srgbClr val="FF0000"/>
                </a:solidFill>
                <a:latin typeface="Consolas" panose="020B0609020204030204" pitchFamily="49" charset="0"/>
              </a:rPr>
              <a:t>rd</a:t>
            </a:r>
            <a:r>
              <a:rPr lang="en-US" sz="1400">
                <a:solidFill>
                  <a:srgbClr val="FF0000"/>
                </a:solidFill>
                <a:latin typeface="Consolas" panose="020B0609020204030204" pitchFamily="49" charset="0"/>
              </a:rPr>
              <a:t> as we mentioned we can also use the post method with this API, so let’s try and POST to the same endpoint. curl --verbose –X POST https://open.canada.ca/data/</a:t>
            </a:r>
            <a:r>
              <a:rPr lang="en-US" sz="1400" err="1">
                <a:solidFill>
                  <a:srgbClr val="FF0000"/>
                </a:solidFill>
                <a:latin typeface="Consolas" panose="020B0609020204030204" pitchFamily="49" charset="0"/>
              </a:rPr>
              <a:t>api</a:t>
            </a:r>
            <a:r>
              <a:rPr lang="en-US" sz="1400">
                <a:solidFill>
                  <a:srgbClr val="FF0000"/>
                </a:solidFill>
                <a:latin typeface="Consolas" panose="020B0609020204030204" pitchFamily="49" charset="0"/>
              </a:rPr>
              <a:t>/action/</a:t>
            </a:r>
            <a:r>
              <a:rPr lang="en-US" sz="1400" err="1">
                <a:solidFill>
                  <a:srgbClr val="FF0000"/>
                </a:solidFill>
                <a:latin typeface="Consolas" panose="020B0609020204030204" pitchFamily="49" charset="0"/>
              </a:rPr>
              <a:t>package_search?q</a:t>
            </a:r>
            <a:r>
              <a:rPr lang="en-US" sz="1400">
                <a:solidFill>
                  <a:srgbClr val="FF0000"/>
                </a:solidFill>
                <a:latin typeface="Consolas" panose="020B0609020204030204" pitchFamily="49" charset="0"/>
              </a:rPr>
              <a:t>=“COVID”. </a:t>
            </a:r>
          </a:p>
          <a:p>
            <a:pPr marL="285750" indent="-285750">
              <a:buFontTx/>
              <a:buChar char="-"/>
            </a:pPr>
            <a:endParaRPr lang="en-US" sz="1400">
              <a:solidFill>
                <a:srgbClr val="FF0000"/>
              </a:solidFill>
              <a:latin typeface="Consolas" panose="020B0609020204030204" pitchFamily="49" charset="0"/>
            </a:endParaRPr>
          </a:p>
          <a:p>
            <a:pPr marL="285750" indent="-285750">
              <a:buFontTx/>
              <a:buChar char="-"/>
            </a:pPr>
            <a:r>
              <a:rPr lang="en-US" sz="1400">
                <a:solidFill>
                  <a:srgbClr val="FF0000"/>
                </a:solidFill>
                <a:latin typeface="Consolas" panose="020B0609020204030204" pitchFamily="49" charset="0"/>
              </a:rPr>
              <a:t>4</a:t>
            </a:r>
            <a:r>
              <a:rPr lang="en-US" sz="1400" baseline="30000">
                <a:solidFill>
                  <a:srgbClr val="FF0000"/>
                </a:solidFill>
                <a:latin typeface="Consolas" panose="020B0609020204030204" pitchFamily="49" charset="0"/>
              </a:rPr>
              <a:t>th</a:t>
            </a:r>
            <a:r>
              <a:rPr lang="en-US" sz="1400">
                <a:solidFill>
                  <a:srgbClr val="FF0000"/>
                </a:solidFill>
                <a:latin typeface="Consolas" panose="020B0609020204030204" pitchFamily="49" charset="0"/>
              </a:rPr>
              <a:t> lets save that JSON as a file so we can use it to do something else.  Cd desktop-&gt;  &gt; </a:t>
            </a:r>
            <a:r>
              <a:rPr lang="en-US" sz="1400" err="1">
                <a:solidFill>
                  <a:srgbClr val="FF0000"/>
                </a:solidFill>
                <a:latin typeface="Consolas" panose="020B0609020204030204" pitchFamily="49" charset="0"/>
              </a:rPr>
              <a:t>searchresults.json</a:t>
            </a:r>
            <a:r>
              <a:rPr lang="en-US" sz="1400">
                <a:solidFill>
                  <a:srgbClr val="FF0000"/>
                </a:solidFill>
                <a:latin typeface="Consolas" panose="020B0609020204030204" pitchFamily="49" charset="0"/>
              </a:rPr>
              <a:t> </a:t>
            </a:r>
            <a:endParaRPr sz="1400"/>
          </a:p>
        </p:txBody>
      </p:sp>
      <p:sp>
        <p:nvSpPr>
          <p:cNvPr id="239" name="Google Shape;239;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491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r>
              <a:rPr lang="en-US" sz="1400"/>
              <a:t>Example Explained:</a:t>
            </a:r>
          </a:p>
          <a:p>
            <a:pPr marL="285750" indent="-285750">
              <a:buFontTx/>
              <a:buChar char="-"/>
            </a:pPr>
            <a:r>
              <a:rPr lang="en-US" sz="1400"/>
              <a:t>1</a:t>
            </a:r>
            <a:r>
              <a:rPr lang="en-US" sz="1400" baseline="30000"/>
              <a:t>st</a:t>
            </a:r>
            <a:r>
              <a:rPr lang="en-US" sz="1400"/>
              <a:t> lets click on the link in the web browser. Here we can see the API call in the browser, and we can see the API response in the window. When we use the browser like this, in the same way you would surf the internet, there are lots of things done automatically behind the scenes. If we dive into it, by inspecting the page in EDGE or CHROME, we can see a lot more information. You will notice the GET method, and the 200 OK response. This is like we were mentioning earlier in the presentation, you can use the get method with most API calls where you are not changing any data.</a:t>
            </a:r>
          </a:p>
          <a:p>
            <a:pPr marL="285750" indent="-285750">
              <a:buFontTx/>
              <a:buChar char="-"/>
            </a:pPr>
            <a:endParaRPr lang="en-US" sz="1400"/>
          </a:p>
          <a:p>
            <a:pPr marL="285750" indent="-285750">
              <a:buFontTx/>
              <a:buChar char="-"/>
            </a:pPr>
            <a:r>
              <a:rPr lang="en-US" sz="1400"/>
              <a:t>2</a:t>
            </a:r>
            <a:r>
              <a:rPr lang="en-US" sz="1400" baseline="30000"/>
              <a:t>nd</a:t>
            </a:r>
            <a:r>
              <a:rPr lang="en-US" sz="1400"/>
              <a:t> let’s do the exact same thing we did in the browser, but do it in a more programmatic way. We can open up a command prompt (</a:t>
            </a:r>
            <a:r>
              <a:rPr lang="en-US" sz="1400" err="1"/>
              <a:t>windows+R</a:t>
            </a:r>
            <a:r>
              <a:rPr lang="en-US" sz="1400"/>
              <a:t>, </a:t>
            </a:r>
            <a:r>
              <a:rPr lang="en-US" sz="1400" err="1"/>
              <a:t>cmd</a:t>
            </a:r>
            <a:r>
              <a:rPr lang="en-US" sz="1400"/>
              <a:t>, enter). Then we can type curl </a:t>
            </a:r>
            <a:r>
              <a:rPr lang="en-US" sz="1400">
                <a:solidFill>
                  <a:srgbClr val="FF0000"/>
                </a:solidFill>
                <a:latin typeface="Consolas" panose="020B0609020204030204" pitchFamily="49" charset="0"/>
              </a:rPr>
              <a:t>https://open.canada.ca/data/</a:t>
            </a:r>
            <a:r>
              <a:rPr lang="en-US" sz="1400" err="1">
                <a:solidFill>
                  <a:srgbClr val="FF0000"/>
                </a:solidFill>
                <a:latin typeface="Consolas" panose="020B0609020204030204" pitchFamily="49" charset="0"/>
              </a:rPr>
              <a:t>api</a:t>
            </a:r>
            <a:r>
              <a:rPr lang="en-US" sz="1400">
                <a:solidFill>
                  <a:srgbClr val="FF0000"/>
                </a:solidFill>
                <a:latin typeface="Consolas" panose="020B0609020204030204" pitchFamily="49" charset="0"/>
              </a:rPr>
              <a:t>/action/</a:t>
            </a:r>
            <a:r>
              <a:rPr lang="en-US" sz="1400" err="1">
                <a:solidFill>
                  <a:srgbClr val="FF0000"/>
                </a:solidFill>
                <a:latin typeface="Consolas" panose="020B0609020204030204" pitchFamily="49" charset="0"/>
              </a:rPr>
              <a:t>package_search?q</a:t>
            </a:r>
            <a:r>
              <a:rPr lang="en-US" sz="1400">
                <a:solidFill>
                  <a:srgbClr val="FF0000"/>
                </a:solidFill>
                <a:latin typeface="Consolas" panose="020B0609020204030204" pitchFamily="49" charset="0"/>
              </a:rPr>
              <a:t>=“COVID-19”, you’ll notice that the output looks nearly identical. We can use the parameter - –verbose to get the system to show all the hidden header information.</a:t>
            </a:r>
          </a:p>
          <a:p>
            <a:pPr marL="285750" indent="-285750">
              <a:buFontTx/>
              <a:buChar char="-"/>
            </a:pPr>
            <a:endParaRPr lang="en-US" sz="1400">
              <a:solidFill>
                <a:srgbClr val="FF0000"/>
              </a:solidFill>
              <a:latin typeface="Consolas" panose="020B0609020204030204" pitchFamily="49" charset="0"/>
            </a:endParaRPr>
          </a:p>
          <a:p>
            <a:pPr marL="285750" indent="-285750">
              <a:buFontTx/>
              <a:buChar char="-"/>
            </a:pPr>
            <a:r>
              <a:rPr lang="en-US" sz="1400">
                <a:solidFill>
                  <a:srgbClr val="FF0000"/>
                </a:solidFill>
                <a:latin typeface="Consolas" panose="020B0609020204030204" pitchFamily="49" charset="0"/>
              </a:rPr>
              <a:t>3</a:t>
            </a:r>
            <a:r>
              <a:rPr lang="en-US" sz="1400" baseline="30000">
                <a:solidFill>
                  <a:srgbClr val="FF0000"/>
                </a:solidFill>
                <a:latin typeface="Consolas" panose="020B0609020204030204" pitchFamily="49" charset="0"/>
              </a:rPr>
              <a:t>rd</a:t>
            </a:r>
            <a:r>
              <a:rPr lang="en-US" sz="1400">
                <a:solidFill>
                  <a:srgbClr val="FF0000"/>
                </a:solidFill>
                <a:latin typeface="Consolas" panose="020B0609020204030204" pitchFamily="49" charset="0"/>
              </a:rPr>
              <a:t> as we mentioned we can also use the post method with this API, so let’s try and POST to the same endpoint. curl --verbose –X POST https://open.canada.ca/data/</a:t>
            </a:r>
            <a:r>
              <a:rPr lang="en-US" sz="1400" err="1">
                <a:solidFill>
                  <a:srgbClr val="FF0000"/>
                </a:solidFill>
                <a:latin typeface="Consolas" panose="020B0609020204030204" pitchFamily="49" charset="0"/>
              </a:rPr>
              <a:t>api</a:t>
            </a:r>
            <a:r>
              <a:rPr lang="en-US" sz="1400">
                <a:solidFill>
                  <a:srgbClr val="FF0000"/>
                </a:solidFill>
                <a:latin typeface="Consolas" panose="020B0609020204030204" pitchFamily="49" charset="0"/>
              </a:rPr>
              <a:t>/action/</a:t>
            </a:r>
            <a:r>
              <a:rPr lang="en-US" sz="1400" err="1">
                <a:solidFill>
                  <a:srgbClr val="FF0000"/>
                </a:solidFill>
                <a:latin typeface="Consolas" panose="020B0609020204030204" pitchFamily="49" charset="0"/>
              </a:rPr>
              <a:t>package_search?q</a:t>
            </a:r>
            <a:r>
              <a:rPr lang="en-US" sz="1400">
                <a:solidFill>
                  <a:srgbClr val="FF0000"/>
                </a:solidFill>
                <a:latin typeface="Consolas" panose="020B0609020204030204" pitchFamily="49" charset="0"/>
              </a:rPr>
              <a:t>=“COVID”. </a:t>
            </a:r>
          </a:p>
          <a:p>
            <a:pPr marL="285750" indent="-285750">
              <a:buFontTx/>
              <a:buChar char="-"/>
            </a:pPr>
            <a:endParaRPr lang="en-US" sz="1400">
              <a:solidFill>
                <a:srgbClr val="FF0000"/>
              </a:solidFill>
              <a:latin typeface="Consolas" panose="020B0609020204030204" pitchFamily="49" charset="0"/>
            </a:endParaRPr>
          </a:p>
          <a:p>
            <a:pPr marL="285750" indent="-285750">
              <a:buFontTx/>
              <a:buChar char="-"/>
            </a:pPr>
            <a:r>
              <a:rPr lang="en-US" sz="1400">
                <a:solidFill>
                  <a:srgbClr val="FF0000"/>
                </a:solidFill>
                <a:latin typeface="Consolas" panose="020B0609020204030204" pitchFamily="49" charset="0"/>
              </a:rPr>
              <a:t>4</a:t>
            </a:r>
            <a:r>
              <a:rPr lang="en-US" sz="1400" baseline="30000">
                <a:solidFill>
                  <a:srgbClr val="FF0000"/>
                </a:solidFill>
                <a:latin typeface="Consolas" panose="020B0609020204030204" pitchFamily="49" charset="0"/>
              </a:rPr>
              <a:t>th</a:t>
            </a:r>
            <a:r>
              <a:rPr lang="en-US" sz="1400">
                <a:solidFill>
                  <a:srgbClr val="FF0000"/>
                </a:solidFill>
                <a:latin typeface="Consolas" panose="020B0609020204030204" pitchFamily="49" charset="0"/>
              </a:rPr>
              <a:t> lets save that JSON as a file so we can use it to do something else.  Cd desktop-&gt;  &gt; </a:t>
            </a:r>
            <a:r>
              <a:rPr lang="en-US" sz="1400" err="1">
                <a:solidFill>
                  <a:srgbClr val="FF0000"/>
                </a:solidFill>
                <a:latin typeface="Consolas" panose="020B0609020204030204" pitchFamily="49" charset="0"/>
              </a:rPr>
              <a:t>searchresults.json</a:t>
            </a:r>
            <a:r>
              <a:rPr lang="en-US" sz="1400">
                <a:solidFill>
                  <a:srgbClr val="FF0000"/>
                </a:solidFill>
                <a:latin typeface="Consolas" panose="020B0609020204030204" pitchFamily="49" charset="0"/>
              </a:rPr>
              <a:t> </a:t>
            </a:r>
            <a:endParaRPr sz="1400"/>
          </a:p>
        </p:txBody>
      </p:sp>
      <p:sp>
        <p:nvSpPr>
          <p:cNvPr id="239" name="Google Shape;239;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3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r>
              <a:rPr lang="en-US" sz="1400"/>
              <a:t>Example Explained:</a:t>
            </a:r>
          </a:p>
          <a:p>
            <a:pPr marL="285750" indent="-285750">
              <a:buFontTx/>
              <a:buChar char="-"/>
            </a:pPr>
            <a:r>
              <a:rPr lang="en-US" sz="1400"/>
              <a:t>1</a:t>
            </a:r>
            <a:r>
              <a:rPr lang="en-US" sz="1400" baseline="30000"/>
              <a:t>st</a:t>
            </a:r>
            <a:r>
              <a:rPr lang="en-US" sz="1400"/>
              <a:t> lets click on the link in the web browser. Here we can see the API call in the browser, and we can see the API response in the window. When we use the browser like this, in the same way you would surf the internet, there are lots of things done automatically behind the scenes. If we dive into it, by inspecting the page in EDGE or CHROME, we can see a lot more information. You will notice the GET method, and the 200 OK response. This is like we were mentioning earlier in the presentation, you can use the get method with most API calls where you are not changing any data.</a:t>
            </a:r>
          </a:p>
          <a:p>
            <a:pPr marL="285750" indent="-285750">
              <a:buFontTx/>
              <a:buChar char="-"/>
            </a:pPr>
            <a:endParaRPr lang="en-US" sz="1400"/>
          </a:p>
          <a:p>
            <a:pPr marL="285750" indent="-285750">
              <a:buFontTx/>
              <a:buChar char="-"/>
            </a:pPr>
            <a:r>
              <a:rPr lang="en-US" sz="1400"/>
              <a:t>2</a:t>
            </a:r>
            <a:r>
              <a:rPr lang="en-US" sz="1400" baseline="30000"/>
              <a:t>nd</a:t>
            </a:r>
            <a:r>
              <a:rPr lang="en-US" sz="1400"/>
              <a:t> let’s do the exact same thing we did in the browser, but do it in a more programmatic way. We can open up a command prompt (</a:t>
            </a:r>
            <a:r>
              <a:rPr lang="en-US" sz="1400" err="1"/>
              <a:t>windows+R</a:t>
            </a:r>
            <a:r>
              <a:rPr lang="en-US" sz="1400"/>
              <a:t>, </a:t>
            </a:r>
            <a:r>
              <a:rPr lang="en-US" sz="1400" err="1"/>
              <a:t>cmd</a:t>
            </a:r>
            <a:r>
              <a:rPr lang="en-US" sz="1400"/>
              <a:t>, enter). Then we can type curl </a:t>
            </a:r>
            <a:r>
              <a:rPr lang="en-US" sz="1400">
                <a:solidFill>
                  <a:srgbClr val="FF0000"/>
                </a:solidFill>
                <a:latin typeface="Consolas" panose="020B0609020204030204" pitchFamily="49" charset="0"/>
              </a:rPr>
              <a:t>https://open.canada.ca/data/</a:t>
            </a:r>
            <a:r>
              <a:rPr lang="en-US" sz="1400" err="1">
                <a:solidFill>
                  <a:srgbClr val="FF0000"/>
                </a:solidFill>
                <a:latin typeface="Consolas" panose="020B0609020204030204" pitchFamily="49" charset="0"/>
              </a:rPr>
              <a:t>api</a:t>
            </a:r>
            <a:r>
              <a:rPr lang="en-US" sz="1400">
                <a:solidFill>
                  <a:srgbClr val="FF0000"/>
                </a:solidFill>
                <a:latin typeface="Consolas" panose="020B0609020204030204" pitchFamily="49" charset="0"/>
              </a:rPr>
              <a:t>/action/</a:t>
            </a:r>
            <a:r>
              <a:rPr lang="en-US" sz="1400" err="1">
                <a:solidFill>
                  <a:srgbClr val="FF0000"/>
                </a:solidFill>
                <a:latin typeface="Consolas" panose="020B0609020204030204" pitchFamily="49" charset="0"/>
              </a:rPr>
              <a:t>package_search?q</a:t>
            </a:r>
            <a:r>
              <a:rPr lang="en-US" sz="1400">
                <a:solidFill>
                  <a:srgbClr val="FF0000"/>
                </a:solidFill>
                <a:latin typeface="Consolas" panose="020B0609020204030204" pitchFamily="49" charset="0"/>
              </a:rPr>
              <a:t>=“COVID-19”, you’ll notice that the output looks nearly identical. We can use the parameter - –verbose to get the system to show all the hidden header information.</a:t>
            </a:r>
          </a:p>
          <a:p>
            <a:pPr marL="285750" indent="-285750">
              <a:buFontTx/>
              <a:buChar char="-"/>
            </a:pPr>
            <a:endParaRPr lang="en-US" sz="1400">
              <a:solidFill>
                <a:srgbClr val="FF0000"/>
              </a:solidFill>
              <a:latin typeface="Consolas" panose="020B0609020204030204" pitchFamily="49" charset="0"/>
            </a:endParaRPr>
          </a:p>
          <a:p>
            <a:pPr marL="285750" indent="-285750">
              <a:buFontTx/>
              <a:buChar char="-"/>
            </a:pPr>
            <a:r>
              <a:rPr lang="en-US" sz="1400">
                <a:solidFill>
                  <a:srgbClr val="FF0000"/>
                </a:solidFill>
                <a:latin typeface="Consolas" panose="020B0609020204030204" pitchFamily="49" charset="0"/>
              </a:rPr>
              <a:t>3</a:t>
            </a:r>
            <a:r>
              <a:rPr lang="en-US" sz="1400" baseline="30000">
                <a:solidFill>
                  <a:srgbClr val="FF0000"/>
                </a:solidFill>
                <a:latin typeface="Consolas" panose="020B0609020204030204" pitchFamily="49" charset="0"/>
              </a:rPr>
              <a:t>rd</a:t>
            </a:r>
            <a:r>
              <a:rPr lang="en-US" sz="1400">
                <a:solidFill>
                  <a:srgbClr val="FF0000"/>
                </a:solidFill>
                <a:latin typeface="Consolas" panose="020B0609020204030204" pitchFamily="49" charset="0"/>
              </a:rPr>
              <a:t> as we mentioned we can also use the post method with this API, so let’s try and POST to the same endpoint. curl --verbose –X POST https://open.canada.ca/data/</a:t>
            </a:r>
            <a:r>
              <a:rPr lang="en-US" sz="1400" err="1">
                <a:solidFill>
                  <a:srgbClr val="FF0000"/>
                </a:solidFill>
                <a:latin typeface="Consolas" panose="020B0609020204030204" pitchFamily="49" charset="0"/>
              </a:rPr>
              <a:t>api</a:t>
            </a:r>
            <a:r>
              <a:rPr lang="en-US" sz="1400">
                <a:solidFill>
                  <a:srgbClr val="FF0000"/>
                </a:solidFill>
                <a:latin typeface="Consolas" panose="020B0609020204030204" pitchFamily="49" charset="0"/>
              </a:rPr>
              <a:t>/action/</a:t>
            </a:r>
            <a:r>
              <a:rPr lang="en-US" sz="1400" err="1">
                <a:solidFill>
                  <a:srgbClr val="FF0000"/>
                </a:solidFill>
                <a:latin typeface="Consolas" panose="020B0609020204030204" pitchFamily="49" charset="0"/>
              </a:rPr>
              <a:t>package_search?q</a:t>
            </a:r>
            <a:r>
              <a:rPr lang="en-US" sz="1400">
                <a:solidFill>
                  <a:srgbClr val="FF0000"/>
                </a:solidFill>
                <a:latin typeface="Consolas" panose="020B0609020204030204" pitchFamily="49" charset="0"/>
              </a:rPr>
              <a:t>=“COVID”. </a:t>
            </a:r>
          </a:p>
          <a:p>
            <a:pPr marL="285750" indent="-285750">
              <a:buFontTx/>
              <a:buChar char="-"/>
            </a:pPr>
            <a:endParaRPr lang="en-US" sz="1400">
              <a:solidFill>
                <a:srgbClr val="FF0000"/>
              </a:solidFill>
              <a:latin typeface="Consolas" panose="020B0609020204030204" pitchFamily="49" charset="0"/>
            </a:endParaRPr>
          </a:p>
          <a:p>
            <a:pPr marL="285750" indent="-285750">
              <a:buFontTx/>
              <a:buChar char="-"/>
            </a:pPr>
            <a:r>
              <a:rPr lang="en-US" sz="1400">
                <a:solidFill>
                  <a:srgbClr val="FF0000"/>
                </a:solidFill>
                <a:latin typeface="Consolas" panose="020B0609020204030204" pitchFamily="49" charset="0"/>
              </a:rPr>
              <a:t>4</a:t>
            </a:r>
            <a:r>
              <a:rPr lang="en-US" sz="1400" baseline="30000">
                <a:solidFill>
                  <a:srgbClr val="FF0000"/>
                </a:solidFill>
                <a:latin typeface="Consolas" panose="020B0609020204030204" pitchFamily="49" charset="0"/>
              </a:rPr>
              <a:t>th</a:t>
            </a:r>
            <a:r>
              <a:rPr lang="en-US" sz="1400">
                <a:solidFill>
                  <a:srgbClr val="FF0000"/>
                </a:solidFill>
                <a:latin typeface="Consolas" panose="020B0609020204030204" pitchFamily="49" charset="0"/>
              </a:rPr>
              <a:t> lets save that JSON as a file so we can use it to do something else.  Cd desktop-&gt;  &gt; </a:t>
            </a:r>
            <a:r>
              <a:rPr lang="en-US" sz="1400" err="1">
                <a:solidFill>
                  <a:srgbClr val="FF0000"/>
                </a:solidFill>
                <a:latin typeface="Consolas" panose="020B0609020204030204" pitchFamily="49" charset="0"/>
              </a:rPr>
              <a:t>searchresults.json</a:t>
            </a:r>
            <a:r>
              <a:rPr lang="en-US" sz="1400">
                <a:solidFill>
                  <a:srgbClr val="FF0000"/>
                </a:solidFill>
                <a:latin typeface="Consolas" panose="020B0609020204030204" pitchFamily="49" charset="0"/>
              </a:rPr>
              <a:t> </a:t>
            </a:r>
            <a:endParaRPr sz="1400"/>
          </a:p>
        </p:txBody>
      </p:sp>
      <p:sp>
        <p:nvSpPr>
          <p:cNvPr id="239" name="Google Shape;239;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556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C151-4938-4998-8CA2-56AB0E23F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5D3A2E-089B-4FB2-979A-FCC1A882A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CBBA0D6-F377-4CBD-B6A9-3BE9D2B16614}"/>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5" name="Footer Placeholder 4">
            <a:extLst>
              <a:ext uri="{FF2B5EF4-FFF2-40B4-BE49-F238E27FC236}">
                <a16:creationId xmlns:a16="http://schemas.microsoft.com/office/drawing/2014/main" id="{FE05D18E-3B06-4AEC-AB61-2119040403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0B0F15-0E08-4519-9EA5-95FDAEE6B1E3}"/>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25954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EDFC-C91B-46BC-A1DB-2AE1BBF3EA5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4B749B-0338-4907-90CD-8CFD175EE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156C682-C297-4774-AA67-C775087FC7F1}"/>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5" name="Footer Placeholder 4">
            <a:extLst>
              <a:ext uri="{FF2B5EF4-FFF2-40B4-BE49-F238E27FC236}">
                <a16:creationId xmlns:a16="http://schemas.microsoft.com/office/drawing/2014/main" id="{B6FA9457-4FB8-4F8C-AE2C-1C02036273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577D2E-5531-4BA8-BCAB-1E359991750C}"/>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403516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B115C-7CC5-4F33-943F-DDF5915DD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88BA5C-24E2-475C-A60C-424BD7C9B3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793043-6942-4737-B586-98C8186ECC00}"/>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5" name="Footer Placeholder 4">
            <a:extLst>
              <a:ext uri="{FF2B5EF4-FFF2-40B4-BE49-F238E27FC236}">
                <a16:creationId xmlns:a16="http://schemas.microsoft.com/office/drawing/2014/main" id="{A23787A6-3A65-4429-AA4C-8DAA9D4A75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6F242C-B932-4457-8DA1-DE1D024C1D7B}"/>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386256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19"/>
          <p:cNvSpPr txBox="1">
            <a:spLocks noGrp="1"/>
          </p:cNvSpPr>
          <p:nvPr>
            <p:ph type="ctrTitle"/>
          </p:nvPr>
        </p:nvSpPr>
        <p:spPr>
          <a:xfrm>
            <a:off x="914400" y="1122363"/>
            <a:ext cx="103632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398945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2664476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2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802455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3230993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3611895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1918026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2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1338370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7"/>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283321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2E1B-23D5-4DB6-8512-7C73A3D9D9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2F349C-BA08-4866-AB6C-879E3AC6A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A9598C-5489-49D9-A1AA-73F67A5BDF5F}"/>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5" name="Footer Placeholder 4">
            <a:extLst>
              <a:ext uri="{FF2B5EF4-FFF2-40B4-BE49-F238E27FC236}">
                <a16:creationId xmlns:a16="http://schemas.microsoft.com/office/drawing/2014/main" id="{797233D1-66A9-49C1-A64F-88359CC2D4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3130FE-F084-4CB7-AA17-20B4E1B6DB1F}"/>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3606369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752808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6"/>
        <p:cNvGrpSpPr/>
        <p:nvPr/>
      </p:nvGrpSpPr>
      <p:grpSpPr>
        <a:xfrm>
          <a:off x="0" y="0"/>
          <a:ext cx="0" cy="0"/>
          <a:chOff x="0" y="0"/>
          <a:chExt cx="0" cy="0"/>
        </a:xfrm>
      </p:grpSpPr>
      <p:sp>
        <p:nvSpPr>
          <p:cNvPr id="77" name="Google Shape;77;p29"/>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Tree>
    <p:extLst>
      <p:ext uri="{BB962C8B-B14F-4D97-AF65-F5344CB8AC3E}">
        <p14:creationId xmlns:p14="http://schemas.microsoft.com/office/powerpoint/2010/main" val="12419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3693-9830-41C4-BF88-8CCB3C491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B52A74F-A48E-42B3-B7B7-C1F431A7A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DCF99-9150-4A89-B2C4-ACA8187C1EDC}"/>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5" name="Footer Placeholder 4">
            <a:extLst>
              <a:ext uri="{FF2B5EF4-FFF2-40B4-BE49-F238E27FC236}">
                <a16:creationId xmlns:a16="http://schemas.microsoft.com/office/drawing/2014/main" id="{916C2E44-BD77-488E-B874-AE94783081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DC5EE9-32D2-4B12-9240-8EFC744F17B8}"/>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427698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CEDD-8BB5-4548-9A85-ACE5C6ABAC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4FFE1FC-B498-4D43-A956-387628DB6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4AD643D-7A30-4F93-819F-F9D584AD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CFAF370-D80D-4905-B4DD-4F44D8E0041C}"/>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6" name="Footer Placeholder 5">
            <a:extLst>
              <a:ext uri="{FF2B5EF4-FFF2-40B4-BE49-F238E27FC236}">
                <a16:creationId xmlns:a16="http://schemas.microsoft.com/office/drawing/2014/main" id="{A641AE9E-793E-46BA-B683-87BE6983DD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574F78-C5DF-40D8-9D7B-A8664B69B576}"/>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235002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4CBF-0E23-4FD0-BF78-0E58AC7D7ED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8578690-B648-4902-83AF-708ABC595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12878-6D6C-422D-9EBE-139BEC23F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D725359-DF38-4B7B-9339-9BFFF6D368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A8266-8F6A-4A7B-B5CC-FB9D635BA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0594882-73E0-4828-80B9-83B5B95AAE35}"/>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8" name="Footer Placeholder 7">
            <a:extLst>
              <a:ext uri="{FF2B5EF4-FFF2-40B4-BE49-F238E27FC236}">
                <a16:creationId xmlns:a16="http://schemas.microsoft.com/office/drawing/2014/main" id="{96637106-6D86-44B9-AE84-4758811EB30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4D36C59-597D-4E6B-A01D-079CF03D2754}"/>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14584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9CBE-65D1-4B41-983C-8DC243011F4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6325AE7-C72F-4CF5-9E92-00A9DAD6A37D}"/>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4" name="Footer Placeholder 3">
            <a:extLst>
              <a:ext uri="{FF2B5EF4-FFF2-40B4-BE49-F238E27FC236}">
                <a16:creationId xmlns:a16="http://schemas.microsoft.com/office/drawing/2014/main" id="{22C13C05-613D-4BD4-8EFF-BB5853E68CE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A0039B2-E387-4969-BEDB-83C6185FD8CB}"/>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72458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642CC-D7A9-4F15-95B6-08021196AF03}"/>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3" name="Footer Placeholder 2">
            <a:extLst>
              <a:ext uri="{FF2B5EF4-FFF2-40B4-BE49-F238E27FC236}">
                <a16:creationId xmlns:a16="http://schemas.microsoft.com/office/drawing/2014/main" id="{457258E2-FA32-4661-A9AD-5DAE45B11F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BFA7A81-3147-44AF-92CA-C3C863BEA5C2}"/>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92483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4508-FD27-4B5E-8559-D28DE9ED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0106D2-4441-4C24-9090-6C859885F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1D4D0C9-8697-45B0-B2A1-4F8321FF8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48402-41D5-4FB4-88B2-47A37AEA2519}"/>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6" name="Footer Placeholder 5">
            <a:extLst>
              <a:ext uri="{FF2B5EF4-FFF2-40B4-BE49-F238E27FC236}">
                <a16:creationId xmlns:a16="http://schemas.microsoft.com/office/drawing/2014/main" id="{5C04C213-1518-4C9C-A304-F16DD7C8C9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70EFE1-3068-44F6-9FC7-C64BC459C5B3}"/>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351104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3222-6A13-4DDE-BADF-A36882468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8FFB23-95EB-4D53-84E3-67F9061FF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06F67AA-2211-4EA5-ACC2-92C2EA493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AB3FB-BB2A-4BC3-8F31-A80BD22C0B54}"/>
              </a:ext>
            </a:extLst>
          </p:cNvPr>
          <p:cNvSpPr>
            <a:spLocks noGrp="1"/>
          </p:cNvSpPr>
          <p:nvPr>
            <p:ph type="dt" sz="half" idx="10"/>
          </p:nvPr>
        </p:nvSpPr>
        <p:spPr/>
        <p:txBody>
          <a:bodyPr/>
          <a:lstStyle/>
          <a:p>
            <a:fld id="{ED3818C9-304F-4230-9905-E04002B67A84}" type="datetimeFigureOut">
              <a:rPr lang="en-CA" smtClean="0"/>
              <a:t>2021-06-24</a:t>
            </a:fld>
            <a:endParaRPr lang="en-CA"/>
          </a:p>
        </p:txBody>
      </p:sp>
      <p:sp>
        <p:nvSpPr>
          <p:cNvPr id="6" name="Footer Placeholder 5">
            <a:extLst>
              <a:ext uri="{FF2B5EF4-FFF2-40B4-BE49-F238E27FC236}">
                <a16:creationId xmlns:a16="http://schemas.microsoft.com/office/drawing/2014/main" id="{2AF63548-A16C-4B41-A32E-5D2E88E5DC4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0D5B85-CDA4-4A26-B101-8D7214A2A44F}"/>
              </a:ext>
            </a:extLst>
          </p:cNvPr>
          <p:cNvSpPr>
            <a:spLocks noGrp="1"/>
          </p:cNvSpPr>
          <p:nvPr>
            <p:ph type="sldNum" sz="quarter" idx="12"/>
          </p:nvPr>
        </p:nvSpPr>
        <p:spPr/>
        <p:txBody>
          <a:bodyPr/>
          <a:lstStyle/>
          <a:p>
            <a:fld id="{6980A22A-3DD8-4EAF-BF99-85BBA10B8A61}" type="slidenum">
              <a:rPr lang="en-CA" smtClean="0"/>
              <a:t>‹#›</a:t>
            </a:fld>
            <a:endParaRPr lang="en-CA"/>
          </a:p>
        </p:txBody>
      </p:sp>
    </p:spTree>
    <p:extLst>
      <p:ext uri="{BB962C8B-B14F-4D97-AF65-F5344CB8AC3E}">
        <p14:creationId xmlns:p14="http://schemas.microsoft.com/office/powerpoint/2010/main" val="188649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6B103-6097-4F66-8AF5-9F5DC8932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359A741-5571-44FB-97F5-ABF7E73E7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1C356A-04DB-450D-B7FC-38BC04E16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818C9-304F-4230-9905-E04002B67A84}" type="datetimeFigureOut">
              <a:rPr lang="en-CA" smtClean="0"/>
              <a:t>2021-06-24</a:t>
            </a:fld>
            <a:endParaRPr lang="en-CA"/>
          </a:p>
        </p:txBody>
      </p:sp>
      <p:sp>
        <p:nvSpPr>
          <p:cNvPr id="5" name="Footer Placeholder 4">
            <a:extLst>
              <a:ext uri="{FF2B5EF4-FFF2-40B4-BE49-F238E27FC236}">
                <a16:creationId xmlns:a16="http://schemas.microsoft.com/office/drawing/2014/main" id="{6D0DECCC-7F9C-4681-A354-E08302681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E43F8AE-7D57-4838-9DF5-C46B28747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0A22A-3DD8-4EAF-BF99-85BBA10B8A61}" type="slidenum">
              <a:rPr lang="en-CA" smtClean="0"/>
              <a:t>‹#›</a:t>
            </a:fld>
            <a:endParaRPr lang="en-CA"/>
          </a:p>
        </p:txBody>
      </p:sp>
    </p:spTree>
    <p:extLst>
      <p:ext uri="{BB962C8B-B14F-4D97-AF65-F5344CB8AC3E}">
        <p14:creationId xmlns:p14="http://schemas.microsoft.com/office/powerpoint/2010/main" val="2477560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CA" smtClean="0"/>
              <a:pPr/>
              <a:t>‹#›</a:t>
            </a:fld>
            <a:endParaRPr lang="en-CA"/>
          </a:p>
        </p:txBody>
      </p:sp>
      <p:sp>
        <p:nvSpPr>
          <p:cNvPr id="11" name="Google Shape;11;p18"/>
          <p:cNvSpPr txBox="1"/>
          <p:nvPr/>
        </p:nvSpPr>
        <p:spPr>
          <a:xfrm>
            <a:off x="0" y="0"/>
            <a:ext cx="121920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8"/>
          <p:cNvSpPr txBox="1"/>
          <p:nvPr/>
        </p:nvSpPr>
        <p:spPr>
          <a:xfrm>
            <a:off x="0" y="1"/>
            <a:ext cx="1219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3395658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ckan.org/en/2.6/api/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open.canada.ca/data/api/action/package_search?q=%22COVID-19%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gif"/><Relationship Id="rId4" Type="http://schemas.openxmlformats.org/officeDocument/2006/relationships/hyperlink" Target="https://betterprogramming.pub/github-actions-the-what-why-and-how-3868d5a8629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6027405" y="1232538"/>
            <a:ext cx="5477330" cy="1009500"/>
          </a:xfrm>
          <a:prstGeom prst="rect">
            <a:avLst/>
          </a:prstGeom>
          <a:noFill/>
          <a:ln>
            <a:noFill/>
          </a:ln>
        </p:spPr>
        <p:txBody>
          <a:bodyPr spcFirstLastPara="1" wrap="square" lIns="91425" tIns="45700" rIns="91425" bIns="45700" anchor="b" anchorCtr="0">
            <a:noAutofit/>
          </a:bodyPr>
          <a:lstStyle/>
          <a:p>
            <a:pPr algn="l"/>
            <a:r>
              <a:rPr lang="en-CA" sz="4400" b="1" dirty="0">
                <a:solidFill>
                  <a:schemeClr val="bg1"/>
                </a:solidFill>
              </a:rPr>
              <a:t>Lunch and Learn Data Science with R</a:t>
            </a:r>
            <a:endParaRPr sz="4400" b="1" dirty="0">
              <a:solidFill>
                <a:schemeClr val="bg1"/>
              </a:solidFill>
              <a:latin typeface="Calibri" panose="020F0502020204030204" pitchFamily="34" charset="0"/>
              <a:cs typeface="Calibri" panose="020F0502020204030204" pitchFamily="34" charset="0"/>
            </a:endParaRPr>
          </a:p>
        </p:txBody>
      </p:sp>
      <p:sp>
        <p:nvSpPr>
          <p:cNvPr id="87" name="Google Shape;87;p1"/>
          <p:cNvSpPr txBox="1">
            <a:spLocks noGrp="1"/>
          </p:cNvSpPr>
          <p:nvPr>
            <p:ph type="subTitle" idx="1"/>
          </p:nvPr>
        </p:nvSpPr>
        <p:spPr>
          <a:xfrm>
            <a:off x="391353" y="5822176"/>
            <a:ext cx="3773252" cy="1655700"/>
          </a:xfrm>
          <a:prstGeom prst="rect">
            <a:avLst/>
          </a:prstGeom>
          <a:noFill/>
          <a:ln>
            <a:noFill/>
          </a:ln>
        </p:spPr>
        <p:txBody>
          <a:bodyPr spcFirstLastPara="1" wrap="square" lIns="91425" tIns="45700" rIns="91425" bIns="45700" anchor="t" anchorCtr="0">
            <a:noAutofit/>
          </a:bodyPr>
          <a:lstStyle/>
          <a:p>
            <a:pPr marL="55561" indent="-4759" algn="l">
              <a:lnSpc>
                <a:spcPct val="100000"/>
              </a:lnSpc>
              <a:spcBef>
                <a:spcPts val="0"/>
              </a:spcBef>
            </a:pPr>
            <a:r>
              <a:rPr lang="en-CA" sz="1400" dirty="0">
                <a:solidFill>
                  <a:srgbClr val="7F7F7F"/>
                </a:solidFill>
              </a:rPr>
              <a:t>Patrick Little</a:t>
            </a:r>
          </a:p>
          <a:p>
            <a:pPr marL="55561" indent="-4759" algn="l">
              <a:lnSpc>
                <a:spcPct val="100000"/>
              </a:lnSpc>
              <a:spcBef>
                <a:spcPts val="0"/>
              </a:spcBef>
            </a:pPr>
            <a:r>
              <a:rPr lang="en-CA" sz="1400" dirty="0">
                <a:solidFill>
                  <a:srgbClr val="7F7F7F"/>
                </a:solidFill>
              </a:rPr>
              <a:t>Product Owner, Open.Canada.ca</a:t>
            </a:r>
            <a:endParaRPr sz="1400" dirty="0">
              <a:solidFill>
                <a:srgbClr val="7F7F7F"/>
              </a:solidFill>
            </a:endParaRPr>
          </a:p>
          <a:p>
            <a:pPr marL="55561" indent="-4759" algn="l">
              <a:lnSpc>
                <a:spcPct val="100000"/>
              </a:lnSpc>
              <a:spcBef>
                <a:spcPts val="0"/>
              </a:spcBef>
            </a:pPr>
            <a:r>
              <a:rPr lang="en-CA" sz="1400" dirty="0">
                <a:solidFill>
                  <a:srgbClr val="7F7F7F"/>
                </a:solidFill>
              </a:rPr>
              <a:t>Treasury Board of Canada Secretariat</a:t>
            </a:r>
            <a:endParaRPr sz="1400" dirty="0">
              <a:solidFill>
                <a:srgbClr val="7F7F7F"/>
              </a:solidFill>
            </a:endParaRPr>
          </a:p>
          <a:p>
            <a:pPr marL="55561" indent="-4759" algn="l">
              <a:lnSpc>
                <a:spcPct val="100000"/>
              </a:lnSpc>
              <a:spcBef>
                <a:spcPts val="0"/>
              </a:spcBef>
            </a:pPr>
            <a:r>
              <a:rPr lang="en-US" sz="1400" dirty="0">
                <a:solidFill>
                  <a:srgbClr val="7F7F7F"/>
                </a:solidFill>
              </a:rPr>
              <a:t>June 2021</a:t>
            </a:r>
            <a:endParaRPr sz="1400" dirty="0">
              <a:solidFill>
                <a:srgbClr val="7F7F7F"/>
              </a:solidFill>
            </a:endParaRPr>
          </a:p>
          <a:p>
            <a:pPr marL="55561" indent="-4759" algn="l">
              <a:lnSpc>
                <a:spcPct val="100000"/>
              </a:lnSpc>
              <a:spcBef>
                <a:spcPts val="0"/>
              </a:spcBef>
            </a:pPr>
            <a:endParaRPr sz="1400" dirty="0">
              <a:solidFill>
                <a:srgbClr val="7F7F7F"/>
              </a:solidFill>
            </a:endParaRPr>
          </a:p>
          <a:p>
            <a:pPr marL="55561" indent="-4759" algn="l">
              <a:lnSpc>
                <a:spcPct val="100000"/>
              </a:lnSpc>
              <a:spcBef>
                <a:spcPts val="0"/>
              </a:spcBef>
            </a:pPr>
            <a:endParaRPr sz="1400" dirty="0">
              <a:solidFill>
                <a:srgbClr val="7F7F7F"/>
              </a:solidFill>
            </a:endParaRPr>
          </a:p>
          <a:p>
            <a:pPr algn="l">
              <a:lnSpc>
                <a:spcPct val="100000"/>
              </a:lnSpc>
            </a:pPr>
            <a:endParaRPr sz="1400" dirty="0">
              <a:solidFill>
                <a:srgbClr val="7F7F7F"/>
              </a:solidFill>
            </a:endParaRPr>
          </a:p>
        </p:txBody>
      </p:sp>
      <p:sp>
        <p:nvSpPr>
          <p:cNvPr id="4" name="Subtitle 2">
            <a:extLst>
              <a:ext uri="{FF2B5EF4-FFF2-40B4-BE49-F238E27FC236}">
                <a16:creationId xmlns:a16="http://schemas.microsoft.com/office/drawing/2014/main" id="{99672DF6-98DA-4CD6-B624-48B6F2E6B6B8}"/>
              </a:ext>
            </a:extLst>
          </p:cNvPr>
          <p:cNvSpPr txBox="1">
            <a:spLocks/>
          </p:cNvSpPr>
          <p:nvPr/>
        </p:nvSpPr>
        <p:spPr>
          <a:xfrm>
            <a:off x="2209799" y="3464403"/>
            <a:ext cx="9144000" cy="297900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342900" indent="-342900" algn="l">
              <a:buFont typeface="Arial" panose="020B0604020202020204" pitchFamily="34" charset="0"/>
              <a:buChar char="•"/>
            </a:pPr>
            <a:r>
              <a:rPr lang="en-CA" kern="0" dirty="0"/>
              <a:t>Using the Open Government Portal API within R</a:t>
            </a:r>
          </a:p>
          <a:p>
            <a:pPr marL="342900" indent="-342900" algn="l">
              <a:buFont typeface="Arial" panose="020B0604020202020204" pitchFamily="34" charset="0"/>
              <a:buChar char="•"/>
            </a:pPr>
            <a:r>
              <a:rPr lang="en-CA" kern="0" dirty="0"/>
              <a:t>Automating R Scripts Using </a:t>
            </a:r>
            <a:r>
              <a:rPr lang="en-CA" kern="0" dirty="0" err="1"/>
              <a:t>Github</a:t>
            </a:r>
            <a:r>
              <a:rPr lang="en-CA" kern="0" dirty="0"/>
              <a:t> Actions</a:t>
            </a:r>
          </a:p>
          <a:p>
            <a:pPr marL="342900" indent="-342900" algn="l">
              <a:buFont typeface="Arial" panose="020B0604020202020204" pitchFamily="34" charset="0"/>
              <a:buChar char="•"/>
            </a:pPr>
            <a:r>
              <a:rPr lang="en-CA" strike="sngStrike" kern="0" dirty="0"/>
              <a:t>Using the Adobe Analytics API within R for web analytics </a:t>
            </a:r>
            <a:r>
              <a:rPr lang="en-CA" kern="0" dirty="0"/>
              <a:t>(another time)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93C1-658B-4C4B-B917-766B2C7F7A78}"/>
              </a:ext>
            </a:extLst>
          </p:cNvPr>
          <p:cNvSpPr>
            <a:spLocks noGrp="1"/>
          </p:cNvSpPr>
          <p:nvPr>
            <p:ph type="title"/>
          </p:nvPr>
        </p:nvSpPr>
        <p:spPr>
          <a:xfrm>
            <a:off x="593889" y="-201889"/>
            <a:ext cx="11344373" cy="1325563"/>
          </a:xfrm>
        </p:spPr>
        <p:txBody>
          <a:bodyPr/>
          <a:lstStyle/>
          <a:p>
            <a:r>
              <a:rPr lang="en-CA" dirty="0"/>
              <a:t>Using the Open Government Portal API within R</a:t>
            </a:r>
          </a:p>
        </p:txBody>
      </p:sp>
      <p:pic>
        <p:nvPicPr>
          <p:cNvPr id="6" name="Content Placeholder 5">
            <a:extLst>
              <a:ext uri="{FF2B5EF4-FFF2-40B4-BE49-F238E27FC236}">
                <a16:creationId xmlns:a16="http://schemas.microsoft.com/office/drawing/2014/main" id="{ADF36014-CF33-46B4-B176-3592504752F7}"/>
              </a:ext>
            </a:extLst>
          </p:cNvPr>
          <p:cNvPicPr>
            <a:picLocks noGrp="1" noChangeAspect="1"/>
          </p:cNvPicPr>
          <p:nvPr>
            <p:ph idx="1"/>
          </p:nvPr>
        </p:nvPicPr>
        <p:blipFill>
          <a:blip r:embed="rId2"/>
          <a:stretch>
            <a:fillRect/>
          </a:stretch>
        </p:blipFill>
        <p:spPr>
          <a:xfrm>
            <a:off x="3486774" y="789023"/>
            <a:ext cx="8640381" cy="4077269"/>
          </a:xfrm>
        </p:spPr>
      </p:pic>
      <p:pic>
        <p:nvPicPr>
          <p:cNvPr id="4" name="Picture 2" descr="CKAN – OGP Toolbox">
            <a:extLst>
              <a:ext uri="{FF2B5EF4-FFF2-40B4-BE49-F238E27FC236}">
                <a16:creationId xmlns:a16="http://schemas.microsoft.com/office/drawing/2014/main" id="{41C3DA11-5A35-419A-857A-7719AE666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5" y="845584"/>
            <a:ext cx="2817400" cy="2817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6EB301-6BA1-4128-9F26-7C384070DA6A}"/>
              </a:ext>
            </a:extLst>
          </p:cNvPr>
          <p:cNvSpPr txBox="1"/>
          <p:nvPr/>
        </p:nvSpPr>
        <p:spPr>
          <a:xfrm>
            <a:off x="0" y="5137608"/>
            <a:ext cx="12128641" cy="1754326"/>
          </a:xfrm>
          <a:prstGeom prst="rect">
            <a:avLst/>
          </a:prstGeom>
          <a:noFill/>
        </p:spPr>
        <p:txBody>
          <a:bodyPr wrap="none" rtlCol="0">
            <a:spAutoFit/>
          </a:bodyPr>
          <a:lstStyle/>
          <a:p>
            <a:r>
              <a:rPr lang="en-CA" dirty="0"/>
              <a:t>CKAN is a very widely used software package for powering open data portal catalogues (data.gov, open.Canada.ca, data.gov.uk, </a:t>
            </a:r>
          </a:p>
          <a:p>
            <a:r>
              <a:rPr lang="en-CA" dirty="0"/>
              <a:t>etc.). CKAN is heavily focused on managing the metadata about datasets, not really serving as a data lake or data warehouse.</a:t>
            </a:r>
          </a:p>
          <a:p>
            <a:endParaRPr lang="en-CA" dirty="0"/>
          </a:p>
          <a:p>
            <a:r>
              <a:rPr lang="en-CA" dirty="0"/>
              <a:t>CKAN offers an API that can be used to GET metadata from the system - which is the focus of today’s presentation, but also </a:t>
            </a:r>
          </a:p>
          <a:p>
            <a:r>
              <a:rPr lang="en-CA" dirty="0"/>
              <a:t>update and manage existing metadata records.</a:t>
            </a:r>
          </a:p>
          <a:p>
            <a:endParaRPr lang="en-CA" dirty="0"/>
          </a:p>
        </p:txBody>
      </p:sp>
    </p:spTree>
    <p:extLst>
      <p:ext uri="{BB962C8B-B14F-4D97-AF65-F5344CB8AC3E}">
        <p14:creationId xmlns:p14="http://schemas.microsoft.com/office/powerpoint/2010/main" val="374125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6BA4-AC79-462C-B33C-BE38FE6A05E9}"/>
              </a:ext>
            </a:extLst>
          </p:cNvPr>
          <p:cNvSpPr>
            <a:spLocks noGrp="1"/>
          </p:cNvSpPr>
          <p:nvPr>
            <p:ph type="title"/>
          </p:nvPr>
        </p:nvSpPr>
        <p:spPr>
          <a:xfrm>
            <a:off x="178777" y="83771"/>
            <a:ext cx="10515600" cy="505313"/>
          </a:xfrm>
        </p:spPr>
        <p:txBody>
          <a:bodyPr>
            <a:normAutofit fontScale="90000"/>
          </a:bodyPr>
          <a:lstStyle/>
          <a:p>
            <a:r>
              <a:rPr lang="en-CA" dirty="0"/>
              <a:t>The CKAN API</a:t>
            </a:r>
          </a:p>
        </p:txBody>
      </p:sp>
      <p:sp>
        <p:nvSpPr>
          <p:cNvPr id="3" name="Content Placeholder 2">
            <a:extLst>
              <a:ext uri="{FF2B5EF4-FFF2-40B4-BE49-F238E27FC236}">
                <a16:creationId xmlns:a16="http://schemas.microsoft.com/office/drawing/2014/main" id="{962A5320-EB21-4964-B4D6-7326FA748C88}"/>
              </a:ext>
            </a:extLst>
          </p:cNvPr>
          <p:cNvSpPr>
            <a:spLocks noGrp="1"/>
          </p:cNvSpPr>
          <p:nvPr>
            <p:ph idx="1"/>
          </p:nvPr>
        </p:nvSpPr>
        <p:spPr>
          <a:xfrm>
            <a:off x="345831" y="985959"/>
            <a:ext cx="10515600" cy="4821359"/>
          </a:xfrm>
        </p:spPr>
        <p:txBody>
          <a:bodyPr>
            <a:normAutofit fontScale="92500" lnSpcReduction="10000"/>
          </a:bodyPr>
          <a:lstStyle/>
          <a:p>
            <a:r>
              <a:rPr lang="en-US" sz="2400" dirty="0">
                <a:latin typeface="Calibri Light" panose="020F0302020204030204" pitchFamily="34" charset="0"/>
                <a:cs typeface="Calibri Light" panose="020F0302020204030204" pitchFamily="34" charset="0"/>
              </a:rPr>
              <a:t>The best source for detailed information about using the CKAN API is the API Guide  (</a:t>
            </a:r>
            <a:r>
              <a:rPr lang="en-US" sz="2400" dirty="0">
                <a:latin typeface="Calibri Light" panose="020F0302020204030204" pitchFamily="34" charset="0"/>
                <a:cs typeface="Calibri Light" panose="020F0302020204030204" pitchFamily="34" charset="0"/>
                <a:hlinkClick r:id="rId2"/>
              </a:rPr>
              <a:t>https://docs.ckan.org/en/2.6/api/index.html</a:t>
            </a:r>
            <a:r>
              <a:rPr lang="en-US" sz="2400" dirty="0">
                <a:latin typeface="Calibri Light" panose="020F0302020204030204" pitchFamily="34" charset="0"/>
                <a:cs typeface="Calibri Light" panose="020F0302020204030204" pitchFamily="34" charset="0"/>
              </a:rPr>
              <a:t>) </a:t>
            </a:r>
          </a:p>
          <a:p>
            <a:pPr marL="0" indent="0">
              <a:buNone/>
            </a:pP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The CKAN Action API is an RPC style API. To call the CKAN API, post a JSON dictionary in an HTTP POST request to one of CKAN’s API endpoints. The parameters for the API function should be given in the JSON dictionary.</a:t>
            </a:r>
          </a:p>
          <a:p>
            <a:pPr marL="0" indent="0">
              <a:buNone/>
            </a:pP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CKAN will also return its response in a JSON dictionary. For API calls where you are only retrieving data, you can use a GET request like you would with a REST API. </a:t>
            </a:r>
          </a:p>
          <a:p>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When using the </a:t>
            </a:r>
            <a:r>
              <a:rPr lang="en-US" sz="2400" dirty="0" err="1">
                <a:latin typeface="Calibri Light" panose="020F0302020204030204" pitchFamily="34" charset="0"/>
                <a:cs typeface="Calibri Light" panose="020F0302020204030204" pitchFamily="34" charset="0"/>
              </a:rPr>
              <a:t>ckanr</a:t>
            </a:r>
            <a:r>
              <a:rPr lang="en-US" sz="2400" dirty="0">
                <a:latin typeface="Calibri Light" panose="020F0302020204030204" pitchFamily="34" charset="0"/>
                <a:cs typeface="Calibri Light" panose="020F0302020204030204" pitchFamily="34" charset="0"/>
              </a:rPr>
              <a:t> package we don’t need to worry about HTTP methods, everything is nicely wrapped in the R package. </a:t>
            </a:r>
          </a:p>
          <a:p>
            <a:pPr marL="0" indent="0">
              <a:buNone/>
            </a:pP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a:p>
            <a:endParaRPr lang="en-US" sz="2400" dirty="0">
              <a:latin typeface="Calibri Light" panose="020F0302020204030204" pitchFamily="34" charset="0"/>
              <a:cs typeface="Calibri Light" panose="020F0302020204030204" pitchFamily="34" charset="0"/>
            </a:endParaRPr>
          </a:p>
          <a:p>
            <a:pPr marL="0" indent="0">
              <a:buNone/>
            </a:pPr>
            <a:endParaRPr lang="en-CA" dirty="0"/>
          </a:p>
        </p:txBody>
      </p:sp>
    </p:spTree>
    <p:extLst>
      <p:ext uri="{BB962C8B-B14F-4D97-AF65-F5344CB8AC3E}">
        <p14:creationId xmlns:p14="http://schemas.microsoft.com/office/powerpoint/2010/main" val="78017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2" name="Google Shape;242;p17"/>
          <p:cNvSpPr txBox="1">
            <a:spLocks noGrp="1"/>
          </p:cNvSpPr>
          <p:nvPr>
            <p:ph type="sldNum" idx="12"/>
          </p:nvPr>
        </p:nvSpPr>
        <p:spPr>
          <a:xfrm>
            <a:off x="8286750" y="6508751"/>
            <a:ext cx="20574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CA" sz="1200" b="0" i="0" u="none" strike="noStrike" kern="0" cap="none" spc="0" normalizeH="0" baseline="0" noProof="0">
                <a:ln>
                  <a:noFill/>
                </a:ln>
                <a:solidFill>
                  <a:srgbClr val="FFFFFF"/>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200" b="0" i="0" u="none" strike="noStrike" kern="0" cap="none" spc="0" normalizeH="0" baseline="0" noProof="0">
              <a:ln>
                <a:noFill/>
              </a:ln>
              <a:solidFill>
                <a:srgbClr val="FFFFFF"/>
              </a:solidFill>
              <a:effectLst/>
              <a:uLnTx/>
              <a:uFillTx/>
              <a:latin typeface="Calibri"/>
              <a:cs typeface="Calibri"/>
              <a:sym typeface="Calibri"/>
            </a:endParaRPr>
          </a:p>
        </p:txBody>
      </p:sp>
      <p:sp>
        <p:nvSpPr>
          <p:cNvPr id="3" name="Title 2">
            <a:extLst>
              <a:ext uri="{FF2B5EF4-FFF2-40B4-BE49-F238E27FC236}">
                <a16:creationId xmlns:a16="http://schemas.microsoft.com/office/drawing/2014/main" id="{60A6DBC8-6E80-4825-8499-506EA99800A7}"/>
              </a:ext>
            </a:extLst>
          </p:cNvPr>
          <p:cNvSpPr>
            <a:spLocks noGrp="1"/>
          </p:cNvSpPr>
          <p:nvPr>
            <p:ph type="title"/>
          </p:nvPr>
        </p:nvSpPr>
        <p:spPr/>
        <p:txBody>
          <a:bodyPr/>
          <a:lstStyle/>
          <a:p>
            <a:r>
              <a:rPr lang="en-US" b="1"/>
              <a:t>What You Can Do With It</a:t>
            </a:r>
            <a:endParaRPr lang="en-CA" b="1"/>
          </a:p>
        </p:txBody>
      </p:sp>
      <p:graphicFrame>
        <p:nvGraphicFramePr>
          <p:cNvPr id="2" name="Table 3">
            <a:extLst>
              <a:ext uri="{FF2B5EF4-FFF2-40B4-BE49-F238E27FC236}">
                <a16:creationId xmlns:a16="http://schemas.microsoft.com/office/drawing/2014/main" id="{A1DE5814-297F-496D-98D9-0E9216814558}"/>
              </a:ext>
            </a:extLst>
          </p:cNvPr>
          <p:cNvGraphicFramePr>
            <a:graphicFrameLocks noGrp="1"/>
          </p:cNvGraphicFramePr>
          <p:nvPr>
            <p:extLst>
              <p:ext uri="{D42A27DB-BD31-4B8C-83A1-F6EECF244321}">
                <p14:modId xmlns:p14="http://schemas.microsoft.com/office/powerpoint/2010/main" val="2504232703"/>
              </p:ext>
            </p:extLst>
          </p:nvPr>
        </p:nvGraphicFramePr>
        <p:xfrm>
          <a:off x="411479" y="1397000"/>
          <a:ext cx="10253870" cy="4064000"/>
        </p:xfrm>
        <a:graphic>
          <a:graphicData uri="http://schemas.openxmlformats.org/drawingml/2006/table">
            <a:tbl>
              <a:tblPr firstRow="1" bandRow="1">
                <a:tableStyleId>{0505E3EF-67EA-436B-97B2-0124C06EBD24}</a:tableStyleId>
              </a:tblPr>
              <a:tblGrid>
                <a:gridCol w="1889130">
                  <a:extLst>
                    <a:ext uri="{9D8B030D-6E8A-4147-A177-3AD203B41FA5}">
                      <a16:colId xmlns:a16="http://schemas.microsoft.com/office/drawing/2014/main" val="2848293788"/>
                    </a:ext>
                  </a:extLst>
                </a:gridCol>
                <a:gridCol w="4895321">
                  <a:extLst>
                    <a:ext uri="{9D8B030D-6E8A-4147-A177-3AD203B41FA5}">
                      <a16:colId xmlns:a16="http://schemas.microsoft.com/office/drawing/2014/main" val="1101263292"/>
                    </a:ext>
                  </a:extLst>
                </a:gridCol>
                <a:gridCol w="3469419">
                  <a:extLst>
                    <a:ext uri="{9D8B030D-6E8A-4147-A177-3AD203B41FA5}">
                      <a16:colId xmlns:a16="http://schemas.microsoft.com/office/drawing/2014/main" val="365269376"/>
                    </a:ext>
                  </a:extLst>
                </a:gridCol>
              </a:tblGrid>
              <a:tr h="370840">
                <a:tc>
                  <a:txBody>
                    <a:bodyPr/>
                    <a:lstStyle/>
                    <a:p>
                      <a:r>
                        <a:rPr lang="en-US" dirty="0"/>
                        <a:t>Function</a:t>
                      </a:r>
                      <a:endParaRPr lang="en-CA" dirty="0"/>
                    </a:p>
                  </a:txBody>
                  <a:tcPr/>
                </a:tc>
                <a:tc>
                  <a:txBody>
                    <a:bodyPr/>
                    <a:lstStyle/>
                    <a:p>
                      <a:r>
                        <a:rPr lang="en-US" dirty="0"/>
                        <a:t>API Command</a:t>
                      </a:r>
                      <a:endParaRPr lang="en-CA" dirty="0"/>
                    </a:p>
                  </a:txBody>
                  <a:tcPr/>
                </a:tc>
                <a:tc>
                  <a:txBody>
                    <a:bodyPr/>
                    <a:lstStyle/>
                    <a:p>
                      <a:r>
                        <a:rPr lang="en-CA" dirty="0"/>
                        <a:t>CKANR function</a:t>
                      </a:r>
                    </a:p>
                  </a:txBody>
                  <a:tcPr/>
                </a:tc>
                <a:extLst>
                  <a:ext uri="{0D108BD9-81ED-4DB2-BD59-A6C34878D82A}">
                    <a16:rowId xmlns:a16="http://schemas.microsoft.com/office/drawing/2014/main" val="756233495"/>
                  </a:ext>
                </a:extLst>
              </a:tr>
              <a:tr h="370840">
                <a:tc>
                  <a:txBody>
                    <a:bodyPr/>
                    <a:lstStyle/>
                    <a:p>
                      <a:r>
                        <a:rPr lang="en-US" dirty="0"/>
                        <a:t>Get information about the system </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rgbClr val="FF0000"/>
                          </a:solidFill>
                          <a:latin typeface="Consolas" panose="020B0609020204030204" pitchFamily="49" charset="0"/>
                        </a:rPr>
                        <a:t>action/</a:t>
                      </a:r>
                      <a:r>
                        <a:rPr lang="en-US" sz="1400" b="1" err="1">
                          <a:solidFill>
                            <a:srgbClr val="FF0000"/>
                          </a:solidFill>
                          <a:latin typeface="Consolas" panose="020B0609020204030204" pitchFamily="49" charset="0"/>
                        </a:rPr>
                        <a:t>status_show</a:t>
                      </a:r>
                      <a:endParaRPr lang="en-US" b="1">
                        <a:solidFill>
                          <a:srgbClr val="FF0000"/>
                        </a:solidFill>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dirty="0" err="1">
                          <a:solidFill>
                            <a:schemeClr val="tx1"/>
                          </a:solidFill>
                          <a:latin typeface="Consolas" panose="020B0609020204030204" pitchFamily="49" charset="0"/>
                        </a:rPr>
                        <a:t>ckan_info</a:t>
                      </a:r>
                      <a:r>
                        <a:rPr lang="en-US" b="0" dirty="0">
                          <a:solidFill>
                            <a:schemeClr val="tx1"/>
                          </a:solidFill>
                          <a:latin typeface="Consolas" panose="020B0609020204030204" pitchFamily="49" charset="0"/>
                        </a:rPr>
                        <a:t>()</a:t>
                      </a:r>
                    </a:p>
                  </a:txBody>
                  <a:tcPr>
                    <a:noFill/>
                  </a:tcPr>
                </a:tc>
                <a:extLst>
                  <a:ext uri="{0D108BD9-81ED-4DB2-BD59-A6C34878D82A}">
                    <a16:rowId xmlns:a16="http://schemas.microsoft.com/office/drawing/2014/main" val="2901055682"/>
                  </a:ext>
                </a:extLst>
              </a:tr>
              <a:tr h="370840">
                <a:tc>
                  <a:txBody>
                    <a:bodyPr/>
                    <a:lstStyle/>
                    <a:p>
                      <a:r>
                        <a:rPr lang="en-US" dirty="0"/>
                        <a:t>List organizations that publish data </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rgbClr val="FF0000"/>
                          </a:solidFill>
                          <a:latin typeface="Consolas" panose="020B0609020204030204" pitchFamily="49" charset="0"/>
                        </a:rPr>
                        <a:t>action/</a:t>
                      </a:r>
                      <a:r>
                        <a:rPr lang="en-US" sz="1400" b="1" err="1">
                          <a:solidFill>
                            <a:srgbClr val="FF0000"/>
                          </a:solidFill>
                          <a:latin typeface="Consolas" panose="020B0609020204030204" pitchFamily="49" charset="0"/>
                        </a:rPr>
                        <a:t>organization_list</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err="1">
                          <a:latin typeface="Consolas" panose="020B0609020204030204" pitchFamily="49" charset="0"/>
                        </a:rPr>
                        <a:t>organization_list</a:t>
                      </a:r>
                      <a:r>
                        <a:rPr lang="en-CA" dirty="0">
                          <a:latin typeface="Consolas" panose="020B0609020204030204" pitchFamily="49" charset="0"/>
                        </a:rPr>
                        <a:t>()</a:t>
                      </a:r>
                    </a:p>
                  </a:txBody>
                  <a:tcPr/>
                </a:tc>
                <a:extLst>
                  <a:ext uri="{0D108BD9-81ED-4DB2-BD59-A6C34878D82A}">
                    <a16:rowId xmlns:a16="http://schemas.microsoft.com/office/drawing/2014/main" val="2990367026"/>
                  </a:ext>
                </a:extLst>
              </a:tr>
              <a:tr h="370840">
                <a:tc>
                  <a:txBody>
                    <a:bodyPr/>
                    <a:lstStyle/>
                    <a:p>
                      <a:r>
                        <a:rPr lang="en-US"/>
                        <a:t>Get a list of datasets on the portal </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rgbClr val="FF0000"/>
                          </a:solidFill>
                          <a:latin typeface="Consolas" panose="020B0609020204030204" pitchFamily="49" charset="0"/>
                        </a:rPr>
                        <a:t>action/</a:t>
                      </a:r>
                      <a:r>
                        <a:rPr lang="en-US" sz="1400" b="1" err="1">
                          <a:solidFill>
                            <a:srgbClr val="FF0000"/>
                          </a:solidFill>
                          <a:latin typeface="Consolas" panose="020B0609020204030204" pitchFamily="49" charset="0"/>
                        </a:rPr>
                        <a:t>package_list</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err="1">
                          <a:latin typeface="Consolas" panose="020B0609020204030204" pitchFamily="49" charset="0"/>
                        </a:rPr>
                        <a:t>package_list</a:t>
                      </a:r>
                      <a:r>
                        <a:rPr lang="en-CA" dirty="0">
                          <a:latin typeface="Consolas" panose="020B0609020204030204" pitchFamily="49" charset="0"/>
                        </a:rPr>
                        <a:t>()</a:t>
                      </a:r>
                    </a:p>
                  </a:txBody>
                  <a:tcPr/>
                </a:tc>
                <a:extLst>
                  <a:ext uri="{0D108BD9-81ED-4DB2-BD59-A6C34878D82A}">
                    <a16:rowId xmlns:a16="http://schemas.microsoft.com/office/drawing/2014/main" val="1756592046"/>
                  </a:ext>
                </a:extLst>
              </a:tr>
              <a:tr h="370840">
                <a:tc>
                  <a:txBody>
                    <a:bodyPr/>
                    <a:lstStyle/>
                    <a:p>
                      <a:r>
                        <a:rPr lang="en-US"/>
                        <a:t>Retrieve the metadata for a dataset </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rgbClr val="FF0000"/>
                          </a:solidFill>
                          <a:latin typeface="Consolas" panose="020B0609020204030204" pitchFamily="49" charset="0"/>
                        </a:rPr>
                        <a:t>action/</a:t>
                      </a:r>
                      <a:r>
                        <a:rPr lang="en-US" sz="1400" b="1" err="1">
                          <a:solidFill>
                            <a:srgbClr val="FF0000"/>
                          </a:solidFill>
                          <a:latin typeface="Consolas" panose="020B0609020204030204" pitchFamily="49" charset="0"/>
                        </a:rPr>
                        <a:t>package_show</a:t>
                      </a:r>
                      <a:r>
                        <a:rPr lang="en-US" sz="1400" b="1">
                          <a:solidFill>
                            <a:srgbClr val="FF0000"/>
                          </a:solidFill>
                          <a:latin typeface="Consolas" panose="020B0609020204030204" pitchFamily="49" charset="0"/>
                        </a:rPr>
                        <a:t>/{id}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err="1">
                          <a:solidFill>
                            <a:schemeClr val="tx1"/>
                          </a:solidFill>
                          <a:latin typeface="Consolas" panose="020B0609020204030204" pitchFamily="49" charset="0"/>
                        </a:rPr>
                        <a:t>package_show</a:t>
                      </a:r>
                      <a:r>
                        <a:rPr lang="en-US" sz="1400" b="0" dirty="0">
                          <a:solidFill>
                            <a:schemeClr val="tx1"/>
                          </a:solidFill>
                          <a:latin typeface="Consolas" panose="020B0609020204030204" pitchFamily="49" charset="0"/>
                        </a:rPr>
                        <a:t>()</a:t>
                      </a:r>
                    </a:p>
                  </a:txBody>
                  <a:tcPr/>
                </a:tc>
                <a:extLst>
                  <a:ext uri="{0D108BD9-81ED-4DB2-BD59-A6C34878D82A}">
                    <a16:rowId xmlns:a16="http://schemas.microsoft.com/office/drawing/2014/main" val="3202108590"/>
                  </a:ext>
                </a:extLst>
              </a:tr>
              <a:tr h="370840">
                <a:tc>
                  <a:txBody>
                    <a:bodyPr/>
                    <a:lstStyle/>
                    <a:p>
                      <a:r>
                        <a:rPr lang="en-US"/>
                        <a:t>Search for datasets </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a:solidFill>
                            <a:srgbClr val="FF0000"/>
                          </a:solidFill>
                          <a:latin typeface="Consolas" panose="020B0609020204030204" pitchFamily="49" charset="0"/>
                        </a:rPr>
                        <a:t>action/</a:t>
                      </a:r>
                      <a:r>
                        <a:rPr lang="en-US" sz="1400" b="1" err="1">
                          <a:solidFill>
                            <a:srgbClr val="FF0000"/>
                          </a:solidFill>
                          <a:latin typeface="Consolas" panose="020B0609020204030204" pitchFamily="49" charset="0"/>
                        </a:rPr>
                        <a:t>package_search?q</a:t>
                      </a:r>
                      <a:r>
                        <a:rPr lang="en-US" sz="1400" b="1">
                          <a:solidFill>
                            <a:srgbClr val="FF0000"/>
                          </a:solidFill>
                          <a:latin typeface="Consolas" panose="020B0609020204030204" pitchFamily="49" charset="0"/>
                        </a:rPr>
                        <a:t>={something-to-search-for}</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dirty="0" err="1">
                          <a:latin typeface="Consolas" panose="020B0609020204030204" pitchFamily="49" charset="0"/>
                        </a:rPr>
                        <a:t>package_search</a:t>
                      </a:r>
                      <a:r>
                        <a:rPr lang="en-CA" dirty="0">
                          <a:latin typeface="Consolas" panose="020B0609020204030204" pitchFamily="49" charset="0"/>
                        </a:rPr>
                        <a:t>()</a:t>
                      </a:r>
                    </a:p>
                  </a:txBody>
                  <a:tcPr/>
                </a:tc>
                <a:extLst>
                  <a:ext uri="{0D108BD9-81ED-4DB2-BD59-A6C34878D82A}">
                    <a16:rowId xmlns:a16="http://schemas.microsoft.com/office/drawing/2014/main" val="2041339469"/>
                  </a:ext>
                </a:extLst>
              </a:tr>
              <a:tr h="370840">
                <a:tc>
                  <a:txBody>
                    <a:bodyPr/>
                    <a:lstStyle/>
                    <a:p>
                      <a:r>
                        <a:rPr lang="en-US"/>
                        <a:t>Get a list of recently updated datasets </a:t>
                      </a:r>
                      <a:endParaRPr lang="en-CA"/>
                    </a:p>
                  </a:txBody>
                  <a:tcPr/>
                </a:tc>
                <a:tc>
                  <a:txBody>
                    <a:bodyPr/>
                    <a:lstStyle/>
                    <a:p>
                      <a:r>
                        <a:rPr lang="en-US" sz="1400" b="1">
                          <a:solidFill>
                            <a:srgbClr val="FF0000"/>
                          </a:solidFill>
                          <a:latin typeface="Consolas" panose="020B0609020204030204" pitchFamily="49" charset="0"/>
                        </a:rPr>
                        <a:t>action/</a:t>
                      </a:r>
                      <a:r>
                        <a:rPr lang="en-US" sz="1400" b="1" err="1">
                          <a:solidFill>
                            <a:srgbClr val="FF0000"/>
                          </a:solidFill>
                          <a:latin typeface="Consolas" panose="020B0609020204030204" pitchFamily="49" charset="0"/>
                        </a:rPr>
                        <a:t>recently_changed_packages_activity_list</a:t>
                      </a:r>
                      <a:endParaRPr lang="en-CA">
                        <a:latin typeface="Consolas" panose="020B0609020204030204" pitchFamily="49" charset="0"/>
                      </a:endParaRPr>
                    </a:p>
                  </a:txBody>
                  <a:tcPr/>
                </a:tc>
                <a:tc>
                  <a:txBody>
                    <a:bodyPr/>
                    <a:lstStyle/>
                    <a:p>
                      <a:endParaRPr lang="en-CA" dirty="0">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31269063"/>
                  </a:ext>
                </a:extLst>
              </a:tr>
              <a:tr h="370840">
                <a:tc>
                  <a:txBody>
                    <a:bodyPr/>
                    <a:lstStyle/>
                    <a:p>
                      <a:r>
                        <a:rPr lang="en-US"/>
                        <a:t>And more! </a:t>
                      </a:r>
                      <a:endParaRPr lang="en-CA"/>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561893217"/>
                  </a:ext>
                </a:extLst>
              </a:tr>
            </a:tbl>
          </a:graphicData>
        </a:graphic>
      </p:graphicFrame>
    </p:spTree>
    <p:extLst>
      <p:ext uri="{BB962C8B-B14F-4D97-AF65-F5344CB8AC3E}">
        <p14:creationId xmlns:p14="http://schemas.microsoft.com/office/powerpoint/2010/main" val="562111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2" name="Google Shape;242;p17"/>
          <p:cNvSpPr txBox="1">
            <a:spLocks noGrp="1"/>
          </p:cNvSpPr>
          <p:nvPr>
            <p:ph type="sldNum" idx="12"/>
          </p:nvPr>
        </p:nvSpPr>
        <p:spPr>
          <a:xfrm>
            <a:off x="8286750" y="6508751"/>
            <a:ext cx="20574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CA" sz="1200" b="0" i="0" u="none" strike="noStrike" kern="0" cap="none" spc="0" normalizeH="0" baseline="0" noProof="0">
                <a:ln>
                  <a:noFill/>
                </a:ln>
                <a:solidFill>
                  <a:srgbClr val="FFFFFF"/>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FFFFFF"/>
              </a:solidFill>
              <a:effectLst/>
              <a:uLnTx/>
              <a:uFillTx/>
              <a:latin typeface="Calibri"/>
              <a:cs typeface="Calibri"/>
              <a:sym typeface="Calibri"/>
            </a:endParaRPr>
          </a:p>
        </p:txBody>
      </p:sp>
      <p:sp>
        <p:nvSpPr>
          <p:cNvPr id="3" name="Title 2">
            <a:extLst>
              <a:ext uri="{FF2B5EF4-FFF2-40B4-BE49-F238E27FC236}">
                <a16:creationId xmlns:a16="http://schemas.microsoft.com/office/drawing/2014/main" id="{60A6DBC8-6E80-4825-8499-506EA99800A7}"/>
              </a:ext>
            </a:extLst>
          </p:cNvPr>
          <p:cNvSpPr>
            <a:spLocks noGrp="1"/>
          </p:cNvSpPr>
          <p:nvPr>
            <p:ph type="title"/>
          </p:nvPr>
        </p:nvSpPr>
        <p:spPr/>
        <p:txBody>
          <a:bodyPr/>
          <a:lstStyle/>
          <a:p>
            <a:r>
              <a:rPr lang="en-US" b="1" dirty="0"/>
              <a:t>Example Use Case</a:t>
            </a:r>
            <a:endParaRPr lang="en-CA" b="1" dirty="0"/>
          </a:p>
        </p:txBody>
      </p:sp>
      <p:sp>
        <p:nvSpPr>
          <p:cNvPr id="7" name="Content Placeholder 2">
            <a:extLst>
              <a:ext uri="{FF2B5EF4-FFF2-40B4-BE49-F238E27FC236}">
                <a16:creationId xmlns:a16="http://schemas.microsoft.com/office/drawing/2014/main" id="{61DFDC5F-8D04-48A9-8108-F0A246878653}"/>
              </a:ext>
            </a:extLst>
          </p:cNvPr>
          <p:cNvSpPr txBox="1">
            <a:spLocks/>
          </p:cNvSpPr>
          <p:nvPr/>
        </p:nvSpPr>
        <p:spPr>
          <a:xfrm>
            <a:off x="722858" y="1439695"/>
            <a:ext cx="11227904" cy="21765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2800" b="0" i="0" u="none" strike="noStrike" kern="0" cap="none" spc="0" normalizeH="0" baseline="0" noProof="0" dirty="0">
                <a:ln>
                  <a:noFill/>
                </a:ln>
                <a:solidFill>
                  <a:srgbClr val="000000"/>
                </a:solidFill>
                <a:effectLst/>
                <a:uLnTx/>
                <a:uFillTx/>
                <a:latin typeface="Calibri"/>
                <a:cs typeface="Calibri"/>
                <a:sym typeface="Calibri"/>
              </a:rPr>
              <a:t>What datasets relating to COVID-19 are available on the portal?</a:t>
            </a: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sym typeface="Calibri"/>
              </a:rPr>
              <a:t>Web Browser: </a:t>
            </a:r>
            <a:r>
              <a:rPr kumimoji="0" lang="en-CA" sz="2000" b="0" i="0" u="none" strike="noStrike" kern="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sym typeface="Calibri"/>
                <a:hlinkClick r:id="rId4"/>
              </a:rPr>
              <a:t>https://open.canada.ca/data/</a:t>
            </a:r>
            <a:r>
              <a:rPr kumimoji="0" lang="en-CA" sz="2000" b="0" i="0" u="none" strike="noStrike" kern="0" cap="none" spc="0" normalizeH="0" baseline="0" noProof="0" dirty="0" err="1">
                <a:ln>
                  <a:noFill/>
                </a:ln>
                <a:solidFill>
                  <a:srgbClr val="000000"/>
                </a:solidFill>
                <a:effectLst/>
                <a:uLnTx/>
                <a:uFillTx/>
                <a:latin typeface="Calibri Light" panose="020F0302020204030204" pitchFamily="34" charset="0"/>
                <a:cs typeface="Calibri Light" panose="020F0302020204030204" pitchFamily="34" charset="0"/>
                <a:sym typeface="Calibri"/>
                <a:hlinkClick r:id="rId4"/>
              </a:rPr>
              <a:t>api</a:t>
            </a:r>
            <a:r>
              <a:rPr kumimoji="0" lang="en-CA" sz="2000" b="0" i="0" u="none" strike="noStrike" kern="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sym typeface="Calibri"/>
                <a:hlinkClick r:id="rId4"/>
              </a:rPr>
              <a:t>/action/</a:t>
            </a:r>
            <a:r>
              <a:rPr kumimoji="0" lang="en-CA" sz="2000" b="0" i="0" u="none" strike="noStrike" kern="0" cap="none" spc="0" normalizeH="0" baseline="0" noProof="0" dirty="0" err="1">
                <a:ln>
                  <a:noFill/>
                </a:ln>
                <a:solidFill>
                  <a:srgbClr val="000000"/>
                </a:solidFill>
                <a:effectLst/>
                <a:uLnTx/>
                <a:uFillTx/>
                <a:latin typeface="Calibri Light" panose="020F0302020204030204" pitchFamily="34" charset="0"/>
                <a:cs typeface="Calibri Light" panose="020F0302020204030204" pitchFamily="34" charset="0"/>
                <a:sym typeface="Calibri"/>
                <a:hlinkClick r:id="rId4"/>
              </a:rPr>
              <a:t>package_search?q</a:t>
            </a:r>
            <a:r>
              <a:rPr kumimoji="0" lang="en-CA" sz="2000" b="0" i="0" u="none" strike="noStrike" kern="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sym typeface="Calibri"/>
                <a:hlinkClick r:id="rId4"/>
              </a:rPr>
              <a:t>="COVID“</a:t>
            </a:r>
            <a:endParaRPr kumimoji="0" lang="en-US" sz="2000" b="0" i="0" u="none" strike="noStrike" kern="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sym typeface="Calibri"/>
              </a:rPr>
              <a:t>Batch: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curl --verbose https://open.canada.ca/data/</a:t>
            </a:r>
            <a:r>
              <a:rPr kumimoji="0" lang="en-US" sz="1600" b="0" i="0" u="none" strike="noStrike" kern="0" cap="none" spc="0" normalizeH="0" baseline="0" noProof="0" dirty="0" err="1">
                <a:ln>
                  <a:noFill/>
                </a:ln>
                <a:solidFill>
                  <a:srgbClr val="FF0000"/>
                </a:solidFill>
                <a:effectLst/>
                <a:uLnTx/>
                <a:uFillTx/>
                <a:latin typeface="Consolas" panose="020B0609020204030204" pitchFamily="49" charset="0"/>
                <a:cs typeface="Calibri"/>
                <a:sym typeface="Calibri"/>
              </a:rPr>
              <a:t>api</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/action/</a:t>
            </a:r>
            <a:r>
              <a:rPr kumimoji="0" lang="en-US" sz="1600" b="0" i="0" u="none" strike="noStrike" kern="0" cap="none" spc="0" normalizeH="0" baseline="0" noProof="0" dirty="0" err="1">
                <a:ln>
                  <a:noFill/>
                </a:ln>
                <a:solidFill>
                  <a:srgbClr val="FF0000"/>
                </a:solidFill>
                <a:effectLst/>
                <a:uLnTx/>
                <a:uFillTx/>
                <a:latin typeface="Consolas" panose="020B0609020204030204" pitchFamily="49" charset="0"/>
                <a:cs typeface="Calibri"/>
                <a:sym typeface="Calibri"/>
              </a:rPr>
              <a:t>package_search?q</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=“COVID”</a:t>
            </a: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r>
              <a:rPr lang="en-US" sz="2000" kern="0" dirty="0" err="1">
                <a:solidFill>
                  <a:schemeClr val="tx1"/>
                </a:solidFill>
                <a:latin typeface="Calibri Light" panose="020F0302020204030204" pitchFamily="34" charset="0"/>
                <a:cs typeface="Calibri Light" panose="020F0302020204030204" pitchFamily="34" charset="0"/>
              </a:rPr>
              <a:t>ckanr</a:t>
            </a:r>
            <a:r>
              <a:rPr lang="en-US" sz="2000" kern="0" dirty="0">
                <a:solidFill>
                  <a:schemeClr val="tx1"/>
                </a:solidFill>
                <a:latin typeface="Calibri Light" panose="020F0302020204030204" pitchFamily="34" charset="0"/>
                <a:cs typeface="Calibri Light" panose="020F0302020204030204" pitchFamily="34" charset="0"/>
              </a:rPr>
              <a:t>: </a:t>
            </a:r>
            <a:r>
              <a:rPr lang="en-US" sz="2000" kern="0" dirty="0" err="1">
                <a:solidFill>
                  <a:schemeClr val="tx1"/>
                </a:solidFill>
                <a:latin typeface="Calibri Light" panose="020F0302020204030204" pitchFamily="34" charset="0"/>
                <a:cs typeface="Calibri Light" panose="020F0302020204030204" pitchFamily="34" charset="0"/>
              </a:rPr>
              <a:t>package_search</a:t>
            </a:r>
            <a:r>
              <a:rPr lang="en-US" sz="2000" kern="0" dirty="0">
                <a:solidFill>
                  <a:schemeClr val="tx1"/>
                </a:solidFill>
                <a:latin typeface="Calibri Light" panose="020F0302020204030204" pitchFamily="34" charset="0"/>
                <a:cs typeface="Calibri Light" panose="020F0302020204030204" pitchFamily="34" charset="0"/>
              </a:rPr>
              <a:t>(q=“COVID”)</a:t>
            </a:r>
            <a:endParaRPr kumimoji="0" lang="en-US" sz="2000" b="0" i="0" u="none" strike="noStrike" kern="0" cap="none" spc="0" normalizeH="0" baseline="0" noProof="0" dirty="0">
              <a:ln>
                <a:noFill/>
              </a:ln>
              <a:solidFill>
                <a:schemeClr val="tx1"/>
              </a:solidFill>
              <a:effectLst/>
              <a:uLnTx/>
              <a:uFillTx/>
              <a:latin typeface="Calibri Light" panose="020F0302020204030204" pitchFamily="34" charset="0"/>
              <a:cs typeface="Calibri Light" panose="020F0302020204030204" pitchFamily="34" charset="0"/>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 </a:t>
            </a:r>
          </a:p>
        </p:txBody>
      </p:sp>
    </p:spTree>
    <p:extLst>
      <p:ext uri="{BB962C8B-B14F-4D97-AF65-F5344CB8AC3E}">
        <p14:creationId xmlns:p14="http://schemas.microsoft.com/office/powerpoint/2010/main" val="363867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2" name="Google Shape;242;p17"/>
          <p:cNvSpPr txBox="1">
            <a:spLocks noGrp="1"/>
          </p:cNvSpPr>
          <p:nvPr>
            <p:ph type="sldNum" idx="12"/>
          </p:nvPr>
        </p:nvSpPr>
        <p:spPr>
          <a:xfrm>
            <a:off x="8286750" y="6508751"/>
            <a:ext cx="20574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CA" sz="1200" b="0" i="0" u="none" strike="noStrike" kern="0" cap="none" spc="0" normalizeH="0" baseline="0" noProof="0">
                <a:ln>
                  <a:noFill/>
                </a:ln>
                <a:solidFill>
                  <a:srgbClr val="FFFFFF"/>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a:t>
            </a:fld>
            <a:endParaRPr kumimoji="0" sz="1200" b="0" i="0" u="none" strike="noStrike" kern="0" cap="none" spc="0" normalizeH="0" baseline="0" noProof="0">
              <a:ln>
                <a:noFill/>
              </a:ln>
              <a:solidFill>
                <a:srgbClr val="FFFFFF"/>
              </a:solidFill>
              <a:effectLst/>
              <a:uLnTx/>
              <a:uFillTx/>
              <a:latin typeface="Calibri"/>
              <a:cs typeface="Calibri"/>
              <a:sym typeface="Calibri"/>
            </a:endParaRPr>
          </a:p>
        </p:txBody>
      </p:sp>
      <p:sp>
        <p:nvSpPr>
          <p:cNvPr id="3" name="Title 2">
            <a:extLst>
              <a:ext uri="{FF2B5EF4-FFF2-40B4-BE49-F238E27FC236}">
                <a16:creationId xmlns:a16="http://schemas.microsoft.com/office/drawing/2014/main" id="{60A6DBC8-6E80-4825-8499-506EA99800A7}"/>
              </a:ext>
            </a:extLst>
          </p:cNvPr>
          <p:cNvSpPr>
            <a:spLocks noGrp="1"/>
          </p:cNvSpPr>
          <p:nvPr>
            <p:ph type="title"/>
          </p:nvPr>
        </p:nvSpPr>
        <p:spPr>
          <a:xfrm>
            <a:off x="838200" y="158508"/>
            <a:ext cx="10515600" cy="1325563"/>
          </a:xfrm>
        </p:spPr>
        <p:txBody>
          <a:bodyPr/>
          <a:lstStyle/>
          <a:p>
            <a:r>
              <a:rPr lang="en-US" b="1" dirty="0"/>
              <a:t>GitHub Actions</a:t>
            </a:r>
            <a:endParaRPr lang="en-CA" b="1" dirty="0"/>
          </a:p>
        </p:txBody>
      </p:sp>
      <p:sp>
        <p:nvSpPr>
          <p:cNvPr id="7" name="Content Placeholder 2">
            <a:extLst>
              <a:ext uri="{FF2B5EF4-FFF2-40B4-BE49-F238E27FC236}">
                <a16:creationId xmlns:a16="http://schemas.microsoft.com/office/drawing/2014/main" id="{61DFDC5F-8D04-48A9-8108-F0A246878653}"/>
              </a:ext>
            </a:extLst>
          </p:cNvPr>
          <p:cNvSpPr txBox="1">
            <a:spLocks/>
          </p:cNvSpPr>
          <p:nvPr/>
        </p:nvSpPr>
        <p:spPr>
          <a:xfrm>
            <a:off x="-574007" y="1484071"/>
            <a:ext cx="5373142" cy="21765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087438" indent="-285750">
              <a:buClr>
                <a:srgbClr val="000000"/>
              </a:buClr>
              <a:defRPr/>
            </a:pPr>
            <a:r>
              <a:rPr lang="en-US" sz="1800" b="0" i="0" dirty="0">
                <a:solidFill>
                  <a:srgbClr val="292929"/>
                </a:solidFill>
                <a:effectLst/>
                <a:latin typeface="Calibri" panose="020F0502020204030204" pitchFamily="34" charset="0"/>
                <a:cs typeface="Calibri" panose="020F0502020204030204" pitchFamily="34" charset="0"/>
              </a:rPr>
              <a:t>GitHub Actions make it easy to automate all your software workflows. </a:t>
            </a:r>
            <a:r>
              <a:rPr lang="en-US" sz="1800" b="0" i="0" dirty="0" err="1">
                <a:solidFill>
                  <a:srgbClr val="292929"/>
                </a:solidFill>
                <a:effectLst/>
                <a:latin typeface="Calibri" panose="020F0502020204030204" pitchFamily="34" charset="0"/>
                <a:cs typeface="Calibri" panose="020F0502020204030204" pitchFamily="34" charset="0"/>
              </a:rPr>
              <a:t>Github</a:t>
            </a:r>
            <a:r>
              <a:rPr lang="en-US" sz="1800" b="0" i="0" dirty="0">
                <a:solidFill>
                  <a:srgbClr val="292929"/>
                </a:solidFill>
                <a:effectLst/>
                <a:latin typeface="Calibri" panose="020F0502020204030204" pitchFamily="34" charset="0"/>
                <a:cs typeface="Calibri" panose="020F0502020204030204" pitchFamily="34" charset="0"/>
              </a:rPr>
              <a:t> Actions let you build, test, and deploy your code right from GitHub. You can also assign code reviews, manage branches, and triage issues the way you want with actions.</a:t>
            </a:r>
          </a:p>
          <a:p>
            <a:pPr marL="801688" indent="0">
              <a:buClr>
                <a:srgbClr val="000000"/>
              </a:buClr>
              <a:buNone/>
              <a:defRPr/>
            </a:pPr>
            <a:endParaRPr lang="en-US" sz="1800" b="0" i="0" dirty="0">
              <a:solidFill>
                <a:srgbClr val="292929"/>
              </a:solidFill>
              <a:effectLst/>
              <a:latin typeface="Calibri" panose="020F0502020204030204" pitchFamily="34" charset="0"/>
              <a:cs typeface="Calibri" panose="020F0502020204030204" pitchFamily="34" charset="0"/>
            </a:endParaRPr>
          </a:p>
          <a:p>
            <a:pPr marL="1087438" indent="-285750">
              <a:buClr>
                <a:srgbClr val="000000"/>
              </a:buClr>
              <a:defRPr/>
            </a:pPr>
            <a:r>
              <a:rPr lang="en-US" sz="1800" b="0" i="0" dirty="0">
                <a:solidFill>
                  <a:srgbClr val="292929"/>
                </a:solidFill>
                <a:effectLst/>
                <a:latin typeface="Calibri" panose="020F0502020204030204" pitchFamily="34" charset="0"/>
                <a:cs typeface="Calibri" panose="020F0502020204030204" pitchFamily="34" charset="0"/>
              </a:rPr>
              <a:t>Whether you want to build a container, deploy a web service, or automate welcoming a new user to your open-source project — there’s an automated action for that.</a:t>
            </a:r>
            <a:endParaRPr kumimoji="0" lang="en-US" sz="1800" b="0" i="0" u="none" strike="noStrike" kern="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lang="en-US" sz="1600" kern="0" dirty="0">
              <a:solidFill>
                <a:srgbClr val="FF0000"/>
              </a:solidFill>
              <a:latin typeface="Consolas" panose="020B0609020204030204" pitchFamily="49" charset="0"/>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 </a:t>
            </a:r>
          </a:p>
        </p:txBody>
      </p:sp>
      <p:sp>
        <p:nvSpPr>
          <p:cNvPr id="5" name="Content Placeholder 2">
            <a:extLst>
              <a:ext uri="{FF2B5EF4-FFF2-40B4-BE49-F238E27FC236}">
                <a16:creationId xmlns:a16="http://schemas.microsoft.com/office/drawing/2014/main" id="{977E091E-205A-4C66-9878-7B0A15CEEEF0}"/>
              </a:ext>
            </a:extLst>
          </p:cNvPr>
          <p:cNvSpPr txBox="1">
            <a:spLocks/>
          </p:cNvSpPr>
          <p:nvPr/>
        </p:nvSpPr>
        <p:spPr>
          <a:xfrm>
            <a:off x="-835269" y="5073160"/>
            <a:ext cx="8766481" cy="4268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1688" indent="0">
              <a:buClr>
                <a:srgbClr val="000000"/>
              </a:buClr>
              <a:buNone/>
              <a:defRPr/>
            </a:pPr>
            <a:r>
              <a:rPr kumimoji="0" lang="en-US" sz="16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Calibri"/>
              </a:rPr>
              <a:t>From: </a:t>
            </a:r>
            <a:r>
              <a:rPr kumimoji="0" lang="en-US" sz="16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Calibri"/>
                <a:hlinkClick r:id="rId4"/>
              </a:rPr>
              <a:t>https://betterprogramming.pub/github-actions-the-what-why-and-how-3868d5a86292</a:t>
            </a:r>
            <a:endParaRPr kumimoji="0" lang="en-US" sz="16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Calibri"/>
            </a:endParaRPr>
          </a:p>
          <a:p>
            <a:pPr marL="801688" indent="0">
              <a:buClr>
                <a:srgbClr val="000000"/>
              </a:buClr>
              <a:buNone/>
              <a:defRPr/>
            </a:pPr>
            <a:endParaRPr kumimoji="0" lang="en-US" sz="16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lang="en-US" sz="1600" kern="0" dirty="0">
              <a:solidFill>
                <a:srgbClr val="FF0000"/>
              </a:solidFill>
              <a:latin typeface="Consolas" panose="020B0609020204030204" pitchFamily="49" charset="0"/>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 </a:t>
            </a:r>
          </a:p>
        </p:txBody>
      </p:sp>
      <p:pic>
        <p:nvPicPr>
          <p:cNvPr id="13" name="Picture 12" descr="Text, chat or text message&#10;&#10;Description automatically generated with medium confidence">
            <a:extLst>
              <a:ext uri="{FF2B5EF4-FFF2-40B4-BE49-F238E27FC236}">
                <a16:creationId xmlns:a16="http://schemas.microsoft.com/office/drawing/2014/main" id="{5F8FC44F-9133-4A60-850E-BA2E1EF4D0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566" y="961193"/>
            <a:ext cx="4027584" cy="3870869"/>
          </a:xfrm>
          <a:prstGeom prst="rect">
            <a:avLst/>
          </a:prstGeom>
        </p:spPr>
      </p:pic>
    </p:spTree>
    <p:extLst>
      <p:ext uri="{BB962C8B-B14F-4D97-AF65-F5344CB8AC3E}">
        <p14:creationId xmlns:p14="http://schemas.microsoft.com/office/powerpoint/2010/main" val="52700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pic>
        <p:nvPicPr>
          <p:cNvPr id="9" name="Picture 8">
            <a:extLst>
              <a:ext uri="{FF2B5EF4-FFF2-40B4-BE49-F238E27FC236}">
                <a16:creationId xmlns:a16="http://schemas.microsoft.com/office/drawing/2014/main" id="{845EAB1E-9F56-48DE-B31F-354377FA9FA9}"/>
              </a:ext>
            </a:extLst>
          </p:cNvPr>
          <p:cNvPicPr>
            <a:picLocks noChangeAspect="1"/>
          </p:cNvPicPr>
          <p:nvPr/>
        </p:nvPicPr>
        <p:blipFill>
          <a:blip r:embed="rId4"/>
          <a:stretch>
            <a:fillRect/>
          </a:stretch>
        </p:blipFill>
        <p:spPr>
          <a:xfrm>
            <a:off x="0" y="667983"/>
            <a:ext cx="9496908" cy="6190017"/>
          </a:xfrm>
          <a:prstGeom prst="rect">
            <a:avLst/>
          </a:prstGeom>
        </p:spPr>
      </p:pic>
      <p:sp>
        <p:nvSpPr>
          <p:cNvPr id="242" name="Google Shape;242;p17"/>
          <p:cNvSpPr txBox="1">
            <a:spLocks noGrp="1"/>
          </p:cNvSpPr>
          <p:nvPr>
            <p:ph type="sldNum" idx="12"/>
          </p:nvPr>
        </p:nvSpPr>
        <p:spPr>
          <a:xfrm>
            <a:off x="8286750" y="6508751"/>
            <a:ext cx="2057400" cy="3651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CA" sz="1200" b="0" i="0" u="none" strike="noStrike" kern="0" cap="none" spc="0" normalizeH="0" baseline="0" noProof="0">
                <a:ln>
                  <a:noFill/>
                </a:ln>
                <a:solidFill>
                  <a:srgbClr val="FFFFFF"/>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7</a:t>
            </a:fld>
            <a:endParaRPr kumimoji="0" sz="1200" b="0" i="0" u="none" strike="noStrike" kern="0" cap="none" spc="0" normalizeH="0" baseline="0" noProof="0">
              <a:ln>
                <a:noFill/>
              </a:ln>
              <a:solidFill>
                <a:srgbClr val="FFFFFF"/>
              </a:solidFill>
              <a:effectLst/>
              <a:uLnTx/>
              <a:uFillTx/>
              <a:latin typeface="Calibri"/>
              <a:cs typeface="Calibri"/>
              <a:sym typeface="Calibri"/>
            </a:endParaRPr>
          </a:p>
        </p:txBody>
      </p:sp>
      <p:sp>
        <p:nvSpPr>
          <p:cNvPr id="3" name="Title 2">
            <a:extLst>
              <a:ext uri="{FF2B5EF4-FFF2-40B4-BE49-F238E27FC236}">
                <a16:creationId xmlns:a16="http://schemas.microsoft.com/office/drawing/2014/main" id="{60A6DBC8-6E80-4825-8499-506EA99800A7}"/>
              </a:ext>
            </a:extLst>
          </p:cNvPr>
          <p:cNvSpPr>
            <a:spLocks noGrp="1"/>
          </p:cNvSpPr>
          <p:nvPr>
            <p:ph type="title"/>
          </p:nvPr>
        </p:nvSpPr>
        <p:spPr>
          <a:xfrm>
            <a:off x="23545" y="-72522"/>
            <a:ext cx="9024068" cy="740505"/>
          </a:xfrm>
        </p:spPr>
        <p:txBody>
          <a:bodyPr/>
          <a:lstStyle/>
          <a:p>
            <a:r>
              <a:rPr lang="en-US" b="1" dirty="0"/>
              <a:t>Running an R Script in GitHub Actions</a:t>
            </a:r>
            <a:endParaRPr lang="en-CA" b="1" dirty="0"/>
          </a:p>
        </p:txBody>
      </p:sp>
      <p:sp>
        <p:nvSpPr>
          <p:cNvPr id="7" name="Content Placeholder 2">
            <a:extLst>
              <a:ext uri="{FF2B5EF4-FFF2-40B4-BE49-F238E27FC236}">
                <a16:creationId xmlns:a16="http://schemas.microsoft.com/office/drawing/2014/main" id="{61DFDC5F-8D04-48A9-8108-F0A246878653}"/>
              </a:ext>
            </a:extLst>
          </p:cNvPr>
          <p:cNvSpPr txBox="1">
            <a:spLocks/>
          </p:cNvSpPr>
          <p:nvPr/>
        </p:nvSpPr>
        <p:spPr>
          <a:xfrm>
            <a:off x="-748133" y="1325643"/>
            <a:ext cx="11227904" cy="21765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1688" indent="0">
              <a:buClr>
                <a:srgbClr val="000000"/>
              </a:buClr>
              <a:buNone/>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lang="en-US" sz="1600" kern="0" dirty="0">
              <a:solidFill>
                <a:srgbClr val="FF0000"/>
              </a:solidFill>
              <a:latin typeface="Consolas" panose="020B0609020204030204" pitchFamily="49" charset="0"/>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1027113" marR="0" lvl="0" indent="-225425" algn="l" defTabSz="914400" rtl="0" eaLnBrk="1" fontAlgn="auto" latinLnBrk="0" hangingPunct="1">
              <a:lnSpc>
                <a:spcPct val="90000"/>
              </a:lnSpc>
              <a:spcBef>
                <a:spcPts val="1000"/>
              </a:spcBef>
              <a:spcAft>
                <a:spcPts val="0"/>
              </a:spcAft>
              <a:buClr>
                <a:srgbClr val="000000"/>
              </a:buClr>
              <a:buSzPts val="1800"/>
              <a:buFont typeface="Arial"/>
              <a:buChar char="•"/>
              <a:tabLst/>
              <a:defRPr/>
            </a:pPr>
            <a:endPar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endParaRPr>
          </a:p>
          <a:p>
            <a:pPr marL="801688" marR="0" lvl="0" indent="0" algn="l" defTabSz="914400" rtl="0" eaLnBrk="1" fontAlgn="auto" latinLnBrk="0" hangingPunct="1">
              <a:lnSpc>
                <a:spcPct val="90000"/>
              </a:lnSpc>
              <a:spcBef>
                <a:spcPts val="1000"/>
              </a:spcBef>
              <a:spcAft>
                <a:spcPts val="0"/>
              </a:spcAft>
              <a:buClr>
                <a:srgbClr val="000000"/>
              </a:buClr>
              <a:buSzPts val="1800"/>
              <a:buFont typeface="Arial"/>
              <a:buNone/>
              <a:tabLst/>
              <a:defRPr/>
            </a:pPr>
            <a:r>
              <a:rPr kumimoji="0" lang="en-US" sz="1600" b="0" i="0" u="none" strike="noStrike" kern="0" cap="none" spc="0" normalizeH="0" baseline="0" noProof="0" dirty="0">
                <a:ln>
                  <a:noFill/>
                </a:ln>
                <a:solidFill>
                  <a:srgbClr val="FF0000"/>
                </a:solidFill>
                <a:effectLst/>
                <a:uLnTx/>
                <a:uFillTx/>
                <a:latin typeface="Consolas" panose="020B0609020204030204" pitchFamily="49" charset="0"/>
                <a:cs typeface="Calibri"/>
                <a:sym typeface="Calibri"/>
              </a:rPr>
              <a:t> </a:t>
            </a:r>
          </a:p>
        </p:txBody>
      </p:sp>
      <p:sp>
        <p:nvSpPr>
          <p:cNvPr id="5" name="Rectangle 4">
            <a:extLst>
              <a:ext uri="{FF2B5EF4-FFF2-40B4-BE49-F238E27FC236}">
                <a16:creationId xmlns:a16="http://schemas.microsoft.com/office/drawing/2014/main" id="{30D92CF7-0F04-4C18-8985-BC21D3050AFA}"/>
              </a:ext>
            </a:extLst>
          </p:cNvPr>
          <p:cNvSpPr/>
          <p:nvPr/>
        </p:nvSpPr>
        <p:spPr>
          <a:xfrm>
            <a:off x="942230" y="4817010"/>
            <a:ext cx="1824824" cy="5103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DF2EEE4-5EEC-453E-9CD1-50465FF8F027}"/>
              </a:ext>
            </a:extLst>
          </p:cNvPr>
          <p:cNvSpPr/>
          <p:nvPr/>
        </p:nvSpPr>
        <p:spPr>
          <a:xfrm>
            <a:off x="942229" y="5327374"/>
            <a:ext cx="2612003" cy="1181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AF530457-907B-447F-8A15-84523D6EB191}"/>
              </a:ext>
            </a:extLst>
          </p:cNvPr>
          <p:cNvSpPr txBox="1"/>
          <p:nvPr/>
        </p:nvSpPr>
        <p:spPr>
          <a:xfrm>
            <a:off x="2846188" y="4845623"/>
            <a:ext cx="4039263" cy="369332"/>
          </a:xfrm>
          <a:prstGeom prst="rect">
            <a:avLst/>
          </a:prstGeom>
          <a:noFill/>
        </p:spPr>
        <p:txBody>
          <a:bodyPr wrap="square" rtlCol="0">
            <a:spAutoFit/>
          </a:bodyPr>
          <a:lstStyle/>
          <a:p>
            <a:r>
              <a:rPr lang="en-CA" dirty="0"/>
              <a:t>r-lib setup-r will setup your container</a:t>
            </a:r>
          </a:p>
        </p:txBody>
      </p:sp>
      <p:sp>
        <p:nvSpPr>
          <p:cNvPr id="10" name="TextBox 9">
            <a:extLst>
              <a:ext uri="{FF2B5EF4-FFF2-40B4-BE49-F238E27FC236}">
                <a16:creationId xmlns:a16="http://schemas.microsoft.com/office/drawing/2014/main" id="{6AB7B6F8-0CFD-4105-BD13-3CED46CAB4D7}"/>
              </a:ext>
            </a:extLst>
          </p:cNvPr>
          <p:cNvSpPr txBox="1"/>
          <p:nvPr/>
        </p:nvSpPr>
        <p:spPr>
          <a:xfrm>
            <a:off x="3533429" y="5298602"/>
            <a:ext cx="4039263" cy="1200329"/>
          </a:xfrm>
          <a:prstGeom prst="rect">
            <a:avLst/>
          </a:prstGeom>
          <a:noFill/>
        </p:spPr>
        <p:txBody>
          <a:bodyPr wrap="square" rtlCol="0">
            <a:spAutoFit/>
          </a:bodyPr>
          <a:lstStyle/>
          <a:p>
            <a:r>
              <a:rPr lang="en-CA" dirty="0"/>
              <a:t>Then </a:t>
            </a:r>
            <a:r>
              <a:rPr lang="en-CA" dirty="0" err="1"/>
              <a:t>Rscript</a:t>
            </a:r>
            <a:r>
              <a:rPr lang="en-CA" dirty="0"/>
              <a:t> is the script to run,</a:t>
            </a:r>
          </a:p>
          <a:p>
            <a:r>
              <a:rPr lang="en-CA" dirty="0"/>
              <a:t>git . add</a:t>
            </a:r>
          </a:p>
          <a:p>
            <a:r>
              <a:rPr lang="en-CA" dirty="0"/>
              <a:t>git commit</a:t>
            </a:r>
          </a:p>
          <a:p>
            <a:r>
              <a:rPr lang="en-CA" dirty="0"/>
              <a:t>git push</a:t>
            </a:r>
          </a:p>
        </p:txBody>
      </p:sp>
      <p:cxnSp>
        <p:nvCxnSpPr>
          <p:cNvPr id="4" name="Straight Arrow Connector 3">
            <a:extLst>
              <a:ext uri="{FF2B5EF4-FFF2-40B4-BE49-F238E27FC236}">
                <a16:creationId xmlns:a16="http://schemas.microsoft.com/office/drawing/2014/main" id="{B17B6397-E0B7-4298-9C80-BF556ADC613C}"/>
              </a:ext>
            </a:extLst>
          </p:cNvPr>
          <p:cNvCxnSpPr>
            <a:cxnSpLocks/>
          </p:cNvCxnSpPr>
          <p:nvPr/>
        </p:nvCxnSpPr>
        <p:spPr>
          <a:xfrm flipV="1">
            <a:off x="1622066" y="4540195"/>
            <a:ext cx="1335819" cy="10336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4826E2E9-A4BD-4E80-BDA4-954C2FE29AB8}"/>
              </a:ext>
            </a:extLst>
          </p:cNvPr>
          <p:cNvSpPr txBox="1"/>
          <p:nvPr/>
        </p:nvSpPr>
        <p:spPr>
          <a:xfrm>
            <a:off x="2957885" y="4219839"/>
            <a:ext cx="9414345" cy="646331"/>
          </a:xfrm>
          <a:prstGeom prst="rect">
            <a:avLst/>
          </a:prstGeom>
          <a:noFill/>
        </p:spPr>
        <p:txBody>
          <a:bodyPr wrap="square" rtlCol="0">
            <a:spAutoFit/>
          </a:bodyPr>
          <a:lstStyle/>
          <a:p>
            <a:r>
              <a:rPr lang="en-CA" dirty="0"/>
              <a:t>Good to echo $PWD on 1</a:t>
            </a:r>
            <a:r>
              <a:rPr lang="en-CA" baseline="30000" dirty="0"/>
              <a:t>st</a:t>
            </a:r>
            <a:r>
              <a:rPr lang="en-CA" dirty="0"/>
              <a:t> run – then you can modify the </a:t>
            </a:r>
            <a:r>
              <a:rPr lang="en-CA" dirty="0" err="1"/>
              <a:t>Rscript</a:t>
            </a:r>
            <a:r>
              <a:rPr lang="en-CA" dirty="0"/>
              <a:t> to refer to files within the repo</a:t>
            </a:r>
          </a:p>
        </p:txBody>
      </p:sp>
      <p:cxnSp>
        <p:nvCxnSpPr>
          <p:cNvPr id="14" name="Straight Arrow Connector 13">
            <a:extLst>
              <a:ext uri="{FF2B5EF4-FFF2-40B4-BE49-F238E27FC236}">
                <a16:creationId xmlns:a16="http://schemas.microsoft.com/office/drawing/2014/main" id="{607CAAC2-6895-40E4-806D-89486BBDF666}"/>
              </a:ext>
            </a:extLst>
          </p:cNvPr>
          <p:cNvCxnSpPr/>
          <p:nvPr/>
        </p:nvCxnSpPr>
        <p:spPr>
          <a:xfrm>
            <a:off x="2092802" y="1840885"/>
            <a:ext cx="75338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E9A1E7C1-1160-42BA-8D53-3A9555B3240C}"/>
              </a:ext>
            </a:extLst>
          </p:cNvPr>
          <p:cNvSpPr txBox="1"/>
          <p:nvPr/>
        </p:nvSpPr>
        <p:spPr>
          <a:xfrm>
            <a:off x="2846188" y="1656219"/>
            <a:ext cx="4317937" cy="369332"/>
          </a:xfrm>
          <a:prstGeom prst="rect">
            <a:avLst/>
          </a:prstGeom>
          <a:noFill/>
        </p:spPr>
        <p:txBody>
          <a:bodyPr wrap="square" rtlCol="0">
            <a:spAutoFit/>
          </a:bodyPr>
          <a:lstStyle/>
          <a:p>
            <a:r>
              <a:rPr lang="en-CA" dirty="0"/>
              <a:t>The workflow is defined in a YAML file</a:t>
            </a:r>
          </a:p>
        </p:txBody>
      </p:sp>
      <p:sp>
        <p:nvSpPr>
          <p:cNvPr id="17" name="Rectangle 16">
            <a:extLst>
              <a:ext uri="{FF2B5EF4-FFF2-40B4-BE49-F238E27FC236}">
                <a16:creationId xmlns:a16="http://schemas.microsoft.com/office/drawing/2014/main" id="{4E6A2DF4-2A9B-4740-A81F-12533194F7F3}"/>
              </a:ext>
            </a:extLst>
          </p:cNvPr>
          <p:cNvSpPr/>
          <p:nvPr/>
        </p:nvSpPr>
        <p:spPr>
          <a:xfrm>
            <a:off x="474356" y="2918635"/>
            <a:ext cx="4026081" cy="747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CEBA07D0-4CCF-4619-B877-AB07AE5C6ED8}"/>
              </a:ext>
            </a:extLst>
          </p:cNvPr>
          <p:cNvSpPr txBox="1"/>
          <p:nvPr/>
        </p:nvSpPr>
        <p:spPr>
          <a:xfrm>
            <a:off x="4500437" y="2921214"/>
            <a:ext cx="6727467" cy="646331"/>
          </a:xfrm>
          <a:prstGeom prst="rect">
            <a:avLst/>
          </a:prstGeom>
          <a:noFill/>
        </p:spPr>
        <p:txBody>
          <a:bodyPr wrap="square" rtlCol="0">
            <a:spAutoFit/>
          </a:bodyPr>
          <a:lstStyle/>
          <a:p>
            <a:r>
              <a:rPr lang="en-CA" dirty="0"/>
              <a:t>On push – runs every time you push to the repo</a:t>
            </a:r>
          </a:p>
          <a:p>
            <a:r>
              <a:rPr lang="en-CA" dirty="0"/>
              <a:t>On schedule – runs on </a:t>
            </a:r>
            <a:r>
              <a:rPr lang="en-CA" dirty="0" err="1"/>
              <a:t>cron</a:t>
            </a:r>
            <a:r>
              <a:rPr lang="en-CA" dirty="0"/>
              <a:t> times</a:t>
            </a:r>
          </a:p>
        </p:txBody>
      </p:sp>
    </p:spTree>
    <p:extLst>
      <p:ext uri="{BB962C8B-B14F-4D97-AF65-F5344CB8AC3E}">
        <p14:creationId xmlns:p14="http://schemas.microsoft.com/office/powerpoint/2010/main" val="1272814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1557</Words>
  <Application>Microsoft Office PowerPoint</Application>
  <PresentationFormat>Widescreen</PresentationFormat>
  <Paragraphs>118</Paragraphs>
  <Slides>7</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Consolas</vt:lpstr>
      <vt:lpstr>Office Theme</vt:lpstr>
      <vt:lpstr>1_Office Theme</vt:lpstr>
      <vt:lpstr>Lunch and Learn Data Science with R</vt:lpstr>
      <vt:lpstr>Using the Open Government Portal API within R</vt:lpstr>
      <vt:lpstr>The CKAN API</vt:lpstr>
      <vt:lpstr>What You Can Do With It</vt:lpstr>
      <vt:lpstr>Example Use Case</vt:lpstr>
      <vt:lpstr>GitHub Actions</vt:lpstr>
      <vt:lpstr>Running an R Script in GitHub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 and Learn Data Science with R</dc:title>
  <dc:creator>Pat</dc:creator>
  <cp:lastModifiedBy>Pat</cp:lastModifiedBy>
  <cp:revision>18</cp:revision>
  <dcterms:created xsi:type="dcterms:W3CDTF">2021-06-24T14:38:24Z</dcterms:created>
  <dcterms:modified xsi:type="dcterms:W3CDTF">2021-06-25T05:47:08Z</dcterms:modified>
</cp:coreProperties>
</file>