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482" r:id="rId3"/>
    <p:sldId id="259" r:id="rId4"/>
    <p:sldId id="492" r:id="rId5"/>
    <p:sldId id="257" r:id="rId6"/>
    <p:sldId id="493"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90976" autoAdjust="0"/>
  </p:normalViewPr>
  <p:slideViewPr>
    <p:cSldViewPr snapToGrid="0">
      <p:cViewPr varScale="1">
        <p:scale>
          <a:sx n="104" d="100"/>
          <a:sy n="104" d="100"/>
        </p:scale>
        <p:origin x="6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9F942-3D9C-40D4-AD28-9D076E4D648F}" type="datetimeFigureOut">
              <a:rPr lang="en-CA" smtClean="0"/>
              <a:t>2021-08-16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120AE-B06F-459C-BFFA-9EE0BB5BE396}" type="slidenum">
              <a:rPr lang="en-CA" smtClean="0"/>
              <a:t>‹#›</a:t>
            </a:fld>
            <a:endParaRPr lang="en-CA"/>
          </a:p>
        </p:txBody>
      </p:sp>
    </p:spTree>
    <p:extLst>
      <p:ext uri="{BB962C8B-B14F-4D97-AF65-F5344CB8AC3E}">
        <p14:creationId xmlns:p14="http://schemas.microsoft.com/office/powerpoint/2010/main" val="385433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
        <p:nvSpPr>
          <p:cNvPr id="84" name="Google Shape;84;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C151-4938-4998-8CA2-56AB0E23F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5D3A2E-089B-4FB2-979A-FCC1A882A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CBBA0D6-F377-4CBD-B6A9-3BE9D2B16614}"/>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5" name="Footer Placeholder 4">
            <a:extLst>
              <a:ext uri="{FF2B5EF4-FFF2-40B4-BE49-F238E27FC236}">
                <a16:creationId xmlns:a16="http://schemas.microsoft.com/office/drawing/2014/main" id="{FE05D18E-3B06-4AEC-AB61-2119040403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A0B0F15-0E08-4519-9EA5-95FDAEE6B1E3}"/>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25954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EDFC-C91B-46BC-A1DB-2AE1BBF3EA5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4B749B-0338-4907-90CD-8CFD175EE7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156C682-C297-4774-AA67-C775087FC7F1}"/>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5" name="Footer Placeholder 4">
            <a:extLst>
              <a:ext uri="{FF2B5EF4-FFF2-40B4-BE49-F238E27FC236}">
                <a16:creationId xmlns:a16="http://schemas.microsoft.com/office/drawing/2014/main" id="{B6FA9457-4FB8-4F8C-AE2C-1C02036273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577D2E-5531-4BA8-BCAB-1E359991750C}"/>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403516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DB115C-7CC5-4F33-943F-DDF5915DD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88BA5C-24E2-475C-A60C-424BD7C9B3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793043-6942-4737-B586-98C8186ECC00}"/>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5" name="Footer Placeholder 4">
            <a:extLst>
              <a:ext uri="{FF2B5EF4-FFF2-40B4-BE49-F238E27FC236}">
                <a16:creationId xmlns:a16="http://schemas.microsoft.com/office/drawing/2014/main" id="{A23787A6-3A65-4429-AA4C-8DAA9D4A75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6F242C-B932-4457-8DA1-DE1D024C1D7B}"/>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386256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19"/>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1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398945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1"/>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2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80245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3230993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3611895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2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1918026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6"/>
        <p:cNvGrpSpPr/>
        <p:nvPr/>
      </p:nvGrpSpPr>
      <p:grpSpPr>
        <a:xfrm>
          <a:off x="0" y="0"/>
          <a:ext cx="0" cy="0"/>
          <a:chOff x="0" y="0"/>
          <a:chExt cx="0" cy="0"/>
        </a:xfrm>
      </p:grpSpPr>
      <p:sp>
        <p:nvSpPr>
          <p:cNvPr id="57" name="Google Shape;57;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6"/>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2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1338370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7"/>
          <p:cNvSpPr>
            <a:spLocks noGrp="1"/>
          </p:cNvSpPr>
          <p:nvPr>
            <p:ph type="pic" idx="2"/>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2833218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0"/>
        <p:cNvGrpSpPr/>
        <p:nvPr/>
      </p:nvGrpSpPr>
      <p:grpSpPr>
        <a:xfrm>
          <a:off x="0" y="0"/>
          <a:ext cx="0" cy="0"/>
          <a:chOff x="0" y="0"/>
          <a:chExt cx="0" cy="0"/>
        </a:xfrm>
      </p:grpSpPr>
      <p:sp>
        <p:nvSpPr>
          <p:cNvPr id="71" name="Google Shape;71;p2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75280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2E1B-23D5-4DB6-8512-7C73A3D9D9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82F349C-BA08-4866-AB6C-879E3AC6A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BA9598C-5489-49D9-A1AA-73F67A5BDF5F}"/>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5" name="Footer Placeholder 4">
            <a:extLst>
              <a:ext uri="{FF2B5EF4-FFF2-40B4-BE49-F238E27FC236}">
                <a16:creationId xmlns:a16="http://schemas.microsoft.com/office/drawing/2014/main" id="{797233D1-66A9-49C1-A64F-88359CC2D4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3130FE-F084-4CB7-AA17-20B4E1B6DB1F}"/>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3606369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6"/>
        <p:cNvGrpSpPr/>
        <p:nvPr/>
      </p:nvGrpSpPr>
      <p:grpSpPr>
        <a:xfrm>
          <a:off x="0" y="0"/>
          <a:ext cx="0" cy="0"/>
          <a:chOff x="0" y="0"/>
          <a:chExt cx="0" cy="0"/>
        </a:xfrm>
      </p:grpSpPr>
      <p:sp>
        <p:nvSpPr>
          <p:cNvPr id="77" name="Google Shape;77;p29"/>
          <p:cNvSpPr txBox="1">
            <a:spLocks noGrp="1"/>
          </p:cNvSpPr>
          <p:nvPr>
            <p:ph type="title"/>
          </p:nvPr>
        </p:nvSpPr>
        <p:spPr>
          <a:xfrm rot="5400000">
            <a:off x="7133430"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9"/>
          <p:cNvSpPr txBox="1">
            <a:spLocks noGrp="1"/>
          </p:cNvSpPr>
          <p:nvPr>
            <p:ph type="body" idx="1"/>
          </p:nvPr>
        </p:nvSpPr>
        <p:spPr>
          <a:xfrm rot="5400000">
            <a:off x="1799430"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12419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3693-9830-41C4-BF88-8CCB3C491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B52A74F-A48E-42B3-B7B7-C1F431A7A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DCF99-9150-4A89-B2C4-ACA8187C1EDC}"/>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5" name="Footer Placeholder 4">
            <a:extLst>
              <a:ext uri="{FF2B5EF4-FFF2-40B4-BE49-F238E27FC236}">
                <a16:creationId xmlns:a16="http://schemas.microsoft.com/office/drawing/2014/main" id="{916C2E44-BD77-488E-B874-AE94783081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DC5EE9-32D2-4B12-9240-8EFC744F17B8}"/>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427698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CEDD-8BB5-4548-9A85-ACE5C6ABAC5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4FFE1FC-B498-4D43-A956-387628DB6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4AD643D-7A30-4F93-819F-F9D584ADE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CFAF370-D80D-4905-B4DD-4F44D8E0041C}"/>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6" name="Footer Placeholder 5">
            <a:extLst>
              <a:ext uri="{FF2B5EF4-FFF2-40B4-BE49-F238E27FC236}">
                <a16:creationId xmlns:a16="http://schemas.microsoft.com/office/drawing/2014/main" id="{A641AE9E-793E-46BA-B683-87BE6983DD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574F78-C5DF-40D8-9D7B-A8664B69B576}"/>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235002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4CBF-0E23-4FD0-BF78-0E58AC7D7ED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8578690-B648-4902-83AF-708ABC595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12878-6D6C-422D-9EBE-139BEC23F4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D725359-DF38-4B7B-9339-9BFFF6D368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A8266-8F6A-4A7B-B5CC-FB9D635BA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0594882-73E0-4828-80B9-83B5B95AAE35}"/>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8" name="Footer Placeholder 7">
            <a:extLst>
              <a:ext uri="{FF2B5EF4-FFF2-40B4-BE49-F238E27FC236}">
                <a16:creationId xmlns:a16="http://schemas.microsoft.com/office/drawing/2014/main" id="{96637106-6D86-44B9-AE84-4758811EB30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4D36C59-597D-4E6B-A01D-079CF03D2754}"/>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145846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9CBE-65D1-4B41-983C-8DC243011F4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6325AE7-C72F-4CF5-9E92-00A9DAD6A37D}"/>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4" name="Footer Placeholder 3">
            <a:extLst>
              <a:ext uri="{FF2B5EF4-FFF2-40B4-BE49-F238E27FC236}">
                <a16:creationId xmlns:a16="http://schemas.microsoft.com/office/drawing/2014/main" id="{22C13C05-613D-4BD4-8EFF-BB5853E68CE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A0039B2-E387-4969-BEDB-83C6185FD8CB}"/>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72458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642CC-D7A9-4F15-95B6-08021196AF03}"/>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3" name="Footer Placeholder 2">
            <a:extLst>
              <a:ext uri="{FF2B5EF4-FFF2-40B4-BE49-F238E27FC236}">
                <a16:creationId xmlns:a16="http://schemas.microsoft.com/office/drawing/2014/main" id="{457258E2-FA32-4661-A9AD-5DAE45B11F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BFA7A81-3147-44AF-92CA-C3C863BEA5C2}"/>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92483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4508-FD27-4B5E-8559-D28DE9ED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20106D2-4441-4C24-9090-6C859885F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1D4D0C9-8697-45B0-B2A1-4F8321FF8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48402-41D5-4FB4-88B2-47A37AEA2519}"/>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6" name="Footer Placeholder 5">
            <a:extLst>
              <a:ext uri="{FF2B5EF4-FFF2-40B4-BE49-F238E27FC236}">
                <a16:creationId xmlns:a16="http://schemas.microsoft.com/office/drawing/2014/main" id="{5C04C213-1518-4C9C-A304-F16DD7C8C9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A70EFE1-3068-44F6-9FC7-C64BC459C5B3}"/>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351104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3222-6A13-4DDE-BADF-A36882468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8FFB23-95EB-4D53-84E3-67F9061FF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06F67AA-2211-4EA5-ACC2-92C2EA493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AB3FB-BB2A-4BC3-8F31-A80BD22C0B54}"/>
              </a:ext>
            </a:extLst>
          </p:cNvPr>
          <p:cNvSpPr>
            <a:spLocks noGrp="1"/>
          </p:cNvSpPr>
          <p:nvPr>
            <p:ph type="dt" sz="half" idx="10"/>
          </p:nvPr>
        </p:nvSpPr>
        <p:spPr/>
        <p:txBody>
          <a:bodyPr/>
          <a:lstStyle/>
          <a:p>
            <a:fld id="{ED3818C9-304F-4230-9905-E04002B67A84}" type="datetimeFigureOut">
              <a:rPr lang="en-CA" smtClean="0"/>
              <a:t>2021-08-16</a:t>
            </a:fld>
            <a:endParaRPr lang="en-CA"/>
          </a:p>
        </p:txBody>
      </p:sp>
      <p:sp>
        <p:nvSpPr>
          <p:cNvPr id="6" name="Footer Placeholder 5">
            <a:extLst>
              <a:ext uri="{FF2B5EF4-FFF2-40B4-BE49-F238E27FC236}">
                <a16:creationId xmlns:a16="http://schemas.microsoft.com/office/drawing/2014/main" id="{2AF63548-A16C-4B41-A32E-5D2E88E5DC4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0D5B85-CDA4-4A26-B101-8D7214A2A44F}"/>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188649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6B103-6097-4F66-8AF5-9F5DC8932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59A741-5571-44FB-97F5-ABF7E73E7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1C356A-04DB-450D-B7FC-38BC04E16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818C9-304F-4230-9905-E04002B67A84}" type="datetimeFigureOut">
              <a:rPr lang="en-CA" smtClean="0"/>
              <a:t>2021-08-16</a:t>
            </a:fld>
            <a:endParaRPr lang="en-CA"/>
          </a:p>
        </p:txBody>
      </p:sp>
      <p:sp>
        <p:nvSpPr>
          <p:cNvPr id="5" name="Footer Placeholder 4">
            <a:extLst>
              <a:ext uri="{FF2B5EF4-FFF2-40B4-BE49-F238E27FC236}">
                <a16:creationId xmlns:a16="http://schemas.microsoft.com/office/drawing/2014/main" id="{6D0DECCC-7F9C-4681-A354-E08302681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E43F8AE-7D57-4838-9DF5-C46B28747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0A22A-3DD8-4EAF-BF99-85BBA10B8A61}" type="slidenum">
              <a:rPr lang="en-CA" smtClean="0"/>
              <a:t>‹#›</a:t>
            </a:fld>
            <a:endParaRPr lang="en-CA"/>
          </a:p>
        </p:txBody>
      </p:sp>
    </p:spTree>
    <p:extLst>
      <p:ext uri="{BB962C8B-B14F-4D97-AF65-F5344CB8AC3E}">
        <p14:creationId xmlns:p14="http://schemas.microsoft.com/office/powerpoint/2010/main" val="2477560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
        <p:nvSpPr>
          <p:cNvPr id="11" name="Google Shape;11;p18"/>
          <p:cNvSpPr txBox="1"/>
          <p:nvPr/>
        </p:nvSpPr>
        <p:spPr>
          <a:xfrm>
            <a:off x="0" y="0"/>
            <a:ext cx="121920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8"/>
          <p:cNvSpPr txBox="1"/>
          <p:nvPr/>
        </p:nvSpPr>
        <p:spPr>
          <a:xfrm>
            <a:off x="0" y="1"/>
            <a:ext cx="1219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3395658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gcpedia.gc.ca/wiki/Principal_Publisher_-_Training#Adobe_Analytics_User_Training" TargetMode="External"/><Relationship Id="rId2" Type="http://schemas.openxmlformats.org/officeDocument/2006/relationships/hyperlink" Target="https://www.gcpedia.gc.ca/wiki/Institutional_Representatives_for_Analyt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pen-canada/lunch_and_learn_opengov/tree/main/AdobeAnaly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6027405" y="1232538"/>
            <a:ext cx="5477330" cy="1009500"/>
          </a:xfrm>
          <a:prstGeom prst="rect">
            <a:avLst/>
          </a:prstGeom>
          <a:noFill/>
          <a:ln>
            <a:noFill/>
          </a:ln>
        </p:spPr>
        <p:txBody>
          <a:bodyPr spcFirstLastPara="1" wrap="square" lIns="91425" tIns="45700" rIns="91425" bIns="45700" anchor="b" anchorCtr="0">
            <a:noAutofit/>
          </a:bodyPr>
          <a:lstStyle/>
          <a:p>
            <a:pPr algn="l"/>
            <a:r>
              <a:rPr lang="en-CA" sz="4400" b="1" dirty="0">
                <a:solidFill>
                  <a:schemeClr val="bg1"/>
                </a:solidFill>
              </a:rPr>
              <a:t>Lunch and Learn Data Science with R</a:t>
            </a:r>
            <a:endParaRPr sz="4400" b="1" dirty="0">
              <a:solidFill>
                <a:schemeClr val="bg1"/>
              </a:solidFill>
              <a:latin typeface="Calibri" panose="020F0502020204030204" pitchFamily="34" charset="0"/>
              <a:cs typeface="Calibri" panose="020F0502020204030204" pitchFamily="34" charset="0"/>
            </a:endParaRPr>
          </a:p>
        </p:txBody>
      </p:sp>
      <p:sp>
        <p:nvSpPr>
          <p:cNvPr id="87" name="Google Shape;87;p1"/>
          <p:cNvSpPr txBox="1">
            <a:spLocks noGrp="1"/>
          </p:cNvSpPr>
          <p:nvPr>
            <p:ph type="subTitle" idx="1"/>
          </p:nvPr>
        </p:nvSpPr>
        <p:spPr>
          <a:xfrm>
            <a:off x="391353" y="5822176"/>
            <a:ext cx="3773252" cy="1655700"/>
          </a:xfrm>
          <a:prstGeom prst="rect">
            <a:avLst/>
          </a:prstGeom>
          <a:noFill/>
          <a:ln>
            <a:noFill/>
          </a:ln>
        </p:spPr>
        <p:txBody>
          <a:bodyPr spcFirstLastPara="1" wrap="square" lIns="91425" tIns="45700" rIns="91425" bIns="45700" anchor="t" anchorCtr="0">
            <a:noAutofit/>
          </a:bodyPr>
          <a:lstStyle/>
          <a:p>
            <a:pPr marL="55561" indent="-4759" algn="l">
              <a:lnSpc>
                <a:spcPct val="100000"/>
              </a:lnSpc>
              <a:spcBef>
                <a:spcPts val="0"/>
              </a:spcBef>
            </a:pPr>
            <a:r>
              <a:rPr lang="en-CA" sz="1400" dirty="0">
                <a:solidFill>
                  <a:srgbClr val="7F7F7F"/>
                </a:solidFill>
              </a:rPr>
              <a:t>Patrick Little</a:t>
            </a:r>
          </a:p>
          <a:p>
            <a:pPr marL="55561" indent="-4759" algn="l">
              <a:lnSpc>
                <a:spcPct val="100000"/>
              </a:lnSpc>
              <a:spcBef>
                <a:spcPts val="0"/>
              </a:spcBef>
            </a:pPr>
            <a:r>
              <a:rPr lang="en-CA" sz="1400" dirty="0">
                <a:solidFill>
                  <a:srgbClr val="7F7F7F"/>
                </a:solidFill>
              </a:rPr>
              <a:t>Product Owner, Open.Canada.ca</a:t>
            </a:r>
            <a:endParaRPr sz="1400" dirty="0">
              <a:solidFill>
                <a:srgbClr val="7F7F7F"/>
              </a:solidFill>
            </a:endParaRPr>
          </a:p>
          <a:p>
            <a:pPr marL="55561" indent="-4759" algn="l">
              <a:lnSpc>
                <a:spcPct val="100000"/>
              </a:lnSpc>
              <a:spcBef>
                <a:spcPts val="0"/>
              </a:spcBef>
            </a:pPr>
            <a:r>
              <a:rPr lang="en-CA" sz="1400" dirty="0">
                <a:solidFill>
                  <a:srgbClr val="7F7F7F"/>
                </a:solidFill>
              </a:rPr>
              <a:t>Treasury Board of Canada Secretariat</a:t>
            </a:r>
            <a:endParaRPr sz="1400" dirty="0">
              <a:solidFill>
                <a:srgbClr val="7F7F7F"/>
              </a:solidFill>
            </a:endParaRPr>
          </a:p>
          <a:p>
            <a:pPr marL="55561" indent="-4759" algn="l">
              <a:lnSpc>
                <a:spcPct val="100000"/>
              </a:lnSpc>
              <a:spcBef>
                <a:spcPts val="0"/>
              </a:spcBef>
            </a:pPr>
            <a:r>
              <a:rPr lang="en-US" sz="1400" dirty="0">
                <a:solidFill>
                  <a:srgbClr val="7F7F7F"/>
                </a:solidFill>
              </a:rPr>
              <a:t>September 2021</a:t>
            </a:r>
            <a:endParaRPr sz="1400" dirty="0">
              <a:solidFill>
                <a:srgbClr val="7F7F7F"/>
              </a:solidFill>
            </a:endParaRPr>
          </a:p>
          <a:p>
            <a:pPr marL="55561" indent="-4759" algn="l">
              <a:lnSpc>
                <a:spcPct val="100000"/>
              </a:lnSpc>
              <a:spcBef>
                <a:spcPts val="0"/>
              </a:spcBef>
            </a:pPr>
            <a:endParaRPr sz="1400" dirty="0">
              <a:solidFill>
                <a:srgbClr val="7F7F7F"/>
              </a:solidFill>
            </a:endParaRPr>
          </a:p>
          <a:p>
            <a:pPr marL="55561" indent="-4759" algn="l">
              <a:lnSpc>
                <a:spcPct val="100000"/>
              </a:lnSpc>
              <a:spcBef>
                <a:spcPts val="0"/>
              </a:spcBef>
            </a:pPr>
            <a:endParaRPr sz="1400" dirty="0">
              <a:solidFill>
                <a:srgbClr val="7F7F7F"/>
              </a:solidFill>
            </a:endParaRPr>
          </a:p>
          <a:p>
            <a:pPr algn="l">
              <a:lnSpc>
                <a:spcPct val="100000"/>
              </a:lnSpc>
            </a:pPr>
            <a:endParaRPr sz="1400" dirty="0">
              <a:solidFill>
                <a:srgbClr val="7F7F7F"/>
              </a:solidFill>
            </a:endParaRPr>
          </a:p>
        </p:txBody>
      </p:sp>
      <p:sp>
        <p:nvSpPr>
          <p:cNvPr id="4" name="Subtitle 2">
            <a:extLst>
              <a:ext uri="{FF2B5EF4-FFF2-40B4-BE49-F238E27FC236}">
                <a16:creationId xmlns:a16="http://schemas.microsoft.com/office/drawing/2014/main" id="{99672DF6-98DA-4CD6-B624-48B6F2E6B6B8}"/>
              </a:ext>
            </a:extLst>
          </p:cNvPr>
          <p:cNvSpPr txBox="1">
            <a:spLocks/>
          </p:cNvSpPr>
          <p:nvPr/>
        </p:nvSpPr>
        <p:spPr>
          <a:xfrm>
            <a:off x="1960417" y="3429000"/>
            <a:ext cx="9144000" cy="297900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342900" indent="-342900" algn="l">
              <a:buFont typeface="Arial" panose="020B0604020202020204" pitchFamily="34" charset="0"/>
              <a:buChar char="•"/>
            </a:pPr>
            <a:r>
              <a:rPr lang="en-CA" kern="0" dirty="0"/>
              <a:t>Quick Into to Adobe Analytics</a:t>
            </a:r>
          </a:p>
          <a:p>
            <a:pPr marL="342900" indent="-342900" algn="l">
              <a:buFont typeface="Arial" panose="020B0604020202020204" pitchFamily="34" charset="0"/>
              <a:buChar char="•"/>
            </a:pPr>
            <a:r>
              <a:rPr lang="en-CA" kern="0" dirty="0"/>
              <a:t>Using the Adobe Analytics API within R for web analytics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6BA4-AC79-462C-B33C-BE38FE6A05E9}"/>
              </a:ext>
            </a:extLst>
          </p:cNvPr>
          <p:cNvSpPr>
            <a:spLocks noGrp="1"/>
          </p:cNvSpPr>
          <p:nvPr>
            <p:ph type="title"/>
          </p:nvPr>
        </p:nvSpPr>
        <p:spPr>
          <a:xfrm>
            <a:off x="178777" y="83771"/>
            <a:ext cx="10515600" cy="505313"/>
          </a:xfrm>
        </p:spPr>
        <p:txBody>
          <a:bodyPr>
            <a:normAutofit fontScale="90000"/>
          </a:bodyPr>
          <a:lstStyle/>
          <a:p>
            <a:r>
              <a:rPr lang="en-CA" dirty="0"/>
              <a:t>Adobe Analytics – Background / GC Context</a:t>
            </a:r>
          </a:p>
        </p:txBody>
      </p:sp>
      <p:sp>
        <p:nvSpPr>
          <p:cNvPr id="3" name="Content Placeholder 2">
            <a:extLst>
              <a:ext uri="{FF2B5EF4-FFF2-40B4-BE49-F238E27FC236}">
                <a16:creationId xmlns:a16="http://schemas.microsoft.com/office/drawing/2014/main" id="{962A5320-EB21-4964-B4D6-7326FA748C88}"/>
              </a:ext>
            </a:extLst>
          </p:cNvPr>
          <p:cNvSpPr>
            <a:spLocks noGrp="1"/>
          </p:cNvSpPr>
          <p:nvPr>
            <p:ph idx="1"/>
          </p:nvPr>
        </p:nvSpPr>
        <p:spPr>
          <a:xfrm>
            <a:off x="345831" y="674255"/>
            <a:ext cx="11670678" cy="6299200"/>
          </a:xfrm>
        </p:spPr>
        <p:txBody>
          <a:bodyPr>
            <a:normAutofit fontScale="85000" lnSpcReduction="10000"/>
          </a:bodyPr>
          <a:lstStyle/>
          <a:p>
            <a:r>
              <a:rPr lang="en-US" sz="2400" dirty="0">
                <a:latin typeface="Calibri Light" panose="020F0302020204030204" pitchFamily="34" charset="0"/>
                <a:cs typeface="Calibri Light" panose="020F0302020204030204" pitchFamily="34" charset="0"/>
              </a:rPr>
              <a:t>Adobe Analytics is the Enterprise Web Analytics for the GC. This tool is an enterprise service administered by Service Canada. All Canada.ca partner departments should have access to this tool, and the list of who to talk to in your department is here: </a:t>
            </a:r>
            <a:r>
              <a:rPr lang="en-US" sz="2400" dirty="0">
                <a:latin typeface="Calibri Light" panose="020F0302020204030204" pitchFamily="34" charset="0"/>
                <a:cs typeface="Calibri Light" panose="020F0302020204030204" pitchFamily="34" charset="0"/>
                <a:hlinkClick r:id="rId2"/>
              </a:rPr>
              <a:t>https://www.gcpedia.gc.ca/wiki/Institutional_Representatives_for_Analytics</a:t>
            </a:r>
            <a:r>
              <a:rPr lang="en-US" sz="2400" dirty="0">
                <a:latin typeface="Calibri Light" panose="020F0302020204030204" pitchFamily="34" charset="0"/>
                <a:cs typeface="Calibri Light" panose="020F0302020204030204" pitchFamily="34" charset="0"/>
              </a:rPr>
              <a:t> </a:t>
            </a: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This environment reports web analytics data from Canada.ca + about 120 non-canada.ca websites/web apps. </a:t>
            </a: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One of the great features of the GC implementation of Adobe Analytics is a flat permissions structure, allowing all users with an account to view web analytics data from everything reporting into this system. This is useful for bench marking applications against each other across departments. </a:t>
            </a: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To access Adobe Analytics you need to complete a training session provided by Service Canada, and request an account through your departmental representative. </a:t>
            </a: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Training &amp; Account Request: </a:t>
            </a:r>
            <a:r>
              <a:rPr lang="en-US" sz="2400" dirty="0">
                <a:latin typeface="Calibri Light" panose="020F0302020204030204" pitchFamily="34" charset="0"/>
                <a:cs typeface="Calibri Light" panose="020F0302020204030204" pitchFamily="34" charset="0"/>
                <a:hlinkClick r:id="rId3"/>
              </a:rPr>
              <a:t>https://www.gcpedia.gc.ca/wiki/Principal_Publisher_-_Training#Adobe_Analytics_User_Training</a:t>
            </a:r>
            <a:r>
              <a:rPr lang="en-US" sz="2400" dirty="0">
                <a:latin typeface="Calibri Light" panose="020F0302020204030204" pitchFamily="34" charset="0"/>
                <a:cs typeface="Calibri Light" panose="020F0302020204030204" pitchFamily="34" charset="0"/>
              </a:rPr>
              <a:t> </a:t>
            </a: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When using the API you’ll want to have the training guide handy to look up the codes for all of the dimensions, segments, and metrics. </a:t>
            </a:r>
          </a:p>
          <a:p>
            <a:pPr marL="0" indent="0">
              <a:buNone/>
            </a:pPr>
            <a:br>
              <a:rPr lang="en-US" sz="2400" dirty="0">
                <a:latin typeface="Calibri Light" panose="020F0302020204030204" pitchFamily="34" charset="0"/>
                <a:cs typeface="Calibri Light" panose="020F0302020204030204" pitchFamily="34" charset="0"/>
              </a:rPr>
            </a:b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a:p>
            <a:endParaRPr lang="en-US" sz="2400" dirty="0">
              <a:latin typeface="Calibri Light" panose="020F0302020204030204" pitchFamily="34" charset="0"/>
              <a:cs typeface="Calibri Light" panose="020F0302020204030204" pitchFamily="34" charset="0"/>
            </a:endParaRPr>
          </a:p>
          <a:p>
            <a:pPr marL="0" indent="0">
              <a:buNone/>
            </a:pPr>
            <a:endParaRPr lang="en-CA" dirty="0"/>
          </a:p>
        </p:txBody>
      </p:sp>
    </p:spTree>
    <p:extLst>
      <p:ext uri="{BB962C8B-B14F-4D97-AF65-F5344CB8AC3E}">
        <p14:creationId xmlns:p14="http://schemas.microsoft.com/office/powerpoint/2010/main" val="78017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438888-96A4-4BA3-9B64-0839F4998318}"/>
              </a:ext>
            </a:extLst>
          </p:cNvPr>
          <p:cNvPicPr>
            <a:picLocks noChangeAspect="1"/>
          </p:cNvPicPr>
          <p:nvPr/>
        </p:nvPicPr>
        <p:blipFill>
          <a:blip r:embed="rId2"/>
          <a:stretch>
            <a:fillRect/>
          </a:stretch>
        </p:blipFill>
        <p:spPr>
          <a:xfrm>
            <a:off x="0" y="447884"/>
            <a:ext cx="12192000" cy="5962232"/>
          </a:xfrm>
          <a:prstGeom prst="rect">
            <a:avLst/>
          </a:prstGeom>
        </p:spPr>
      </p:pic>
      <p:sp>
        <p:nvSpPr>
          <p:cNvPr id="6" name="TextBox 5">
            <a:extLst>
              <a:ext uri="{FF2B5EF4-FFF2-40B4-BE49-F238E27FC236}">
                <a16:creationId xmlns:a16="http://schemas.microsoft.com/office/drawing/2014/main" id="{C630DC43-2EBA-49B5-915A-4E669AC57CD5}"/>
              </a:ext>
            </a:extLst>
          </p:cNvPr>
          <p:cNvSpPr txBox="1"/>
          <p:nvPr/>
        </p:nvSpPr>
        <p:spPr>
          <a:xfrm>
            <a:off x="2161308" y="794339"/>
            <a:ext cx="3934692" cy="276999"/>
          </a:xfrm>
          <a:prstGeom prst="rect">
            <a:avLst/>
          </a:prstGeom>
          <a:noFill/>
          <a:ln>
            <a:solidFill>
              <a:srgbClr val="002060"/>
            </a:solidFill>
          </a:ln>
        </p:spPr>
        <p:txBody>
          <a:bodyPr wrap="square" rtlCol="0">
            <a:spAutoFit/>
          </a:bodyPr>
          <a:lstStyle/>
          <a:p>
            <a:r>
              <a:rPr lang="en-US" sz="1200" b="1" dirty="0"/>
              <a:t>Start by going to workspace -&gt; new project -&gt; blank project</a:t>
            </a:r>
            <a:endParaRPr lang="en-CA" sz="1200" b="1" dirty="0"/>
          </a:p>
        </p:txBody>
      </p:sp>
      <p:sp>
        <p:nvSpPr>
          <p:cNvPr id="7" name="TextBox 6">
            <a:extLst>
              <a:ext uri="{FF2B5EF4-FFF2-40B4-BE49-F238E27FC236}">
                <a16:creationId xmlns:a16="http://schemas.microsoft.com/office/drawing/2014/main" id="{A1A0BD13-4EEA-474F-8273-926EF419678E}"/>
              </a:ext>
            </a:extLst>
          </p:cNvPr>
          <p:cNvSpPr txBox="1"/>
          <p:nvPr/>
        </p:nvSpPr>
        <p:spPr>
          <a:xfrm>
            <a:off x="8709890" y="1653308"/>
            <a:ext cx="2429164" cy="276999"/>
          </a:xfrm>
          <a:prstGeom prst="rect">
            <a:avLst/>
          </a:prstGeom>
          <a:noFill/>
          <a:ln>
            <a:solidFill>
              <a:srgbClr val="002060"/>
            </a:solidFill>
          </a:ln>
        </p:spPr>
        <p:txBody>
          <a:bodyPr wrap="square" rtlCol="0">
            <a:spAutoFit/>
          </a:bodyPr>
          <a:lstStyle/>
          <a:p>
            <a:r>
              <a:rPr lang="en-US" sz="1200" b="1" dirty="0"/>
              <a:t>Set the time period of your report</a:t>
            </a:r>
            <a:endParaRPr lang="en-CA" sz="1200" b="1" dirty="0"/>
          </a:p>
        </p:txBody>
      </p:sp>
      <p:sp>
        <p:nvSpPr>
          <p:cNvPr id="8" name="TextBox 7">
            <a:extLst>
              <a:ext uri="{FF2B5EF4-FFF2-40B4-BE49-F238E27FC236}">
                <a16:creationId xmlns:a16="http://schemas.microsoft.com/office/drawing/2014/main" id="{A839F7A2-E21C-4272-BD54-0A8BF841D530}"/>
              </a:ext>
            </a:extLst>
          </p:cNvPr>
          <p:cNvSpPr txBox="1"/>
          <p:nvPr/>
        </p:nvSpPr>
        <p:spPr>
          <a:xfrm>
            <a:off x="4548908" y="1653308"/>
            <a:ext cx="2429164" cy="276999"/>
          </a:xfrm>
          <a:prstGeom prst="rect">
            <a:avLst/>
          </a:prstGeom>
          <a:noFill/>
          <a:ln>
            <a:solidFill>
              <a:srgbClr val="002060"/>
            </a:solidFill>
          </a:ln>
        </p:spPr>
        <p:txBody>
          <a:bodyPr wrap="square" rtlCol="0">
            <a:spAutoFit/>
          </a:bodyPr>
          <a:lstStyle/>
          <a:p>
            <a:r>
              <a:rPr lang="en-US" sz="1200" b="1" dirty="0"/>
              <a:t>Add report level filters here</a:t>
            </a:r>
            <a:endParaRPr lang="en-CA" sz="1200" b="1" dirty="0"/>
          </a:p>
        </p:txBody>
      </p:sp>
      <p:sp>
        <p:nvSpPr>
          <p:cNvPr id="9" name="TextBox 8">
            <a:extLst>
              <a:ext uri="{FF2B5EF4-FFF2-40B4-BE49-F238E27FC236}">
                <a16:creationId xmlns:a16="http://schemas.microsoft.com/office/drawing/2014/main" id="{6102C9F1-2089-4C58-A993-AC53683DF740}"/>
              </a:ext>
            </a:extLst>
          </p:cNvPr>
          <p:cNvSpPr txBox="1"/>
          <p:nvPr/>
        </p:nvSpPr>
        <p:spPr>
          <a:xfrm>
            <a:off x="3486724" y="2750137"/>
            <a:ext cx="3805383" cy="276999"/>
          </a:xfrm>
          <a:prstGeom prst="rect">
            <a:avLst/>
          </a:prstGeom>
          <a:noFill/>
          <a:ln>
            <a:solidFill>
              <a:srgbClr val="002060"/>
            </a:solidFill>
          </a:ln>
        </p:spPr>
        <p:txBody>
          <a:bodyPr wrap="square" rtlCol="0">
            <a:spAutoFit/>
          </a:bodyPr>
          <a:lstStyle/>
          <a:p>
            <a:r>
              <a:rPr lang="en-US" sz="1200" b="1" dirty="0"/>
              <a:t>Add what you want your result broken down by here</a:t>
            </a:r>
            <a:endParaRPr lang="en-CA" sz="1200" b="1" dirty="0"/>
          </a:p>
        </p:txBody>
      </p:sp>
      <p:sp>
        <p:nvSpPr>
          <p:cNvPr id="10" name="TextBox 9">
            <a:extLst>
              <a:ext uri="{FF2B5EF4-FFF2-40B4-BE49-F238E27FC236}">
                <a16:creationId xmlns:a16="http://schemas.microsoft.com/office/drawing/2014/main" id="{74E3623A-A728-4E1D-A1E9-0E637DFDD741}"/>
              </a:ext>
            </a:extLst>
          </p:cNvPr>
          <p:cNvSpPr txBox="1"/>
          <p:nvPr/>
        </p:nvSpPr>
        <p:spPr>
          <a:xfrm>
            <a:off x="7850905" y="2452319"/>
            <a:ext cx="4128659" cy="276999"/>
          </a:xfrm>
          <a:prstGeom prst="rect">
            <a:avLst/>
          </a:prstGeom>
          <a:noFill/>
          <a:ln>
            <a:solidFill>
              <a:srgbClr val="002060"/>
            </a:solidFill>
          </a:ln>
        </p:spPr>
        <p:txBody>
          <a:bodyPr wrap="square" rtlCol="0">
            <a:spAutoFit/>
          </a:bodyPr>
          <a:lstStyle/>
          <a:p>
            <a:r>
              <a:rPr lang="en-US" sz="1200" b="1" dirty="0"/>
              <a:t>Add what you want to measure here – you can add several</a:t>
            </a:r>
            <a:endParaRPr lang="en-CA" sz="1200" b="1" dirty="0"/>
          </a:p>
        </p:txBody>
      </p:sp>
      <p:sp>
        <p:nvSpPr>
          <p:cNvPr id="11" name="Title 1">
            <a:extLst>
              <a:ext uri="{FF2B5EF4-FFF2-40B4-BE49-F238E27FC236}">
                <a16:creationId xmlns:a16="http://schemas.microsoft.com/office/drawing/2014/main" id="{81EE7436-540E-4E18-A5A1-910E7B903C5D}"/>
              </a:ext>
            </a:extLst>
          </p:cNvPr>
          <p:cNvSpPr>
            <a:spLocks noGrp="1"/>
          </p:cNvSpPr>
          <p:nvPr>
            <p:ph type="title"/>
          </p:nvPr>
        </p:nvSpPr>
        <p:spPr>
          <a:xfrm>
            <a:off x="175490" y="98811"/>
            <a:ext cx="10084777" cy="376715"/>
          </a:xfrm>
        </p:spPr>
        <p:txBody>
          <a:bodyPr>
            <a:normAutofit fontScale="90000"/>
          </a:bodyPr>
          <a:lstStyle/>
          <a:p>
            <a:r>
              <a:rPr lang="en-CA" dirty="0"/>
              <a:t>Adobe Analytics – Quick Intro</a:t>
            </a:r>
          </a:p>
        </p:txBody>
      </p:sp>
    </p:spTree>
    <p:extLst>
      <p:ext uri="{BB962C8B-B14F-4D97-AF65-F5344CB8AC3E}">
        <p14:creationId xmlns:p14="http://schemas.microsoft.com/office/powerpoint/2010/main" val="340731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93C1-658B-4C4B-B917-766B2C7F7A78}"/>
              </a:ext>
            </a:extLst>
          </p:cNvPr>
          <p:cNvSpPr>
            <a:spLocks noGrp="1"/>
          </p:cNvSpPr>
          <p:nvPr>
            <p:ph type="title"/>
          </p:nvPr>
        </p:nvSpPr>
        <p:spPr>
          <a:xfrm>
            <a:off x="267854" y="-262171"/>
            <a:ext cx="11344373" cy="1325563"/>
          </a:xfrm>
        </p:spPr>
        <p:txBody>
          <a:bodyPr/>
          <a:lstStyle/>
          <a:p>
            <a:r>
              <a:rPr lang="en-CA" dirty="0"/>
              <a:t>Using Adobe Analytics API within R</a:t>
            </a:r>
          </a:p>
        </p:txBody>
      </p:sp>
      <p:pic>
        <p:nvPicPr>
          <p:cNvPr id="9" name="Picture 8">
            <a:extLst>
              <a:ext uri="{FF2B5EF4-FFF2-40B4-BE49-F238E27FC236}">
                <a16:creationId xmlns:a16="http://schemas.microsoft.com/office/drawing/2014/main" id="{1D8BFB33-2FE7-494E-82A2-5A79336577C2}"/>
              </a:ext>
            </a:extLst>
          </p:cNvPr>
          <p:cNvPicPr>
            <a:picLocks noChangeAspect="1"/>
          </p:cNvPicPr>
          <p:nvPr/>
        </p:nvPicPr>
        <p:blipFill>
          <a:blip r:embed="rId2"/>
          <a:stretch>
            <a:fillRect/>
          </a:stretch>
        </p:blipFill>
        <p:spPr>
          <a:xfrm>
            <a:off x="3265317" y="964500"/>
            <a:ext cx="8926683" cy="3042255"/>
          </a:xfrm>
          <a:prstGeom prst="rect">
            <a:avLst/>
          </a:prstGeom>
        </p:spPr>
      </p:pic>
      <p:pic>
        <p:nvPicPr>
          <p:cNvPr id="1026" name="Picture 2" descr="Survey Shows Podcast Advertising Impact On Product Purchases. | Story |  insideradio.com">
            <a:extLst>
              <a:ext uri="{FF2B5EF4-FFF2-40B4-BE49-F238E27FC236}">
                <a16:creationId xmlns:a16="http://schemas.microsoft.com/office/drawing/2014/main" id="{9E54056D-76D4-43BC-86D2-730977279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63392"/>
            <a:ext cx="3265317" cy="282994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07AA2AFC-5155-40A6-B36A-218E2581FC11}"/>
              </a:ext>
            </a:extLst>
          </p:cNvPr>
          <p:cNvSpPr>
            <a:spLocks noGrp="1"/>
          </p:cNvSpPr>
          <p:nvPr>
            <p:ph idx="1"/>
          </p:nvPr>
        </p:nvSpPr>
        <p:spPr>
          <a:xfrm>
            <a:off x="443344" y="4507345"/>
            <a:ext cx="11647055" cy="2133600"/>
          </a:xfrm>
        </p:spPr>
        <p:txBody>
          <a:bodyPr>
            <a:normAutofit lnSpcReduction="10000"/>
          </a:bodyPr>
          <a:lstStyle/>
          <a:p>
            <a:r>
              <a:rPr lang="en-US" sz="2400" dirty="0">
                <a:latin typeface="Calibri Light" panose="020F0302020204030204" pitchFamily="34" charset="0"/>
                <a:cs typeface="Calibri Light" panose="020F0302020204030204" pitchFamily="34" charset="0"/>
              </a:rPr>
              <a:t>We can use the </a:t>
            </a:r>
            <a:r>
              <a:rPr lang="en-US" sz="2400" i="1" dirty="0" err="1">
                <a:latin typeface="Calibri Light" panose="020F0302020204030204" pitchFamily="34" charset="0"/>
                <a:cs typeface="Calibri Light" panose="020F0302020204030204" pitchFamily="34" charset="0"/>
              </a:rPr>
              <a:t>adobeanalyticsr</a:t>
            </a:r>
            <a:r>
              <a:rPr lang="en-US" sz="2400" i="1" dirty="0">
                <a:latin typeface="Calibri Light" panose="020F0302020204030204" pitchFamily="34" charset="0"/>
                <a:cs typeface="Calibri Light" panose="020F0302020204030204" pitchFamily="34" charset="0"/>
              </a:rPr>
              <a:t> </a:t>
            </a:r>
            <a:r>
              <a:rPr lang="en-US" sz="2400" dirty="0">
                <a:latin typeface="Calibri Light" panose="020F0302020204030204" pitchFamily="34" charset="0"/>
                <a:cs typeface="Calibri Light" panose="020F0302020204030204" pitchFamily="34" charset="0"/>
              </a:rPr>
              <a:t>package to do the same type of reports we can do in the user interface, but with the advantage of being able to combine the data from Adobe Analytics with the powerful data manipulation, plotting, and analysis features of R.</a:t>
            </a: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Once you have an Adobe Analytics account – Service Canada can give you an credentials to access the API.   </a:t>
            </a:r>
          </a:p>
          <a:p>
            <a:endParaRPr lang="en-US" sz="2400" dirty="0">
              <a:latin typeface="Calibri Light" panose="020F0302020204030204" pitchFamily="34" charset="0"/>
              <a:cs typeface="Calibri Light" panose="020F0302020204030204" pitchFamily="34" charset="0"/>
            </a:endParaRPr>
          </a:p>
          <a:p>
            <a:pPr marL="0" indent="0">
              <a:buNone/>
            </a:pPr>
            <a:endParaRPr lang="en-CA" dirty="0"/>
          </a:p>
        </p:txBody>
      </p:sp>
    </p:spTree>
    <p:extLst>
      <p:ext uri="{BB962C8B-B14F-4D97-AF65-F5344CB8AC3E}">
        <p14:creationId xmlns:p14="http://schemas.microsoft.com/office/powerpoint/2010/main" val="374125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5408-6FCE-4C68-AC59-7B4173059DE7}"/>
              </a:ext>
            </a:extLst>
          </p:cNvPr>
          <p:cNvSpPr>
            <a:spLocks noGrp="1"/>
          </p:cNvSpPr>
          <p:nvPr>
            <p:ph type="title"/>
          </p:nvPr>
        </p:nvSpPr>
        <p:spPr/>
        <p:txBody>
          <a:bodyPr/>
          <a:lstStyle/>
          <a:p>
            <a:r>
              <a:rPr lang="en-US" dirty="0"/>
              <a:t>Demo</a:t>
            </a:r>
            <a:endParaRPr lang="en-CA" dirty="0"/>
          </a:p>
        </p:txBody>
      </p:sp>
      <p:sp>
        <p:nvSpPr>
          <p:cNvPr id="3" name="Content Placeholder 2">
            <a:extLst>
              <a:ext uri="{FF2B5EF4-FFF2-40B4-BE49-F238E27FC236}">
                <a16:creationId xmlns:a16="http://schemas.microsoft.com/office/drawing/2014/main" id="{6E0B5BB0-F9DB-425A-A6A4-9B4CE8005276}"/>
              </a:ext>
            </a:extLst>
          </p:cNvPr>
          <p:cNvSpPr>
            <a:spLocks noGrp="1"/>
          </p:cNvSpPr>
          <p:nvPr>
            <p:ph idx="1"/>
          </p:nvPr>
        </p:nvSpPr>
        <p:spPr/>
        <p:txBody>
          <a:bodyPr>
            <a:normAutofit lnSpcReduction="10000"/>
          </a:bodyPr>
          <a:lstStyle/>
          <a:p>
            <a:r>
              <a:rPr lang="en-US" dirty="0" err="1">
                <a:hlinkClick r:id="rId2"/>
              </a:rPr>
              <a:t>lunch_and_learn_opengov</a:t>
            </a:r>
            <a:r>
              <a:rPr lang="en-US" dirty="0">
                <a:hlinkClick r:id="rId2"/>
              </a:rPr>
              <a:t>/</a:t>
            </a:r>
            <a:r>
              <a:rPr lang="en-US" dirty="0" err="1">
                <a:hlinkClick r:id="rId2"/>
              </a:rPr>
              <a:t>AdobeAnalytics</a:t>
            </a:r>
            <a:r>
              <a:rPr lang="en-US" dirty="0">
                <a:hlinkClick r:id="rId2"/>
              </a:rPr>
              <a:t> at main · open-</a:t>
            </a:r>
            <a:r>
              <a:rPr lang="en-US" dirty="0" err="1">
                <a:hlinkClick r:id="rId2"/>
              </a:rPr>
              <a:t>canada</a:t>
            </a:r>
            <a:r>
              <a:rPr lang="en-US" dirty="0">
                <a:hlinkClick r:id="rId2"/>
              </a:rPr>
              <a:t>/</a:t>
            </a:r>
            <a:r>
              <a:rPr lang="en-US" dirty="0" err="1">
                <a:hlinkClick r:id="rId2"/>
              </a:rPr>
              <a:t>lunch_and_learn_opengov</a:t>
            </a:r>
            <a:r>
              <a:rPr lang="en-US" dirty="0">
                <a:hlinkClick r:id="rId2"/>
              </a:rPr>
              <a:t> · GitHub</a:t>
            </a:r>
            <a:r>
              <a:rPr lang="en-US" dirty="0"/>
              <a:t> </a:t>
            </a:r>
          </a:p>
          <a:p>
            <a:endParaRPr lang="en-US" dirty="0"/>
          </a:p>
          <a:p>
            <a:r>
              <a:rPr lang="en-US" dirty="0"/>
              <a:t>Note on troubleshooting – if you are getting HTTP400 error with </a:t>
            </a:r>
            <a:r>
              <a:rPr lang="en-US" dirty="0" err="1"/>
              <a:t>aw_token</a:t>
            </a:r>
            <a:r>
              <a:rPr lang="en-US" dirty="0"/>
              <a:t>() or </a:t>
            </a:r>
            <a:r>
              <a:rPr lang="en-US" dirty="0" err="1"/>
              <a:t>get_me</a:t>
            </a:r>
            <a:r>
              <a:rPr lang="en-US" dirty="0"/>
              <a:t>() delete the </a:t>
            </a:r>
            <a:r>
              <a:rPr lang="en-US" dirty="0" err="1"/>
              <a:t>aa.oauth</a:t>
            </a:r>
            <a:r>
              <a:rPr lang="en-US" dirty="0"/>
              <a:t> file from your working directory</a:t>
            </a:r>
          </a:p>
          <a:p>
            <a:endParaRPr lang="en-US" dirty="0"/>
          </a:p>
          <a:p>
            <a:r>
              <a:rPr lang="en-US" dirty="0"/>
              <a:t>Note on authentication model – One issue with the way this package handles authentication is that is relies on the browser – so can’t be automated with GH Actions or similar.</a:t>
            </a:r>
            <a:endParaRPr lang="en-CA" dirty="0"/>
          </a:p>
        </p:txBody>
      </p:sp>
    </p:spTree>
    <p:extLst>
      <p:ext uri="{BB962C8B-B14F-4D97-AF65-F5344CB8AC3E}">
        <p14:creationId xmlns:p14="http://schemas.microsoft.com/office/powerpoint/2010/main" val="2144117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612f0e593036352dacf3abc7&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26337</TotalTime>
  <Words>486</Words>
  <Application>Microsoft Office PowerPoint</Application>
  <PresentationFormat>Widescreen</PresentationFormat>
  <Paragraphs>31</Paragraphs>
  <Slides>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Calibri Light</vt:lpstr>
      <vt:lpstr>Office Theme</vt:lpstr>
      <vt:lpstr>1_Office Theme</vt:lpstr>
      <vt:lpstr>Lunch and Learn Data Science with R</vt:lpstr>
      <vt:lpstr>Adobe Analytics – Background / GC Context</vt:lpstr>
      <vt:lpstr>Adobe Analytics – Quick Intro</vt:lpstr>
      <vt:lpstr>Using Adobe Analytics API within R</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 and Learn Data Science with R</dc:title>
  <dc:creator>Pat</dc:creator>
  <cp:lastModifiedBy>Little, Patrick</cp:lastModifiedBy>
  <cp:revision>29</cp:revision>
  <dcterms:created xsi:type="dcterms:W3CDTF">2021-06-24T14:38:24Z</dcterms:created>
  <dcterms:modified xsi:type="dcterms:W3CDTF">2021-09-01T05:23:38Z</dcterms:modified>
</cp:coreProperties>
</file>