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69" r:id="rId5"/>
    <p:sldId id="270" r:id="rId6"/>
    <p:sldId id="272" r:id="rId7"/>
    <p:sldId id="257" r:id="rId8"/>
    <p:sldId id="271" r:id="rId9"/>
    <p:sldId id="258" r:id="rId10"/>
    <p:sldId id="268" r:id="rId11"/>
    <p:sldId id="261" r:id="rId12"/>
    <p:sldId id="267" r:id="rId13"/>
    <p:sldId id="266" r:id="rId14"/>
    <p:sldId id="263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A"/>
    <a:srgbClr val="1199FF"/>
    <a:srgbClr val="FF6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4" y="288"/>
      </p:cViewPr>
      <p:guideLst>
        <p:guide orient="horz" pos="29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8B31-3FA5-406B-9AC1-F611B27B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84197-25AB-4BA4-B892-EFF81180A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21F4-7153-47A9-9339-5BFFB4A2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3C1F-3AC6-4EB3-91F5-0769EE1D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FD1F7-AA1B-4745-8335-EFD370FE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1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98D-AD91-4EF8-8A16-D592A55C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6E0F-7129-4F69-AC5E-53F1B9CF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F402-896E-418E-AFB6-D43188AA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DD7D-A266-447F-A02D-4BF05961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1E3A-6AD9-484B-9A62-A9D11B43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EDF8B-8C31-442B-9526-7EE3316BC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D9306-0D23-4C35-8D74-0B522048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3526-51A7-4211-BF7A-F9F9015A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F30C-F6ED-48A9-A056-0AB140B2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F660-C2ED-4D3D-8E96-C71F4FC4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00CA-78F4-4DD7-9C3A-2B3575AB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7182-D217-4619-ABC8-71BCD180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E45F-2AFB-47BA-B659-D102751C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4DFD-EE04-4017-9612-D442DDEC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A312-2E7A-4A3B-BE7A-6524A8FE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87E-731A-4733-87DC-3289734B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08F3-9E58-43A1-B2C3-19D0FA83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50F9-7E03-4CA5-9BC1-8246BACE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E5E7B-959B-4AC6-AEAB-0977625A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9657-FC71-4214-B366-4BB8E1BE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D0C0-5933-4224-9AD8-02E2F591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3821-64F6-4060-A495-6FD786872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641A1-6924-454F-B446-1BF1BD46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2FDC6-77AE-4D93-ABC5-4043BB4E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8B4E-E0D9-49C7-B1B2-F38CDD57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02D4A-54D0-4706-8B8E-B8663E7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8CCA-76E2-4883-9E43-9C416040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FB0C-C91C-49E5-9CD1-54F44AD6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AB9D-B4B4-486D-87F6-ED00B324C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4F673-CADC-472A-BE25-79F4F0C02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E5DDA-E230-49A1-A815-402D0AC20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133CD-CF7E-4721-98CD-35AA1A3C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387D6-DF3D-495C-B3BA-DB71CF96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893DB-77BE-41BC-AAB7-06518230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5EE0-A541-433F-8CED-91E95084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574E1-772A-4794-AB9F-CA8415CA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B99A1-D3F5-4AF0-96DC-D130F983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9ECBC-F885-44B1-8725-A4692EEF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4A6AC-48B2-4B31-8EBE-E737FBA1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B3B60-849B-40CD-8EF7-642A7518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43F48-AE2A-44AA-92A8-01DF5E71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A712-39CE-4A59-9402-5A0C4290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DC00-3932-4579-AA89-15D7D43E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224F4-E1B4-461D-9EF4-5255BBE3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7B64F-89D8-4662-8350-A57FC123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3BAFB-319F-4DA6-8F17-55A8D418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FA64B-3F00-43D9-9739-D1BF7B86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9089-DF54-4961-A85B-9A0F725E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DCED0-5ED2-4D64-80D2-DAFAB0D21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CFCB-D61B-49FE-8C8D-955E0F98D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45BD-D694-4502-997D-E96A0521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6D314-882E-4798-92A9-7C5BA0FA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34405-A1E8-4008-AD39-8095B264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C7882-1617-4194-984A-C5C1DC9A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B3E97-34FC-4A60-93BA-6B7CC41F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2190-A9EA-4561-B399-A70667550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0716-B1E0-493F-BCCF-06E60F72778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4334-5059-476B-B8E7-19DC7F8C4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BDCB-B077-4BC3-8455-A00F69B3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3DEE-FCCC-4500-A06D-CD397B6AD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3173-2753-47AF-9B64-9E4055BFB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(CNUDIE) </a:t>
            </a:r>
            <a:r>
              <a:rPr lang="en-US" b="1" dirty="0"/>
              <a:t>Component Model</a:t>
            </a:r>
            <a:br>
              <a:rPr lang="en-US" b="1" dirty="0"/>
            </a:br>
            <a:r>
              <a:rPr lang="en-US" b="1" dirty="0"/>
              <a:t>in a</a:t>
            </a:r>
            <a:br>
              <a:rPr lang="en-US" b="1" dirty="0"/>
            </a:br>
            <a:r>
              <a:rPr lang="en-US" b="1" dirty="0"/>
              <a:t>Nutshell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6C3D-3767-4265-B778-E3DD757D4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9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81A441A5-C5A5-48E8-9DD6-4F637FE8C053}"/>
              </a:ext>
            </a:extLst>
          </p:cNvPr>
          <p:cNvSpPr/>
          <p:nvPr/>
        </p:nvSpPr>
        <p:spPr>
          <a:xfrm>
            <a:off x="9213836" y="1842894"/>
            <a:ext cx="2711464" cy="464997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BE3FC0-D4BF-4723-B6CA-CC24A7A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9612"/>
          </a:xfrm>
        </p:spPr>
        <p:txBody>
          <a:bodyPr>
            <a:normAutofit fontScale="90000"/>
          </a:bodyPr>
          <a:lstStyle/>
          <a:p>
            <a:r>
              <a:rPr lang="de-DE" b="1" dirty="0" err="1"/>
              <a:t>Delivery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Transportation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B7067-862E-4ED3-B2FE-2F30E38BA704}"/>
              </a:ext>
            </a:extLst>
          </p:cNvPr>
          <p:cNvSpPr/>
          <p:nvPr/>
        </p:nvSpPr>
        <p:spPr>
          <a:xfrm>
            <a:off x="5005136" y="20242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F373B1-C535-4A35-A2F7-0AA7E9113BA6}"/>
              </a:ext>
            </a:extLst>
          </p:cNvPr>
          <p:cNvSpPr txBox="1"/>
          <p:nvPr/>
        </p:nvSpPr>
        <p:spPr>
          <a:xfrm>
            <a:off x="4826478" y="1160562"/>
            <a:ext cx="23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OCI (</a:t>
            </a:r>
            <a:r>
              <a:rPr lang="de-DE" dirty="0" err="1"/>
              <a:t>Blob</a:t>
            </a:r>
            <a:r>
              <a:rPr lang="de-DE" dirty="0"/>
              <a:t>) </a:t>
            </a:r>
            <a:r>
              <a:rPr lang="de-DE" dirty="0" err="1"/>
              <a:t>Repositories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5F6338-814C-45A2-833E-BB75346E3113}"/>
              </a:ext>
            </a:extLst>
          </p:cNvPr>
          <p:cNvSpPr/>
          <p:nvPr/>
        </p:nvSpPr>
        <p:spPr>
          <a:xfrm>
            <a:off x="5876978" y="20242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D7645-F460-47A6-9BF5-B06F46E2A429}"/>
              </a:ext>
            </a:extLst>
          </p:cNvPr>
          <p:cNvSpPr txBox="1"/>
          <p:nvPr/>
        </p:nvSpPr>
        <p:spPr>
          <a:xfrm>
            <a:off x="7917329" y="347071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build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CAA3C-4A48-4C5C-B461-BB723B7DECBA}"/>
              </a:ext>
            </a:extLst>
          </p:cNvPr>
          <p:cNvSpPr txBox="1"/>
          <p:nvPr/>
        </p:nvSpPr>
        <p:spPr>
          <a:xfrm>
            <a:off x="4991113" y="2091671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de-DE" sz="1100" dirty="0" err="1"/>
              <a:t>Com</a:t>
            </a:r>
            <a:r>
              <a:rPr lang="en-US" sz="1100" dirty="0" err="1"/>
              <a:t>pDescs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AC79FA-C2C3-459C-8D5B-3F158FDA7C2E}"/>
              </a:ext>
            </a:extLst>
          </p:cNvPr>
          <p:cNvSpPr txBox="1"/>
          <p:nvPr/>
        </p:nvSpPr>
        <p:spPr>
          <a:xfrm>
            <a:off x="5973498" y="2162763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 Images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Blobs</a:t>
            </a:r>
            <a:endParaRPr lang="de-DE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F67DF-6681-404F-AA4E-2D3C2D5F968A}"/>
              </a:ext>
            </a:extLst>
          </p:cNvPr>
          <p:cNvSpPr txBox="1"/>
          <p:nvPr/>
        </p:nvSpPr>
        <p:spPr>
          <a:xfrm>
            <a:off x="3620834" y="211007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URI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F02B88-3381-4692-8A11-B407A499CEE7}"/>
              </a:ext>
            </a:extLst>
          </p:cNvPr>
          <p:cNvSpPr txBox="1"/>
          <p:nvPr/>
        </p:nvSpPr>
        <p:spPr>
          <a:xfrm>
            <a:off x="4960168" y="1649994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Landscape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738762-0C5B-4AC0-9B0F-6D0EAA68C371}"/>
              </a:ext>
            </a:extLst>
          </p:cNvPr>
          <p:cNvSpPr/>
          <p:nvPr/>
        </p:nvSpPr>
        <p:spPr>
          <a:xfrm>
            <a:off x="7802582" y="1263495"/>
            <a:ext cx="866275" cy="734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E8F01-C3C1-4B82-8D32-2BF1ADA4D49F}"/>
              </a:ext>
            </a:extLst>
          </p:cNvPr>
          <p:cNvSpPr txBox="1"/>
          <p:nvPr/>
        </p:nvSpPr>
        <p:spPr>
          <a:xfrm>
            <a:off x="7923220" y="1256429"/>
            <a:ext cx="628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Other</a:t>
            </a:r>
          </a:p>
          <a:p>
            <a:pPr algn="ctr"/>
            <a:r>
              <a:rPr lang="de-DE" sz="1400" dirty="0" err="1"/>
              <a:t>Dev</a:t>
            </a:r>
            <a:endParaRPr lang="de-DE" sz="1400" dirty="0"/>
          </a:p>
          <a:p>
            <a:pPr algn="ctr"/>
            <a:r>
              <a:rPr lang="de-DE" sz="1400" dirty="0" err="1"/>
              <a:t>Repos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396C72-5E55-4194-AED5-20284360526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56547" y="1834660"/>
            <a:ext cx="1703621" cy="1556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8CF153-2141-4CA0-A1B6-36758A79E456}"/>
              </a:ext>
            </a:extLst>
          </p:cNvPr>
          <p:cNvGrpSpPr/>
          <p:nvPr/>
        </p:nvGrpSpPr>
        <p:grpSpPr>
          <a:xfrm>
            <a:off x="976655" y="1665162"/>
            <a:ext cx="2279892" cy="2518171"/>
            <a:chOff x="976655" y="1665162"/>
            <a:chExt cx="2279892" cy="2518171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86C2824-3619-4AE6-9744-D6AD1E55E689}"/>
                </a:ext>
              </a:extLst>
            </p:cNvPr>
            <p:cNvSpPr/>
            <p:nvPr/>
          </p:nvSpPr>
          <p:spPr>
            <a:xfrm>
              <a:off x="1810597" y="3394511"/>
              <a:ext cx="900579" cy="6838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527CA1-3375-4D2D-A901-0678D4DBABE5}"/>
                </a:ext>
              </a:extLst>
            </p:cNvPr>
            <p:cNvSpPr/>
            <p:nvPr/>
          </p:nvSpPr>
          <p:spPr>
            <a:xfrm>
              <a:off x="996286" y="1666399"/>
              <a:ext cx="2260261" cy="25169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3175D5-F2F8-424A-908A-2A778CB74DF2}"/>
                </a:ext>
              </a:extLst>
            </p:cNvPr>
            <p:cNvSpPr txBox="1"/>
            <p:nvPr/>
          </p:nvSpPr>
          <p:spPr>
            <a:xfrm>
              <a:off x="976655" y="3771484"/>
              <a:ext cx="201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Runtime</a:t>
              </a:r>
              <a:r>
                <a:rPr lang="de-DE" dirty="0"/>
                <a:t> </a:t>
              </a:r>
              <a:r>
                <a:rPr lang="de-DE" sz="1400" dirty="0"/>
                <a:t>(</a:t>
              </a:r>
              <a:r>
                <a:rPr lang="de-DE" sz="1400" dirty="0" err="1"/>
                <a:t>i.e.kubernetes</a:t>
              </a:r>
              <a:r>
                <a:rPr lang="de-DE" sz="1400" dirty="0"/>
                <a:t>)</a:t>
              </a:r>
              <a:endParaRPr lang="en-US" sz="1400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C5AD894-34E6-4027-A59E-28C869CE3FFE}"/>
                </a:ext>
              </a:extLst>
            </p:cNvPr>
            <p:cNvGrpSpPr/>
            <p:nvPr/>
          </p:nvGrpSpPr>
          <p:grpSpPr>
            <a:xfrm>
              <a:off x="1690050" y="2341201"/>
              <a:ext cx="900579" cy="683811"/>
              <a:chOff x="4072242" y="2218535"/>
              <a:chExt cx="900579" cy="159109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6CF051-D119-4A5F-8A6F-B239DEEE4618}"/>
                  </a:ext>
                </a:extLst>
              </p:cNvPr>
              <p:cNvSpPr txBox="1"/>
              <p:nvPr/>
            </p:nvSpPr>
            <p:spPr>
              <a:xfrm>
                <a:off x="4166799" y="2239708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00" dirty="0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684A883-D9F9-495D-A1DA-D2819C702003}"/>
                  </a:ext>
                </a:extLst>
              </p:cNvPr>
              <p:cNvSpPr/>
              <p:nvPr/>
            </p:nvSpPr>
            <p:spPr>
              <a:xfrm>
                <a:off x="4072242" y="2218535"/>
                <a:ext cx="900579" cy="1591093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FB6AF3-771D-4CF7-9532-0EBE3DA0CBFE}"/>
                </a:ext>
              </a:extLst>
            </p:cNvPr>
            <p:cNvSpPr txBox="1"/>
            <p:nvPr/>
          </p:nvSpPr>
          <p:spPr>
            <a:xfrm>
              <a:off x="978619" y="1665162"/>
              <a:ext cx="22227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Installation Environment</a:t>
              </a:r>
            </a:p>
            <a:p>
              <a:r>
                <a:rPr lang="de-DE" sz="1400" dirty="0"/>
                <a:t>(i.e. </a:t>
              </a:r>
              <a:r>
                <a:rPr lang="de-DE" sz="1400" dirty="0" err="1"/>
                <a:t>landscaper</a:t>
              </a:r>
              <a:r>
                <a:rPr lang="de-DE" sz="1400" dirty="0"/>
                <a:t>)</a:t>
              </a:r>
              <a:endParaRPr lang="en-US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8F7D3F-3B55-4230-869D-9FADE1ACFF0E}"/>
              </a:ext>
            </a:extLst>
          </p:cNvPr>
          <p:cNvGrpSpPr/>
          <p:nvPr/>
        </p:nvGrpSpPr>
        <p:grpSpPr>
          <a:xfrm>
            <a:off x="3927895" y="1995093"/>
            <a:ext cx="5285942" cy="1907012"/>
            <a:chOff x="3927895" y="1995093"/>
            <a:chExt cx="5285942" cy="1907012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E218F5BC-A89C-45B0-AF35-88FB4D0C46DF}"/>
                </a:ext>
              </a:extLst>
            </p:cNvPr>
            <p:cNvSpPr/>
            <p:nvPr/>
          </p:nvSpPr>
          <p:spPr>
            <a:xfrm>
              <a:off x="5650668" y="3260422"/>
              <a:ext cx="542925" cy="641683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C41530-4D0D-4110-B072-7C0E2A05C66E}"/>
                </a:ext>
              </a:extLst>
            </p:cNvPr>
            <p:cNvSpPr txBox="1"/>
            <p:nvPr/>
          </p:nvSpPr>
          <p:spPr>
            <a:xfrm>
              <a:off x="6174798" y="3448639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assembly</a:t>
              </a:r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E15B16-23CE-47EC-9BC4-EF24AB7721A7}"/>
                </a:ext>
              </a:extLst>
            </p:cNvPr>
            <p:cNvCxnSpPr>
              <a:cxnSpLocks/>
              <a:stCxn id="2" idx="2"/>
              <a:endCxn id="29" idx="0"/>
            </p:cNvCxnSpPr>
            <p:nvPr/>
          </p:nvCxnSpPr>
          <p:spPr>
            <a:xfrm>
              <a:off x="5438274" y="2759242"/>
              <a:ext cx="483857" cy="50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B9D3746-999B-4D7E-A530-A4D867D79C2A}"/>
                </a:ext>
              </a:extLst>
            </p:cNvPr>
            <p:cNvCxnSpPr>
              <a:cxnSpLocks/>
              <a:stCxn id="80" idx="2"/>
              <a:endCxn id="29" idx="0"/>
            </p:cNvCxnSpPr>
            <p:nvPr/>
          </p:nvCxnSpPr>
          <p:spPr>
            <a:xfrm flipH="1">
              <a:off x="5922131" y="2759242"/>
              <a:ext cx="387985" cy="50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764031A-AAFF-45CF-AC73-3CA66DB07581}"/>
                </a:ext>
              </a:extLst>
            </p:cNvPr>
            <p:cNvCxnSpPr>
              <a:cxnSpLocks/>
              <a:stCxn id="31" idx="2"/>
              <a:endCxn id="29" idx="0"/>
            </p:cNvCxnSpPr>
            <p:nvPr/>
          </p:nvCxnSpPr>
          <p:spPr>
            <a:xfrm flipH="1">
              <a:off x="5922131" y="1995093"/>
              <a:ext cx="2315470" cy="1265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4095797-D3F3-44F6-9D6D-19C31D8F977A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5922131" y="2251208"/>
              <a:ext cx="3291706" cy="100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855DE6-AE4A-4C85-BAC9-2040E538FC96}"/>
                </a:ext>
              </a:extLst>
            </p:cNvPr>
            <p:cNvSpPr txBox="1"/>
            <p:nvPr/>
          </p:nvSpPr>
          <p:spPr>
            <a:xfrm>
              <a:off x="3927895" y="3228091"/>
              <a:ext cx="1852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transitive </a:t>
              </a:r>
              <a:r>
                <a:rPr lang="de-DE" sz="1400" dirty="0" err="1"/>
                <a:t>closure</a:t>
              </a:r>
              <a:endParaRPr lang="de-DE" sz="1400" dirty="0"/>
            </a:p>
            <a:p>
              <a:pPr algn="ctr"/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product</a:t>
              </a:r>
              <a:r>
                <a:rPr lang="de-DE" sz="1400" dirty="0"/>
                <a:t>/</a:t>
              </a:r>
              <a:r>
                <a:rPr lang="de-DE" sz="1400" dirty="0" err="1"/>
                <a:t>component</a:t>
              </a:r>
              <a:endParaRPr lang="en-US" sz="1400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466202B-D9B8-46E6-A080-EB64D36FB13E}"/>
                </a:ext>
              </a:extLst>
            </p:cNvPr>
            <p:cNvGrpSpPr/>
            <p:nvPr/>
          </p:nvGrpSpPr>
          <p:grpSpPr>
            <a:xfrm>
              <a:off x="5727131" y="3208357"/>
              <a:ext cx="370062" cy="673582"/>
              <a:chOff x="2192861" y="1091632"/>
              <a:chExt cx="370062" cy="673582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611C2BCE-CB19-43E6-B181-F7DD95F944D4}"/>
                  </a:ext>
                </a:extLst>
              </p:cNvPr>
              <p:cNvSpPr txBox="1"/>
              <p:nvPr/>
            </p:nvSpPr>
            <p:spPr>
              <a:xfrm rot="16200000">
                <a:off x="1979181" y="1305312"/>
                <a:ext cx="673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1000" dirty="0" err="1"/>
                  <a:t>transport</a:t>
                </a:r>
                <a:endParaRPr lang="de-DE" sz="10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554AD0E-6ABF-46B4-B1ED-3CFC3D090FE2}"/>
                  </a:ext>
                </a:extLst>
              </p:cNvPr>
              <p:cNvSpPr txBox="1"/>
              <p:nvPr/>
            </p:nvSpPr>
            <p:spPr>
              <a:xfrm rot="16200000">
                <a:off x="2225908" y="1305313"/>
                <a:ext cx="4278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000" dirty="0" err="1"/>
                  <a:t>tool</a:t>
                </a:r>
                <a:endParaRPr lang="en-US" sz="1000" dirty="0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36D6FEF-1901-4D58-8345-3F9EDDBECEAA}"/>
              </a:ext>
            </a:extLst>
          </p:cNvPr>
          <p:cNvSpPr txBox="1"/>
          <p:nvPr/>
        </p:nvSpPr>
        <p:spPr>
          <a:xfrm>
            <a:off x="9424398" y="1160562"/>
            <a:ext cx="20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 </a:t>
            </a:r>
            <a:r>
              <a:rPr lang="de-DE" dirty="0" err="1"/>
              <a:t>Repositories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9AB4BC-423D-4E77-BDFE-89AE5A187DB2}"/>
              </a:ext>
            </a:extLst>
          </p:cNvPr>
          <p:cNvGrpSpPr/>
          <p:nvPr/>
        </p:nvGrpSpPr>
        <p:grpSpPr>
          <a:xfrm>
            <a:off x="5871411" y="2091671"/>
            <a:ext cx="5910100" cy="1663583"/>
            <a:chOff x="5871411" y="2091671"/>
            <a:chExt cx="5910100" cy="166358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F4C5FBA-1FCC-426E-B7AB-0D2DCBAF6E3B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 flipV="1">
              <a:off x="5871411" y="2091671"/>
              <a:ext cx="4174758" cy="820827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497D25C-4C7C-4FC9-86DA-0AC501BCD38C}"/>
                </a:ext>
              </a:extLst>
            </p:cNvPr>
            <p:cNvGrpSpPr/>
            <p:nvPr/>
          </p:nvGrpSpPr>
          <p:grpSpPr>
            <a:xfrm>
              <a:off x="9978327" y="2104584"/>
              <a:ext cx="1803184" cy="1650670"/>
              <a:chOff x="9978327" y="2417401"/>
              <a:chExt cx="1803184" cy="1650670"/>
            </a:xfrm>
          </p:grpSpPr>
          <p:sp>
            <p:nvSpPr>
              <p:cNvPr id="60" name="Rectangle: Folded Corner 59">
                <a:extLst>
                  <a:ext uri="{FF2B5EF4-FFF2-40B4-BE49-F238E27FC236}">
                    <a16:creationId xmlns:a16="http://schemas.microsoft.com/office/drawing/2014/main" id="{5EDAAEDC-ADFE-4F87-BBE6-CAC85EBC36B1}"/>
                  </a:ext>
                </a:extLst>
              </p:cNvPr>
              <p:cNvSpPr/>
              <p:nvPr/>
            </p:nvSpPr>
            <p:spPr>
              <a:xfrm>
                <a:off x="9978327" y="2417402"/>
                <a:ext cx="1803184" cy="1650669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62D574-DB3F-4870-8F41-AE3E3709658F}"/>
                  </a:ext>
                </a:extLst>
              </p:cNvPr>
              <p:cNvSpPr txBox="1"/>
              <p:nvPr/>
            </p:nvSpPr>
            <p:spPr>
              <a:xfrm>
                <a:off x="10046169" y="2417401"/>
                <a:ext cx="1638590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de-DE" sz="1000" dirty="0" err="1"/>
                  <a:t>blueprint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blueprint.yaml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data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	&lt;</a:t>
                </a:r>
                <a:r>
                  <a:rPr lang="de-DE" sz="1000" dirty="0" err="1"/>
                  <a:t>some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files</a:t>
                </a:r>
                <a:r>
                  <a:rPr lang="de-DE" sz="1000" dirty="0"/>
                  <a:t>&gt;</a:t>
                </a:r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 err="1"/>
                  <a:t>component-descriptor.yaml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resource</a:t>
                </a:r>
                <a:r>
                  <a:rPr lang="de-DE" sz="1000" dirty="0"/>
                  <a:t>: </a:t>
                </a:r>
                <a:r>
                  <a:rPr lang="de-DE" sz="1000" dirty="0" err="1"/>
                  <a:t>blueprint</a:t>
                </a:r>
                <a:r>
                  <a:rPr lang="de-DE" sz="1000" dirty="0"/>
                  <a:t> </a:t>
                </a:r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</p:txBody>
          </p:sp>
          <p:sp>
            <p:nvSpPr>
              <p:cNvPr id="62" name="Scroll: Vertical 61">
                <a:extLst>
                  <a:ext uri="{FF2B5EF4-FFF2-40B4-BE49-F238E27FC236}">
                    <a16:creationId xmlns:a16="http://schemas.microsoft.com/office/drawing/2014/main" id="{14A41EF5-C525-44A8-8D91-FCF1AFB0E7F9}"/>
                  </a:ext>
                </a:extLst>
              </p:cNvPr>
              <p:cNvSpPr/>
              <p:nvPr/>
            </p:nvSpPr>
            <p:spPr>
              <a:xfrm>
                <a:off x="10234885" y="3459993"/>
                <a:ext cx="1278934" cy="361154"/>
              </a:xfrm>
              <a:prstGeom prst="verticalScroll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AE50B-B2F2-4DFB-83A8-A2117F20CEFD}"/>
                </a:ext>
              </a:extLst>
            </p:cNvPr>
            <p:cNvSpPr/>
            <p:nvPr/>
          </p:nvSpPr>
          <p:spPr>
            <a:xfrm>
              <a:off x="9932134" y="2115908"/>
              <a:ext cx="569387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└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  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  └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├</a:t>
              </a:r>
            </a:p>
            <a:p>
              <a:pPr>
                <a:lnSpc>
                  <a:spcPct val="90000"/>
                </a:lnSpc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3" name="Rectangle: Folded Corner 62">
            <a:extLst>
              <a:ext uri="{FF2B5EF4-FFF2-40B4-BE49-F238E27FC236}">
                <a16:creationId xmlns:a16="http://schemas.microsoft.com/office/drawing/2014/main" id="{4277BA39-0A81-467C-A577-4BB1FFD1B2AE}"/>
              </a:ext>
            </a:extLst>
          </p:cNvPr>
          <p:cNvSpPr/>
          <p:nvPr/>
        </p:nvSpPr>
        <p:spPr>
          <a:xfrm>
            <a:off x="10008269" y="4154521"/>
            <a:ext cx="1773243" cy="217960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E2034-7CF4-4560-B65C-D71C40DDDBE0}"/>
              </a:ext>
            </a:extLst>
          </p:cNvPr>
          <p:cNvSpPr txBox="1"/>
          <p:nvPr/>
        </p:nvSpPr>
        <p:spPr>
          <a:xfrm>
            <a:off x="9978327" y="4183333"/>
            <a:ext cx="19007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000" dirty="0" err="1"/>
              <a:t>component-descriptor.yaml</a:t>
            </a: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resources</a:t>
            </a:r>
            <a:r>
              <a:rPr lang="de-DE" sz="1000" dirty="0"/>
              <a:t>: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name</a:t>
            </a:r>
            <a:r>
              <a:rPr lang="de-DE" sz="1000" dirty="0"/>
              <a:t>, </a:t>
            </a:r>
            <a:r>
              <a:rPr lang="de-DE" sz="1000" dirty="0" err="1"/>
              <a:t>access</a:t>
            </a:r>
            <a:r>
              <a:rPr lang="de-DE" sz="1000" dirty="0"/>
              <a:t>, type&gt;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 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externalResources</a:t>
            </a: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name</a:t>
            </a:r>
            <a:r>
              <a:rPr lang="de-DE" sz="1000" dirty="0"/>
              <a:t>, </a:t>
            </a:r>
            <a:r>
              <a:rPr lang="de-DE" sz="1000" dirty="0" err="1"/>
              <a:t>access</a:t>
            </a:r>
            <a:r>
              <a:rPr lang="de-DE" sz="1000" dirty="0"/>
              <a:t>, type&gt;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dependencies</a:t>
            </a: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component</a:t>
            </a:r>
            <a:r>
              <a:rPr lang="de-DE" sz="1000" dirty="0"/>
              <a:t>&gt; (</a:t>
            </a:r>
            <a:r>
              <a:rPr lang="de-DE" sz="1000" dirty="0" err="1"/>
              <a:t>url</a:t>
            </a:r>
            <a:r>
              <a:rPr lang="de-DE" sz="1000" dirty="0"/>
              <a:t>/</a:t>
            </a:r>
            <a:r>
              <a:rPr lang="de-DE" sz="1000" dirty="0" err="1"/>
              <a:t>uri</a:t>
            </a:r>
            <a:r>
              <a:rPr lang="de-DE" sz="1000" dirty="0"/>
              <a:t>)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</a:t>
            </a:r>
          </a:p>
          <a:p>
            <a:pPr defTabSz="179388">
              <a:lnSpc>
                <a:spcPct val="90000"/>
              </a:lnSpc>
            </a:pPr>
            <a:endParaRPr lang="de-DE" sz="1000" dirty="0"/>
          </a:p>
          <a:p>
            <a:pPr defTabSz="179388">
              <a:lnSpc>
                <a:spcPct val="90000"/>
              </a:lnSpc>
            </a:pPr>
            <a:r>
              <a:rPr lang="de-DE" sz="1000" dirty="0"/>
              <a:t>…</a:t>
            </a:r>
          </a:p>
        </p:txBody>
      </p:sp>
      <p:sp>
        <p:nvSpPr>
          <p:cNvPr id="65" name="Scroll: Vertical 64">
            <a:extLst>
              <a:ext uri="{FF2B5EF4-FFF2-40B4-BE49-F238E27FC236}">
                <a16:creationId xmlns:a16="http://schemas.microsoft.com/office/drawing/2014/main" id="{36648052-B2C1-442A-994C-1AF314B8D885}"/>
              </a:ext>
            </a:extLst>
          </p:cNvPr>
          <p:cNvSpPr/>
          <p:nvPr/>
        </p:nvSpPr>
        <p:spPr>
          <a:xfrm>
            <a:off x="10040075" y="4508425"/>
            <a:ext cx="1741436" cy="155848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E7D2B4-265F-40CF-B61A-775297F0AC9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6743253" y="2391753"/>
            <a:ext cx="3596490" cy="243742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56D2565-BA90-4365-916A-74A4CADC37F3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5871411" y="2391753"/>
            <a:ext cx="4363474" cy="289591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53713-DE63-41A2-B738-037637FBB176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551982" y="1625761"/>
            <a:ext cx="2285843" cy="353678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BAFC98-2E2F-4650-9AEC-764CAD953942}"/>
              </a:ext>
            </a:extLst>
          </p:cNvPr>
          <p:cNvGrpSpPr/>
          <p:nvPr/>
        </p:nvGrpSpPr>
        <p:grpSpPr>
          <a:xfrm>
            <a:off x="4097490" y="4000664"/>
            <a:ext cx="2663114" cy="1088487"/>
            <a:chOff x="4097490" y="4000664"/>
            <a:chExt cx="2663114" cy="10884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DE98FC-6D20-4169-8DAE-7B42B2315302}"/>
                </a:ext>
              </a:extLst>
            </p:cNvPr>
            <p:cNvSpPr/>
            <p:nvPr/>
          </p:nvSpPr>
          <p:spPr>
            <a:xfrm>
              <a:off x="5005135" y="4000664"/>
              <a:ext cx="866275" cy="7349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70A782-90CB-40AC-AE39-166279103C78}"/>
                </a:ext>
              </a:extLst>
            </p:cNvPr>
            <p:cNvSpPr/>
            <p:nvPr/>
          </p:nvSpPr>
          <p:spPr>
            <a:xfrm>
              <a:off x="5876977" y="4000664"/>
              <a:ext cx="866275" cy="7349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37E4ABF-C5AC-413F-9C41-948E9E51AA3F}"/>
                </a:ext>
              </a:extLst>
            </p:cNvPr>
            <p:cNvSpPr txBox="1"/>
            <p:nvPr/>
          </p:nvSpPr>
          <p:spPr>
            <a:xfrm>
              <a:off x="4991112" y="4068071"/>
              <a:ext cx="93166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5725" indent="-85725">
                <a:buFontTx/>
                <a:buChar char="-"/>
              </a:pPr>
              <a:r>
                <a:rPr lang="de-DE" sz="1100" dirty="0" err="1"/>
                <a:t>Com</a:t>
              </a:r>
              <a:r>
                <a:rPr lang="en-US" sz="1100" dirty="0" err="1"/>
                <a:t>pDescs</a:t>
              </a:r>
              <a:endParaRPr lang="en-US" sz="1100" dirty="0"/>
            </a:p>
            <a:p>
              <a:pPr marL="171450" indent="-171450">
                <a:buFontTx/>
                <a:buChar char="-"/>
              </a:pPr>
              <a:r>
                <a:rPr lang="en-US" sz="1100" dirty="0"/>
                <a:t> </a:t>
              </a:r>
            </a:p>
            <a:p>
              <a:pPr marL="171450" indent="-171450">
                <a:buFontTx/>
                <a:buChar char="-"/>
              </a:pPr>
              <a:r>
                <a:rPr lang="en-US" sz="1100" dirty="0"/>
                <a:t>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E38AA94-EE6A-41EB-838C-FB757FFB5462}"/>
                </a:ext>
              </a:extLst>
            </p:cNvPr>
            <p:cNvSpPr txBox="1"/>
            <p:nvPr/>
          </p:nvSpPr>
          <p:spPr>
            <a:xfrm>
              <a:off x="5973497" y="4139163"/>
              <a:ext cx="6655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- Images</a:t>
              </a:r>
            </a:p>
            <a:p>
              <a:r>
                <a:rPr lang="de-DE" sz="1100" dirty="0"/>
                <a:t>- </a:t>
              </a:r>
              <a:r>
                <a:rPr lang="de-DE" sz="1100" dirty="0" err="1"/>
                <a:t>Blobs</a:t>
              </a:r>
              <a:endParaRPr lang="de-DE" sz="11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1D69A7-CC23-4BC0-B1F6-E991A53CFC33}"/>
                </a:ext>
              </a:extLst>
            </p:cNvPr>
            <p:cNvSpPr txBox="1"/>
            <p:nvPr/>
          </p:nvSpPr>
          <p:spPr>
            <a:xfrm>
              <a:off x="5027886" y="4719819"/>
              <a:ext cx="173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Delivery</a:t>
              </a:r>
              <a:r>
                <a:rPr lang="de-DE" dirty="0"/>
                <a:t> </a:t>
              </a:r>
              <a:r>
                <a:rPr lang="de-DE" dirty="0" err="1"/>
                <a:t>Context</a:t>
              </a:r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1BF101-D205-4B6F-8673-4BE31D32ECB7}"/>
                </a:ext>
              </a:extLst>
            </p:cNvPr>
            <p:cNvGrpSpPr/>
            <p:nvPr/>
          </p:nvGrpSpPr>
          <p:grpSpPr>
            <a:xfrm>
              <a:off x="4097490" y="4046760"/>
              <a:ext cx="2194073" cy="461665"/>
              <a:chOff x="4097490" y="4046760"/>
              <a:chExt cx="2194073" cy="461665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A676F560-A580-4E4E-B940-0629C043A607}"/>
                  </a:ext>
                </a:extLst>
              </p:cNvPr>
              <p:cNvSpPr/>
              <p:nvPr/>
            </p:nvSpPr>
            <p:spPr>
              <a:xfrm flipH="1" flipV="1">
                <a:off x="5408920" y="4088032"/>
                <a:ext cx="882643" cy="396509"/>
              </a:xfrm>
              <a:prstGeom prst="arc">
                <a:avLst>
                  <a:gd name="adj1" fmla="val 14311527"/>
                  <a:gd name="adj2" fmla="val 0"/>
                </a:avLst>
              </a:prstGeom>
              <a:ln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0AD087-E0DB-4D72-9A53-1C5B52FE14B0}"/>
                  </a:ext>
                </a:extLst>
              </p:cNvPr>
              <p:cNvSpPr txBox="1"/>
              <p:nvPr/>
            </p:nvSpPr>
            <p:spPr>
              <a:xfrm>
                <a:off x="4097490" y="4046760"/>
                <a:ext cx="7421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err="1"/>
                  <a:t>Adapt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to</a:t>
                </a:r>
                <a:endParaRPr lang="de-DE" sz="1200" i="1" dirty="0"/>
              </a:p>
              <a:p>
                <a:r>
                  <a:rPr lang="de-DE" sz="1200" i="1" dirty="0" err="1"/>
                  <a:t>local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refs</a:t>
                </a:r>
                <a:endParaRPr lang="en-US" sz="1200" i="1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45385CE-8D6A-44CF-874A-6E726CD8A556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>
                <a:off x="4839681" y="4277593"/>
                <a:ext cx="588817" cy="14487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15BB-85FA-44BC-A78C-4D219B28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7F0-3AA2-4FE9-99B7-DF8C131FC5E2}" type="datetime5">
              <a:rPr lang="en-US" smtClean="0"/>
              <a:t>15-Aug-22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A3CD-2F57-4D66-952A-D7FBAD9C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0827-E296-4ECE-9612-17CC21E2B923}" type="slidenum">
              <a:rPr lang="en-US" smtClean="0"/>
              <a:t>10</a:t>
            </a:fld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48063D-E306-4D5B-B1BA-E2C9AF540CB5}"/>
              </a:ext>
            </a:extLst>
          </p:cNvPr>
          <p:cNvCxnSpPr>
            <a:endCxn id="2" idx="1"/>
          </p:cNvCxnSpPr>
          <p:nvPr/>
        </p:nvCxnSpPr>
        <p:spPr>
          <a:xfrm flipV="1">
            <a:off x="2333625" y="2391753"/>
            <a:ext cx="2671511" cy="20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8ACF13B4-6DAD-430C-96E3-6555D1022991}"/>
              </a:ext>
            </a:extLst>
          </p:cNvPr>
          <p:cNvSpPr/>
          <p:nvPr/>
        </p:nvSpPr>
        <p:spPr>
          <a:xfrm>
            <a:off x="996286" y="1666399"/>
            <a:ext cx="2260261" cy="2516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D818E4-8FB9-4CF9-A9FB-93F459A757BE}"/>
              </a:ext>
            </a:extLst>
          </p:cNvPr>
          <p:cNvSpPr txBox="1"/>
          <p:nvPr/>
        </p:nvSpPr>
        <p:spPr>
          <a:xfrm>
            <a:off x="976655" y="3771484"/>
            <a:ext cx="20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Runtime</a:t>
            </a:r>
            <a:r>
              <a:rPr lang="de-DE" dirty="0"/>
              <a:t> </a:t>
            </a:r>
            <a:r>
              <a:rPr lang="de-DE" sz="1400" dirty="0"/>
              <a:t>(</a:t>
            </a:r>
            <a:r>
              <a:rPr lang="de-DE" sz="1400" dirty="0" err="1"/>
              <a:t>i.e.kubernetes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326727-F8A3-4115-906A-FD32BD975EF9}"/>
              </a:ext>
            </a:extLst>
          </p:cNvPr>
          <p:cNvSpPr txBox="1"/>
          <p:nvPr/>
        </p:nvSpPr>
        <p:spPr>
          <a:xfrm>
            <a:off x="978619" y="1665162"/>
            <a:ext cx="22227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Installation Environment</a:t>
            </a:r>
          </a:p>
          <a:p>
            <a:r>
              <a:rPr lang="de-DE" sz="1400" dirty="0"/>
              <a:t>(i.e. </a:t>
            </a:r>
            <a:r>
              <a:rPr lang="de-DE" sz="1400" dirty="0" err="1"/>
              <a:t>landscaper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1A441A5-C5A5-48E8-9DD6-4F637FE8C053}"/>
              </a:ext>
            </a:extLst>
          </p:cNvPr>
          <p:cNvSpPr/>
          <p:nvPr/>
        </p:nvSpPr>
        <p:spPr>
          <a:xfrm>
            <a:off x="9213836" y="1842894"/>
            <a:ext cx="2711464" cy="464997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BE3FC0-D4BF-4723-B6CA-CC24A7A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9612"/>
          </a:xfrm>
        </p:spPr>
        <p:txBody>
          <a:bodyPr>
            <a:normAutofit fontScale="90000"/>
          </a:bodyPr>
          <a:lstStyle/>
          <a:p>
            <a:r>
              <a:rPr lang="de-DE" b="1" dirty="0" err="1"/>
              <a:t>Delivery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Transportation</a:t>
            </a:r>
            <a:endParaRPr lang="en-US" b="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C5AD894-34E6-4027-A59E-28C869CE3FFE}"/>
              </a:ext>
            </a:extLst>
          </p:cNvPr>
          <p:cNvGrpSpPr/>
          <p:nvPr/>
        </p:nvGrpSpPr>
        <p:grpSpPr>
          <a:xfrm>
            <a:off x="1690050" y="2341201"/>
            <a:ext cx="900579" cy="683811"/>
            <a:chOff x="4072242" y="2218535"/>
            <a:chExt cx="900579" cy="159109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6CF051-D119-4A5F-8A6F-B239DEEE4618}"/>
                </a:ext>
              </a:extLst>
            </p:cNvPr>
            <p:cNvSpPr txBox="1"/>
            <p:nvPr/>
          </p:nvSpPr>
          <p:spPr>
            <a:xfrm>
              <a:off x="4166799" y="2239708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684A883-D9F9-495D-A1DA-D2819C702003}"/>
                </a:ext>
              </a:extLst>
            </p:cNvPr>
            <p:cNvSpPr/>
            <p:nvPr/>
          </p:nvSpPr>
          <p:spPr>
            <a:xfrm>
              <a:off x="4072242" y="2218535"/>
              <a:ext cx="900579" cy="1591093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6AB7067-862E-4ED3-B2FE-2F30E38BA704}"/>
              </a:ext>
            </a:extLst>
          </p:cNvPr>
          <p:cNvSpPr/>
          <p:nvPr/>
        </p:nvSpPr>
        <p:spPr>
          <a:xfrm>
            <a:off x="5005136" y="20242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F373B1-C535-4A35-A2F7-0AA7E9113BA6}"/>
              </a:ext>
            </a:extLst>
          </p:cNvPr>
          <p:cNvSpPr txBox="1"/>
          <p:nvPr/>
        </p:nvSpPr>
        <p:spPr>
          <a:xfrm>
            <a:off x="4826478" y="1160562"/>
            <a:ext cx="23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OCI (</a:t>
            </a:r>
            <a:r>
              <a:rPr lang="de-DE" dirty="0" err="1"/>
              <a:t>Blob</a:t>
            </a:r>
            <a:r>
              <a:rPr lang="de-DE" dirty="0"/>
              <a:t>) </a:t>
            </a:r>
            <a:r>
              <a:rPr lang="de-DE" dirty="0" err="1"/>
              <a:t>Repositories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5F6338-814C-45A2-833E-BB75346E3113}"/>
              </a:ext>
            </a:extLst>
          </p:cNvPr>
          <p:cNvSpPr/>
          <p:nvPr/>
        </p:nvSpPr>
        <p:spPr>
          <a:xfrm>
            <a:off x="5876978" y="20242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D7645-F460-47A6-9BF5-B06F46E2A429}"/>
              </a:ext>
            </a:extLst>
          </p:cNvPr>
          <p:cNvSpPr txBox="1"/>
          <p:nvPr/>
        </p:nvSpPr>
        <p:spPr>
          <a:xfrm>
            <a:off x="7917329" y="347071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build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CAA3C-4A48-4C5C-B461-BB723B7DECBA}"/>
              </a:ext>
            </a:extLst>
          </p:cNvPr>
          <p:cNvSpPr txBox="1"/>
          <p:nvPr/>
        </p:nvSpPr>
        <p:spPr>
          <a:xfrm>
            <a:off x="4991113" y="2091671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de-DE" sz="1100" dirty="0" err="1"/>
              <a:t>Com</a:t>
            </a:r>
            <a:r>
              <a:rPr lang="en-US" sz="1100" dirty="0" err="1"/>
              <a:t>pDescs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AC79FA-C2C3-459C-8D5B-3F158FDA7C2E}"/>
              </a:ext>
            </a:extLst>
          </p:cNvPr>
          <p:cNvSpPr txBox="1"/>
          <p:nvPr/>
        </p:nvSpPr>
        <p:spPr>
          <a:xfrm>
            <a:off x="5973498" y="2162763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 Images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Blobs</a:t>
            </a:r>
            <a:endParaRPr lang="de-DE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48063D-E306-4D5B-B1BA-E2C9AF540CB5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2333625" y="2593649"/>
            <a:ext cx="2657487" cy="37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F02B88-3381-4692-8A11-B407A499CEE7}"/>
              </a:ext>
            </a:extLst>
          </p:cNvPr>
          <p:cNvSpPr txBox="1"/>
          <p:nvPr/>
        </p:nvSpPr>
        <p:spPr>
          <a:xfrm>
            <a:off x="4960168" y="1649994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Landscape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DE98FC-6D20-4169-8DAE-7B42B2315302}"/>
              </a:ext>
            </a:extLst>
          </p:cNvPr>
          <p:cNvSpPr/>
          <p:nvPr/>
        </p:nvSpPr>
        <p:spPr>
          <a:xfrm>
            <a:off x="5005135" y="40006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70A782-90CB-40AC-AE39-166279103C78}"/>
              </a:ext>
            </a:extLst>
          </p:cNvPr>
          <p:cNvSpPr/>
          <p:nvPr/>
        </p:nvSpPr>
        <p:spPr>
          <a:xfrm>
            <a:off x="5876977" y="40006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7E4ABF-C5AC-413F-9C41-948E9E51AA3F}"/>
              </a:ext>
            </a:extLst>
          </p:cNvPr>
          <p:cNvSpPr txBox="1"/>
          <p:nvPr/>
        </p:nvSpPr>
        <p:spPr>
          <a:xfrm>
            <a:off x="4991112" y="4068071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de-DE" sz="1100" dirty="0" err="1"/>
              <a:t>Com</a:t>
            </a:r>
            <a:r>
              <a:rPr lang="en-US" sz="1100" dirty="0" err="1"/>
              <a:t>pDescs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38AA94-EE6A-41EB-838C-FB757FFB5462}"/>
              </a:ext>
            </a:extLst>
          </p:cNvPr>
          <p:cNvSpPr txBox="1"/>
          <p:nvPr/>
        </p:nvSpPr>
        <p:spPr>
          <a:xfrm>
            <a:off x="5973497" y="4139163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 Images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Blobs</a:t>
            </a:r>
            <a:endParaRPr lang="de-DE" sz="1100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218F5BC-A89C-45B0-AF35-88FB4D0C46DF}"/>
              </a:ext>
            </a:extLst>
          </p:cNvPr>
          <p:cNvSpPr/>
          <p:nvPr/>
        </p:nvSpPr>
        <p:spPr>
          <a:xfrm>
            <a:off x="5650668" y="3260422"/>
            <a:ext cx="542925" cy="6416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41530-4D0D-4110-B072-7C0E2A05C66E}"/>
              </a:ext>
            </a:extLst>
          </p:cNvPr>
          <p:cNvSpPr txBox="1"/>
          <p:nvPr/>
        </p:nvSpPr>
        <p:spPr>
          <a:xfrm>
            <a:off x="6174798" y="344863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assembly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738762-0C5B-4AC0-9B0F-6D0EAA68C371}"/>
              </a:ext>
            </a:extLst>
          </p:cNvPr>
          <p:cNvSpPr/>
          <p:nvPr/>
        </p:nvSpPr>
        <p:spPr>
          <a:xfrm>
            <a:off x="7802582" y="1263495"/>
            <a:ext cx="866275" cy="734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E8F01-C3C1-4B82-8D32-2BF1ADA4D49F}"/>
              </a:ext>
            </a:extLst>
          </p:cNvPr>
          <p:cNvSpPr txBox="1"/>
          <p:nvPr/>
        </p:nvSpPr>
        <p:spPr>
          <a:xfrm>
            <a:off x="7923220" y="1256429"/>
            <a:ext cx="628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Other</a:t>
            </a:r>
          </a:p>
          <a:p>
            <a:pPr algn="ctr"/>
            <a:r>
              <a:rPr lang="de-DE" sz="1400" dirty="0" err="1"/>
              <a:t>Dev</a:t>
            </a:r>
            <a:endParaRPr lang="de-DE" sz="1400" dirty="0"/>
          </a:p>
          <a:p>
            <a:pPr algn="ctr"/>
            <a:r>
              <a:rPr lang="de-DE" sz="1400" dirty="0" err="1"/>
              <a:t>Repos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E15B16-23CE-47EC-9BC4-EF24AB7721A7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5438274" y="2759242"/>
            <a:ext cx="483857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B9D3746-999B-4D7E-A530-A4D867D79C2A}"/>
              </a:ext>
            </a:extLst>
          </p:cNvPr>
          <p:cNvCxnSpPr>
            <a:cxnSpLocks/>
            <a:stCxn id="80" idx="2"/>
            <a:endCxn id="29" idx="0"/>
          </p:cNvCxnSpPr>
          <p:nvPr/>
        </p:nvCxnSpPr>
        <p:spPr>
          <a:xfrm flipH="1">
            <a:off x="5922131" y="2759242"/>
            <a:ext cx="387985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764031A-AAFF-45CF-AC73-3CA66DB07581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 flipH="1">
            <a:off x="5922131" y="1995093"/>
            <a:ext cx="2315470" cy="12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4095797-D3F3-44F6-9D6D-19C31D8F977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922131" y="2251208"/>
            <a:ext cx="3291706" cy="100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0BFE919-22AD-4846-AB80-DE43699760A5}"/>
              </a:ext>
            </a:extLst>
          </p:cNvPr>
          <p:cNvSpPr/>
          <p:nvPr/>
        </p:nvSpPr>
        <p:spPr>
          <a:xfrm>
            <a:off x="5005135" y="5965389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04F2099-ECD7-4C0C-883D-9B194A268724}"/>
              </a:ext>
            </a:extLst>
          </p:cNvPr>
          <p:cNvSpPr/>
          <p:nvPr/>
        </p:nvSpPr>
        <p:spPr>
          <a:xfrm>
            <a:off x="5876977" y="5965389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2FB5D-4B5D-46D8-B7CD-BDC6E24B6A69}"/>
              </a:ext>
            </a:extLst>
          </p:cNvPr>
          <p:cNvSpPr txBox="1"/>
          <p:nvPr/>
        </p:nvSpPr>
        <p:spPr>
          <a:xfrm>
            <a:off x="4991112" y="6032796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de-DE" sz="1100" dirty="0" err="1"/>
              <a:t>Com</a:t>
            </a:r>
            <a:r>
              <a:rPr lang="en-US" sz="1100" dirty="0" err="1"/>
              <a:t>pDescs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064771D-FDA1-41D5-A5EF-4E2052566148}"/>
              </a:ext>
            </a:extLst>
          </p:cNvPr>
          <p:cNvSpPr txBox="1"/>
          <p:nvPr/>
        </p:nvSpPr>
        <p:spPr>
          <a:xfrm>
            <a:off x="5973497" y="6103888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 Images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Blobs</a:t>
            </a:r>
            <a:endParaRPr lang="de-DE" sz="1100" dirty="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10B444F2-407B-4F8D-8CC1-845BF7725DB3}"/>
              </a:ext>
            </a:extLst>
          </p:cNvPr>
          <p:cNvSpPr/>
          <p:nvPr/>
        </p:nvSpPr>
        <p:spPr>
          <a:xfrm>
            <a:off x="5599948" y="5107849"/>
            <a:ext cx="542925" cy="6416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8988FFC-B2FB-41B9-855E-B871521A92FF}"/>
              </a:ext>
            </a:extLst>
          </p:cNvPr>
          <p:cNvSpPr txBox="1"/>
          <p:nvPr/>
        </p:nvSpPr>
        <p:spPr>
          <a:xfrm>
            <a:off x="6247578" y="4964501"/>
            <a:ext cx="290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lvl="2" indent="-85725">
              <a:buFont typeface="Arial" panose="020B0604020202020204" pitchFamily="34" charset="0"/>
              <a:buChar char="•"/>
            </a:pPr>
            <a:r>
              <a:rPr lang="de-DE" dirty="0" err="1"/>
              <a:t>Delivery</a:t>
            </a:r>
            <a:endParaRPr lang="de-DE" dirty="0"/>
          </a:p>
          <a:p>
            <a:pPr marL="85725" lvl="2" indent="-85725" defTabSz="447675">
              <a:buFont typeface="Arial" panose="020B0604020202020204" pitchFamily="34" charset="0"/>
              <a:buChar char="•"/>
            </a:pPr>
            <a:r>
              <a:rPr lang="de-DE" dirty="0"/>
              <a:t>Transport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Landscape</a:t>
            </a:r>
            <a:br>
              <a:rPr lang="de-DE" dirty="0"/>
            </a:br>
            <a:r>
              <a:rPr lang="de-DE" dirty="0" err="1"/>
              <a:t>Contexts</a:t>
            </a:r>
            <a:endParaRPr lang="de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855DE6-AE4A-4C85-BAC9-2040E538FC96}"/>
              </a:ext>
            </a:extLst>
          </p:cNvPr>
          <p:cNvSpPr txBox="1"/>
          <p:nvPr/>
        </p:nvSpPr>
        <p:spPr>
          <a:xfrm>
            <a:off x="3927895" y="3228091"/>
            <a:ext cx="185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transitive </a:t>
            </a:r>
            <a:r>
              <a:rPr lang="de-DE" sz="1400" dirty="0" err="1"/>
              <a:t>closure</a:t>
            </a:r>
            <a:endParaRPr lang="de-DE" sz="1400" dirty="0"/>
          </a:p>
          <a:p>
            <a:pPr algn="ctr"/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r>
              <a:rPr lang="de-DE" sz="1400" dirty="0"/>
              <a:t>/</a:t>
            </a:r>
            <a:r>
              <a:rPr lang="de-DE" sz="1400" dirty="0" err="1"/>
              <a:t>component</a:t>
            </a:r>
            <a:endParaRPr 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1867450-7426-4BA6-BF27-3E43C24C0693}"/>
              </a:ext>
            </a:extLst>
          </p:cNvPr>
          <p:cNvSpPr txBox="1"/>
          <p:nvPr/>
        </p:nvSpPr>
        <p:spPr>
          <a:xfrm>
            <a:off x="3832397" y="5130986"/>
            <a:ext cx="185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transitive </a:t>
            </a:r>
            <a:r>
              <a:rPr lang="de-DE" sz="1400" dirty="0" err="1"/>
              <a:t>closure</a:t>
            </a:r>
            <a:endParaRPr lang="de-DE" sz="1400" dirty="0"/>
          </a:p>
          <a:p>
            <a:pPr algn="ctr"/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r>
              <a:rPr lang="de-DE" sz="1400" dirty="0"/>
              <a:t>/</a:t>
            </a:r>
            <a:r>
              <a:rPr lang="de-DE" sz="1400" dirty="0" err="1"/>
              <a:t>component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396C72-5E55-4194-AED5-202843605266}"/>
              </a:ext>
            </a:extLst>
          </p:cNvPr>
          <p:cNvCxnSpPr>
            <a:cxnSpLocks/>
          </p:cNvCxnSpPr>
          <p:nvPr/>
        </p:nvCxnSpPr>
        <p:spPr>
          <a:xfrm>
            <a:off x="3256547" y="1990342"/>
            <a:ext cx="1748588" cy="40167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63A045B-49A2-4B78-9E40-AC24D7939756}"/>
              </a:ext>
            </a:extLst>
          </p:cNvPr>
          <p:cNvCxnSpPr>
            <a:cxnSpLocks/>
            <a:stCxn id="110" idx="2"/>
            <a:endCxn id="150" idx="0"/>
          </p:cNvCxnSpPr>
          <p:nvPr/>
        </p:nvCxnSpPr>
        <p:spPr>
          <a:xfrm>
            <a:off x="5438273" y="4735642"/>
            <a:ext cx="433138" cy="37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0052041-0210-459E-83D9-C9F694483DF9}"/>
              </a:ext>
            </a:extLst>
          </p:cNvPr>
          <p:cNvCxnSpPr>
            <a:cxnSpLocks/>
            <a:stCxn id="111" idx="2"/>
            <a:endCxn id="150" idx="0"/>
          </p:cNvCxnSpPr>
          <p:nvPr/>
        </p:nvCxnSpPr>
        <p:spPr>
          <a:xfrm flipH="1">
            <a:off x="5871411" y="4735642"/>
            <a:ext cx="438704" cy="37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6D6FEF-1901-4D58-8345-3F9EDDBECEAA}"/>
              </a:ext>
            </a:extLst>
          </p:cNvPr>
          <p:cNvSpPr txBox="1"/>
          <p:nvPr/>
        </p:nvSpPr>
        <p:spPr>
          <a:xfrm>
            <a:off x="9424398" y="1160562"/>
            <a:ext cx="20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 </a:t>
            </a:r>
            <a:r>
              <a:rPr lang="de-DE" dirty="0" err="1"/>
              <a:t>Repositories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04FAD3-D888-402A-A2B6-A037B2BFCB79}"/>
              </a:ext>
            </a:extLst>
          </p:cNvPr>
          <p:cNvGrpSpPr/>
          <p:nvPr/>
        </p:nvGrpSpPr>
        <p:grpSpPr>
          <a:xfrm>
            <a:off x="5871411" y="2091671"/>
            <a:ext cx="5910100" cy="1663583"/>
            <a:chOff x="5871411" y="2091671"/>
            <a:chExt cx="5910100" cy="1663583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55EA8E1-DFC2-4896-A18E-80B5CD90532B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 flipV="1">
              <a:off x="5871411" y="2091671"/>
              <a:ext cx="4174758" cy="820827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9D9A45F-EB50-4B52-8798-8580DFBA7001}"/>
                </a:ext>
              </a:extLst>
            </p:cNvPr>
            <p:cNvGrpSpPr/>
            <p:nvPr/>
          </p:nvGrpSpPr>
          <p:grpSpPr>
            <a:xfrm>
              <a:off x="9978327" y="2104584"/>
              <a:ext cx="1803184" cy="1650670"/>
              <a:chOff x="9978327" y="2417401"/>
              <a:chExt cx="1803184" cy="1650670"/>
            </a:xfrm>
          </p:grpSpPr>
          <p:sp>
            <p:nvSpPr>
              <p:cNvPr id="77" name="Rectangle: Folded Corner 76">
                <a:extLst>
                  <a:ext uri="{FF2B5EF4-FFF2-40B4-BE49-F238E27FC236}">
                    <a16:creationId xmlns:a16="http://schemas.microsoft.com/office/drawing/2014/main" id="{93CDB4F9-9F15-445B-8293-CE747FE411B2}"/>
                  </a:ext>
                </a:extLst>
              </p:cNvPr>
              <p:cNvSpPr/>
              <p:nvPr/>
            </p:nvSpPr>
            <p:spPr>
              <a:xfrm>
                <a:off x="9978327" y="2417402"/>
                <a:ext cx="1803184" cy="1650669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F65E68C-4E9A-4ECE-9A23-D271E3D589E9}"/>
                  </a:ext>
                </a:extLst>
              </p:cNvPr>
              <p:cNvSpPr txBox="1"/>
              <p:nvPr/>
            </p:nvSpPr>
            <p:spPr>
              <a:xfrm>
                <a:off x="10046169" y="2417401"/>
                <a:ext cx="1638590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de-DE" sz="1000" dirty="0" err="1"/>
                  <a:t>blueprint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blueprint.yaml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data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	&lt;</a:t>
                </a:r>
                <a:r>
                  <a:rPr lang="de-DE" sz="1000" dirty="0" err="1"/>
                  <a:t>some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files</a:t>
                </a:r>
                <a:r>
                  <a:rPr lang="de-DE" sz="1000" dirty="0"/>
                  <a:t>&gt;</a:t>
                </a:r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 err="1"/>
                  <a:t>component-descriptor.yaml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resource</a:t>
                </a:r>
                <a:r>
                  <a:rPr lang="de-DE" sz="1000" dirty="0"/>
                  <a:t>: </a:t>
                </a:r>
                <a:r>
                  <a:rPr lang="de-DE" sz="1000" dirty="0" err="1"/>
                  <a:t>blueprint</a:t>
                </a:r>
                <a:r>
                  <a:rPr lang="de-DE" sz="1000" dirty="0"/>
                  <a:t> </a:t>
                </a:r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</p:txBody>
          </p:sp>
          <p:sp>
            <p:nvSpPr>
              <p:cNvPr id="81" name="Scroll: Vertical 80">
                <a:extLst>
                  <a:ext uri="{FF2B5EF4-FFF2-40B4-BE49-F238E27FC236}">
                    <a16:creationId xmlns:a16="http://schemas.microsoft.com/office/drawing/2014/main" id="{170FD550-D8AA-459B-B4DA-F48912DDC2D4}"/>
                  </a:ext>
                </a:extLst>
              </p:cNvPr>
              <p:cNvSpPr/>
              <p:nvPr/>
            </p:nvSpPr>
            <p:spPr>
              <a:xfrm>
                <a:off x="10234885" y="3459993"/>
                <a:ext cx="1278934" cy="361154"/>
              </a:xfrm>
              <a:prstGeom prst="verticalScroll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43DF969-5A95-4CEF-B690-CBC8CE6FF3DB}"/>
                </a:ext>
              </a:extLst>
            </p:cNvPr>
            <p:cNvSpPr/>
            <p:nvPr/>
          </p:nvSpPr>
          <p:spPr>
            <a:xfrm>
              <a:off x="9932134" y="2115908"/>
              <a:ext cx="569387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└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  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  └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├</a:t>
              </a:r>
            </a:p>
            <a:p>
              <a:pPr>
                <a:lnSpc>
                  <a:spcPct val="90000"/>
                </a:lnSpc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Rectangle: Folded Corner 81">
            <a:extLst>
              <a:ext uri="{FF2B5EF4-FFF2-40B4-BE49-F238E27FC236}">
                <a16:creationId xmlns:a16="http://schemas.microsoft.com/office/drawing/2014/main" id="{82B827CD-193D-4538-907D-4C6884FFD348}"/>
              </a:ext>
            </a:extLst>
          </p:cNvPr>
          <p:cNvSpPr/>
          <p:nvPr/>
        </p:nvSpPr>
        <p:spPr>
          <a:xfrm>
            <a:off x="10008269" y="4154521"/>
            <a:ext cx="1773243" cy="217960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72DCCA-F2E6-49B5-933A-CEE666223D20}"/>
              </a:ext>
            </a:extLst>
          </p:cNvPr>
          <p:cNvSpPr txBox="1"/>
          <p:nvPr/>
        </p:nvSpPr>
        <p:spPr>
          <a:xfrm>
            <a:off x="9978327" y="4183333"/>
            <a:ext cx="19007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000" dirty="0" err="1"/>
              <a:t>component-descriptor.yaml</a:t>
            </a: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resources</a:t>
            </a:r>
            <a:r>
              <a:rPr lang="de-DE" sz="1000" dirty="0"/>
              <a:t>: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name</a:t>
            </a:r>
            <a:r>
              <a:rPr lang="de-DE" sz="1000" dirty="0"/>
              <a:t>, </a:t>
            </a:r>
            <a:r>
              <a:rPr lang="de-DE" sz="1000" dirty="0" err="1"/>
              <a:t>access</a:t>
            </a:r>
            <a:r>
              <a:rPr lang="de-DE" sz="1000" dirty="0"/>
              <a:t>, type&gt;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 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externalResources</a:t>
            </a: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name</a:t>
            </a:r>
            <a:r>
              <a:rPr lang="de-DE" sz="1000" dirty="0"/>
              <a:t>, </a:t>
            </a:r>
            <a:r>
              <a:rPr lang="de-DE" sz="1000" dirty="0" err="1"/>
              <a:t>access</a:t>
            </a:r>
            <a:r>
              <a:rPr lang="de-DE" sz="1000" dirty="0"/>
              <a:t>, type&gt;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dependencies</a:t>
            </a: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component</a:t>
            </a:r>
            <a:r>
              <a:rPr lang="de-DE" sz="1000" dirty="0"/>
              <a:t>&gt; (</a:t>
            </a:r>
            <a:r>
              <a:rPr lang="de-DE" sz="1000" dirty="0" err="1"/>
              <a:t>url</a:t>
            </a:r>
            <a:r>
              <a:rPr lang="de-DE" sz="1000" dirty="0"/>
              <a:t>/</a:t>
            </a:r>
            <a:r>
              <a:rPr lang="de-DE" sz="1000" dirty="0" err="1"/>
              <a:t>uri</a:t>
            </a:r>
            <a:r>
              <a:rPr lang="de-DE" sz="1000" dirty="0"/>
              <a:t>)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</a:t>
            </a:r>
          </a:p>
          <a:p>
            <a:pPr defTabSz="179388">
              <a:lnSpc>
                <a:spcPct val="90000"/>
              </a:lnSpc>
            </a:pPr>
            <a:endParaRPr lang="de-DE" sz="1000" dirty="0"/>
          </a:p>
          <a:p>
            <a:pPr defTabSz="179388">
              <a:lnSpc>
                <a:spcPct val="90000"/>
              </a:lnSpc>
            </a:pPr>
            <a:r>
              <a:rPr lang="de-DE" sz="1000" dirty="0"/>
              <a:t>…</a:t>
            </a:r>
          </a:p>
        </p:txBody>
      </p:sp>
      <p:sp>
        <p:nvSpPr>
          <p:cNvPr id="84" name="Scroll: Vertical 83">
            <a:extLst>
              <a:ext uri="{FF2B5EF4-FFF2-40B4-BE49-F238E27FC236}">
                <a16:creationId xmlns:a16="http://schemas.microsoft.com/office/drawing/2014/main" id="{24594C74-49C6-4488-94E9-62A93F5030AD}"/>
              </a:ext>
            </a:extLst>
          </p:cNvPr>
          <p:cNvSpPr/>
          <p:nvPr/>
        </p:nvSpPr>
        <p:spPr>
          <a:xfrm>
            <a:off x="10040075" y="4508425"/>
            <a:ext cx="1741436" cy="155848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E7D2B4-265F-40CF-B61A-775297F0AC9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6743253" y="2391753"/>
            <a:ext cx="3596490" cy="243742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56D2565-BA90-4365-916A-74A4CADC37F3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5871411" y="2391753"/>
            <a:ext cx="4363474" cy="289591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53713-DE63-41A2-B738-037637FBB176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551982" y="1625761"/>
            <a:ext cx="2285843" cy="353678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A57463-5D98-49FD-B8AD-D9714C033B6C}"/>
              </a:ext>
            </a:extLst>
          </p:cNvPr>
          <p:cNvGrpSpPr/>
          <p:nvPr/>
        </p:nvGrpSpPr>
        <p:grpSpPr>
          <a:xfrm>
            <a:off x="5727131" y="3208357"/>
            <a:ext cx="370062" cy="673582"/>
            <a:chOff x="2192861" y="1091632"/>
            <a:chExt cx="370062" cy="67358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2C8981-87D1-470C-B026-5495A2A75062}"/>
                </a:ext>
              </a:extLst>
            </p:cNvPr>
            <p:cNvSpPr txBox="1"/>
            <p:nvPr/>
          </p:nvSpPr>
          <p:spPr>
            <a:xfrm rot="16200000">
              <a:off x="1979181" y="1305312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000" dirty="0" err="1"/>
                <a:t>transport</a:t>
              </a:r>
              <a:endParaRPr lang="de-DE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FA6498-ED37-4C99-80E7-B5FDC99827E6}"/>
                </a:ext>
              </a:extLst>
            </p:cNvPr>
            <p:cNvSpPr txBox="1"/>
            <p:nvPr/>
          </p:nvSpPr>
          <p:spPr>
            <a:xfrm rot="16200000">
              <a:off x="2225908" y="1305313"/>
              <a:ext cx="4278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tool</a:t>
              </a:r>
              <a:endParaRPr lang="en-US" sz="10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68D884-18D3-4B63-90AE-BC5550DAC38B}"/>
              </a:ext>
            </a:extLst>
          </p:cNvPr>
          <p:cNvGrpSpPr/>
          <p:nvPr/>
        </p:nvGrpSpPr>
        <p:grpSpPr>
          <a:xfrm>
            <a:off x="5690612" y="5075950"/>
            <a:ext cx="370062" cy="673582"/>
            <a:chOff x="2192861" y="1091632"/>
            <a:chExt cx="370062" cy="6735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A781F9-561F-4589-90AE-2BAB16D5CC5C}"/>
                </a:ext>
              </a:extLst>
            </p:cNvPr>
            <p:cNvSpPr txBox="1"/>
            <p:nvPr/>
          </p:nvSpPr>
          <p:spPr>
            <a:xfrm rot="16200000">
              <a:off x="1979181" y="1305312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000" dirty="0" err="1"/>
                <a:t>transport</a:t>
              </a:r>
              <a:endParaRPr lang="de-DE" sz="1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5D0AD5-3FB3-4C6F-8DAA-160AE4A3B68A}"/>
                </a:ext>
              </a:extLst>
            </p:cNvPr>
            <p:cNvSpPr txBox="1"/>
            <p:nvPr/>
          </p:nvSpPr>
          <p:spPr>
            <a:xfrm rot="16200000">
              <a:off x="2225908" y="1305313"/>
              <a:ext cx="4278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tool</a:t>
              </a:r>
              <a:endParaRPr lang="en-US" sz="100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9136C70-92A1-4402-BA17-2EE559220095}"/>
              </a:ext>
            </a:extLst>
          </p:cNvPr>
          <p:cNvGrpSpPr/>
          <p:nvPr/>
        </p:nvGrpSpPr>
        <p:grpSpPr>
          <a:xfrm>
            <a:off x="4097490" y="4046760"/>
            <a:ext cx="2194073" cy="461665"/>
            <a:chOff x="4097490" y="4046760"/>
            <a:chExt cx="2194073" cy="461665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EED9AA2-2F8B-4265-8405-C22A5A8900C8}"/>
                </a:ext>
              </a:extLst>
            </p:cNvPr>
            <p:cNvSpPr/>
            <p:nvPr/>
          </p:nvSpPr>
          <p:spPr>
            <a:xfrm flipH="1" flipV="1">
              <a:off x="5408920" y="4088032"/>
              <a:ext cx="882643" cy="396509"/>
            </a:xfrm>
            <a:prstGeom prst="arc">
              <a:avLst>
                <a:gd name="adj1" fmla="val 14311527"/>
                <a:gd name="adj2" fmla="val 0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ACCA50-3829-460B-BAA9-522213DE81F9}"/>
                </a:ext>
              </a:extLst>
            </p:cNvPr>
            <p:cNvSpPr txBox="1"/>
            <p:nvPr/>
          </p:nvSpPr>
          <p:spPr>
            <a:xfrm>
              <a:off x="4097490" y="4046760"/>
              <a:ext cx="74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err="1"/>
                <a:t>Adapt</a:t>
              </a:r>
              <a:r>
                <a:rPr lang="de-DE" sz="1200" i="1" dirty="0"/>
                <a:t> </a:t>
              </a:r>
              <a:r>
                <a:rPr lang="de-DE" sz="1200" i="1" dirty="0" err="1"/>
                <a:t>to</a:t>
              </a:r>
              <a:endParaRPr lang="de-DE" sz="1200" i="1" dirty="0"/>
            </a:p>
            <a:p>
              <a:r>
                <a:rPr lang="de-DE" sz="1200" i="1" dirty="0" err="1"/>
                <a:t>local</a:t>
              </a:r>
              <a:r>
                <a:rPr lang="de-DE" sz="1200" i="1" dirty="0"/>
                <a:t> </a:t>
              </a:r>
              <a:r>
                <a:rPr lang="de-DE" sz="1200" i="1" dirty="0" err="1"/>
                <a:t>refs</a:t>
              </a:r>
              <a:endParaRPr lang="en-US" sz="1200" i="1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44D7D7-4622-4DDA-B871-F50139AD73FE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4839681" y="4277593"/>
              <a:ext cx="588817" cy="14487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A9C5162-189D-42DB-AD58-7B8CD300A18D}"/>
              </a:ext>
            </a:extLst>
          </p:cNvPr>
          <p:cNvGrpSpPr/>
          <p:nvPr/>
        </p:nvGrpSpPr>
        <p:grpSpPr>
          <a:xfrm>
            <a:off x="4097490" y="6007044"/>
            <a:ext cx="2194073" cy="461665"/>
            <a:chOff x="4097490" y="4046760"/>
            <a:chExt cx="2194073" cy="461665"/>
          </a:xfrm>
        </p:grpSpPr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2616D95C-F381-4D80-ABC3-1C1B460BBA01}"/>
                </a:ext>
              </a:extLst>
            </p:cNvPr>
            <p:cNvSpPr/>
            <p:nvPr/>
          </p:nvSpPr>
          <p:spPr>
            <a:xfrm flipH="1" flipV="1">
              <a:off x="5408920" y="4088032"/>
              <a:ext cx="882643" cy="396509"/>
            </a:xfrm>
            <a:prstGeom prst="arc">
              <a:avLst>
                <a:gd name="adj1" fmla="val 14311527"/>
                <a:gd name="adj2" fmla="val 0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2274228-8DBE-457B-A42C-06D8E898EE63}"/>
                </a:ext>
              </a:extLst>
            </p:cNvPr>
            <p:cNvSpPr txBox="1"/>
            <p:nvPr/>
          </p:nvSpPr>
          <p:spPr>
            <a:xfrm>
              <a:off x="4097490" y="4046760"/>
              <a:ext cx="74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err="1"/>
                <a:t>Adapt</a:t>
              </a:r>
              <a:r>
                <a:rPr lang="de-DE" sz="1200" i="1" dirty="0"/>
                <a:t> </a:t>
              </a:r>
              <a:r>
                <a:rPr lang="de-DE" sz="1200" i="1" dirty="0" err="1"/>
                <a:t>to</a:t>
              </a:r>
              <a:endParaRPr lang="de-DE" sz="1200" i="1" dirty="0"/>
            </a:p>
            <a:p>
              <a:r>
                <a:rPr lang="de-DE" sz="1200" i="1" dirty="0" err="1"/>
                <a:t>local</a:t>
              </a:r>
              <a:r>
                <a:rPr lang="de-DE" sz="1200" i="1" dirty="0"/>
                <a:t> </a:t>
              </a:r>
              <a:r>
                <a:rPr lang="de-DE" sz="1200" i="1" dirty="0" err="1"/>
                <a:t>refs</a:t>
              </a:r>
              <a:endParaRPr lang="en-US" sz="1200" i="1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F877D3B-2407-4DAC-82DE-650A56679066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839681" y="4277593"/>
              <a:ext cx="588817" cy="14487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6E7E5-3590-4029-9539-AF80C149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C30F-4DD4-4501-B575-9D37E03D1127}" type="datetime5">
              <a:rPr lang="en-US" smtClean="0"/>
              <a:t>15-Aug-22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C0934-E95D-4E65-A17A-4B960F8D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0827-E296-4ECE-9612-17CC21E2B923}" type="slidenum">
              <a:rPr lang="en-US" smtClean="0"/>
              <a:t>11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D68686-ADF8-44FD-8F93-F4EE80C83347}"/>
              </a:ext>
            </a:extLst>
          </p:cNvPr>
          <p:cNvGrpSpPr/>
          <p:nvPr/>
        </p:nvGrpSpPr>
        <p:grpSpPr>
          <a:xfrm>
            <a:off x="3581400" y="1420239"/>
            <a:ext cx="3428392" cy="3466383"/>
            <a:chOff x="3581400" y="1420239"/>
            <a:chExt cx="3428392" cy="346638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37FB661-0713-40AC-ABA8-F606392A32E2}"/>
                </a:ext>
              </a:extLst>
            </p:cNvPr>
            <p:cNvSpPr/>
            <p:nvPr/>
          </p:nvSpPr>
          <p:spPr>
            <a:xfrm>
              <a:off x="3581401" y="1420239"/>
              <a:ext cx="86022" cy="3428392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C6D24C9-5956-4892-BFF9-95F81EB38CF6}"/>
                </a:ext>
              </a:extLst>
            </p:cNvPr>
            <p:cNvSpPr/>
            <p:nvPr/>
          </p:nvSpPr>
          <p:spPr>
            <a:xfrm rot="5400000">
              <a:off x="5252585" y="3129415"/>
              <a:ext cx="86022" cy="3428392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9C6822B-ADCD-4DE2-A678-BCA5A01D1AE5}"/>
              </a:ext>
            </a:extLst>
          </p:cNvPr>
          <p:cNvGrpSpPr/>
          <p:nvPr/>
        </p:nvGrpSpPr>
        <p:grpSpPr>
          <a:xfrm>
            <a:off x="976655" y="4520372"/>
            <a:ext cx="2279892" cy="1800012"/>
            <a:chOff x="976655" y="4520372"/>
            <a:chExt cx="2279892" cy="18000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BD3EBCA-002A-4062-B600-A6D2478E22D4}"/>
                </a:ext>
              </a:extLst>
            </p:cNvPr>
            <p:cNvSpPr/>
            <p:nvPr/>
          </p:nvSpPr>
          <p:spPr>
            <a:xfrm>
              <a:off x="996286" y="4520372"/>
              <a:ext cx="2260261" cy="18000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0EA8D25-C02A-4812-93F3-332AAF916771}"/>
                </a:ext>
              </a:extLst>
            </p:cNvPr>
            <p:cNvSpPr txBox="1"/>
            <p:nvPr/>
          </p:nvSpPr>
          <p:spPr>
            <a:xfrm>
              <a:off x="976655" y="6025846"/>
              <a:ext cx="2011641" cy="264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Runtime</a:t>
              </a:r>
              <a:r>
                <a:rPr lang="de-DE" dirty="0"/>
                <a:t> </a:t>
              </a:r>
              <a:r>
                <a:rPr lang="de-DE" sz="1400" dirty="0"/>
                <a:t>(</a:t>
              </a:r>
              <a:r>
                <a:rPr lang="de-DE" sz="1400" dirty="0" err="1"/>
                <a:t>i.e.kubernetes</a:t>
              </a:r>
              <a:r>
                <a:rPr lang="de-DE" sz="1400" dirty="0"/>
                <a:t>)</a:t>
              </a:r>
              <a:endParaRPr lang="en-US" sz="14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1A42136-5C98-460E-9FF2-23EC52FBD06D}"/>
              </a:ext>
            </a:extLst>
          </p:cNvPr>
          <p:cNvSpPr txBox="1"/>
          <p:nvPr/>
        </p:nvSpPr>
        <p:spPr>
          <a:xfrm>
            <a:off x="1784607" y="5009472"/>
            <a:ext cx="184731" cy="7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C7532C7-4D51-4F20-A8E2-2B66171C9C9F}"/>
              </a:ext>
            </a:extLst>
          </p:cNvPr>
          <p:cNvSpPr/>
          <p:nvPr/>
        </p:nvSpPr>
        <p:spPr>
          <a:xfrm>
            <a:off x="1373106" y="4779210"/>
            <a:ext cx="900579" cy="4890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2F8F821-79F8-4E4B-B400-7F7102D565E5}"/>
              </a:ext>
            </a:extLst>
          </p:cNvPr>
          <p:cNvSpPr/>
          <p:nvPr/>
        </p:nvSpPr>
        <p:spPr>
          <a:xfrm>
            <a:off x="2126416" y="5386126"/>
            <a:ext cx="900579" cy="4890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4B08A28-6393-4132-B49B-BBEE300B251B}"/>
              </a:ext>
            </a:extLst>
          </p:cNvPr>
          <p:cNvCxnSpPr/>
          <p:nvPr/>
        </p:nvCxnSpPr>
        <p:spPr>
          <a:xfrm flipH="1">
            <a:off x="2273685" y="2683107"/>
            <a:ext cx="316944" cy="2340621"/>
          </a:xfrm>
          <a:prstGeom prst="curvedConnector3">
            <a:avLst>
              <a:gd name="adj1" fmla="val -305385"/>
            </a:avLst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DB9028E7-F2CC-4A37-995F-F49EDA671485}"/>
              </a:ext>
            </a:extLst>
          </p:cNvPr>
          <p:cNvCxnSpPr>
            <a:cxnSpLocks/>
          </p:cNvCxnSpPr>
          <p:nvPr/>
        </p:nvCxnSpPr>
        <p:spPr>
          <a:xfrm>
            <a:off x="2590629" y="2683107"/>
            <a:ext cx="436366" cy="2947537"/>
          </a:xfrm>
          <a:prstGeom prst="curvedConnector3">
            <a:avLst>
              <a:gd name="adj1" fmla="val 252703"/>
            </a:avLst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435C01B-CF43-46CF-972A-F42AB6C60897}"/>
              </a:ext>
            </a:extLst>
          </p:cNvPr>
          <p:cNvCxnSpPr>
            <a:cxnSpLocks/>
            <a:stCxn id="114" idx="7"/>
            <a:endCxn id="147" idx="0"/>
          </p:cNvCxnSpPr>
          <p:nvPr/>
        </p:nvCxnSpPr>
        <p:spPr>
          <a:xfrm>
            <a:off x="2895108" y="5457744"/>
            <a:ext cx="3415007" cy="50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592F20F-316D-4DA5-A600-D4803B37CCC5}"/>
              </a:ext>
            </a:extLst>
          </p:cNvPr>
          <p:cNvSpPr txBox="1"/>
          <p:nvPr/>
        </p:nvSpPr>
        <p:spPr>
          <a:xfrm rot="510471">
            <a:off x="3035302" y="5612154"/>
            <a:ext cx="2840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737"/>
                </a:solidFill>
              </a:rPr>
              <a:t>environment-local consumption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3F024C-D2CC-4D12-A340-C4C57EF93273}"/>
              </a:ext>
            </a:extLst>
          </p:cNvPr>
          <p:cNvGrpSpPr/>
          <p:nvPr/>
        </p:nvGrpSpPr>
        <p:grpSpPr>
          <a:xfrm>
            <a:off x="3207324" y="4982917"/>
            <a:ext cx="995657" cy="547467"/>
            <a:chOff x="3777039" y="2513444"/>
            <a:chExt cx="995657" cy="47847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A8A8289-CC2C-405E-87CF-90D8A72EEF28}"/>
                </a:ext>
              </a:extLst>
            </p:cNvPr>
            <p:cNvSpPr txBox="1"/>
            <p:nvPr/>
          </p:nvSpPr>
          <p:spPr>
            <a:xfrm>
              <a:off x="3777039" y="2530249"/>
              <a:ext cx="995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localized</a:t>
              </a:r>
            </a:p>
            <a:p>
              <a:pPr algn="ctr"/>
              <a:r>
                <a:rPr lang="en-US" sz="1200" dirty="0"/>
                <a:t>resource refs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2D9DA40-B676-4AD5-8E9C-E4F2E2EBF9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1115" y="2513444"/>
              <a:ext cx="439639" cy="23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1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4" grpId="0" animBg="1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817FB2B3-B878-466F-A459-21DEAB5A872F}"/>
              </a:ext>
            </a:extLst>
          </p:cNvPr>
          <p:cNvSpPr/>
          <p:nvPr/>
        </p:nvSpPr>
        <p:spPr>
          <a:xfrm>
            <a:off x="996286" y="1666399"/>
            <a:ext cx="2260261" cy="2516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A93D7E-DB66-415E-A6A9-629DCBA129EF}"/>
              </a:ext>
            </a:extLst>
          </p:cNvPr>
          <p:cNvSpPr txBox="1"/>
          <p:nvPr/>
        </p:nvSpPr>
        <p:spPr>
          <a:xfrm>
            <a:off x="976655" y="3771484"/>
            <a:ext cx="20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Runtime</a:t>
            </a:r>
            <a:r>
              <a:rPr lang="de-DE" dirty="0"/>
              <a:t> </a:t>
            </a:r>
            <a:r>
              <a:rPr lang="de-DE" sz="1400" dirty="0"/>
              <a:t>(</a:t>
            </a:r>
            <a:r>
              <a:rPr lang="de-DE" sz="1400" dirty="0" err="1"/>
              <a:t>i.e.kubernetes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37B4F4-9001-4E89-BDC6-48675B3E97EB}"/>
              </a:ext>
            </a:extLst>
          </p:cNvPr>
          <p:cNvSpPr txBox="1"/>
          <p:nvPr/>
        </p:nvSpPr>
        <p:spPr>
          <a:xfrm>
            <a:off x="978619" y="1665162"/>
            <a:ext cx="22227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Installation Environment</a:t>
            </a:r>
          </a:p>
          <a:p>
            <a:r>
              <a:rPr lang="de-DE" sz="1400" dirty="0"/>
              <a:t>(i.e. </a:t>
            </a:r>
            <a:r>
              <a:rPr lang="de-DE" sz="1400" dirty="0" err="1"/>
              <a:t>landscaper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1A441A5-C5A5-48E8-9DD6-4F637FE8C053}"/>
              </a:ext>
            </a:extLst>
          </p:cNvPr>
          <p:cNvSpPr/>
          <p:nvPr/>
        </p:nvSpPr>
        <p:spPr>
          <a:xfrm>
            <a:off x="9213836" y="1842894"/>
            <a:ext cx="2711464" cy="464997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BE3FC0-D4BF-4723-B6CA-CC24A7A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9612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High Level Services</a:t>
            </a:r>
            <a:endParaRPr lang="en-US" b="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C5AD894-34E6-4027-A59E-28C869CE3FFE}"/>
              </a:ext>
            </a:extLst>
          </p:cNvPr>
          <p:cNvGrpSpPr/>
          <p:nvPr/>
        </p:nvGrpSpPr>
        <p:grpSpPr>
          <a:xfrm>
            <a:off x="1690050" y="2341201"/>
            <a:ext cx="900579" cy="683811"/>
            <a:chOff x="4072242" y="2218535"/>
            <a:chExt cx="900579" cy="159109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6CF051-D119-4A5F-8A6F-B239DEEE4618}"/>
                </a:ext>
              </a:extLst>
            </p:cNvPr>
            <p:cNvSpPr txBox="1"/>
            <p:nvPr/>
          </p:nvSpPr>
          <p:spPr>
            <a:xfrm>
              <a:off x="4166799" y="2239708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684A883-D9F9-495D-A1DA-D2819C702003}"/>
                </a:ext>
              </a:extLst>
            </p:cNvPr>
            <p:cNvSpPr/>
            <p:nvPr/>
          </p:nvSpPr>
          <p:spPr>
            <a:xfrm>
              <a:off x="4072242" y="2218535"/>
              <a:ext cx="900579" cy="1591093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6AB7067-862E-4ED3-B2FE-2F30E38BA704}"/>
              </a:ext>
            </a:extLst>
          </p:cNvPr>
          <p:cNvSpPr/>
          <p:nvPr/>
        </p:nvSpPr>
        <p:spPr>
          <a:xfrm>
            <a:off x="5005136" y="20242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F373B1-C535-4A35-A2F7-0AA7E9113BA6}"/>
              </a:ext>
            </a:extLst>
          </p:cNvPr>
          <p:cNvSpPr txBox="1"/>
          <p:nvPr/>
        </p:nvSpPr>
        <p:spPr>
          <a:xfrm>
            <a:off x="4826478" y="1160562"/>
            <a:ext cx="23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OCI (</a:t>
            </a:r>
            <a:r>
              <a:rPr lang="de-DE" dirty="0" err="1"/>
              <a:t>Blob</a:t>
            </a:r>
            <a:r>
              <a:rPr lang="de-DE" dirty="0"/>
              <a:t>) </a:t>
            </a:r>
            <a:r>
              <a:rPr lang="de-DE" dirty="0" err="1"/>
              <a:t>Repositories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5F6338-814C-45A2-833E-BB75346E3113}"/>
              </a:ext>
            </a:extLst>
          </p:cNvPr>
          <p:cNvSpPr/>
          <p:nvPr/>
        </p:nvSpPr>
        <p:spPr>
          <a:xfrm>
            <a:off x="5876978" y="20242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D7645-F460-47A6-9BF5-B06F46E2A429}"/>
              </a:ext>
            </a:extLst>
          </p:cNvPr>
          <p:cNvSpPr txBox="1"/>
          <p:nvPr/>
        </p:nvSpPr>
        <p:spPr>
          <a:xfrm>
            <a:off x="7917329" y="347071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build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CAA3C-4A48-4C5C-B461-BB723B7DECBA}"/>
              </a:ext>
            </a:extLst>
          </p:cNvPr>
          <p:cNvSpPr txBox="1"/>
          <p:nvPr/>
        </p:nvSpPr>
        <p:spPr>
          <a:xfrm>
            <a:off x="4991113" y="2091671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de-DE" sz="1100" dirty="0" err="1"/>
              <a:t>Com</a:t>
            </a:r>
            <a:r>
              <a:rPr lang="en-US" sz="1100" dirty="0" err="1"/>
              <a:t>pDescs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AC79FA-C2C3-459C-8D5B-3F158FDA7C2E}"/>
              </a:ext>
            </a:extLst>
          </p:cNvPr>
          <p:cNvSpPr txBox="1"/>
          <p:nvPr/>
        </p:nvSpPr>
        <p:spPr>
          <a:xfrm>
            <a:off x="5973498" y="2162763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 Images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Blobs</a:t>
            </a:r>
            <a:endParaRPr lang="de-DE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F02B88-3381-4692-8A11-B407A499CEE7}"/>
              </a:ext>
            </a:extLst>
          </p:cNvPr>
          <p:cNvSpPr txBox="1"/>
          <p:nvPr/>
        </p:nvSpPr>
        <p:spPr>
          <a:xfrm>
            <a:off x="4960168" y="1649994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Landscape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DE98FC-6D20-4169-8DAE-7B42B2315302}"/>
              </a:ext>
            </a:extLst>
          </p:cNvPr>
          <p:cNvSpPr/>
          <p:nvPr/>
        </p:nvSpPr>
        <p:spPr>
          <a:xfrm>
            <a:off x="5005135" y="40006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70A782-90CB-40AC-AE39-166279103C78}"/>
              </a:ext>
            </a:extLst>
          </p:cNvPr>
          <p:cNvSpPr/>
          <p:nvPr/>
        </p:nvSpPr>
        <p:spPr>
          <a:xfrm>
            <a:off x="5876977" y="40006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7E4ABF-C5AC-413F-9C41-948E9E51AA3F}"/>
              </a:ext>
            </a:extLst>
          </p:cNvPr>
          <p:cNvSpPr txBox="1"/>
          <p:nvPr/>
        </p:nvSpPr>
        <p:spPr>
          <a:xfrm>
            <a:off x="4991112" y="4068071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de-DE" sz="1100" dirty="0" err="1"/>
              <a:t>Com</a:t>
            </a:r>
            <a:r>
              <a:rPr lang="en-US" sz="1100" dirty="0" err="1"/>
              <a:t>pDescs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38AA94-EE6A-41EB-838C-FB757FFB5462}"/>
              </a:ext>
            </a:extLst>
          </p:cNvPr>
          <p:cNvSpPr txBox="1"/>
          <p:nvPr/>
        </p:nvSpPr>
        <p:spPr>
          <a:xfrm>
            <a:off x="5973497" y="4139163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 Images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Blobs</a:t>
            </a:r>
            <a:endParaRPr lang="de-DE" sz="1100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218F5BC-A89C-45B0-AF35-88FB4D0C46DF}"/>
              </a:ext>
            </a:extLst>
          </p:cNvPr>
          <p:cNvSpPr/>
          <p:nvPr/>
        </p:nvSpPr>
        <p:spPr>
          <a:xfrm>
            <a:off x="5650668" y="3260422"/>
            <a:ext cx="542925" cy="6416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41530-4D0D-4110-B072-7C0E2A05C66E}"/>
              </a:ext>
            </a:extLst>
          </p:cNvPr>
          <p:cNvSpPr txBox="1"/>
          <p:nvPr/>
        </p:nvSpPr>
        <p:spPr>
          <a:xfrm>
            <a:off x="6174798" y="344863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assembly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738762-0C5B-4AC0-9B0F-6D0EAA68C371}"/>
              </a:ext>
            </a:extLst>
          </p:cNvPr>
          <p:cNvSpPr/>
          <p:nvPr/>
        </p:nvSpPr>
        <p:spPr>
          <a:xfrm>
            <a:off x="7802582" y="1263495"/>
            <a:ext cx="866275" cy="734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E8F01-C3C1-4B82-8D32-2BF1ADA4D49F}"/>
              </a:ext>
            </a:extLst>
          </p:cNvPr>
          <p:cNvSpPr txBox="1"/>
          <p:nvPr/>
        </p:nvSpPr>
        <p:spPr>
          <a:xfrm>
            <a:off x="7923220" y="1256429"/>
            <a:ext cx="628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Other</a:t>
            </a:r>
          </a:p>
          <a:p>
            <a:pPr algn="ctr"/>
            <a:r>
              <a:rPr lang="de-DE" sz="1400" dirty="0" err="1"/>
              <a:t>Dev</a:t>
            </a:r>
            <a:endParaRPr lang="de-DE" sz="1400" dirty="0"/>
          </a:p>
          <a:p>
            <a:pPr algn="ctr"/>
            <a:r>
              <a:rPr lang="de-DE" sz="1400" dirty="0" err="1"/>
              <a:t>Repos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E15B16-23CE-47EC-9BC4-EF24AB7721A7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5438274" y="2759242"/>
            <a:ext cx="483857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B9D3746-999B-4D7E-A530-A4D867D79C2A}"/>
              </a:ext>
            </a:extLst>
          </p:cNvPr>
          <p:cNvCxnSpPr>
            <a:cxnSpLocks/>
            <a:stCxn id="80" idx="2"/>
            <a:endCxn id="29" idx="0"/>
          </p:cNvCxnSpPr>
          <p:nvPr/>
        </p:nvCxnSpPr>
        <p:spPr>
          <a:xfrm flipH="1">
            <a:off x="5922131" y="2759242"/>
            <a:ext cx="387985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764031A-AAFF-45CF-AC73-3CA66DB07581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 flipH="1">
            <a:off x="5922131" y="1995093"/>
            <a:ext cx="2315470" cy="12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4095797-D3F3-44F6-9D6D-19C31D8F977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922131" y="2251208"/>
            <a:ext cx="3291706" cy="100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0BFE919-22AD-4846-AB80-DE43699760A5}"/>
              </a:ext>
            </a:extLst>
          </p:cNvPr>
          <p:cNvSpPr/>
          <p:nvPr/>
        </p:nvSpPr>
        <p:spPr>
          <a:xfrm>
            <a:off x="5005135" y="5965389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04F2099-ECD7-4C0C-883D-9B194A268724}"/>
              </a:ext>
            </a:extLst>
          </p:cNvPr>
          <p:cNvSpPr/>
          <p:nvPr/>
        </p:nvSpPr>
        <p:spPr>
          <a:xfrm>
            <a:off x="5876977" y="5965389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2FB5D-4B5D-46D8-B7CD-BDC6E24B6A69}"/>
              </a:ext>
            </a:extLst>
          </p:cNvPr>
          <p:cNvSpPr txBox="1"/>
          <p:nvPr/>
        </p:nvSpPr>
        <p:spPr>
          <a:xfrm>
            <a:off x="4991112" y="6032796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de-DE" sz="1100" dirty="0" err="1"/>
              <a:t>Com</a:t>
            </a:r>
            <a:r>
              <a:rPr lang="en-US" sz="1100" dirty="0" err="1"/>
              <a:t>pDescs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064771D-FDA1-41D5-A5EF-4E2052566148}"/>
              </a:ext>
            </a:extLst>
          </p:cNvPr>
          <p:cNvSpPr txBox="1"/>
          <p:nvPr/>
        </p:nvSpPr>
        <p:spPr>
          <a:xfrm>
            <a:off x="5973497" y="6103888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 Images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Blobs</a:t>
            </a:r>
            <a:endParaRPr lang="de-DE" sz="1100" dirty="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10B444F2-407B-4F8D-8CC1-845BF7725DB3}"/>
              </a:ext>
            </a:extLst>
          </p:cNvPr>
          <p:cNvSpPr/>
          <p:nvPr/>
        </p:nvSpPr>
        <p:spPr>
          <a:xfrm>
            <a:off x="5599948" y="5107849"/>
            <a:ext cx="542925" cy="6416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8988FFC-B2FB-41B9-855E-B871521A92FF}"/>
              </a:ext>
            </a:extLst>
          </p:cNvPr>
          <p:cNvSpPr txBox="1"/>
          <p:nvPr/>
        </p:nvSpPr>
        <p:spPr>
          <a:xfrm>
            <a:off x="6247578" y="4964501"/>
            <a:ext cx="290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lvl="2" indent="-85725">
              <a:buFont typeface="Arial" panose="020B0604020202020204" pitchFamily="34" charset="0"/>
              <a:buChar char="•"/>
            </a:pPr>
            <a:r>
              <a:rPr lang="de-DE" dirty="0" err="1"/>
              <a:t>Delivery</a:t>
            </a:r>
            <a:endParaRPr lang="de-DE" dirty="0"/>
          </a:p>
          <a:p>
            <a:pPr marL="85725" lvl="2" indent="-85725" defTabSz="447675">
              <a:buFont typeface="Arial" panose="020B0604020202020204" pitchFamily="34" charset="0"/>
              <a:buChar char="•"/>
            </a:pPr>
            <a:r>
              <a:rPr lang="de-DE" dirty="0"/>
              <a:t>Transport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Landscape</a:t>
            </a:r>
            <a:br>
              <a:rPr lang="de-DE" dirty="0"/>
            </a:br>
            <a:r>
              <a:rPr lang="de-DE" dirty="0" err="1"/>
              <a:t>Contexts</a:t>
            </a:r>
            <a:endParaRPr lang="de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855DE6-AE4A-4C85-BAC9-2040E538FC96}"/>
              </a:ext>
            </a:extLst>
          </p:cNvPr>
          <p:cNvSpPr txBox="1"/>
          <p:nvPr/>
        </p:nvSpPr>
        <p:spPr>
          <a:xfrm>
            <a:off x="3927895" y="3228091"/>
            <a:ext cx="185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transitive </a:t>
            </a:r>
            <a:r>
              <a:rPr lang="de-DE" sz="1400" dirty="0" err="1"/>
              <a:t>closure</a:t>
            </a:r>
            <a:endParaRPr lang="de-DE" sz="1400" dirty="0"/>
          </a:p>
          <a:p>
            <a:pPr algn="ctr"/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r>
              <a:rPr lang="de-DE" sz="1400" dirty="0"/>
              <a:t>/</a:t>
            </a:r>
            <a:r>
              <a:rPr lang="de-DE" sz="1400" dirty="0" err="1"/>
              <a:t>component</a:t>
            </a:r>
            <a:endParaRPr 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1867450-7426-4BA6-BF27-3E43C24C0693}"/>
              </a:ext>
            </a:extLst>
          </p:cNvPr>
          <p:cNvSpPr txBox="1"/>
          <p:nvPr/>
        </p:nvSpPr>
        <p:spPr>
          <a:xfrm>
            <a:off x="3832397" y="5130986"/>
            <a:ext cx="185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transitive </a:t>
            </a:r>
            <a:r>
              <a:rPr lang="de-DE" sz="1400" dirty="0" err="1"/>
              <a:t>closure</a:t>
            </a:r>
            <a:endParaRPr lang="de-DE" sz="1400" dirty="0"/>
          </a:p>
          <a:p>
            <a:pPr algn="ctr"/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product</a:t>
            </a:r>
            <a:r>
              <a:rPr lang="de-DE" sz="1400" dirty="0"/>
              <a:t>/</a:t>
            </a:r>
            <a:r>
              <a:rPr lang="de-DE" sz="1400" dirty="0" err="1"/>
              <a:t>component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FDB5A-708B-458E-8992-E09E8C17924C}"/>
              </a:ext>
            </a:extLst>
          </p:cNvPr>
          <p:cNvSpPr txBox="1"/>
          <p:nvPr/>
        </p:nvSpPr>
        <p:spPr>
          <a:xfrm>
            <a:off x="1020098" y="4526506"/>
            <a:ext cx="26943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High Level Services</a:t>
            </a:r>
          </a:p>
          <a:p>
            <a:pPr marL="285750" indent="-285750">
              <a:buFontTx/>
              <a:buChar char="-"/>
            </a:pPr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Delivery</a:t>
            </a:r>
            <a:r>
              <a:rPr lang="de-DE" sz="1600" dirty="0"/>
              <a:t> </a:t>
            </a:r>
            <a:r>
              <a:rPr lang="de-DE" sz="1600" dirty="0" err="1"/>
              <a:t>Overview</a:t>
            </a: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 err="1"/>
              <a:t>Product</a:t>
            </a:r>
            <a:r>
              <a:rPr lang="de-DE" sz="1600" dirty="0"/>
              <a:t> CVE </a:t>
            </a:r>
            <a:r>
              <a:rPr lang="de-DE" sz="1600" dirty="0" err="1"/>
              <a:t>Overview</a:t>
            </a: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Compliance Dashboard</a:t>
            </a:r>
          </a:p>
          <a:p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Patch </a:t>
            </a:r>
            <a:r>
              <a:rPr lang="de-DE" sz="1600" dirty="0" err="1"/>
              <a:t>policies</a:t>
            </a: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Upgrade Validation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Upgrade </a:t>
            </a:r>
            <a:r>
              <a:rPr lang="de-DE" sz="1600" dirty="0" err="1"/>
              <a:t>scheduler</a:t>
            </a:r>
            <a:endParaRPr lang="de-DE" sz="1600" dirty="0"/>
          </a:p>
          <a:p>
            <a:pPr lvl="2"/>
            <a:r>
              <a:rPr lang="de-DE" sz="1600" dirty="0"/>
              <a:t>…</a:t>
            </a:r>
            <a:endParaRPr lang="en-US" sz="16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B86183-4531-4B22-A8F6-EA06B9866A23}"/>
              </a:ext>
            </a:extLst>
          </p:cNvPr>
          <p:cNvCxnSpPr>
            <a:cxnSpLocks/>
            <a:stCxn id="148" idx="1"/>
          </p:cNvCxnSpPr>
          <p:nvPr/>
        </p:nvCxnSpPr>
        <p:spPr>
          <a:xfrm flipH="1" flipV="1">
            <a:off x="3390900" y="6066908"/>
            <a:ext cx="1600212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5C7E42-1798-4365-AEEF-816533BA200A}"/>
              </a:ext>
            </a:extLst>
          </p:cNvPr>
          <p:cNvSpPr txBox="1"/>
          <p:nvPr/>
        </p:nvSpPr>
        <p:spPr>
          <a:xfrm>
            <a:off x="3917207" y="6171545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watch</a:t>
            </a:r>
            <a:endParaRPr lang="en-US" sz="10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63A045B-49A2-4B78-9E40-AC24D7939756}"/>
              </a:ext>
            </a:extLst>
          </p:cNvPr>
          <p:cNvCxnSpPr>
            <a:cxnSpLocks/>
            <a:stCxn id="110" idx="2"/>
            <a:endCxn id="150" idx="0"/>
          </p:cNvCxnSpPr>
          <p:nvPr/>
        </p:nvCxnSpPr>
        <p:spPr>
          <a:xfrm>
            <a:off x="5438273" y="4735642"/>
            <a:ext cx="433138" cy="37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0052041-0210-459E-83D9-C9F694483DF9}"/>
              </a:ext>
            </a:extLst>
          </p:cNvPr>
          <p:cNvCxnSpPr>
            <a:cxnSpLocks/>
            <a:stCxn id="111" idx="2"/>
            <a:endCxn id="150" idx="0"/>
          </p:cNvCxnSpPr>
          <p:nvPr/>
        </p:nvCxnSpPr>
        <p:spPr>
          <a:xfrm flipH="1">
            <a:off x="5871411" y="4735642"/>
            <a:ext cx="438704" cy="37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6D6FEF-1901-4D58-8345-3F9EDDBECEAA}"/>
              </a:ext>
            </a:extLst>
          </p:cNvPr>
          <p:cNvSpPr txBox="1"/>
          <p:nvPr/>
        </p:nvSpPr>
        <p:spPr>
          <a:xfrm>
            <a:off x="9424398" y="1160562"/>
            <a:ext cx="20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 </a:t>
            </a:r>
            <a:r>
              <a:rPr lang="de-DE" dirty="0" err="1"/>
              <a:t>Repositories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C13E52-5B26-474D-80BB-219D7327C68E}"/>
              </a:ext>
            </a:extLst>
          </p:cNvPr>
          <p:cNvGrpSpPr/>
          <p:nvPr/>
        </p:nvGrpSpPr>
        <p:grpSpPr>
          <a:xfrm>
            <a:off x="5871411" y="2091671"/>
            <a:ext cx="5910100" cy="1663583"/>
            <a:chOff x="5871411" y="2091671"/>
            <a:chExt cx="5910100" cy="16635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A90C801-D125-43C5-B530-85DF52302F30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H="1" flipV="1">
              <a:off x="5871411" y="2091671"/>
              <a:ext cx="4174758" cy="820827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F132474-4CEA-4040-AD5F-8A190D2D0361}"/>
                </a:ext>
              </a:extLst>
            </p:cNvPr>
            <p:cNvGrpSpPr/>
            <p:nvPr/>
          </p:nvGrpSpPr>
          <p:grpSpPr>
            <a:xfrm>
              <a:off x="9978327" y="2104584"/>
              <a:ext cx="1803184" cy="1650670"/>
              <a:chOff x="9978327" y="2417401"/>
              <a:chExt cx="1803184" cy="1650670"/>
            </a:xfrm>
          </p:grpSpPr>
          <p:sp>
            <p:nvSpPr>
              <p:cNvPr id="84" name="Rectangle: Folded Corner 83">
                <a:extLst>
                  <a:ext uri="{FF2B5EF4-FFF2-40B4-BE49-F238E27FC236}">
                    <a16:creationId xmlns:a16="http://schemas.microsoft.com/office/drawing/2014/main" id="{4FE23ABF-EE38-4D99-9445-C6B157A4FB05}"/>
                  </a:ext>
                </a:extLst>
              </p:cNvPr>
              <p:cNvSpPr/>
              <p:nvPr/>
            </p:nvSpPr>
            <p:spPr>
              <a:xfrm>
                <a:off x="9978327" y="2417402"/>
                <a:ext cx="1803184" cy="1650669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29204EA-4B99-4261-908F-C8811EB0AD53}"/>
                  </a:ext>
                </a:extLst>
              </p:cNvPr>
              <p:cNvSpPr txBox="1"/>
              <p:nvPr/>
            </p:nvSpPr>
            <p:spPr>
              <a:xfrm>
                <a:off x="10046169" y="2417401"/>
                <a:ext cx="1638590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de-DE" sz="1000" dirty="0" err="1"/>
                  <a:t>blueprint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blueprint.yaml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data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	&lt;</a:t>
                </a:r>
                <a:r>
                  <a:rPr lang="de-DE" sz="1000" dirty="0" err="1"/>
                  <a:t>some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files</a:t>
                </a:r>
                <a:r>
                  <a:rPr lang="de-DE" sz="1000" dirty="0"/>
                  <a:t>&gt;</a:t>
                </a:r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 err="1"/>
                  <a:t>component-descriptor.yaml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resource</a:t>
                </a:r>
                <a:r>
                  <a:rPr lang="de-DE" sz="1000" dirty="0"/>
                  <a:t>: </a:t>
                </a:r>
                <a:r>
                  <a:rPr lang="de-DE" sz="1000" dirty="0" err="1"/>
                  <a:t>blueprint</a:t>
                </a:r>
                <a:r>
                  <a:rPr lang="de-DE" sz="1000" dirty="0"/>
                  <a:t> </a:t>
                </a:r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</p:txBody>
          </p:sp>
          <p:sp>
            <p:nvSpPr>
              <p:cNvPr id="90" name="Scroll: Vertical 89">
                <a:extLst>
                  <a:ext uri="{FF2B5EF4-FFF2-40B4-BE49-F238E27FC236}">
                    <a16:creationId xmlns:a16="http://schemas.microsoft.com/office/drawing/2014/main" id="{B1D0965B-DC6E-4CBB-BA17-18F4553819B5}"/>
                  </a:ext>
                </a:extLst>
              </p:cNvPr>
              <p:cNvSpPr/>
              <p:nvPr/>
            </p:nvSpPr>
            <p:spPr>
              <a:xfrm>
                <a:off x="10234885" y="3459993"/>
                <a:ext cx="1278934" cy="361154"/>
              </a:xfrm>
              <a:prstGeom prst="verticalScroll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2B9553-5562-41F4-B76E-76CECC07A281}"/>
                </a:ext>
              </a:extLst>
            </p:cNvPr>
            <p:cNvSpPr/>
            <p:nvPr/>
          </p:nvSpPr>
          <p:spPr>
            <a:xfrm>
              <a:off x="9932134" y="2115908"/>
              <a:ext cx="569387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└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  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  └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├</a:t>
              </a:r>
            </a:p>
            <a:p>
              <a:pPr>
                <a:lnSpc>
                  <a:spcPct val="90000"/>
                </a:lnSpc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A7AE8EE8-5262-406E-A3E1-2FB137DFC466}"/>
              </a:ext>
            </a:extLst>
          </p:cNvPr>
          <p:cNvSpPr/>
          <p:nvPr/>
        </p:nvSpPr>
        <p:spPr>
          <a:xfrm>
            <a:off x="10008269" y="4154521"/>
            <a:ext cx="1773243" cy="217960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CBE4F1-E1F1-4623-8F25-D874C6F9D8E5}"/>
              </a:ext>
            </a:extLst>
          </p:cNvPr>
          <p:cNvSpPr txBox="1"/>
          <p:nvPr/>
        </p:nvSpPr>
        <p:spPr>
          <a:xfrm>
            <a:off x="9978327" y="4183333"/>
            <a:ext cx="19007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000" dirty="0" err="1"/>
              <a:t>component-descriptor.yaml</a:t>
            </a: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resources</a:t>
            </a:r>
            <a:r>
              <a:rPr lang="de-DE" sz="1000" dirty="0"/>
              <a:t>: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name</a:t>
            </a:r>
            <a:r>
              <a:rPr lang="de-DE" sz="1000" dirty="0"/>
              <a:t>, </a:t>
            </a:r>
            <a:r>
              <a:rPr lang="de-DE" sz="1000" dirty="0" err="1"/>
              <a:t>access</a:t>
            </a:r>
            <a:r>
              <a:rPr lang="de-DE" sz="1000" dirty="0"/>
              <a:t>, type&gt;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 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externalResources</a:t>
            </a: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name</a:t>
            </a:r>
            <a:r>
              <a:rPr lang="de-DE" sz="1000" dirty="0"/>
              <a:t>, </a:t>
            </a:r>
            <a:r>
              <a:rPr lang="de-DE" sz="1000" dirty="0" err="1"/>
              <a:t>access</a:t>
            </a:r>
            <a:r>
              <a:rPr lang="de-DE" sz="1000" dirty="0"/>
              <a:t>, type&gt;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dependencies</a:t>
            </a: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component</a:t>
            </a:r>
            <a:r>
              <a:rPr lang="de-DE" sz="1000" dirty="0"/>
              <a:t>&gt; (</a:t>
            </a:r>
            <a:r>
              <a:rPr lang="de-DE" sz="1000" dirty="0" err="1"/>
              <a:t>url</a:t>
            </a:r>
            <a:r>
              <a:rPr lang="de-DE" sz="1000" dirty="0"/>
              <a:t>/</a:t>
            </a:r>
            <a:r>
              <a:rPr lang="de-DE" sz="1000" dirty="0" err="1"/>
              <a:t>uri</a:t>
            </a:r>
            <a:r>
              <a:rPr lang="de-DE" sz="1000" dirty="0"/>
              <a:t>)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</a:t>
            </a:r>
          </a:p>
          <a:p>
            <a:pPr defTabSz="179388">
              <a:lnSpc>
                <a:spcPct val="90000"/>
              </a:lnSpc>
            </a:pPr>
            <a:endParaRPr lang="de-DE" sz="1000" dirty="0"/>
          </a:p>
          <a:p>
            <a:pPr defTabSz="179388">
              <a:lnSpc>
                <a:spcPct val="90000"/>
              </a:lnSpc>
            </a:pPr>
            <a:r>
              <a:rPr lang="de-DE" sz="1000" dirty="0"/>
              <a:t>…</a:t>
            </a:r>
          </a:p>
        </p:txBody>
      </p:sp>
      <p:sp>
        <p:nvSpPr>
          <p:cNvPr id="95" name="Scroll: Vertical 94">
            <a:extLst>
              <a:ext uri="{FF2B5EF4-FFF2-40B4-BE49-F238E27FC236}">
                <a16:creationId xmlns:a16="http://schemas.microsoft.com/office/drawing/2014/main" id="{D6E7EFE8-097E-492E-84B2-61967FFE0E36}"/>
              </a:ext>
            </a:extLst>
          </p:cNvPr>
          <p:cNvSpPr/>
          <p:nvPr/>
        </p:nvSpPr>
        <p:spPr>
          <a:xfrm>
            <a:off x="10040075" y="4508425"/>
            <a:ext cx="1741436" cy="155848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E7D2B4-265F-40CF-B61A-775297F0AC9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6743253" y="2391753"/>
            <a:ext cx="3596490" cy="243742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56D2565-BA90-4365-916A-74A4CADC37F3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5871411" y="2391753"/>
            <a:ext cx="4363473" cy="289591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53713-DE63-41A2-B738-037637FBB176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551982" y="1625761"/>
            <a:ext cx="2285843" cy="353678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FAB5D4-3FF9-4319-8443-B98F600A8AF7}"/>
              </a:ext>
            </a:extLst>
          </p:cNvPr>
          <p:cNvGrpSpPr/>
          <p:nvPr/>
        </p:nvGrpSpPr>
        <p:grpSpPr>
          <a:xfrm>
            <a:off x="5727131" y="3208357"/>
            <a:ext cx="370062" cy="673582"/>
            <a:chOff x="2192861" y="1091632"/>
            <a:chExt cx="370062" cy="67358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B8552AE-5410-414F-9989-5CBC06B0C3F9}"/>
                </a:ext>
              </a:extLst>
            </p:cNvPr>
            <p:cNvSpPr txBox="1"/>
            <p:nvPr/>
          </p:nvSpPr>
          <p:spPr>
            <a:xfrm rot="16200000">
              <a:off x="1979181" y="1305312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000" dirty="0" err="1"/>
                <a:t>transport</a:t>
              </a:r>
              <a:endParaRPr lang="de-DE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F482A1-A2EF-4ADA-986D-DA2735A2B79C}"/>
                </a:ext>
              </a:extLst>
            </p:cNvPr>
            <p:cNvSpPr txBox="1"/>
            <p:nvPr/>
          </p:nvSpPr>
          <p:spPr>
            <a:xfrm rot="16200000">
              <a:off x="2225908" y="1305313"/>
              <a:ext cx="4278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tool</a:t>
              </a:r>
              <a:endParaRPr lang="en-US" sz="10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2B60A3D-EC60-4C0A-954D-DA43743E5B5A}"/>
              </a:ext>
            </a:extLst>
          </p:cNvPr>
          <p:cNvGrpSpPr/>
          <p:nvPr/>
        </p:nvGrpSpPr>
        <p:grpSpPr>
          <a:xfrm>
            <a:off x="5690612" y="5075950"/>
            <a:ext cx="370062" cy="673582"/>
            <a:chOff x="2192861" y="1091632"/>
            <a:chExt cx="370062" cy="67358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2856787-DC49-4584-8CE6-DBAEBE5C4908}"/>
                </a:ext>
              </a:extLst>
            </p:cNvPr>
            <p:cNvSpPr txBox="1"/>
            <p:nvPr/>
          </p:nvSpPr>
          <p:spPr>
            <a:xfrm rot="16200000">
              <a:off x="1979181" y="1305312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000" dirty="0" err="1"/>
                <a:t>transport</a:t>
              </a:r>
              <a:endParaRPr lang="de-DE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9C5850-9E6F-46A3-B7B2-A15EB7C81EE3}"/>
                </a:ext>
              </a:extLst>
            </p:cNvPr>
            <p:cNvSpPr txBox="1"/>
            <p:nvPr/>
          </p:nvSpPr>
          <p:spPr>
            <a:xfrm rot="16200000">
              <a:off x="2225908" y="1305313"/>
              <a:ext cx="4278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tool</a:t>
              </a:r>
              <a:endParaRPr lang="en-US" sz="1000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9C910-AB74-4E61-9AB9-60E77CD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2D9F-F481-4334-AA62-3E3682F94EDD}" type="datetime5">
              <a:rPr lang="en-US" smtClean="0"/>
              <a:t>15-Aug-22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390F-AF65-4C8F-8F57-9658054B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0827-E296-4ECE-9612-17CC21E2B9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EA09C6-304F-4B18-BBEC-426176FEB9F9}"/>
              </a:ext>
            </a:extLst>
          </p:cNvPr>
          <p:cNvSpPr/>
          <p:nvPr/>
        </p:nvSpPr>
        <p:spPr>
          <a:xfrm>
            <a:off x="1236832" y="3301939"/>
            <a:ext cx="9782267" cy="521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48E0A-7A8F-4DE6-B8F4-51E589A8BA7A}"/>
              </a:ext>
            </a:extLst>
          </p:cNvPr>
          <p:cNvSpPr txBox="1"/>
          <p:nvPr/>
        </p:nvSpPr>
        <p:spPr>
          <a:xfrm>
            <a:off x="5898005" y="4188441"/>
            <a:ext cx="232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Component Descriptor</a:t>
            </a:r>
          </a:p>
          <a:p>
            <a:pPr algn="ctr"/>
            <a:r>
              <a:rPr lang="en-US" dirty="0"/>
              <a:t>Access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9C766-F844-4A9D-91DC-6696780F69C8}"/>
              </a:ext>
            </a:extLst>
          </p:cNvPr>
          <p:cNvSpPr txBox="1"/>
          <p:nvPr/>
        </p:nvSpPr>
        <p:spPr>
          <a:xfrm>
            <a:off x="3695195" y="4118436"/>
            <a:ext cx="132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Local address</a:t>
            </a:r>
          </a:p>
          <a:p>
            <a:pPr algn="ctr"/>
            <a:r>
              <a:rPr lang="en-US" sz="1100" dirty="0"/>
              <a:t>derived from</a:t>
            </a:r>
          </a:p>
          <a:p>
            <a:pPr algn="ctr"/>
            <a:r>
              <a:rPr lang="en-US" sz="1100" dirty="0"/>
              <a:t>Component Version</a:t>
            </a:r>
          </a:p>
          <a:p>
            <a:pPr algn="ctr"/>
            <a:r>
              <a:rPr lang="en-US" sz="1100" dirty="0"/>
              <a:t>Identity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77A2D1-8261-4E96-A425-B05EF6F55C3C}"/>
              </a:ext>
            </a:extLst>
          </p:cNvPr>
          <p:cNvSpPr/>
          <p:nvPr/>
        </p:nvSpPr>
        <p:spPr>
          <a:xfrm>
            <a:off x="1433945" y="3333875"/>
            <a:ext cx="3513133" cy="4489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8B54A-6F76-4CF6-96C2-12DF1C9C7966}"/>
              </a:ext>
            </a:extLst>
          </p:cNvPr>
          <p:cNvSpPr/>
          <p:nvPr/>
        </p:nvSpPr>
        <p:spPr>
          <a:xfrm>
            <a:off x="1639813" y="3376216"/>
            <a:ext cx="1826664" cy="377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70E8F-81F9-405A-9E1F-1EDDD688155F}"/>
              </a:ext>
            </a:extLst>
          </p:cNvPr>
          <p:cNvSpPr txBox="1"/>
          <p:nvPr/>
        </p:nvSpPr>
        <p:spPr>
          <a:xfrm>
            <a:off x="1574620" y="3938546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8C6A-3647-488E-B8A7-5F0EF400A8BD}"/>
              </a:ext>
            </a:extLst>
          </p:cNvPr>
          <p:cNvSpPr txBox="1"/>
          <p:nvPr/>
        </p:nvSpPr>
        <p:spPr>
          <a:xfrm>
            <a:off x="1650343" y="3375649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B8970-1C4F-40A3-98DC-636852E9E353}"/>
              </a:ext>
            </a:extLst>
          </p:cNvPr>
          <p:cNvCxnSpPr>
            <a:cxnSpLocks/>
            <a:stCxn id="34" idx="2"/>
            <a:endCxn id="3" idx="1"/>
          </p:cNvCxnSpPr>
          <p:nvPr/>
        </p:nvCxnSpPr>
        <p:spPr>
          <a:xfrm>
            <a:off x="3190512" y="3782829"/>
            <a:ext cx="2707493" cy="72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1C3B15-150D-4BB4-93DB-5F8FA01542C2}"/>
              </a:ext>
            </a:extLst>
          </p:cNvPr>
          <p:cNvSpPr txBox="1"/>
          <p:nvPr/>
        </p:nvSpPr>
        <p:spPr>
          <a:xfrm>
            <a:off x="8454941" y="3375649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Local Resource Identity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76A9ED-CBBC-464B-B29A-197ED158F977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8218897" y="4511607"/>
            <a:ext cx="824005" cy="32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E4BDB3-30F0-4A6F-943F-B4E69F8D970B}"/>
              </a:ext>
            </a:extLst>
          </p:cNvPr>
          <p:cNvSpPr txBox="1"/>
          <p:nvPr/>
        </p:nvSpPr>
        <p:spPr>
          <a:xfrm>
            <a:off x="9042902" y="4517676"/>
            <a:ext cx="161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Access Method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9951A-CEBC-42A4-9218-B9337332CE4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716537" y="3744981"/>
            <a:ext cx="133830" cy="77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5220AA-C25C-4C66-AE70-A7D66ECAA982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7057579" y="4834772"/>
            <a:ext cx="872" cy="49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6DD88B0-A41C-4837-90DC-9816C987CA19}"/>
              </a:ext>
            </a:extLst>
          </p:cNvPr>
          <p:cNvSpPr/>
          <p:nvPr/>
        </p:nvSpPr>
        <p:spPr>
          <a:xfrm>
            <a:off x="6938083" y="5331969"/>
            <a:ext cx="238991" cy="37407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9F299-2133-4E62-9CA6-D39C66C51C5D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9850366" y="5164007"/>
            <a:ext cx="1" cy="29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007442-1609-4AFC-9761-1AEB87CB3EA2}"/>
              </a:ext>
            </a:extLst>
          </p:cNvPr>
          <p:cNvSpPr txBox="1"/>
          <p:nvPr/>
        </p:nvSpPr>
        <p:spPr>
          <a:xfrm rot="5400000">
            <a:off x="2710173" y="5081343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Address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555491-9566-40BB-9BDB-0DFC2111C93F}"/>
              </a:ext>
            </a:extLst>
          </p:cNvPr>
          <p:cNvSpPr/>
          <p:nvPr/>
        </p:nvSpPr>
        <p:spPr>
          <a:xfrm>
            <a:off x="6790853" y="5247067"/>
            <a:ext cx="533449" cy="54387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0863B1-E295-4A05-9510-A2F69B56848D}"/>
              </a:ext>
            </a:extLst>
          </p:cNvPr>
          <p:cNvSpPr/>
          <p:nvPr/>
        </p:nvSpPr>
        <p:spPr>
          <a:xfrm>
            <a:off x="9586940" y="5291930"/>
            <a:ext cx="533449" cy="54387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50170-B101-4C01-8B1B-8A15F2DD9680}"/>
              </a:ext>
            </a:extLst>
          </p:cNvPr>
          <p:cNvSpPr txBox="1"/>
          <p:nvPr/>
        </p:nvSpPr>
        <p:spPr>
          <a:xfrm>
            <a:off x="5153242" y="902491"/>
            <a:ext cx="248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Resource Identity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60D81-6732-4CE8-B7E7-DCB72EDB33DD}"/>
              </a:ext>
            </a:extLst>
          </p:cNvPr>
          <p:cNvSpPr txBox="1"/>
          <p:nvPr/>
        </p:nvSpPr>
        <p:spPr>
          <a:xfrm>
            <a:off x="5960565" y="5858726"/>
            <a:ext cx="232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Descriptor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BE69B-AE26-44A6-BD34-FFEE66E10D77}"/>
              </a:ext>
            </a:extLst>
          </p:cNvPr>
          <p:cNvSpPr txBox="1"/>
          <p:nvPr/>
        </p:nvSpPr>
        <p:spPr>
          <a:xfrm>
            <a:off x="8484127" y="5858726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technical Artefact (BLOB)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4AC66E-4155-4683-A048-64341CA78AA1}"/>
              </a:ext>
            </a:extLst>
          </p:cNvPr>
          <p:cNvSpPr txBox="1"/>
          <p:nvPr/>
        </p:nvSpPr>
        <p:spPr>
          <a:xfrm>
            <a:off x="1236832" y="2544402"/>
            <a:ext cx="213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Identity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DE402-EA22-4EB1-B118-BAE38539EA07}"/>
              </a:ext>
            </a:extLst>
          </p:cNvPr>
          <p:cNvSpPr txBox="1"/>
          <p:nvPr/>
        </p:nvSpPr>
        <p:spPr>
          <a:xfrm>
            <a:off x="2080042" y="1563482"/>
            <a:ext cx="204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Version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028F1-C368-4AA4-A92C-CA0587CBF8EE}"/>
              </a:ext>
            </a:extLst>
          </p:cNvPr>
          <p:cNvSpPr txBox="1"/>
          <p:nvPr/>
        </p:nvSpPr>
        <p:spPr>
          <a:xfrm>
            <a:off x="3827227" y="3375649"/>
            <a:ext cx="111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Version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E6B9E7C-7688-488A-BBC9-B2713118E030}"/>
              </a:ext>
            </a:extLst>
          </p:cNvPr>
          <p:cNvSpPr/>
          <p:nvPr/>
        </p:nvSpPr>
        <p:spPr>
          <a:xfrm rot="5400000">
            <a:off x="2185641" y="1982105"/>
            <a:ext cx="342555" cy="2219115"/>
          </a:xfrm>
          <a:prstGeom prst="leftBrace">
            <a:avLst>
              <a:gd name="adj1" fmla="val 623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2069EBD-A074-4406-A7D5-B6F39D863D84}"/>
              </a:ext>
            </a:extLst>
          </p:cNvPr>
          <p:cNvSpPr/>
          <p:nvPr/>
        </p:nvSpPr>
        <p:spPr>
          <a:xfrm rot="5400000">
            <a:off x="2920677" y="547747"/>
            <a:ext cx="342555" cy="3710243"/>
          </a:xfrm>
          <a:prstGeom prst="leftBrace">
            <a:avLst>
              <a:gd name="adj1" fmla="val 623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19D4A28-F08D-487E-B866-450CB6E8BA9B}"/>
              </a:ext>
            </a:extLst>
          </p:cNvPr>
          <p:cNvSpPr/>
          <p:nvPr/>
        </p:nvSpPr>
        <p:spPr>
          <a:xfrm rot="5400000">
            <a:off x="5924723" y="-3393754"/>
            <a:ext cx="342555" cy="9718337"/>
          </a:xfrm>
          <a:prstGeom prst="leftBrace">
            <a:avLst>
              <a:gd name="adj1" fmla="val 623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71E717-A4A0-497B-A56E-12CE2832460C}"/>
              </a:ext>
            </a:extLst>
          </p:cNvPr>
          <p:cNvSpPr txBox="1"/>
          <p:nvPr/>
        </p:nvSpPr>
        <p:spPr>
          <a:xfrm>
            <a:off x="3730565" y="2820158"/>
            <a:ext cx="1313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 to</a:t>
            </a:r>
          </a:p>
          <a:p>
            <a:pPr algn="ctr"/>
            <a:r>
              <a:rPr lang="en-US" sz="1100" dirty="0"/>
              <a:t>component identity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2E90B9-6E5C-40F9-984A-B35BB0F4A249}"/>
              </a:ext>
            </a:extLst>
          </p:cNvPr>
          <p:cNvSpPr txBox="1"/>
          <p:nvPr/>
        </p:nvSpPr>
        <p:spPr>
          <a:xfrm>
            <a:off x="8837899" y="2814997"/>
            <a:ext cx="1763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 to</a:t>
            </a:r>
          </a:p>
          <a:p>
            <a:pPr algn="ctr"/>
            <a:r>
              <a:rPr lang="en-US" sz="1100" dirty="0"/>
              <a:t>component version identity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834112-B908-4A12-BAF0-D84C5F221D39}"/>
              </a:ext>
            </a:extLst>
          </p:cNvPr>
          <p:cNvGrpSpPr/>
          <p:nvPr/>
        </p:nvGrpSpPr>
        <p:grpSpPr>
          <a:xfrm>
            <a:off x="1363530" y="4279041"/>
            <a:ext cx="1994263" cy="1994263"/>
            <a:chOff x="3986897" y="2932526"/>
            <a:chExt cx="1994263" cy="199426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961D34-1527-4F67-869F-15E9321BD89F}"/>
                </a:ext>
              </a:extLst>
            </p:cNvPr>
            <p:cNvSpPr/>
            <p:nvPr/>
          </p:nvSpPr>
          <p:spPr>
            <a:xfrm>
              <a:off x="3986897" y="2932526"/>
              <a:ext cx="1994263" cy="1994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1F093F-F05D-44D8-8073-9A629F695F5A}"/>
                </a:ext>
              </a:extLst>
            </p:cNvPr>
            <p:cNvSpPr/>
            <p:nvPr/>
          </p:nvSpPr>
          <p:spPr>
            <a:xfrm>
              <a:off x="4474576" y="3420205"/>
              <a:ext cx="1018904" cy="10189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Folded Corner 40">
              <a:extLst>
                <a:ext uri="{FF2B5EF4-FFF2-40B4-BE49-F238E27FC236}">
                  <a16:creationId xmlns:a16="http://schemas.microsoft.com/office/drawing/2014/main" id="{DAFD4570-8BEF-43A2-A7BC-57E1F97CDF06}"/>
                </a:ext>
              </a:extLst>
            </p:cNvPr>
            <p:cNvSpPr/>
            <p:nvPr/>
          </p:nvSpPr>
          <p:spPr>
            <a:xfrm>
              <a:off x="4684674" y="3665849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Folded Corner 41">
              <a:extLst>
                <a:ext uri="{FF2B5EF4-FFF2-40B4-BE49-F238E27FC236}">
                  <a16:creationId xmlns:a16="http://schemas.microsoft.com/office/drawing/2014/main" id="{08F393B4-3DC2-488C-B8D1-159CBF9D23C9}"/>
                </a:ext>
              </a:extLst>
            </p:cNvPr>
            <p:cNvSpPr/>
            <p:nvPr/>
          </p:nvSpPr>
          <p:spPr>
            <a:xfrm>
              <a:off x="4872614" y="4035070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93969497-70C8-47EF-8CD3-C40988930B84}"/>
                </a:ext>
              </a:extLst>
            </p:cNvPr>
            <p:cNvSpPr/>
            <p:nvPr/>
          </p:nvSpPr>
          <p:spPr>
            <a:xfrm>
              <a:off x="5165277" y="3672014"/>
              <a:ext cx="222828" cy="263808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7E78F0-E2E9-4295-AAAD-A706F6D397A8}"/>
                </a:ext>
              </a:extLst>
            </p:cNvPr>
            <p:cNvSpPr/>
            <p:nvPr/>
          </p:nvSpPr>
          <p:spPr>
            <a:xfrm>
              <a:off x="4216801" y="3562629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FB457E-B59A-47EF-BC53-633C6AC7C353}"/>
                </a:ext>
              </a:extLst>
            </p:cNvPr>
            <p:cNvSpPr/>
            <p:nvPr/>
          </p:nvSpPr>
          <p:spPr>
            <a:xfrm>
              <a:off x="4204368" y="402059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636BDD3-CC3B-4F8F-98C4-392B0C61B538}"/>
                </a:ext>
              </a:extLst>
            </p:cNvPr>
            <p:cNvSpPr/>
            <p:nvPr/>
          </p:nvSpPr>
          <p:spPr>
            <a:xfrm>
              <a:off x="4654026" y="4493537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5B8D255-171C-4476-B754-BD4EE5331443}"/>
                </a:ext>
              </a:extLst>
            </p:cNvPr>
            <p:cNvSpPr/>
            <p:nvPr/>
          </p:nvSpPr>
          <p:spPr>
            <a:xfrm>
              <a:off x="5463242" y="4382503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5C39A-259D-414C-9DF1-FD8202C09A55}"/>
                </a:ext>
              </a:extLst>
            </p:cNvPr>
            <p:cNvSpPr/>
            <p:nvPr/>
          </p:nvSpPr>
          <p:spPr>
            <a:xfrm>
              <a:off x="5548120" y="3411583"/>
              <a:ext cx="200297" cy="200297"/>
            </a:xfrm>
            <a:prstGeom prst="ellipse">
              <a:avLst/>
            </a:prstGeom>
            <a:solidFill>
              <a:srgbClr val="00467A"/>
            </a:solidFill>
            <a:ln>
              <a:solidFill>
                <a:srgbClr val="0046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09D68DD-3B64-4E2E-A21D-B7F3D80E96C9}"/>
                </a:ext>
              </a:extLst>
            </p:cNvPr>
            <p:cNvSpPr/>
            <p:nvPr/>
          </p:nvSpPr>
          <p:spPr>
            <a:xfrm>
              <a:off x="4796088" y="308710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B2C39761-0B53-4845-87F8-06E6DA9E2AFB}"/>
                </a:ext>
              </a:extLst>
            </p:cNvPr>
            <p:cNvCxnSpPr>
              <a:cxnSpLocks/>
              <a:stCxn id="41" idx="0"/>
              <a:endCxn id="44" idx="7"/>
            </p:cNvCxnSpPr>
            <p:nvPr/>
          </p:nvCxnSpPr>
          <p:spPr>
            <a:xfrm rot="16200000" flipV="1">
              <a:off x="4554984" y="3424744"/>
              <a:ext cx="73887" cy="408323"/>
            </a:xfrm>
            <a:prstGeom prst="curvedConnector3">
              <a:avLst>
                <a:gd name="adj1" fmla="val 4490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7D2DF6BC-7B84-49B1-B755-E2E6DB2BAFD0}"/>
                </a:ext>
              </a:extLst>
            </p:cNvPr>
            <p:cNvCxnSpPr>
              <a:cxnSpLocks/>
              <a:stCxn id="41" idx="2"/>
              <a:endCxn id="45" idx="6"/>
            </p:cNvCxnSpPr>
            <p:nvPr/>
          </p:nvCxnSpPr>
          <p:spPr>
            <a:xfrm rot="5400000">
              <a:off x="4504836" y="3829487"/>
              <a:ext cx="191083" cy="39142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4B5A071C-DDD7-4AA6-A14D-AC7021C07447}"/>
                </a:ext>
              </a:extLst>
            </p:cNvPr>
            <p:cNvCxnSpPr>
              <a:cxnSpLocks/>
              <a:stCxn id="42" idx="2"/>
              <a:endCxn id="47" idx="6"/>
            </p:cNvCxnSpPr>
            <p:nvPr/>
          </p:nvCxnSpPr>
          <p:spPr>
            <a:xfrm rot="5400000">
              <a:off x="4771772" y="4381430"/>
              <a:ext cx="294808" cy="1297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1E84253B-FC0D-47FC-8FDF-38C9CFC89001}"/>
                </a:ext>
              </a:extLst>
            </p:cNvPr>
            <p:cNvCxnSpPr>
              <a:cxnSpLocks/>
              <a:stCxn id="41" idx="0"/>
              <a:endCxn id="50" idx="4"/>
            </p:cNvCxnSpPr>
            <p:nvPr/>
          </p:nvCxnSpPr>
          <p:spPr>
            <a:xfrm rot="5400000" flipH="1" flipV="1">
              <a:off x="4656937" y="3426550"/>
              <a:ext cx="378451" cy="1001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D47FA1C8-1F50-4BAA-8F60-A9C4A63B7E80}"/>
                </a:ext>
              </a:extLst>
            </p:cNvPr>
            <p:cNvCxnSpPr>
              <a:stCxn id="43" idx="1"/>
              <a:endCxn id="41" idx="3"/>
            </p:cNvCxnSpPr>
            <p:nvPr/>
          </p:nvCxnSpPr>
          <p:spPr>
            <a:xfrm rot="10800000">
              <a:off x="4907503" y="3797754"/>
              <a:ext cx="257775" cy="61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C138712E-A466-41CA-B812-292F383EAF73}"/>
                </a:ext>
              </a:extLst>
            </p:cNvPr>
            <p:cNvCxnSpPr>
              <a:stCxn id="43" idx="1"/>
              <a:endCxn id="42" idx="0"/>
            </p:cNvCxnSpPr>
            <p:nvPr/>
          </p:nvCxnSpPr>
          <p:spPr>
            <a:xfrm rot="10800000" flipV="1">
              <a:off x="4984029" y="3803918"/>
              <a:ext cx="181249" cy="231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43640D97-A6BA-47CE-8962-910D4A289928}"/>
                </a:ext>
              </a:extLst>
            </p:cNvPr>
            <p:cNvCxnSpPr>
              <a:cxnSpLocks/>
              <a:stCxn id="43" idx="2"/>
              <a:endCxn id="48" idx="2"/>
            </p:cNvCxnSpPr>
            <p:nvPr/>
          </p:nvCxnSpPr>
          <p:spPr>
            <a:xfrm rot="16200000" flipH="1">
              <a:off x="5096551" y="4115961"/>
              <a:ext cx="546830" cy="1865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93EEC4E7-8E06-40C9-A941-E3ACB8AC9E74}"/>
                </a:ext>
              </a:extLst>
            </p:cNvPr>
            <p:cNvCxnSpPr>
              <a:stCxn id="43" idx="0"/>
              <a:endCxn id="49" idx="1"/>
            </p:cNvCxnSpPr>
            <p:nvPr/>
          </p:nvCxnSpPr>
          <p:spPr>
            <a:xfrm rot="5400000" flipH="1" flipV="1">
              <a:off x="5311523" y="3406084"/>
              <a:ext cx="231098" cy="300762"/>
            </a:xfrm>
            <a:prstGeom prst="curvedConnector3">
              <a:avLst>
                <a:gd name="adj1" fmla="val 1203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94D82D-A3F1-4854-9A4A-217FCD09D470}"/>
              </a:ext>
            </a:extLst>
          </p:cNvPr>
          <p:cNvCxnSpPr>
            <a:cxnSpLocks/>
            <a:stCxn id="43" idx="3"/>
            <a:endCxn id="3" idx="1"/>
          </p:cNvCxnSpPr>
          <p:nvPr/>
        </p:nvCxnSpPr>
        <p:spPr>
          <a:xfrm flipV="1">
            <a:off x="2764738" y="4511607"/>
            <a:ext cx="3133267" cy="63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E71E85A-3605-4F8C-AB59-98114B10653A}"/>
              </a:ext>
            </a:extLst>
          </p:cNvPr>
          <p:cNvSpPr/>
          <p:nvPr/>
        </p:nvSpPr>
        <p:spPr>
          <a:xfrm>
            <a:off x="9750217" y="5463714"/>
            <a:ext cx="200297" cy="200297"/>
          </a:xfrm>
          <a:prstGeom prst="ellipse">
            <a:avLst/>
          </a:prstGeom>
          <a:solidFill>
            <a:srgbClr val="00467A"/>
          </a:solidFill>
          <a:ln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2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47A6605-2493-427B-BC02-4384AB797D54}"/>
              </a:ext>
            </a:extLst>
          </p:cNvPr>
          <p:cNvGrpSpPr/>
          <p:nvPr/>
        </p:nvGrpSpPr>
        <p:grpSpPr>
          <a:xfrm>
            <a:off x="2242761" y="3079764"/>
            <a:ext cx="1994263" cy="1994263"/>
            <a:chOff x="3986897" y="2932526"/>
            <a:chExt cx="1994263" cy="19942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DC086-670E-4121-A11C-10761F390D7D}"/>
                </a:ext>
              </a:extLst>
            </p:cNvPr>
            <p:cNvSpPr/>
            <p:nvPr/>
          </p:nvSpPr>
          <p:spPr>
            <a:xfrm>
              <a:off x="3986897" y="2932526"/>
              <a:ext cx="1994263" cy="1994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BBAA74-CE07-4CE4-AD0B-986EF6767953}"/>
                </a:ext>
              </a:extLst>
            </p:cNvPr>
            <p:cNvSpPr/>
            <p:nvPr/>
          </p:nvSpPr>
          <p:spPr>
            <a:xfrm>
              <a:off x="4474576" y="3420205"/>
              <a:ext cx="1018904" cy="10189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B64384D9-E887-4AA1-A0DA-5F651337CEE9}"/>
                </a:ext>
              </a:extLst>
            </p:cNvPr>
            <p:cNvSpPr/>
            <p:nvPr/>
          </p:nvSpPr>
          <p:spPr>
            <a:xfrm>
              <a:off x="4684674" y="3665849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B0E966F0-46E6-4F0C-AD42-6F7AEA5FD60C}"/>
                </a:ext>
              </a:extLst>
            </p:cNvPr>
            <p:cNvSpPr/>
            <p:nvPr/>
          </p:nvSpPr>
          <p:spPr>
            <a:xfrm>
              <a:off x="4872614" y="4035070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E2308D78-8B00-4DBD-BBD7-80AC42EC25A5}"/>
                </a:ext>
              </a:extLst>
            </p:cNvPr>
            <p:cNvSpPr/>
            <p:nvPr/>
          </p:nvSpPr>
          <p:spPr>
            <a:xfrm>
              <a:off x="5165277" y="3672014"/>
              <a:ext cx="222828" cy="263808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B82CC4-255B-4EC5-81B4-5306E8A6B16F}"/>
                </a:ext>
              </a:extLst>
            </p:cNvPr>
            <p:cNvSpPr/>
            <p:nvPr/>
          </p:nvSpPr>
          <p:spPr>
            <a:xfrm>
              <a:off x="4216801" y="3562629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6D5056-B36B-4511-A491-F99FD09B310B}"/>
                </a:ext>
              </a:extLst>
            </p:cNvPr>
            <p:cNvSpPr/>
            <p:nvPr/>
          </p:nvSpPr>
          <p:spPr>
            <a:xfrm>
              <a:off x="4204368" y="402059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BE7A61-7447-4112-BFF4-1BAA42C3F7EE}"/>
                </a:ext>
              </a:extLst>
            </p:cNvPr>
            <p:cNvSpPr/>
            <p:nvPr/>
          </p:nvSpPr>
          <p:spPr>
            <a:xfrm>
              <a:off x="4654026" y="4493537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C25524-2A76-4910-9841-6BEBEDE36E36}"/>
                </a:ext>
              </a:extLst>
            </p:cNvPr>
            <p:cNvSpPr/>
            <p:nvPr/>
          </p:nvSpPr>
          <p:spPr>
            <a:xfrm>
              <a:off x="5463242" y="4382503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868982-DC84-4DCF-AE6C-F5A82214D835}"/>
                </a:ext>
              </a:extLst>
            </p:cNvPr>
            <p:cNvSpPr/>
            <p:nvPr/>
          </p:nvSpPr>
          <p:spPr>
            <a:xfrm>
              <a:off x="5548120" y="3411583"/>
              <a:ext cx="200297" cy="200297"/>
            </a:xfrm>
            <a:prstGeom prst="ellipse">
              <a:avLst/>
            </a:prstGeom>
            <a:solidFill>
              <a:srgbClr val="00467A"/>
            </a:solidFill>
            <a:ln>
              <a:solidFill>
                <a:srgbClr val="0046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7015D1-2B48-4DC3-B664-230ACAF6D5E4}"/>
                </a:ext>
              </a:extLst>
            </p:cNvPr>
            <p:cNvSpPr/>
            <p:nvPr/>
          </p:nvSpPr>
          <p:spPr>
            <a:xfrm>
              <a:off x="4796088" y="308710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1BE1A59D-203D-418D-8B81-8D498E806F66}"/>
                </a:ext>
              </a:extLst>
            </p:cNvPr>
            <p:cNvCxnSpPr>
              <a:cxnSpLocks/>
              <a:stCxn id="6" idx="0"/>
              <a:endCxn id="9" idx="7"/>
            </p:cNvCxnSpPr>
            <p:nvPr/>
          </p:nvCxnSpPr>
          <p:spPr>
            <a:xfrm rot="16200000" flipV="1">
              <a:off x="4554984" y="3424744"/>
              <a:ext cx="73887" cy="408323"/>
            </a:xfrm>
            <a:prstGeom prst="curvedConnector3">
              <a:avLst>
                <a:gd name="adj1" fmla="val 4490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C92D96C-C845-46B7-BC9C-51B453B5BAAC}"/>
                </a:ext>
              </a:extLst>
            </p:cNvPr>
            <p:cNvCxnSpPr>
              <a:cxnSpLocks/>
              <a:stCxn id="6" idx="2"/>
              <a:endCxn id="10" idx="6"/>
            </p:cNvCxnSpPr>
            <p:nvPr/>
          </p:nvCxnSpPr>
          <p:spPr>
            <a:xfrm rot="5400000">
              <a:off x="4504836" y="3829487"/>
              <a:ext cx="191083" cy="39142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B3948781-91A9-42A9-A028-11CC83A8B58F}"/>
                </a:ext>
              </a:extLst>
            </p:cNvPr>
            <p:cNvCxnSpPr>
              <a:cxnSpLocks/>
              <a:stCxn id="7" idx="2"/>
              <a:endCxn id="11" idx="6"/>
            </p:cNvCxnSpPr>
            <p:nvPr/>
          </p:nvCxnSpPr>
          <p:spPr>
            <a:xfrm rot="5400000">
              <a:off x="4771772" y="4381430"/>
              <a:ext cx="294808" cy="1297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FE3E166E-1D23-4572-9C66-DDFF0A14A9F8}"/>
                </a:ext>
              </a:extLst>
            </p:cNvPr>
            <p:cNvCxnSpPr>
              <a:cxnSpLocks/>
              <a:stCxn id="6" idx="0"/>
              <a:endCxn id="14" idx="4"/>
            </p:cNvCxnSpPr>
            <p:nvPr/>
          </p:nvCxnSpPr>
          <p:spPr>
            <a:xfrm rot="5400000" flipH="1" flipV="1">
              <a:off x="4656937" y="3426550"/>
              <a:ext cx="378451" cy="1001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E5EEADA-0E9E-44CA-BD5B-107C1945A03B}"/>
                </a:ext>
              </a:extLst>
            </p:cNvPr>
            <p:cNvCxnSpPr>
              <a:stCxn id="8" idx="1"/>
              <a:endCxn id="6" idx="3"/>
            </p:cNvCxnSpPr>
            <p:nvPr/>
          </p:nvCxnSpPr>
          <p:spPr>
            <a:xfrm rot="10800000">
              <a:off x="4907503" y="3797754"/>
              <a:ext cx="257775" cy="61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06553C8-DFA8-4D96-A3E0-04B420964B5A}"/>
                </a:ext>
              </a:extLst>
            </p:cNvPr>
            <p:cNvCxnSpPr>
              <a:stCxn id="8" idx="1"/>
              <a:endCxn id="7" idx="0"/>
            </p:cNvCxnSpPr>
            <p:nvPr/>
          </p:nvCxnSpPr>
          <p:spPr>
            <a:xfrm rot="10800000" flipV="1">
              <a:off x="4984029" y="3803918"/>
              <a:ext cx="181249" cy="231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E193D3B3-B14C-4382-BA2D-FE5BC793F208}"/>
                </a:ext>
              </a:extLst>
            </p:cNvPr>
            <p:cNvCxnSpPr>
              <a:cxnSpLocks/>
              <a:stCxn id="8" idx="2"/>
              <a:endCxn id="12" idx="2"/>
            </p:cNvCxnSpPr>
            <p:nvPr/>
          </p:nvCxnSpPr>
          <p:spPr>
            <a:xfrm rot="16200000" flipH="1">
              <a:off x="5096551" y="4115961"/>
              <a:ext cx="546830" cy="1865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418FFA1-7170-460D-80E9-D7D6E0E72E1F}"/>
                </a:ext>
              </a:extLst>
            </p:cNvPr>
            <p:cNvCxnSpPr>
              <a:stCxn id="8" idx="0"/>
              <a:endCxn id="13" idx="1"/>
            </p:cNvCxnSpPr>
            <p:nvPr/>
          </p:nvCxnSpPr>
          <p:spPr>
            <a:xfrm rot="5400000" flipH="1" flipV="1">
              <a:off x="5311523" y="3406084"/>
              <a:ext cx="231098" cy="300762"/>
            </a:xfrm>
            <a:prstGeom prst="curvedConnector3">
              <a:avLst>
                <a:gd name="adj1" fmla="val 1203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8465D0-E25C-4320-8F91-B05CC54EC1A6}"/>
              </a:ext>
            </a:extLst>
          </p:cNvPr>
          <p:cNvGrpSpPr/>
          <p:nvPr/>
        </p:nvGrpSpPr>
        <p:grpSpPr>
          <a:xfrm>
            <a:off x="3080855" y="3079764"/>
            <a:ext cx="5783656" cy="1994263"/>
            <a:chOff x="197504" y="2932526"/>
            <a:chExt cx="5783656" cy="19942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26982F-8803-4B92-B256-EB69C0E9E0FE}"/>
                </a:ext>
              </a:extLst>
            </p:cNvPr>
            <p:cNvSpPr/>
            <p:nvPr/>
          </p:nvSpPr>
          <p:spPr>
            <a:xfrm>
              <a:off x="3986897" y="2932526"/>
              <a:ext cx="1994263" cy="1994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7DAE2C-F0FD-4A3A-9200-5B3FCBC32FE0}"/>
                </a:ext>
              </a:extLst>
            </p:cNvPr>
            <p:cNvSpPr/>
            <p:nvPr/>
          </p:nvSpPr>
          <p:spPr>
            <a:xfrm>
              <a:off x="4474576" y="3420205"/>
              <a:ext cx="1018904" cy="10189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Folded Corner 25">
              <a:extLst>
                <a:ext uri="{FF2B5EF4-FFF2-40B4-BE49-F238E27FC236}">
                  <a16:creationId xmlns:a16="http://schemas.microsoft.com/office/drawing/2014/main" id="{DFD67E34-2FF5-4E8F-9D55-BEED6A002E20}"/>
                </a:ext>
              </a:extLst>
            </p:cNvPr>
            <p:cNvSpPr/>
            <p:nvPr/>
          </p:nvSpPr>
          <p:spPr>
            <a:xfrm>
              <a:off x="4684674" y="3665849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01D51387-0C99-43E1-B17C-5983AD9ACB0D}"/>
                </a:ext>
              </a:extLst>
            </p:cNvPr>
            <p:cNvSpPr/>
            <p:nvPr/>
          </p:nvSpPr>
          <p:spPr>
            <a:xfrm>
              <a:off x="4872614" y="4035070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6F80056A-8458-466C-B327-275B4DA55E9E}"/>
                </a:ext>
              </a:extLst>
            </p:cNvPr>
            <p:cNvSpPr/>
            <p:nvPr/>
          </p:nvSpPr>
          <p:spPr>
            <a:xfrm>
              <a:off x="5165277" y="3672014"/>
              <a:ext cx="222828" cy="263808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FD653C-C4D2-4C35-8327-17A26D147D8C}"/>
                </a:ext>
              </a:extLst>
            </p:cNvPr>
            <p:cNvSpPr/>
            <p:nvPr/>
          </p:nvSpPr>
          <p:spPr>
            <a:xfrm>
              <a:off x="4216801" y="3562629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47E2D9-6EF8-45F5-8C72-3149A802F8C9}"/>
                </a:ext>
              </a:extLst>
            </p:cNvPr>
            <p:cNvSpPr/>
            <p:nvPr/>
          </p:nvSpPr>
          <p:spPr>
            <a:xfrm>
              <a:off x="4204368" y="402059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B86003-E613-4EDF-A42F-1DB4B255209E}"/>
                </a:ext>
              </a:extLst>
            </p:cNvPr>
            <p:cNvSpPr/>
            <p:nvPr/>
          </p:nvSpPr>
          <p:spPr>
            <a:xfrm>
              <a:off x="5463242" y="4382503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91F288-6CDA-4873-9858-2EB15BCFA4CE}"/>
                </a:ext>
              </a:extLst>
            </p:cNvPr>
            <p:cNvSpPr/>
            <p:nvPr/>
          </p:nvSpPr>
          <p:spPr>
            <a:xfrm>
              <a:off x="5548120" y="3411583"/>
              <a:ext cx="200297" cy="200297"/>
            </a:xfrm>
            <a:prstGeom prst="ellipse">
              <a:avLst/>
            </a:prstGeom>
            <a:solidFill>
              <a:srgbClr val="00467A"/>
            </a:solidFill>
            <a:ln>
              <a:solidFill>
                <a:srgbClr val="0046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181AB6-1C88-49A9-8148-3EC5B6016E2F}"/>
                </a:ext>
              </a:extLst>
            </p:cNvPr>
            <p:cNvSpPr/>
            <p:nvPr/>
          </p:nvSpPr>
          <p:spPr>
            <a:xfrm>
              <a:off x="4796088" y="308710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57CED2F0-A88B-4711-827A-1E6228E28DC5}"/>
                </a:ext>
              </a:extLst>
            </p:cNvPr>
            <p:cNvCxnSpPr>
              <a:cxnSpLocks/>
              <a:stCxn id="26" idx="0"/>
              <a:endCxn id="29" idx="7"/>
            </p:cNvCxnSpPr>
            <p:nvPr/>
          </p:nvCxnSpPr>
          <p:spPr>
            <a:xfrm rot="16200000" flipV="1">
              <a:off x="4554984" y="3424744"/>
              <a:ext cx="73887" cy="408323"/>
            </a:xfrm>
            <a:prstGeom prst="curvedConnector3">
              <a:avLst>
                <a:gd name="adj1" fmla="val 4490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311774B1-359B-4DA5-A281-521FB82F5724}"/>
                </a:ext>
              </a:extLst>
            </p:cNvPr>
            <p:cNvCxnSpPr>
              <a:cxnSpLocks/>
              <a:stCxn id="26" idx="2"/>
              <a:endCxn id="30" idx="6"/>
            </p:cNvCxnSpPr>
            <p:nvPr/>
          </p:nvCxnSpPr>
          <p:spPr>
            <a:xfrm rot="5400000">
              <a:off x="4504836" y="3829487"/>
              <a:ext cx="191083" cy="39142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4E222548-F6BB-4BEF-B8AB-6F0B5B8FAD3F}"/>
                </a:ext>
              </a:extLst>
            </p:cNvPr>
            <p:cNvCxnSpPr>
              <a:cxnSpLocks/>
              <a:stCxn id="27" idx="2"/>
              <a:endCxn id="11" idx="5"/>
            </p:cNvCxnSpPr>
            <p:nvPr/>
          </p:nvCxnSpPr>
          <p:spPr>
            <a:xfrm rot="5400000">
              <a:off x="2407955" y="2088427"/>
              <a:ext cx="365623" cy="4786525"/>
            </a:xfrm>
            <a:prstGeom prst="curvedConnector3">
              <a:avLst>
                <a:gd name="adj1" fmla="val 1705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22482696-9A5E-47EF-B30C-63DFA4B561F8}"/>
                </a:ext>
              </a:extLst>
            </p:cNvPr>
            <p:cNvCxnSpPr>
              <a:cxnSpLocks/>
              <a:stCxn id="26" idx="0"/>
              <a:endCxn id="34" idx="4"/>
            </p:cNvCxnSpPr>
            <p:nvPr/>
          </p:nvCxnSpPr>
          <p:spPr>
            <a:xfrm rot="5400000" flipH="1" flipV="1">
              <a:off x="4656937" y="3426550"/>
              <a:ext cx="378451" cy="1001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CD6DA84-ED40-4749-9F57-D05BB7EED92F}"/>
                </a:ext>
              </a:extLst>
            </p:cNvPr>
            <p:cNvCxnSpPr>
              <a:stCxn id="28" idx="1"/>
              <a:endCxn id="26" idx="3"/>
            </p:cNvCxnSpPr>
            <p:nvPr/>
          </p:nvCxnSpPr>
          <p:spPr>
            <a:xfrm rot="10800000">
              <a:off x="4907503" y="3797754"/>
              <a:ext cx="257775" cy="61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4E75FCEA-C7D5-48D9-8CAB-D438F548F889}"/>
                </a:ext>
              </a:extLst>
            </p:cNvPr>
            <p:cNvCxnSpPr>
              <a:stCxn id="28" idx="1"/>
              <a:endCxn id="27" idx="0"/>
            </p:cNvCxnSpPr>
            <p:nvPr/>
          </p:nvCxnSpPr>
          <p:spPr>
            <a:xfrm rot="10800000" flipV="1">
              <a:off x="4984029" y="3803918"/>
              <a:ext cx="181249" cy="231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23994075-9303-4ED4-AECD-3E23D8972A72}"/>
                </a:ext>
              </a:extLst>
            </p:cNvPr>
            <p:cNvCxnSpPr>
              <a:cxnSpLocks/>
              <a:stCxn id="28" idx="2"/>
              <a:endCxn id="32" idx="2"/>
            </p:cNvCxnSpPr>
            <p:nvPr/>
          </p:nvCxnSpPr>
          <p:spPr>
            <a:xfrm rot="16200000" flipH="1">
              <a:off x="5096551" y="4115961"/>
              <a:ext cx="546830" cy="1865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E60B3CF8-AC20-46A6-9A7F-2E2EAC471629}"/>
                </a:ext>
              </a:extLst>
            </p:cNvPr>
            <p:cNvCxnSpPr>
              <a:stCxn id="28" idx="0"/>
              <a:endCxn id="33" idx="1"/>
            </p:cNvCxnSpPr>
            <p:nvPr/>
          </p:nvCxnSpPr>
          <p:spPr>
            <a:xfrm rot="5400000" flipH="1" flipV="1">
              <a:off x="5311523" y="3406084"/>
              <a:ext cx="231098" cy="300762"/>
            </a:xfrm>
            <a:prstGeom prst="curvedConnector3">
              <a:avLst>
                <a:gd name="adj1" fmla="val 1203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9DDAA5D-6931-48EF-8E80-7FF874C47555}"/>
              </a:ext>
            </a:extLst>
          </p:cNvPr>
          <p:cNvSpPr/>
          <p:nvPr/>
        </p:nvSpPr>
        <p:spPr>
          <a:xfrm>
            <a:off x="4665785" y="3680735"/>
            <a:ext cx="1793630" cy="679938"/>
          </a:xfrm>
          <a:prstGeom prst="rightArrow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86C76-872C-40BA-9140-6421908F3E6F}"/>
              </a:ext>
            </a:extLst>
          </p:cNvPr>
          <p:cNvSpPr txBox="1"/>
          <p:nvPr/>
        </p:nvSpPr>
        <p:spPr>
          <a:xfrm>
            <a:off x="4963189" y="3836038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transport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9DE1579-198A-4348-BCF1-9DF08DC741EF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7863345" y="2535007"/>
            <a:ext cx="368082" cy="105309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B7CAB44-BF5E-4DD6-A19D-AEE34B97772E}"/>
              </a:ext>
            </a:extLst>
          </p:cNvPr>
          <p:cNvSpPr txBox="1"/>
          <p:nvPr/>
        </p:nvSpPr>
        <p:spPr>
          <a:xfrm>
            <a:off x="6850984" y="1950232"/>
            <a:ext cx="202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 access location</a:t>
            </a:r>
          </a:p>
          <a:p>
            <a:r>
              <a:rPr lang="en-US" sz="1600" dirty="0"/>
              <a:t>(transport by content)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EB382D-625C-41AF-9F02-749AA5DAAAE0}"/>
              </a:ext>
            </a:extLst>
          </p:cNvPr>
          <p:cNvSpPr txBox="1"/>
          <p:nvPr/>
        </p:nvSpPr>
        <p:spPr>
          <a:xfrm>
            <a:off x="4545769" y="5248556"/>
            <a:ext cx="218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Keep access location</a:t>
            </a:r>
          </a:p>
          <a:p>
            <a:pPr algn="ctr"/>
            <a:r>
              <a:rPr lang="en-US" sz="1600" dirty="0"/>
              <a:t>(transport by reference)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4D2D42-EC57-4A58-965A-4643EF3D959B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636004" y="4923692"/>
            <a:ext cx="1284890" cy="32486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05A933-B14B-4F19-AAC4-AC3B4516618D}"/>
              </a:ext>
            </a:extLst>
          </p:cNvPr>
          <p:cNvSpPr txBox="1"/>
          <p:nvPr/>
        </p:nvSpPr>
        <p:spPr>
          <a:xfrm>
            <a:off x="322235" y="1811732"/>
            <a:ext cx="192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Tools</a:t>
            </a:r>
          </a:p>
          <a:p>
            <a:pPr algn="ctr"/>
            <a:r>
              <a:rPr lang="en-US" dirty="0"/>
              <a:t>Working on</a:t>
            </a:r>
          </a:p>
          <a:p>
            <a:pPr algn="ctr"/>
            <a:r>
              <a:rPr lang="en-US" dirty="0"/>
              <a:t>Software Artefacts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8A2C7C-3BDE-4BC4-A843-6EEDD9701F2F}"/>
              </a:ext>
            </a:extLst>
          </p:cNvPr>
          <p:cNvCxnSpPr>
            <a:stCxn id="57" idx="2"/>
            <a:endCxn id="4" idx="1"/>
          </p:cNvCxnSpPr>
          <p:nvPr/>
        </p:nvCxnSpPr>
        <p:spPr>
          <a:xfrm>
            <a:off x="1282498" y="2735062"/>
            <a:ext cx="1252316" cy="6367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282386-40B6-4EEB-AED6-71577971E5E2}"/>
              </a:ext>
            </a:extLst>
          </p:cNvPr>
          <p:cNvSpPr txBox="1"/>
          <p:nvPr/>
        </p:nvSpPr>
        <p:spPr>
          <a:xfrm>
            <a:off x="9771707" y="1956610"/>
            <a:ext cx="192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Tools</a:t>
            </a:r>
          </a:p>
          <a:p>
            <a:pPr algn="ctr"/>
            <a:r>
              <a:rPr lang="en-US" dirty="0"/>
              <a:t>Working on</a:t>
            </a:r>
          </a:p>
          <a:p>
            <a:pPr algn="ctr"/>
            <a:r>
              <a:rPr lang="en-US" dirty="0"/>
              <a:t>Software Artefacts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013BB6-EC68-48BB-B992-79B9B1DA4E75}"/>
              </a:ext>
            </a:extLst>
          </p:cNvPr>
          <p:cNvCxnSpPr>
            <a:cxnSpLocks/>
            <a:stCxn id="60" idx="2"/>
            <a:endCxn id="24" idx="7"/>
          </p:cNvCxnSpPr>
          <p:nvPr/>
        </p:nvCxnSpPr>
        <p:spPr>
          <a:xfrm flipH="1">
            <a:off x="8572458" y="2879940"/>
            <a:ext cx="2159512" cy="4918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E6AF12F-E84E-46E4-A173-B10AA7141536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5471268" y="3122917"/>
            <a:ext cx="21906" cy="7131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D37B3B-BA2D-4605-9E40-90DE32610533}"/>
              </a:ext>
            </a:extLst>
          </p:cNvPr>
          <p:cNvSpPr txBox="1"/>
          <p:nvPr/>
        </p:nvSpPr>
        <p:spPr>
          <a:xfrm>
            <a:off x="4425469" y="2476586"/>
            <a:ext cx="2091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Technology-agnostic</a:t>
            </a:r>
          </a:p>
          <a:p>
            <a:pPr algn="ctr"/>
            <a:r>
              <a:rPr lang="en-US" dirty="0"/>
              <a:t>Transport Tool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FD8E463-D242-4F61-8F21-AFA36B283B5A}"/>
              </a:ext>
            </a:extLst>
          </p:cNvPr>
          <p:cNvCxnSpPr>
            <a:cxnSpLocks/>
            <a:stCxn id="67" idx="1"/>
            <a:endCxn id="4" idx="7"/>
          </p:cNvCxnSpPr>
          <p:nvPr/>
        </p:nvCxnSpPr>
        <p:spPr>
          <a:xfrm flipH="1">
            <a:off x="3944971" y="2799752"/>
            <a:ext cx="480498" cy="57206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BEFC66-D37E-482E-B82B-D54F5B195885}"/>
              </a:ext>
            </a:extLst>
          </p:cNvPr>
          <p:cNvCxnSpPr>
            <a:cxnSpLocks/>
            <a:stCxn id="24" idx="1"/>
            <a:endCxn id="67" idx="3"/>
          </p:cNvCxnSpPr>
          <p:nvPr/>
        </p:nvCxnSpPr>
        <p:spPr>
          <a:xfrm flipH="1" flipV="1">
            <a:off x="6517067" y="2799752"/>
            <a:ext cx="645234" cy="57206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ylinder 124">
            <a:extLst>
              <a:ext uri="{FF2B5EF4-FFF2-40B4-BE49-F238E27FC236}">
                <a16:creationId xmlns:a16="http://schemas.microsoft.com/office/drawing/2014/main" id="{65C5F92D-F175-4B16-B2B3-281BCB0696C8}"/>
              </a:ext>
            </a:extLst>
          </p:cNvPr>
          <p:cNvSpPr/>
          <p:nvPr/>
        </p:nvSpPr>
        <p:spPr>
          <a:xfrm>
            <a:off x="380131" y="3596327"/>
            <a:ext cx="1166483" cy="107310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C8F6F8-AD82-4FBF-A191-AF9FC15F123B}"/>
              </a:ext>
            </a:extLst>
          </p:cNvPr>
          <p:cNvSpPr/>
          <p:nvPr/>
        </p:nvSpPr>
        <p:spPr>
          <a:xfrm>
            <a:off x="1924623" y="2012200"/>
            <a:ext cx="6523280" cy="4487530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D85A-D7CC-457C-B4F1-89F5D756EB82}"/>
              </a:ext>
            </a:extLst>
          </p:cNvPr>
          <p:cNvSpPr txBox="1"/>
          <p:nvPr/>
        </p:nvSpPr>
        <p:spPr>
          <a:xfrm>
            <a:off x="591393" y="1118351"/>
            <a:ext cx="723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Universal location-agnostic virtual filesystem with globally unique identities</a:t>
            </a:r>
          </a:p>
          <a:p>
            <a:r>
              <a:rPr lang="en-US" dirty="0"/>
              <a:t>to name and access immutable artefacts grouped into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66BC9-491C-4F46-B4D9-B094644ACB42}"/>
              </a:ext>
            </a:extLst>
          </p:cNvPr>
          <p:cNvSpPr txBox="1"/>
          <p:nvPr/>
        </p:nvSpPr>
        <p:spPr>
          <a:xfrm>
            <a:off x="352471" y="162947"/>
            <a:ext cx="7177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Component Model - What is does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426251-B877-4554-9B7F-A21B5365E8BE}"/>
              </a:ext>
            </a:extLst>
          </p:cNvPr>
          <p:cNvGrpSpPr/>
          <p:nvPr/>
        </p:nvGrpSpPr>
        <p:grpSpPr>
          <a:xfrm>
            <a:off x="1924623" y="2057992"/>
            <a:ext cx="6622173" cy="4410902"/>
            <a:chOff x="1891935" y="2057992"/>
            <a:chExt cx="6622173" cy="441090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A093382-F2C3-49EB-804E-83631DCD724A}"/>
                </a:ext>
              </a:extLst>
            </p:cNvPr>
            <p:cNvGrpSpPr/>
            <p:nvPr/>
          </p:nvGrpSpPr>
          <p:grpSpPr>
            <a:xfrm>
              <a:off x="2370651" y="2326267"/>
              <a:ext cx="1381276" cy="3606080"/>
              <a:chOff x="972688" y="2399111"/>
              <a:chExt cx="1381276" cy="360608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FD32A6-B49A-4E29-9266-628F9257030A}"/>
                  </a:ext>
                </a:extLst>
              </p:cNvPr>
              <p:cNvSpPr txBox="1"/>
              <p:nvPr/>
            </p:nvSpPr>
            <p:spPr>
              <a:xfrm>
                <a:off x="972688" y="2399111"/>
                <a:ext cx="1381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component1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65420B-1561-431F-8059-435C5C124F82}"/>
                  </a:ext>
                </a:extLst>
              </p:cNvPr>
              <p:cNvSpPr txBox="1"/>
              <p:nvPr/>
            </p:nvSpPr>
            <p:spPr>
              <a:xfrm>
                <a:off x="972688" y="3740486"/>
                <a:ext cx="1381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component2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BB68B4-2668-4EE2-A52A-DF6F6B5C068D}"/>
                  </a:ext>
                </a:extLst>
              </p:cNvPr>
              <p:cNvSpPr txBox="1"/>
              <p:nvPr/>
            </p:nvSpPr>
            <p:spPr>
              <a:xfrm>
                <a:off x="972688" y="5635859"/>
                <a:ext cx="1381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component3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E8C7F9-37B1-4CE3-9F9C-02C3FE95B1C5}"/>
                </a:ext>
              </a:extLst>
            </p:cNvPr>
            <p:cNvSpPr txBox="1"/>
            <p:nvPr/>
          </p:nvSpPr>
          <p:spPr>
            <a:xfrm>
              <a:off x="1891935" y="2057992"/>
              <a:ext cx="274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/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C12796-FFA3-4438-B2FE-595E1CD54DD0}"/>
                </a:ext>
              </a:extLst>
            </p:cNvPr>
            <p:cNvGrpSpPr/>
            <p:nvPr/>
          </p:nvGrpSpPr>
          <p:grpSpPr>
            <a:xfrm>
              <a:off x="3505961" y="2594542"/>
              <a:ext cx="1822935" cy="3606080"/>
              <a:chOff x="2415138" y="2667386"/>
              <a:chExt cx="1822935" cy="360608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095A0E-798F-480B-91D3-3F7E04CCDDA0}"/>
                  </a:ext>
                </a:extLst>
              </p:cNvPr>
              <p:cNvSpPr txBox="1"/>
              <p:nvPr/>
            </p:nvSpPr>
            <p:spPr>
              <a:xfrm>
                <a:off x="2415138" y="2667386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v1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40EB79-F1F3-462C-B0FC-F8FB1FEE1C28}"/>
                  </a:ext>
                </a:extLst>
              </p:cNvPr>
              <p:cNvSpPr txBox="1"/>
              <p:nvPr/>
            </p:nvSpPr>
            <p:spPr>
              <a:xfrm>
                <a:off x="2415138" y="5904134"/>
                <a:ext cx="1822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a3ed4f55ab6c78f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E7684C-18A3-4694-831A-DF6263D91C82}"/>
                  </a:ext>
                </a:extLst>
              </p:cNvPr>
              <p:cNvSpPr txBox="1"/>
              <p:nvPr/>
            </p:nvSpPr>
            <p:spPr>
              <a:xfrm>
                <a:off x="2415138" y="4008761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v1.0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A31C4-4D04-44F0-A005-45706F8F49AA}"/>
                  </a:ext>
                </a:extLst>
              </p:cNvPr>
              <p:cNvSpPr txBox="1"/>
              <p:nvPr/>
            </p:nvSpPr>
            <p:spPr>
              <a:xfrm>
                <a:off x="2415138" y="4822310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v1.1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4C1A941-7112-4D59-A145-3848E6D9F1A4}"/>
                </a:ext>
              </a:extLst>
            </p:cNvPr>
            <p:cNvGrpSpPr/>
            <p:nvPr/>
          </p:nvGrpSpPr>
          <p:grpSpPr>
            <a:xfrm>
              <a:off x="4518722" y="2862817"/>
              <a:ext cx="3995386" cy="3606077"/>
              <a:chOff x="3269823" y="2935661"/>
              <a:chExt cx="3995386" cy="36060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DF26AE-063F-4BB4-92A2-84FFC2936E40}"/>
                  </a:ext>
                </a:extLst>
              </p:cNvPr>
              <p:cNvSpPr txBox="1"/>
              <p:nvPr/>
            </p:nvSpPr>
            <p:spPr>
              <a:xfrm>
                <a:off x="3269823" y="2935661"/>
                <a:ext cx="2245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accent4">
                        <a:lumMod val="50000"/>
                      </a:schemeClr>
                    </a:solidFill>
                  </a:rPr>
                  <a:t>productimage</a:t>
                </a:r>
                <a:r>
                  <a:rPr lang="en-US" dirty="0"/>
                  <a:t> </a:t>
                </a:r>
                <a:r>
                  <a:rPr lang="en-US" sz="1200" dirty="0"/>
                  <a:t>(</a:t>
                </a:r>
                <a:r>
                  <a:rPr lang="en-US" sz="1200" dirty="0" err="1"/>
                  <a:t>OCIImage</a:t>
                </a:r>
                <a:r>
                  <a:rPr lang="en-US" sz="1200" dirty="0"/>
                  <a:t>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C0E577-6C60-4C40-8FB4-95C2BA901DB6}"/>
                  </a:ext>
                </a:extLst>
              </p:cNvPr>
              <p:cNvSpPr txBox="1"/>
              <p:nvPr/>
            </p:nvSpPr>
            <p:spPr>
              <a:xfrm>
                <a:off x="3269823" y="4277036"/>
                <a:ext cx="1807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accent4">
                        <a:lumMod val="50000"/>
                      </a:schemeClr>
                    </a:solidFill>
                  </a:rPr>
                  <a:t>apiserver</a:t>
                </a:r>
                <a:r>
                  <a:rPr lang="en-US" dirty="0"/>
                  <a:t> </a:t>
                </a:r>
                <a:r>
                  <a:rPr lang="en-US" sz="1200" dirty="0"/>
                  <a:t>(</a:t>
                </a:r>
                <a:r>
                  <a:rPr lang="en-US" sz="1200" dirty="0" err="1"/>
                  <a:t>OCIImage</a:t>
                </a:r>
                <a:r>
                  <a:rPr lang="en-US" sz="1200" dirty="0"/>
                  <a:t>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8B7330-20A4-428C-8D0B-9DFF780BCC3B}"/>
                  </a:ext>
                </a:extLst>
              </p:cNvPr>
              <p:cNvSpPr txBox="1"/>
              <p:nvPr/>
            </p:nvSpPr>
            <p:spPr>
              <a:xfrm>
                <a:off x="3269823" y="5090585"/>
                <a:ext cx="1807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accent4">
                        <a:lumMod val="50000"/>
                      </a:schemeClr>
                    </a:solidFill>
                  </a:rPr>
                  <a:t>apiserver</a:t>
                </a:r>
                <a:r>
                  <a:rPr lang="en-US" dirty="0"/>
                  <a:t> </a:t>
                </a:r>
                <a:r>
                  <a:rPr lang="en-US" sz="1200" dirty="0"/>
                  <a:t>(</a:t>
                </a:r>
                <a:r>
                  <a:rPr lang="en-US" sz="1200" dirty="0" err="1"/>
                  <a:t>OCIImage</a:t>
                </a:r>
                <a:r>
                  <a:rPr lang="en-US" sz="1200" dirty="0"/>
                  <a:t>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4616AA-17BC-40D0-A3B8-D497D09B6DD8}"/>
                  </a:ext>
                </a:extLst>
              </p:cNvPr>
              <p:cNvSpPr txBox="1"/>
              <p:nvPr/>
            </p:nvSpPr>
            <p:spPr>
              <a:xfrm>
                <a:off x="3269823" y="6172406"/>
                <a:ext cx="1696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any data </a:t>
                </a:r>
                <a:r>
                  <a:rPr 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(Any Type)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3A69C8-A649-4C89-BDEF-DE2E6EDC7DA8}"/>
                  </a:ext>
                </a:extLst>
              </p:cNvPr>
              <p:cNvSpPr txBox="1"/>
              <p:nvPr/>
            </p:nvSpPr>
            <p:spPr>
              <a:xfrm>
                <a:off x="3269823" y="3203936"/>
                <a:ext cx="3651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accent4">
                        <a:lumMod val="50000"/>
                      </a:schemeClr>
                    </a:solidFill>
                  </a:rPr>
                  <a:t>installationprocedure</a:t>
                </a:r>
                <a:r>
                  <a:rPr lang="en-US" dirty="0"/>
                  <a:t> </a:t>
                </a:r>
                <a:r>
                  <a:rPr lang="en-US" sz="1200" dirty="0"/>
                  <a:t>(Landscaper Blueprint)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CDE1D4-EFA2-4738-83C2-90B0C818B87B}"/>
                  </a:ext>
                </a:extLst>
              </p:cNvPr>
              <p:cNvSpPr txBox="1"/>
              <p:nvPr/>
            </p:nvSpPr>
            <p:spPr>
              <a:xfrm>
                <a:off x="3269823" y="3472211"/>
                <a:ext cx="3995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orchestration</a:t>
                </a:r>
                <a:r>
                  <a:rPr lang="en-US" sz="1200" dirty="0"/>
                  <a:t>(BTP Orchestration Model)</a:t>
                </a:r>
              </a:p>
            </p:txBody>
          </p:sp>
        </p:grp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76ABA4A-A751-4D3A-A69B-7410F1F4BA38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 rot="16200000" flipH="1">
              <a:off x="3241821" y="2515067"/>
              <a:ext cx="83609" cy="4446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BF1D25D-BA88-4D28-A62D-2A568FFEE024}"/>
                </a:ext>
              </a:extLst>
            </p:cNvPr>
            <p:cNvCxnSpPr>
              <a:cxnSpLocks/>
              <a:stCxn id="16" idx="1"/>
              <a:endCxn id="10" idx="2"/>
            </p:cNvCxnSpPr>
            <p:nvPr/>
          </p:nvCxnSpPr>
          <p:spPr>
            <a:xfrm rot="10800000">
              <a:off x="3708902" y="2963875"/>
              <a:ext cx="809821" cy="8360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CDFF17C9-7C4F-4493-8B84-7DDA3F115EBF}"/>
                </a:ext>
              </a:extLst>
            </p:cNvPr>
            <p:cNvCxnSpPr>
              <a:cxnSpLocks/>
              <a:stCxn id="22" idx="1"/>
              <a:endCxn id="10" idx="2"/>
            </p:cNvCxnSpPr>
            <p:nvPr/>
          </p:nvCxnSpPr>
          <p:spPr>
            <a:xfrm rot="10800000">
              <a:off x="3708902" y="2963874"/>
              <a:ext cx="809821" cy="3518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D5D484D-99AC-408B-BFAB-5B63D3831521}"/>
                </a:ext>
              </a:extLst>
            </p:cNvPr>
            <p:cNvCxnSpPr>
              <a:cxnSpLocks/>
              <a:stCxn id="24" idx="1"/>
              <a:endCxn id="10" idx="2"/>
            </p:cNvCxnSpPr>
            <p:nvPr/>
          </p:nvCxnSpPr>
          <p:spPr>
            <a:xfrm rot="10800000">
              <a:off x="3708902" y="2963875"/>
              <a:ext cx="809821" cy="62015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E4CE611D-EEF1-4DE7-B080-E5F1BD129BD5}"/>
                </a:ext>
              </a:extLst>
            </p:cNvPr>
            <p:cNvCxnSpPr>
              <a:cxnSpLocks/>
              <a:stCxn id="14" idx="1"/>
              <a:endCxn id="7" idx="2"/>
            </p:cNvCxnSpPr>
            <p:nvPr/>
          </p:nvCxnSpPr>
          <p:spPr>
            <a:xfrm rot="10800000">
              <a:off x="3061289" y="4036975"/>
              <a:ext cx="444672" cy="8360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CED6BFB-2C34-40EC-A09C-20A64BA64C93}"/>
                </a:ext>
              </a:extLst>
            </p:cNvPr>
            <p:cNvCxnSpPr>
              <a:cxnSpLocks/>
              <a:stCxn id="15" idx="1"/>
              <a:endCxn id="7" idx="2"/>
            </p:cNvCxnSpPr>
            <p:nvPr/>
          </p:nvCxnSpPr>
          <p:spPr>
            <a:xfrm rot="10800000">
              <a:off x="3061289" y="4036974"/>
              <a:ext cx="444672" cy="89715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BA687C14-57D0-42B4-8838-4966A0BE4B3D}"/>
                </a:ext>
              </a:extLst>
            </p:cNvPr>
            <p:cNvCxnSpPr>
              <a:cxnSpLocks/>
              <a:stCxn id="20" idx="1"/>
              <a:endCxn id="15" idx="2"/>
            </p:cNvCxnSpPr>
            <p:nvPr/>
          </p:nvCxnSpPr>
          <p:spPr>
            <a:xfrm rot="10800000">
              <a:off x="3796266" y="5118799"/>
              <a:ext cx="722457" cy="8360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33329B13-8342-4516-B7AE-0CEA1D352AE1}"/>
                </a:ext>
              </a:extLst>
            </p:cNvPr>
            <p:cNvCxnSpPr>
              <a:cxnSpLocks/>
              <a:stCxn id="19" idx="1"/>
              <a:endCxn id="14" idx="2"/>
            </p:cNvCxnSpPr>
            <p:nvPr/>
          </p:nvCxnSpPr>
          <p:spPr>
            <a:xfrm rot="10800000">
              <a:off x="3796266" y="4305250"/>
              <a:ext cx="722457" cy="8360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CEB088AF-B741-4046-8878-BAD1F872AD9F}"/>
                </a:ext>
              </a:extLst>
            </p:cNvPr>
            <p:cNvCxnSpPr>
              <a:cxnSpLocks/>
              <a:stCxn id="13" idx="1"/>
              <a:endCxn id="8" idx="2"/>
            </p:cNvCxnSpPr>
            <p:nvPr/>
          </p:nvCxnSpPr>
          <p:spPr>
            <a:xfrm rot="10800000">
              <a:off x="3061289" y="5932348"/>
              <a:ext cx="444672" cy="8360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94412880-95E9-406E-A326-651333DBF505}"/>
                </a:ext>
              </a:extLst>
            </p:cNvPr>
            <p:cNvCxnSpPr>
              <a:cxnSpLocks/>
              <a:stCxn id="21" idx="1"/>
              <a:endCxn id="13" idx="2"/>
            </p:cNvCxnSpPr>
            <p:nvPr/>
          </p:nvCxnSpPr>
          <p:spPr>
            <a:xfrm rot="10800000">
              <a:off x="4417430" y="6200622"/>
              <a:ext cx="101293" cy="8360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BB9E709-474A-4E31-AD4C-C8F83ED84B0D}"/>
                </a:ext>
              </a:extLst>
            </p:cNvPr>
            <p:cNvCxnSpPr>
              <a:cxnSpLocks/>
              <a:stCxn id="6" idx="1"/>
              <a:endCxn id="9" idx="2"/>
            </p:cNvCxnSpPr>
            <p:nvPr/>
          </p:nvCxnSpPr>
          <p:spPr>
            <a:xfrm rot="10800000">
              <a:off x="2029153" y="2427325"/>
              <a:ext cx="341499" cy="8360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41CBE5BD-11D9-4FCE-BBB4-EFBD11282F02}"/>
                </a:ext>
              </a:extLst>
            </p:cNvPr>
            <p:cNvCxnSpPr>
              <a:cxnSpLocks/>
              <a:stCxn id="7" idx="1"/>
              <a:endCxn id="9" idx="2"/>
            </p:cNvCxnSpPr>
            <p:nvPr/>
          </p:nvCxnSpPr>
          <p:spPr>
            <a:xfrm rot="10800000">
              <a:off x="2029153" y="2427324"/>
              <a:ext cx="341499" cy="14249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ACB2DFBA-4133-4BAE-9E0D-66A518185150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rot="10800000">
              <a:off x="2029153" y="2427325"/>
              <a:ext cx="341499" cy="332035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ED173D5-26D6-492A-A688-748D08E9FA8C}"/>
              </a:ext>
            </a:extLst>
          </p:cNvPr>
          <p:cNvSpPr txBox="1"/>
          <p:nvPr/>
        </p:nvSpPr>
        <p:spPr>
          <a:xfrm>
            <a:off x="353763" y="3584033"/>
            <a:ext cx="117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Storage Context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7FD04D0-41C3-4218-A1B9-21836DE601AF}"/>
              </a:ext>
            </a:extLst>
          </p:cNvPr>
          <p:cNvGrpSpPr/>
          <p:nvPr/>
        </p:nvGrpSpPr>
        <p:grpSpPr>
          <a:xfrm>
            <a:off x="595311" y="3963736"/>
            <a:ext cx="238991" cy="374072"/>
            <a:chOff x="2391931" y="5770662"/>
            <a:chExt cx="238991" cy="374072"/>
          </a:xfrm>
        </p:grpSpPr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A05BEB3E-CED4-45BF-8F66-4F124A173E3B}"/>
                </a:ext>
              </a:extLst>
            </p:cNvPr>
            <p:cNvSpPr/>
            <p:nvPr/>
          </p:nvSpPr>
          <p:spPr>
            <a:xfrm>
              <a:off x="2391931" y="5770662"/>
              <a:ext cx="238991" cy="374072"/>
            </a:xfrm>
            <a:prstGeom prst="foldedCorne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2B1B60-0EF9-4807-9F4C-7D7798AC611F}"/>
                </a:ext>
              </a:extLst>
            </p:cNvPr>
            <p:cNvSpPr/>
            <p:nvPr/>
          </p:nvSpPr>
          <p:spPr>
            <a:xfrm>
              <a:off x="2462005" y="5847356"/>
              <a:ext cx="91263" cy="18466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85941E8-6ADE-4E9E-B2BC-113D3F1744AE}"/>
              </a:ext>
            </a:extLst>
          </p:cNvPr>
          <p:cNvSpPr/>
          <p:nvPr/>
        </p:nvSpPr>
        <p:spPr>
          <a:xfrm>
            <a:off x="3538649" y="2645968"/>
            <a:ext cx="4663825" cy="110528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FC9B2FE-8758-48DA-A301-793C7183A4F1}"/>
              </a:ext>
            </a:extLst>
          </p:cNvPr>
          <p:cNvCxnSpPr>
            <a:cxnSpLocks/>
          </p:cNvCxnSpPr>
          <p:nvPr/>
        </p:nvCxnSpPr>
        <p:spPr>
          <a:xfrm>
            <a:off x="370627" y="42018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FDE9D59-AE99-4887-9FB1-CC9A751017C2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834302" y="3494629"/>
            <a:ext cx="2720184" cy="656143"/>
          </a:xfrm>
          <a:prstGeom prst="straightConnector1">
            <a:avLst/>
          </a:prstGeom>
          <a:ln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0316877-1E86-4953-BBAE-7BB809756BFF}"/>
              </a:ext>
            </a:extLst>
          </p:cNvPr>
          <p:cNvSpPr txBox="1"/>
          <p:nvPr/>
        </p:nvSpPr>
        <p:spPr>
          <a:xfrm>
            <a:off x="4565453" y="2267015"/>
            <a:ext cx="358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</a:rPr>
              <a:t>Described by Component Descriptor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28F993-9D76-417A-BB34-AF9EDC2937B7}"/>
              </a:ext>
            </a:extLst>
          </p:cNvPr>
          <p:cNvSpPr txBox="1"/>
          <p:nvPr/>
        </p:nvSpPr>
        <p:spPr>
          <a:xfrm>
            <a:off x="6249294" y="4011269"/>
            <a:ext cx="213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Formal Artefact Type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7DFD3-A95B-4F05-AB63-CBF5472767B1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5838840" y="4195935"/>
            <a:ext cx="410454" cy="12738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30F1DC0E-5752-4FFE-BBD3-442422B70F19}"/>
              </a:ext>
            </a:extLst>
          </p:cNvPr>
          <p:cNvSpPr/>
          <p:nvPr/>
        </p:nvSpPr>
        <p:spPr>
          <a:xfrm>
            <a:off x="392616" y="5789018"/>
            <a:ext cx="982494" cy="661161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14C068-BFFA-4FA0-87E0-609C4F654D83}"/>
              </a:ext>
            </a:extLst>
          </p:cNvPr>
          <p:cNvSpPr txBox="1"/>
          <p:nvPr/>
        </p:nvSpPr>
        <p:spPr>
          <a:xfrm>
            <a:off x="357804" y="5976738"/>
            <a:ext cx="107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Repo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518D53F-431F-4648-9422-CF35C0596E9E}"/>
              </a:ext>
            </a:extLst>
          </p:cNvPr>
          <p:cNvCxnSpPr>
            <a:cxnSpLocks/>
            <a:stCxn id="19" idx="2"/>
            <a:endCxn id="94" idx="2"/>
          </p:cNvCxnSpPr>
          <p:nvPr/>
        </p:nvCxnSpPr>
        <p:spPr>
          <a:xfrm rot="5400000" flipH="1">
            <a:off x="3326861" y="2445427"/>
            <a:ext cx="113799" cy="4142397"/>
          </a:xfrm>
          <a:prstGeom prst="curvedConnector3">
            <a:avLst>
              <a:gd name="adj1" fmla="val -2008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7216ED8-BB76-4BE8-8C5D-26D6AA44B956}"/>
              </a:ext>
            </a:extLst>
          </p:cNvPr>
          <p:cNvSpPr/>
          <p:nvPr/>
        </p:nvSpPr>
        <p:spPr>
          <a:xfrm>
            <a:off x="1201068" y="4150772"/>
            <a:ext cx="222987" cy="308953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E86FDF-DFFD-41B9-B9F1-DFE03813ED4B}"/>
              </a:ext>
            </a:extLst>
          </p:cNvPr>
          <p:cNvSpPr txBox="1"/>
          <p:nvPr/>
        </p:nvSpPr>
        <p:spPr>
          <a:xfrm>
            <a:off x="2117554" y="4486588"/>
            <a:ext cx="378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Access Location for immutable content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6A77B072-96C8-4DFF-ABA5-31A872FFBED1}"/>
              </a:ext>
            </a:extLst>
          </p:cNvPr>
          <p:cNvCxnSpPr>
            <a:cxnSpLocks/>
            <a:stCxn id="21" idx="2"/>
            <a:endCxn id="90" idx="3"/>
          </p:cNvCxnSpPr>
          <p:nvPr/>
        </p:nvCxnSpPr>
        <p:spPr>
          <a:xfrm rot="5400000" flipH="1">
            <a:off x="3132385" y="4201657"/>
            <a:ext cx="18715" cy="4515760"/>
          </a:xfrm>
          <a:prstGeom prst="curvedConnector3">
            <a:avLst>
              <a:gd name="adj1" fmla="val -1221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117ED6-279D-4C6C-AEBA-B81047667D59}"/>
              </a:ext>
            </a:extLst>
          </p:cNvPr>
          <p:cNvGrpSpPr/>
          <p:nvPr/>
        </p:nvGrpSpPr>
        <p:grpSpPr>
          <a:xfrm>
            <a:off x="6407856" y="4416790"/>
            <a:ext cx="1197750" cy="646331"/>
            <a:chOff x="6130422" y="5077952"/>
            <a:chExt cx="1197750" cy="646331"/>
          </a:xfrm>
        </p:grpSpPr>
        <p:sp>
          <p:nvSpPr>
            <p:cNvPr id="102" name="Speech Bubble: Rectangle 101">
              <a:extLst>
                <a:ext uri="{FF2B5EF4-FFF2-40B4-BE49-F238E27FC236}">
                  <a16:creationId xmlns:a16="http://schemas.microsoft.com/office/drawing/2014/main" id="{E8C3193E-765C-48FE-866E-1FAD581AD50B}"/>
                </a:ext>
              </a:extLst>
            </p:cNvPr>
            <p:cNvSpPr/>
            <p:nvPr/>
          </p:nvSpPr>
          <p:spPr>
            <a:xfrm>
              <a:off x="6150670" y="5136108"/>
              <a:ext cx="1177502" cy="545275"/>
            </a:xfrm>
            <a:prstGeom prst="wedgeRectCallout">
              <a:avLst>
                <a:gd name="adj1" fmla="val -142677"/>
                <a:gd name="adj2" fmla="val 67991"/>
              </a:avLst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659D815-2077-4331-8E18-E06DDF97A623}"/>
                </a:ext>
              </a:extLst>
            </p:cNvPr>
            <p:cNvSpPr txBox="1"/>
            <p:nvPr/>
          </p:nvSpPr>
          <p:spPr>
            <a:xfrm>
              <a:off x="6130422" y="5077952"/>
              <a:ext cx="1177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accent6"/>
                  </a:solidFill>
                </a:rPr>
                <a:t>Annotated</a:t>
              </a:r>
            </a:p>
            <a:p>
              <a:pPr algn="ctr"/>
              <a:r>
                <a:rPr lang="en-US" i="1" dirty="0">
                  <a:solidFill>
                    <a:schemeClr val="accent6"/>
                  </a:solidFill>
                </a:rPr>
                <a:t>Metadata</a:t>
              </a:r>
            </a:p>
          </p:txBody>
        </p:sp>
      </p:grpSp>
      <p:sp>
        <p:nvSpPr>
          <p:cNvPr id="104" name="Cylinder 103">
            <a:extLst>
              <a:ext uri="{FF2B5EF4-FFF2-40B4-BE49-F238E27FC236}">
                <a16:creationId xmlns:a16="http://schemas.microsoft.com/office/drawing/2014/main" id="{8A22A8F9-B906-492A-90A1-F970EC13230F}"/>
              </a:ext>
            </a:extLst>
          </p:cNvPr>
          <p:cNvSpPr/>
          <p:nvPr/>
        </p:nvSpPr>
        <p:spPr>
          <a:xfrm>
            <a:off x="9535465" y="1665106"/>
            <a:ext cx="982494" cy="661161"/>
          </a:xfrm>
          <a:prstGeom prst="ca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ylinder 104">
            <a:extLst>
              <a:ext uri="{FF2B5EF4-FFF2-40B4-BE49-F238E27FC236}">
                <a16:creationId xmlns:a16="http://schemas.microsoft.com/office/drawing/2014/main" id="{565ECAD3-11DA-47B3-989B-A274EAB957DF}"/>
              </a:ext>
            </a:extLst>
          </p:cNvPr>
          <p:cNvSpPr/>
          <p:nvPr/>
        </p:nvSpPr>
        <p:spPr>
          <a:xfrm>
            <a:off x="10217141" y="3545681"/>
            <a:ext cx="982494" cy="661161"/>
          </a:xfrm>
          <a:prstGeom prst="ca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833BE6A-7F15-4039-B121-E17A36DE6B63}"/>
              </a:ext>
            </a:extLst>
          </p:cNvPr>
          <p:cNvSpPr/>
          <p:nvPr/>
        </p:nvSpPr>
        <p:spPr>
          <a:xfrm>
            <a:off x="9162965" y="5195054"/>
            <a:ext cx="982494" cy="661161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784DF1-06B6-47F5-9775-3615866D2CE4}"/>
              </a:ext>
            </a:extLst>
          </p:cNvPr>
          <p:cNvSpPr txBox="1"/>
          <p:nvPr/>
        </p:nvSpPr>
        <p:spPr>
          <a:xfrm>
            <a:off x="8883385" y="843730"/>
            <a:ext cx="228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Tools and Systems</a:t>
            </a:r>
          </a:p>
          <a:p>
            <a:pPr algn="ctr"/>
            <a:r>
              <a:rPr lang="en-US" dirty="0"/>
              <a:t>Dealing with Software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080520-9FCC-47E2-A1EA-C624B638B3A6}"/>
              </a:ext>
            </a:extLst>
          </p:cNvPr>
          <p:cNvSpPr txBox="1"/>
          <p:nvPr/>
        </p:nvSpPr>
        <p:spPr>
          <a:xfrm>
            <a:off x="8467206" y="2410894"/>
            <a:ext cx="349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additional information</a:t>
            </a:r>
          </a:p>
          <a:p>
            <a:pPr algn="ctr"/>
            <a:r>
              <a:rPr lang="en-US" dirty="0"/>
              <a:t>(i.e. scan reports, package lists,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EAED71-0FBB-43A7-B981-74214F76968E}"/>
              </a:ext>
            </a:extLst>
          </p:cNvPr>
          <p:cNvSpPr txBox="1"/>
          <p:nvPr/>
        </p:nvSpPr>
        <p:spPr>
          <a:xfrm>
            <a:off x="9801633" y="4204788"/>
            <a:ext cx="18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kind of usage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E468D232-600A-4069-80B6-52396FC57436}"/>
              </a:ext>
            </a:extLst>
          </p:cNvPr>
          <p:cNvCxnSpPr>
            <a:cxnSpLocks/>
            <a:stCxn id="105" idx="2"/>
            <a:endCxn id="19" idx="0"/>
          </p:cNvCxnSpPr>
          <p:nvPr/>
        </p:nvCxnSpPr>
        <p:spPr>
          <a:xfrm rot="10800000" flipV="1">
            <a:off x="5454959" y="3876262"/>
            <a:ext cx="4762182" cy="32793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550637A-E2A0-4993-9E0E-842C2DF4D8E6}"/>
              </a:ext>
            </a:extLst>
          </p:cNvPr>
          <p:cNvCxnSpPr>
            <a:stCxn id="104" idx="2"/>
            <a:endCxn id="6" idx="0"/>
          </p:cNvCxnSpPr>
          <p:nvPr/>
        </p:nvCxnSpPr>
        <p:spPr>
          <a:xfrm rot="10800000" flipV="1">
            <a:off x="3093977" y="1995687"/>
            <a:ext cx="6441488" cy="33058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98C0F26-FBA9-4D1F-A456-C4FEED13B1E9}"/>
              </a:ext>
            </a:extLst>
          </p:cNvPr>
          <p:cNvSpPr txBox="1"/>
          <p:nvPr/>
        </p:nvSpPr>
        <p:spPr>
          <a:xfrm>
            <a:off x="6919628" y="1348422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component namespace</a:t>
            </a:r>
          </a:p>
          <a:p>
            <a:pPr algn="ctr"/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as lingua franca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FA8E275-F764-422B-A328-F513D45A383C}"/>
              </a:ext>
            </a:extLst>
          </p:cNvPr>
          <p:cNvCxnSpPr>
            <a:stCxn id="9" idx="1"/>
            <a:endCxn id="76" idx="0"/>
          </p:cNvCxnSpPr>
          <p:nvPr/>
        </p:nvCxnSpPr>
        <p:spPr>
          <a:xfrm flipH="1">
            <a:off x="943219" y="2242658"/>
            <a:ext cx="981404" cy="134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B4B87A0-1E39-4A5C-B266-61C75C26B8DC}"/>
              </a:ext>
            </a:extLst>
          </p:cNvPr>
          <p:cNvSpPr txBox="1"/>
          <p:nvPr/>
        </p:nvSpPr>
        <p:spPr>
          <a:xfrm>
            <a:off x="336932" y="2130863"/>
            <a:ext cx="1440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Storage</a:t>
            </a:r>
          </a:p>
          <a:p>
            <a:pPr algn="ctr"/>
            <a:r>
              <a:rPr lang="en-US" dirty="0"/>
              <a:t>Contexts</a:t>
            </a:r>
          </a:p>
          <a:p>
            <a:pPr algn="ctr"/>
            <a:r>
              <a:rPr lang="en-US" dirty="0"/>
              <a:t>(OCI/Archive)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5885805-D693-448C-A168-785E3AC16DFA}"/>
              </a:ext>
            </a:extLst>
          </p:cNvPr>
          <p:cNvGrpSpPr/>
          <p:nvPr/>
        </p:nvGrpSpPr>
        <p:grpSpPr>
          <a:xfrm>
            <a:off x="1845485" y="2760712"/>
            <a:ext cx="2800580" cy="628448"/>
            <a:chOff x="1845485" y="2760712"/>
            <a:chExt cx="1921006" cy="628448"/>
          </a:xfrm>
        </p:grpSpPr>
        <p:sp>
          <p:nvSpPr>
            <p:cNvPr id="122" name="Left Brace 121">
              <a:extLst>
                <a:ext uri="{FF2B5EF4-FFF2-40B4-BE49-F238E27FC236}">
                  <a16:creationId xmlns:a16="http://schemas.microsoft.com/office/drawing/2014/main" id="{751C35C5-76BA-4A94-8549-9134D5C04E87}"/>
                </a:ext>
              </a:extLst>
            </p:cNvPr>
            <p:cNvSpPr/>
            <p:nvPr/>
          </p:nvSpPr>
          <p:spPr>
            <a:xfrm rot="16994938">
              <a:off x="2654179" y="1952018"/>
              <a:ext cx="303617" cy="1921006"/>
            </a:xfrm>
            <a:prstGeom prst="leftBrace">
              <a:avLst>
                <a:gd name="adj1" fmla="val 39191"/>
                <a:gd name="adj2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CDB60F0-2244-4CE9-82DA-4087ECCF37D7}"/>
                </a:ext>
              </a:extLst>
            </p:cNvPr>
            <p:cNvSpPr txBox="1"/>
            <p:nvPr/>
          </p:nvSpPr>
          <p:spPr>
            <a:xfrm rot="793854">
              <a:off x="2319398" y="3019828"/>
              <a:ext cx="816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accent4"/>
                  </a:solidFill>
                </a:rPr>
                <a:t>Identities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DD03C66-18A0-4F85-B7B9-D3FEB039B0BB}"/>
              </a:ext>
            </a:extLst>
          </p:cNvPr>
          <p:cNvGrpSpPr/>
          <p:nvPr/>
        </p:nvGrpSpPr>
        <p:grpSpPr>
          <a:xfrm>
            <a:off x="3828953" y="5118798"/>
            <a:ext cx="2263953" cy="712493"/>
            <a:chOff x="3828953" y="5118798"/>
            <a:chExt cx="2263953" cy="712493"/>
          </a:xfrm>
        </p:grpSpPr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7BF2B8DF-556F-444F-BBF2-FFEA1486640B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rot="10800000">
              <a:off x="3828953" y="5118798"/>
              <a:ext cx="731674" cy="39211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Curved 129">
              <a:extLst>
                <a:ext uri="{FF2B5EF4-FFF2-40B4-BE49-F238E27FC236}">
                  <a16:creationId xmlns:a16="http://schemas.microsoft.com/office/drawing/2014/main" id="{7CFE49B7-FA8B-4640-A7C3-51A68692C08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5400000">
              <a:off x="4684266" y="5461428"/>
              <a:ext cx="135714" cy="60401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73CD812-A8B1-4495-A9C0-29C224DEE663}"/>
                </a:ext>
              </a:extLst>
            </p:cNvPr>
            <p:cNvSpPr txBox="1"/>
            <p:nvPr/>
          </p:nvSpPr>
          <p:spPr>
            <a:xfrm>
              <a:off x="4560627" y="5326244"/>
              <a:ext cx="15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included</a:t>
              </a:r>
              <a:r>
                <a:rPr lang="en-US" dirty="0"/>
                <a:t> </a:t>
              </a:r>
              <a:r>
                <a:rPr lang="en-US" sz="1200" dirty="0"/>
                <a:t>(Folder)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72202E8-4941-4A83-9474-4F51E44127CD}"/>
              </a:ext>
            </a:extLst>
          </p:cNvPr>
          <p:cNvSpPr txBox="1"/>
          <p:nvPr/>
        </p:nvSpPr>
        <p:spPr>
          <a:xfrm>
            <a:off x="6050664" y="562408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</a:rPr>
              <a:t>Aggregations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2C64BDA-504E-4202-A02D-33F3A1A7AFF3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028686" y="5747681"/>
            <a:ext cx="1021978" cy="61073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D2B9795-448D-40C8-AF36-E1DB5DFB1A03}"/>
              </a:ext>
            </a:extLst>
          </p:cNvPr>
          <p:cNvCxnSpPr>
            <a:stCxn id="21" idx="3"/>
            <a:endCxn id="106" idx="2"/>
          </p:cNvCxnSpPr>
          <p:nvPr/>
        </p:nvCxnSpPr>
        <p:spPr>
          <a:xfrm flipV="1">
            <a:off x="6247836" y="5525635"/>
            <a:ext cx="2915129" cy="75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A537CF7-D5D8-4929-89F8-21D7303C3981}"/>
              </a:ext>
            </a:extLst>
          </p:cNvPr>
          <p:cNvSpPr txBox="1"/>
          <p:nvPr/>
        </p:nvSpPr>
        <p:spPr>
          <a:xfrm>
            <a:off x="8646756" y="5860081"/>
            <a:ext cx="2014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 on dedicated</a:t>
            </a:r>
          </a:p>
          <a:p>
            <a:pPr algn="ctr"/>
            <a:r>
              <a:rPr lang="en-US" dirty="0"/>
              <a:t>own data format</a:t>
            </a:r>
          </a:p>
          <a:p>
            <a:pPr algn="ctr"/>
            <a:r>
              <a:rPr lang="en-US" dirty="0"/>
              <a:t>(i.e. </a:t>
            </a:r>
            <a:r>
              <a:rPr lang="en-US" dirty="0" err="1"/>
              <a:t>LifeCycle</a:t>
            </a:r>
            <a:r>
              <a:rPr lang="en-US" dirty="0"/>
              <a:t> Tools)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6C1D82F-515C-4F5D-8879-B9945C387A8A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 flipH="1">
            <a:off x="9654212" y="3057225"/>
            <a:ext cx="562929" cy="2137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E7CF3BB-C2B5-45B2-BF1D-53B23505435C}"/>
              </a:ext>
            </a:extLst>
          </p:cNvPr>
          <p:cNvSpPr txBox="1"/>
          <p:nvPr/>
        </p:nvSpPr>
        <p:spPr>
          <a:xfrm rot="17164481">
            <a:off x="8925997" y="4230725"/>
            <a:ext cx="1069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access</a:t>
            </a:r>
            <a:br>
              <a:rPr lang="en-US" sz="1400" dirty="0"/>
            </a:br>
            <a:r>
              <a:rPr lang="en-US" sz="1400" dirty="0"/>
              <a:t>related data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231A01-B3E3-483B-91D1-0FA0BE0F1300}"/>
              </a:ext>
            </a:extLst>
          </p:cNvPr>
          <p:cNvSpPr txBox="1"/>
          <p:nvPr/>
        </p:nvSpPr>
        <p:spPr>
          <a:xfrm rot="20618463">
            <a:off x="7940526" y="5476706"/>
            <a:ext cx="82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access</a:t>
            </a:r>
            <a:br>
              <a:rPr lang="en-US" sz="1400" dirty="0"/>
            </a:br>
            <a:r>
              <a:rPr lang="en-US" sz="1400" dirty="0"/>
              <a:t>artefacts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F5526E4-627B-4544-979D-1000EDF66188}"/>
              </a:ext>
            </a:extLst>
          </p:cNvPr>
          <p:cNvSpPr txBox="1"/>
          <p:nvPr/>
        </p:nvSpPr>
        <p:spPr>
          <a:xfrm>
            <a:off x="8151349" y="3417146"/>
            <a:ext cx="1896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denote</a:t>
            </a:r>
            <a:br>
              <a:rPr lang="en-US" sz="1400" dirty="0"/>
            </a:br>
            <a:r>
              <a:rPr lang="en-US" sz="1400" dirty="0"/>
              <a:t>components &amp;artefacts</a:t>
            </a:r>
          </a:p>
        </p:txBody>
      </p:sp>
    </p:spTree>
    <p:extLst>
      <p:ext uri="{BB962C8B-B14F-4D97-AF65-F5344CB8AC3E}">
        <p14:creationId xmlns:p14="http://schemas.microsoft.com/office/powerpoint/2010/main" val="3820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0" grpId="0" animBg="1"/>
      <p:bldP spid="2" grpId="0"/>
      <p:bldP spid="76" grpId="0"/>
      <p:bldP spid="80" grpId="0" animBg="1"/>
      <p:bldP spid="85" grpId="0"/>
      <p:bldP spid="86" grpId="0"/>
      <p:bldP spid="90" grpId="0" animBg="1"/>
      <p:bldP spid="91" grpId="0"/>
      <p:bldP spid="94" grpId="0" animBg="1"/>
      <p:bldP spid="97" grpId="0"/>
      <p:bldP spid="104" grpId="0" animBg="1"/>
      <p:bldP spid="105" grpId="0" animBg="1"/>
      <p:bldP spid="106" grpId="0" animBg="1"/>
      <p:bldP spid="107" grpId="0"/>
      <p:bldP spid="108" grpId="0"/>
      <p:bldP spid="109" grpId="0"/>
      <p:bldP spid="115" grpId="0"/>
      <p:bldP spid="119" grpId="0"/>
      <p:bldP spid="138" grpId="0"/>
      <p:bldP spid="146" grpId="0"/>
      <p:bldP spid="154" grpId="0"/>
      <p:bldP spid="157" grpId="0"/>
      <p:bldP spid="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rrow: Left 117">
            <a:extLst>
              <a:ext uri="{FF2B5EF4-FFF2-40B4-BE49-F238E27FC236}">
                <a16:creationId xmlns:a16="http://schemas.microsoft.com/office/drawing/2014/main" id="{EDBA6D78-3D31-41D4-BB73-E9944F422F3B}"/>
              </a:ext>
            </a:extLst>
          </p:cNvPr>
          <p:cNvSpPr/>
          <p:nvPr/>
        </p:nvSpPr>
        <p:spPr>
          <a:xfrm rot="1325162" flipV="1">
            <a:off x="5434633" y="1627407"/>
            <a:ext cx="1464144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79CD0757-1136-4935-AF3D-1F394CDE9B47}"/>
              </a:ext>
            </a:extLst>
          </p:cNvPr>
          <p:cNvSpPr/>
          <p:nvPr/>
        </p:nvSpPr>
        <p:spPr>
          <a:xfrm rot="4122342" flipV="1">
            <a:off x="4645671" y="2403604"/>
            <a:ext cx="1464144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Left 115">
            <a:extLst>
              <a:ext uri="{FF2B5EF4-FFF2-40B4-BE49-F238E27FC236}">
                <a16:creationId xmlns:a16="http://schemas.microsoft.com/office/drawing/2014/main" id="{196EB643-16FF-4559-9240-1AA8E8EB5E39}"/>
              </a:ext>
            </a:extLst>
          </p:cNvPr>
          <p:cNvSpPr/>
          <p:nvPr/>
        </p:nvSpPr>
        <p:spPr>
          <a:xfrm rot="8745701" flipV="1">
            <a:off x="3148018" y="1939138"/>
            <a:ext cx="1464144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Left 110">
            <a:extLst>
              <a:ext uri="{FF2B5EF4-FFF2-40B4-BE49-F238E27FC236}">
                <a16:creationId xmlns:a16="http://schemas.microsoft.com/office/drawing/2014/main" id="{BF4367D2-D828-4FA4-8A2B-0D31C39EF580}"/>
              </a:ext>
            </a:extLst>
          </p:cNvPr>
          <p:cNvSpPr/>
          <p:nvPr/>
        </p:nvSpPr>
        <p:spPr>
          <a:xfrm rot="19545701" flipV="1">
            <a:off x="2271348" y="2508761"/>
            <a:ext cx="1464144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Left 94">
            <a:extLst>
              <a:ext uri="{FF2B5EF4-FFF2-40B4-BE49-F238E27FC236}">
                <a16:creationId xmlns:a16="http://schemas.microsoft.com/office/drawing/2014/main" id="{244AB827-20D1-427A-8F92-96BBD87CD3B4}"/>
              </a:ext>
            </a:extLst>
          </p:cNvPr>
          <p:cNvSpPr/>
          <p:nvPr/>
        </p:nvSpPr>
        <p:spPr>
          <a:xfrm flipH="1">
            <a:off x="6643071" y="3438320"/>
            <a:ext cx="3095824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F9E3B03-2EC5-4DA4-A625-4BF9304DDDD9}"/>
              </a:ext>
            </a:extLst>
          </p:cNvPr>
          <p:cNvSpPr/>
          <p:nvPr/>
        </p:nvSpPr>
        <p:spPr>
          <a:xfrm>
            <a:off x="7090412" y="3092242"/>
            <a:ext cx="1059970" cy="105997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Left 103">
            <a:extLst>
              <a:ext uri="{FF2B5EF4-FFF2-40B4-BE49-F238E27FC236}">
                <a16:creationId xmlns:a16="http://schemas.microsoft.com/office/drawing/2014/main" id="{BF5E38A6-D399-4A2C-8CF3-28C3FA65C750}"/>
              </a:ext>
            </a:extLst>
          </p:cNvPr>
          <p:cNvSpPr/>
          <p:nvPr/>
        </p:nvSpPr>
        <p:spPr>
          <a:xfrm rot="7009046">
            <a:off x="5431763" y="1663051"/>
            <a:ext cx="2257675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50F690BD-6F83-4C2E-BE47-E4677E71B68B}"/>
              </a:ext>
            </a:extLst>
          </p:cNvPr>
          <p:cNvSpPr/>
          <p:nvPr/>
        </p:nvSpPr>
        <p:spPr>
          <a:xfrm>
            <a:off x="2597004" y="3466364"/>
            <a:ext cx="2293643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Left 99">
            <a:extLst>
              <a:ext uri="{FF2B5EF4-FFF2-40B4-BE49-F238E27FC236}">
                <a16:creationId xmlns:a16="http://schemas.microsoft.com/office/drawing/2014/main" id="{9D920F20-8B9F-4990-8FFD-8042869BE321}"/>
              </a:ext>
            </a:extLst>
          </p:cNvPr>
          <p:cNvSpPr/>
          <p:nvPr/>
        </p:nvSpPr>
        <p:spPr>
          <a:xfrm rot="2054299">
            <a:off x="4103887" y="2813328"/>
            <a:ext cx="1464144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7C10FB84-66D0-49DF-AAD8-D05E7331C500}"/>
              </a:ext>
            </a:extLst>
          </p:cNvPr>
          <p:cNvSpPr/>
          <p:nvPr/>
        </p:nvSpPr>
        <p:spPr>
          <a:xfrm rot="7904300">
            <a:off x="4130302" y="4911474"/>
            <a:ext cx="1464144" cy="369220"/>
          </a:xfrm>
          <a:prstGeom prst="lef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27B350-1E8C-4C97-A3AC-61E875CAE643}"/>
              </a:ext>
            </a:extLst>
          </p:cNvPr>
          <p:cNvSpPr/>
          <p:nvPr/>
        </p:nvSpPr>
        <p:spPr>
          <a:xfrm>
            <a:off x="4789714" y="2635964"/>
            <a:ext cx="1994263" cy="19942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A3FA7D-24FD-4501-92FD-2EE648F8C905}"/>
              </a:ext>
            </a:extLst>
          </p:cNvPr>
          <p:cNvSpPr/>
          <p:nvPr/>
        </p:nvSpPr>
        <p:spPr>
          <a:xfrm>
            <a:off x="5277393" y="3123643"/>
            <a:ext cx="1018904" cy="10189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3A6EF66-B368-488A-9A81-C487C6DEC4BD}"/>
              </a:ext>
            </a:extLst>
          </p:cNvPr>
          <p:cNvSpPr/>
          <p:nvPr/>
        </p:nvSpPr>
        <p:spPr>
          <a:xfrm>
            <a:off x="5487491" y="3369287"/>
            <a:ext cx="222828" cy="263808"/>
          </a:xfrm>
          <a:prstGeom prst="foldedCorne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7C50B50-71FB-4B85-9B44-5EB6956FFB16}"/>
              </a:ext>
            </a:extLst>
          </p:cNvPr>
          <p:cNvSpPr/>
          <p:nvPr/>
        </p:nvSpPr>
        <p:spPr>
          <a:xfrm>
            <a:off x="5675431" y="3738508"/>
            <a:ext cx="222828" cy="263808"/>
          </a:xfrm>
          <a:prstGeom prst="foldedCorne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C13E3DA-4B87-4E92-B5A3-9FA64283A807}"/>
              </a:ext>
            </a:extLst>
          </p:cNvPr>
          <p:cNvSpPr/>
          <p:nvPr/>
        </p:nvSpPr>
        <p:spPr>
          <a:xfrm>
            <a:off x="5968094" y="3375452"/>
            <a:ext cx="222828" cy="263808"/>
          </a:xfrm>
          <a:prstGeom prst="foldedCorne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40B15B-0225-44F9-A5AE-2511F408A043}"/>
              </a:ext>
            </a:extLst>
          </p:cNvPr>
          <p:cNvSpPr/>
          <p:nvPr/>
        </p:nvSpPr>
        <p:spPr>
          <a:xfrm>
            <a:off x="5019618" y="3266067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857C42-3FC4-431C-B118-15F39D6A1DD0}"/>
              </a:ext>
            </a:extLst>
          </p:cNvPr>
          <p:cNvSpPr/>
          <p:nvPr/>
        </p:nvSpPr>
        <p:spPr>
          <a:xfrm>
            <a:off x="5007185" y="3724029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C81481-889F-40B7-BB20-51F33D8A78C0}"/>
              </a:ext>
            </a:extLst>
          </p:cNvPr>
          <p:cNvSpPr/>
          <p:nvPr/>
        </p:nvSpPr>
        <p:spPr>
          <a:xfrm>
            <a:off x="5456843" y="4196975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9C2169-EE7E-4377-87C5-09E78B7AB798}"/>
              </a:ext>
            </a:extLst>
          </p:cNvPr>
          <p:cNvSpPr/>
          <p:nvPr/>
        </p:nvSpPr>
        <p:spPr>
          <a:xfrm>
            <a:off x="6266059" y="4085941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0752DE-0922-41B2-A16B-642F768CE565}"/>
              </a:ext>
            </a:extLst>
          </p:cNvPr>
          <p:cNvSpPr/>
          <p:nvPr/>
        </p:nvSpPr>
        <p:spPr>
          <a:xfrm>
            <a:off x="6353775" y="3266067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D916E7-A37D-4271-BDE8-09EB6BBE98AE}"/>
              </a:ext>
            </a:extLst>
          </p:cNvPr>
          <p:cNvSpPr/>
          <p:nvPr/>
        </p:nvSpPr>
        <p:spPr>
          <a:xfrm>
            <a:off x="5598905" y="2790539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A3B2-62D3-449E-8E09-1C4ED660A4A6}"/>
              </a:ext>
            </a:extLst>
          </p:cNvPr>
          <p:cNvSpPr txBox="1"/>
          <p:nvPr/>
        </p:nvSpPr>
        <p:spPr>
          <a:xfrm>
            <a:off x="0" y="-21950"/>
            <a:ext cx="4619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processes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(external)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introducing</a:t>
            </a:r>
            <a:endParaRPr lang="de-DE" dirty="0"/>
          </a:p>
          <a:p>
            <a:r>
              <a:rPr lang="de-DE" dirty="0"/>
              <a:t>a uniform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identities</a:t>
            </a:r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3757A9B-C66E-40E4-B427-2A59F0ADF658}"/>
              </a:ext>
            </a:extLst>
          </p:cNvPr>
          <p:cNvCxnSpPr>
            <a:cxnSpLocks/>
            <a:stCxn id="5" idx="0"/>
            <a:endCxn id="8" idx="7"/>
          </p:cNvCxnSpPr>
          <p:nvPr/>
        </p:nvCxnSpPr>
        <p:spPr>
          <a:xfrm rot="16200000" flipV="1">
            <a:off x="5357801" y="3128182"/>
            <a:ext cx="73887" cy="408323"/>
          </a:xfrm>
          <a:prstGeom prst="curvedConnector3">
            <a:avLst>
              <a:gd name="adj1" fmla="val 44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588E1A2-5CE7-44AB-ABD1-D72741ED7287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rot="5400000">
            <a:off x="5307653" y="3532925"/>
            <a:ext cx="191083" cy="391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F095E46-B542-4C06-BD7F-BCD609A4E983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rot="5400000">
            <a:off x="5574589" y="4084868"/>
            <a:ext cx="294808" cy="129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1643942-85B9-4E64-9CAD-64E33BFA9BF9}"/>
              </a:ext>
            </a:extLst>
          </p:cNvPr>
          <p:cNvCxnSpPr>
            <a:cxnSpLocks/>
            <a:stCxn id="5" idx="0"/>
            <a:endCxn id="13" idx="4"/>
          </p:cNvCxnSpPr>
          <p:nvPr/>
        </p:nvCxnSpPr>
        <p:spPr>
          <a:xfrm rot="5400000" flipH="1" flipV="1">
            <a:off x="5459754" y="3129988"/>
            <a:ext cx="378451" cy="1001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D6B3CE9-8D44-4E1F-9838-E6A18D56BEA8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>
            <a:off x="5710320" y="3501192"/>
            <a:ext cx="257775" cy="61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889A932-D6F2-463E-BD43-8BE93F2BBF0D}"/>
              </a:ext>
            </a:extLst>
          </p:cNvPr>
          <p:cNvCxnSpPr>
            <a:stCxn id="7" idx="1"/>
            <a:endCxn id="6" idx="0"/>
          </p:cNvCxnSpPr>
          <p:nvPr/>
        </p:nvCxnSpPr>
        <p:spPr>
          <a:xfrm rot="10800000" flipV="1">
            <a:off x="5786846" y="3507356"/>
            <a:ext cx="181249" cy="2311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9D5ADEE-AC84-4763-8213-2CE939011F2B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16200000" flipH="1">
            <a:off x="5899368" y="3819399"/>
            <a:ext cx="546830" cy="186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8D6F599-7CCC-45CB-B86C-48D0903EB310}"/>
              </a:ext>
            </a:extLst>
          </p:cNvPr>
          <p:cNvCxnSpPr>
            <a:stCxn id="7" idx="0"/>
            <a:endCxn id="12" idx="1"/>
          </p:cNvCxnSpPr>
          <p:nvPr/>
        </p:nvCxnSpPr>
        <p:spPr>
          <a:xfrm rot="5400000" flipH="1" flipV="1">
            <a:off x="6191282" y="3183626"/>
            <a:ext cx="80052" cy="303600"/>
          </a:xfrm>
          <a:prstGeom prst="curvedConnector3">
            <a:avLst>
              <a:gd name="adj1" fmla="val 269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661CB8-12EB-4708-A1A8-0BD17504861D}"/>
              </a:ext>
            </a:extLst>
          </p:cNvPr>
          <p:cNvSpPr txBox="1"/>
          <p:nvPr/>
        </p:nvSpPr>
        <p:spPr>
          <a:xfrm>
            <a:off x="5598110" y="5107488"/>
            <a:ext cx="29188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Software </a:t>
            </a:r>
            <a:r>
              <a:rPr lang="de-DE" i="1" dirty="0" err="1"/>
              <a:t>Artefact</a:t>
            </a:r>
            <a:r>
              <a:rPr lang="de-DE" i="1" dirty="0"/>
              <a:t> (Versions)</a:t>
            </a:r>
          </a:p>
          <a:p>
            <a:pPr algn="ctr"/>
            <a:r>
              <a:rPr lang="de-DE" i="1" dirty="0"/>
              <a:t>(in </a:t>
            </a:r>
            <a:r>
              <a:rPr lang="de-DE" i="1" dirty="0" err="1"/>
              <a:t>artefact</a:t>
            </a:r>
            <a:r>
              <a:rPr lang="de-DE" i="1" dirty="0"/>
              <a:t> </a:t>
            </a:r>
            <a:r>
              <a:rPr lang="de-DE" i="1" dirty="0" err="1"/>
              <a:t>repositories</a:t>
            </a:r>
            <a:r>
              <a:rPr lang="de-DE" i="1" dirty="0"/>
              <a:t>)</a:t>
            </a:r>
          </a:p>
          <a:p>
            <a:pPr algn="ctr"/>
            <a:r>
              <a:rPr lang="de-DE" sz="1200" i="1" dirty="0" err="1"/>
              <a:t>with</a:t>
            </a:r>
            <a:r>
              <a:rPr lang="de-DE" sz="1200" i="1" dirty="0"/>
              <a:t> </a:t>
            </a:r>
            <a:r>
              <a:rPr lang="de-DE" sz="1200" i="1" dirty="0" err="1"/>
              <a:t>component</a:t>
            </a:r>
            <a:r>
              <a:rPr lang="de-DE" sz="1200" i="1" dirty="0"/>
              <a:t> </a:t>
            </a:r>
            <a:r>
              <a:rPr lang="de-DE" sz="1200" i="1" dirty="0" err="1"/>
              <a:t>and</a:t>
            </a:r>
            <a:r>
              <a:rPr lang="de-DE" sz="1200" i="1" dirty="0"/>
              <a:t> </a:t>
            </a:r>
            <a:r>
              <a:rPr lang="de-DE" sz="1200" i="1" dirty="0" err="1"/>
              <a:t>version</a:t>
            </a:r>
            <a:r>
              <a:rPr lang="de-DE" sz="1200" i="1" dirty="0"/>
              <a:t> </a:t>
            </a:r>
          </a:p>
          <a:p>
            <a:pPr algn="ctr"/>
            <a:r>
              <a:rPr lang="de-DE" sz="1200" i="1" dirty="0" err="1"/>
              <a:t>identity</a:t>
            </a:r>
            <a:endParaRPr lang="en-US" sz="12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2D7173-B92A-418D-B416-6A0415883DF2}"/>
              </a:ext>
            </a:extLst>
          </p:cNvPr>
          <p:cNvSpPr txBox="1"/>
          <p:nvPr/>
        </p:nvSpPr>
        <p:spPr>
          <a:xfrm>
            <a:off x="7061933" y="1649617"/>
            <a:ext cx="2007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Component</a:t>
            </a:r>
            <a:r>
              <a:rPr lang="de-DE" i="1" dirty="0"/>
              <a:t> Version</a:t>
            </a:r>
          </a:p>
          <a:p>
            <a:pPr algn="ctr"/>
            <a:r>
              <a:rPr lang="de-DE" i="1" dirty="0"/>
              <a:t>Description</a:t>
            </a:r>
          </a:p>
          <a:p>
            <a:pPr algn="ctr"/>
            <a:r>
              <a:rPr lang="de-DE" sz="1200" i="1" dirty="0" err="1"/>
              <a:t>with</a:t>
            </a:r>
            <a:r>
              <a:rPr lang="de-DE" sz="1200" i="1" dirty="0"/>
              <a:t> </a:t>
            </a:r>
            <a:r>
              <a:rPr lang="de-DE" sz="1200" i="1" dirty="0" err="1"/>
              <a:t>component</a:t>
            </a:r>
            <a:r>
              <a:rPr lang="de-DE" sz="1200" i="1" dirty="0"/>
              <a:t> </a:t>
            </a:r>
            <a:r>
              <a:rPr lang="de-DE" sz="1200" i="1" dirty="0" err="1"/>
              <a:t>and</a:t>
            </a:r>
            <a:r>
              <a:rPr lang="de-DE" sz="1200" i="1" dirty="0"/>
              <a:t> </a:t>
            </a:r>
            <a:r>
              <a:rPr lang="de-DE" sz="1200" i="1" dirty="0" err="1"/>
              <a:t>version</a:t>
            </a:r>
            <a:endParaRPr lang="de-DE" sz="1200" i="1" dirty="0"/>
          </a:p>
          <a:p>
            <a:pPr algn="ctr"/>
            <a:r>
              <a:rPr lang="de-DE" sz="1200" i="1" dirty="0" err="1"/>
              <a:t>identity</a:t>
            </a:r>
            <a:endParaRPr lang="en-US" sz="1200" i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7BA10C-C091-4FCB-A11F-4B8097250D24}"/>
              </a:ext>
            </a:extLst>
          </p:cNvPr>
          <p:cNvCxnSpPr>
            <a:cxnSpLocks/>
            <a:stCxn id="11" idx="5"/>
            <a:endCxn id="39" idx="0"/>
          </p:cNvCxnSpPr>
          <p:nvPr/>
        </p:nvCxnSpPr>
        <p:spPr>
          <a:xfrm>
            <a:off x="6437023" y="4256905"/>
            <a:ext cx="620525" cy="85058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4BC300-D954-4EA7-9512-D4AB60322A00}"/>
              </a:ext>
            </a:extLst>
          </p:cNvPr>
          <p:cNvCxnSpPr>
            <a:cxnSpLocks/>
            <a:stCxn id="40" idx="1"/>
            <a:endCxn id="5" idx="0"/>
          </p:cNvCxnSpPr>
          <p:nvPr/>
        </p:nvCxnSpPr>
        <p:spPr>
          <a:xfrm flipH="1">
            <a:off x="5598905" y="2157449"/>
            <a:ext cx="1463028" cy="121183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9606746-F1C5-47F0-8C1D-AB26EAC4AA53}"/>
              </a:ext>
            </a:extLst>
          </p:cNvPr>
          <p:cNvSpPr/>
          <p:nvPr/>
        </p:nvSpPr>
        <p:spPr>
          <a:xfrm>
            <a:off x="4478278" y="4839414"/>
            <a:ext cx="659156" cy="659156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D4F738-00FA-4910-B422-C6488F908451}"/>
              </a:ext>
            </a:extLst>
          </p:cNvPr>
          <p:cNvSpPr txBox="1"/>
          <p:nvPr/>
        </p:nvSpPr>
        <p:spPr>
          <a:xfrm>
            <a:off x="4478279" y="4984326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Build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C8E0014-2381-4012-B17C-006F754575E1}"/>
              </a:ext>
            </a:extLst>
          </p:cNvPr>
          <p:cNvSpPr/>
          <p:nvPr/>
        </p:nvSpPr>
        <p:spPr>
          <a:xfrm>
            <a:off x="560702" y="2635964"/>
            <a:ext cx="1994263" cy="19942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77B759-E2DB-400C-8619-4455B6A4078B}"/>
              </a:ext>
            </a:extLst>
          </p:cNvPr>
          <p:cNvSpPr txBox="1"/>
          <p:nvPr/>
        </p:nvSpPr>
        <p:spPr>
          <a:xfrm>
            <a:off x="1152179" y="3526074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Release/</a:t>
            </a:r>
          </a:p>
          <a:p>
            <a:pPr algn="ctr"/>
            <a:r>
              <a:rPr lang="de-DE" dirty="0"/>
              <a:t>Feature</a:t>
            </a:r>
          </a:p>
          <a:p>
            <a:pPr algn="ctr"/>
            <a:r>
              <a:rPr lang="de-DE" dirty="0" err="1"/>
              <a:t>Planning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8E79A5-B8A5-4E1E-B29B-154B10BE6B13}"/>
              </a:ext>
            </a:extLst>
          </p:cNvPr>
          <p:cNvSpPr txBox="1"/>
          <p:nvPr/>
        </p:nvSpPr>
        <p:spPr>
          <a:xfrm>
            <a:off x="835936" y="2659467"/>
            <a:ext cx="14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Project</a:t>
            </a:r>
          </a:p>
          <a:p>
            <a:pPr algn="ctr"/>
            <a:r>
              <a:rPr lang="de-DE" dirty="0"/>
              <a:t>Management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2428C5-520B-4829-A4D7-B09BC0C9E5C9}"/>
              </a:ext>
            </a:extLst>
          </p:cNvPr>
          <p:cNvSpPr txBox="1"/>
          <p:nvPr/>
        </p:nvSpPr>
        <p:spPr>
          <a:xfrm>
            <a:off x="3059453" y="3309929"/>
            <a:ext cx="138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algn="ctr"/>
            <a:r>
              <a:rPr lang="de-DE" dirty="0" err="1"/>
              <a:t>reporting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8C0810-9AC2-4E01-9BAB-C5E4FE4B64D2}"/>
              </a:ext>
            </a:extLst>
          </p:cNvPr>
          <p:cNvSpPr/>
          <p:nvPr/>
        </p:nvSpPr>
        <p:spPr>
          <a:xfrm>
            <a:off x="5808887" y="1286130"/>
            <a:ext cx="1133858" cy="11338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3551A1-8874-44CD-A8D9-A24D4DA7DED4}"/>
              </a:ext>
            </a:extLst>
          </p:cNvPr>
          <p:cNvSpPr txBox="1"/>
          <p:nvPr/>
        </p:nvSpPr>
        <p:spPr>
          <a:xfrm>
            <a:off x="5765135" y="1536638"/>
            <a:ext cx="122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Lifecycle</a:t>
            </a:r>
            <a:endParaRPr lang="de-DE" dirty="0"/>
          </a:p>
          <a:p>
            <a:pPr algn="ctr"/>
            <a:r>
              <a:rPr lang="de-DE" dirty="0"/>
              <a:t>Operations</a:t>
            </a:r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38ECE77C-0E30-4C55-8E21-28D08A306EAF}"/>
              </a:ext>
            </a:extLst>
          </p:cNvPr>
          <p:cNvSpPr/>
          <p:nvPr/>
        </p:nvSpPr>
        <p:spPr>
          <a:xfrm>
            <a:off x="6266059" y="216164"/>
            <a:ext cx="1884324" cy="684693"/>
          </a:xfrm>
          <a:prstGeom prst="cloud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D362CC-FE88-4308-8FBB-1B399E056EFD}"/>
              </a:ext>
            </a:extLst>
          </p:cNvPr>
          <p:cNvSpPr txBox="1"/>
          <p:nvPr/>
        </p:nvSpPr>
        <p:spPr>
          <a:xfrm>
            <a:off x="6578241" y="353096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Landscapes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460001-5FCC-4ABE-970A-105520A61765}"/>
              </a:ext>
            </a:extLst>
          </p:cNvPr>
          <p:cNvSpPr/>
          <p:nvPr/>
        </p:nvSpPr>
        <p:spPr>
          <a:xfrm>
            <a:off x="3156885" y="1728775"/>
            <a:ext cx="1133858" cy="11338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A26E98-1F05-4251-8C39-CC1CE4F58540}"/>
              </a:ext>
            </a:extLst>
          </p:cNvPr>
          <p:cNvSpPr txBox="1"/>
          <p:nvPr/>
        </p:nvSpPr>
        <p:spPr>
          <a:xfrm>
            <a:off x="3080047" y="1979283"/>
            <a:ext cx="128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Compliance</a:t>
            </a:r>
          </a:p>
          <a:p>
            <a:pPr algn="ctr"/>
            <a:r>
              <a:rPr lang="de-DE" dirty="0" err="1"/>
              <a:t>Processes</a:t>
            </a:r>
            <a:endParaRPr lang="de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841DC4-988D-45C2-A7AD-BBE0C5C871E2}"/>
              </a:ext>
            </a:extLst>
          </p:cNvPr>
          <p:cNvSpPr txBox="1"/>
          <p:nvPr/>
        </p:nvSpPr>
        <p:spPr>
          <a:xfrm>
            <a:off x="2463361" y="4331352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artefact</a:t>
            </a:r>
            <a:r>
              <a:rPr lang="de-DE" i="1" dirty="0"/>
              <a:t> </a:t>
            </a:r>
            <a:r>
              <a:rPr lang="de-DE" i="1" dirty="0" err="1"/>
              <a:t>repositories</a:t>
            </a:r>
            <a:endParaRPr lang="en-US" i="1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EBA800-788B-4B19-94E7-81957BEA1412}"/>
              </a:ext>
            </a:extLst>
          </p:cNvPr>
          <p:cNvCxnSpPr>
            <a:cxnSpLocks/>
            <a:stCxn id="2" idx="3"/>
            <a:endCxn id="66" idx="3"/>
          </p:cNvCxnSpPr>
          <p:nvPr/>
        </p:nvCxnSpPr>
        <p:spPr>
          <a:xfrm flipH="1">
            <a:off x="4544508" y="4338174"/>
            <a:ext cx="537259" cy="17784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70D68F-5731-444E-8F75-A314BF2A4420}"/>
              </a:ext>
            </a:extLst>
          </p:cNvPr>
          <p:cNvSpPr txBox="1"/>
          <p:nvPr/>
        </p:nvSpPr>
        <p:spPr>
          <a:xfrm>
            <a:off x="7090412" y="3299062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Transport</a:t>
            </a:r>
          </a:p>
          <a:p>
            <a:pPr algn="ctr"/>
            <a:r>
              <a:rPr lang="de-DE" dirty="0" err="1"/>
              <a:t>Delivery</a:t>
            </a:r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D814AEF-9447-458A-8E94-64F25188FB1D}"/>
              </a:ext>
            </a:extLst>
          </p:cNvPr>
          <p:cNvSpPr/>
          <p:nvPr/>
        </p:nvSpPr>
        <p:spPr>
          <a:xfrm>
            <a:off x="9796374" y="2635963"/>
            <a:ext cx="1994263" cy="1994263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982467F-F735-4323-B6B0-56C5B0EF31BA}"/>
              </a:ext>
            </a:extLst>
          </p:cNvPr>
          <p:cNvSpPr/>
          <p:nvPr/>
        </p:nvSpPr>
        <p:spPr>
          <a:xfrm>
            <a:off x="10284053" y="3123642"/>
            <a:ext cx="1018904" cy="1018904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Folded Corner 77">
            <a:extLst>
              <a:ext uri="{FF2B5EF4-FFF2-40B4-BE49-F238E27FC236}">
                <a16:creationId xmlns:a16="http://schemas.microsoft.com/office/drawing/2014/main" id="{16D043C9-655B-4B5A-B4B0-5D5BC891635B}"/>
              </a:ext>
            </a:extLst>
          </p:cNvPr>
          <p:cNvSpPr/>
          <p:nvPr/>
        </p:nvSpPr>
        <p:spPr>
          <a:xfrm>
            <a:off x="10494151" y="3369286"/>
            <a:ext cx="222828" cy="263808"/>
          </a:xfrm>
          <a:prstGeom prst="foldedCorne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826E9235-695F-411B-8389-754449D7726B}"/>
              </a:ext>
            </a:extLst>
          </p:cNvPr>
          <p:cNvSpPr/>
          <p:nvPr/>
        </p:nvSpPr>
        <p:spPr>
          <a:xfrm>
            <a:off x="10682091" y="3738507"/>
            <a:ext cx="222828" cy="263808"/>
          </a:xfrm>
          <a:prstGeom prst="foldedCorne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Folded Corner 79">
            <a:extLst>
              <a:ext uri="{FF2B5EF4-FFF2-40B4-BE49-F238E27FC236}">
                <a16:creationId xmlns:a16="http://schemas.microsoft.com/office/drawing/2014/main" id="{59295A88-78FE-4E6B-93F7-E135912B721B}"/>
              </a:ext>
            </a:extLst>
          </p:cNvPr>
          <p:cNvSpPr/>
          <p:nvPr/>
        </p:nvSpPr>
        <p:spPr>
          <a:xfrm>
            <a:off x="10974754" y="3375451"/>
            <a:ext cx="222828" cy="263808"/>
          </a:xfrm>
          <a:prstGeom prst="foldedCorne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903C9E2-F1C5-44E4-B049-5514AA57CE75}"/>
              </a:ext>
            </a:extLst>
          </p:cNvPr>
          <p:cNvSpPr/>
          <p:nvPr/>
        </p:nvSpPr>
        <p:spPr>
          <a:xfrm>
            <a:off x="10026278" y="3266066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6CCA86-56AA-48E6-8B1C-014696A88949}"/>
              </a:ext>
            </a:extLst>
          </p:cNvPr>
          <p:cNvSpPr/>
          <p:nvPr/>
        </p:nvSpPr>
        <p:spPr>
          <a:xfrm>
            <a:off x="10013845" y="3724028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FF41788-708F-4B4D-907A-ADB40A758847}"/>
              </a:ext>
            </a:extLst>
          </p:cNvPr>
          <p:cNvSpPr/>
          <p:nvPr/>
        </p:nvSpPr>
        <p:spPr>
          <a:xfrm>
            <a:off x="10463503" y="4196974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D61230A-9EDB-4D17-B38F-6EB1255CD47B}"/>
              </a:ext>
            </a:extLst>
          </p:cNvPr>
          <p:cNvSpPr/>
          <p:nvPr/>
        </p:nvSpPr>
        <p:spPr>
          <a:xfrm>
            <a:off x="11272719" y="4085940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EE54CB-A9E3-4812-A1A7-DEF310EED451}"/>
              </a:ext>
            </a:extLst>
          </p:cNvPr>
          <p:cNvSpPr/>
          <p:nvPr/>
        </p:nvSpPr>
        <p:spPr>
          <a:xfrm>
            <a:off x="11360435" y="3266066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B398DA-3AD1-4BCE-A3DB-165B2DCF5A59}"/>
              </a:ext>
            </a:extLst>
          </p:cNvPr>
          <p:cNvSpPr/>
          <p:nvPr/>
        </p:nvSpPr>
        <p:spPr>
          <a:xfrm>
            <a:off x="10605565" y="2790538"/>
            <a:ext cx="200297" cy="200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0C99727-FCA4-4F90-AE90-F454D37FCCEF}"/>
              </a:ext>
            </a:extLst>
          </p:cNvPr>
          <p:cNvCxnSpPr>
            <a:cxnSpLocks/>
            <a:stCxn id="78" idx="0"/>
            <a:endCxn id="81" idx="7"/>
          </p:cNvCxnSpPr>
          <p:nvPr/>
        </p:nvCxnSpPr>
        <p:spPr>
          <a:xfrm rot="16200000" flipV="1">
            <a:off x="10364461" y="3128181"/>
            <a:ext cx="73887" cy="408323"/>
          </a:xfrm>
          <a:prstGeom prst="curvedConnector3">
            <a:avLst>
              <a:gd name="adj1" fmla="val 44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A8DEED3A-7A3C-4110-90A9-C85383663B45}"/>
              </a:ext>
            </a:extLst>
          </p:cNvPr>
          <p:cNvCxnSpPr>
            <a:cxnSpLocks/>
            <a:stCxn id="78" idx="2"/>
            <a:endCxn id="82" idx="6"/>
          </p:cNvCxnSpPr>
          <p:nvPr/>
        </p:nvCxnSpPr>
        <p:spPr>
          <a:xfrm rot="5400000">
            <a:off x="10314313" y="3532924"/>
            <a:ext cx="191083" cy="391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03FD03BD-E86F-4FB6-A1FD-30735A636092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rot="5400000">
            <a:off x="10581249" y="4084867"/>
            <a:ext cx="294808" cy="129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D58C372-2A22-4722-9833-62F27538921C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5400000" flipH="1" flipV="1">
            <a:off x="10466414" y="3129987"/>
            <a:ext cx="378451" cy="1001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03BD616E-7840-47F5-9694-D09E819EFCDA}"/>
              </a:ext>
            </a:extLst>
          </p:cNvPr>
          <p:cNvCxnSpPr>
            <a:stCxn id="80" idx="1"/>
            <a:endCxn id="78" idx="3"/>
          </p:cNvCxnSpPr>
          <p:nvPr/>
        </p:nvCxnSpPr>
        <p:spPr>
          <a:xfrm rot="10800000">
            <a:off x="10716980" y="3501191"/>
            <a:ext cx="257775" cy="61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393BEEC7-CC21-4022-9607-605A9E481973}"/>
              </a:ext>
            </a:extLst>
          </p:cNvPr>
          <p:cNvCxnSpPr>
            <a:stCxn id="80" idx="1"/>
            <a:endCxn id="79" idx="0"/>
          </p:cNvCxnSpPr>
          <p:nvPr/>
        </p:nvCxnSpPr>
        <p:spPr>
          <a:xfrm rot="10800000" flipV="1">
            <a:off x="10793506" y="3507355"/>
            <a:ext cx="181249" cy="2311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2E50C88-7F78-44A1-8C71-53B0ACC66C1B}"/>
              </a:ext>
            </a:extLst>
          </p:cNvPr>
          <p:cNvCxnSpPr>
            <a:cxnSpLocks/>
            <a:stCxn id="80" idx="2"/>
            <a:endCxn id="84" idx="2"/>
          </p:cNvCxnSpPr>
          <p:nvPr/>
        </p:nvCxnSpPr>
        <p:spPr>
          <a:xfrm rot="16200000" flipH="1">
            <a:off x="10906028" y="3819398"/>
            <a:ext cx="546830" cy="186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E93E3975-6B74-49E0-9C5C-6724F2AC9081}"/>
              </a:ext>
            </a:extLst>
          </p:cNvPr>
          <p:cNvCxnSpPr>
            <a:stCxn id="80" idx="0"/>
            <a:endCxn id="85" idx="1"/>
          </p:cNvCxnSpPr>
          <p:nvPr/>
        </p:nvCxnSpPr>
        <p:spPr>
          <a:xfrm rot="5400000" flipH="1" flipV="1">
            <a:off x="11197942" y="3183625"/>
            <a:ext cx="80052" cy="303600"/>
          </a:xfrm>
          <a:prstGeom prst="curvedConnector3">
            <a:avLst>
              <a:gd name="adj1" fmla="val 269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48EA044-9E75-4FE4-8EA6-50498CA2CD73}"/>
              </a:ext>
            </a:extLst>
          </p:cNvPr>
          <p:cNvSpPr/>
          <p:nvPr/>
        </p:nvSpPr>
        <p:spPr>
          <a:xfrm rot="5400000">
            <a:off x="7812492" y="3640136"/>
            <a:ext cx="1764517" cy="79124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127593-AB1D-4B25-8BF4-1EABCE8676B8}"/>
              </a:ext>
            </a:extLst>
          </p:cNvPr>
          <p:cNvSpPr txBox="1"/>
          <p:nvPr/>
        </p:nvSpPr>
        <p:spPr>
          <a:xfrm>
            <a:off x="9350345" y="1806229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Fenced</a:t>
            </a:r>
            <a:r>
              <a:rPr lang="de-DE" i="1" dirty="0"/>
              <a:t> </a:t>
            </a:r>
            <a:r>
              <a:rPr lang="de-DE" i="1" dirty="0" err="1"/>
              <a:t>environments</a:t>
            </a:r>
            <a:endParaRPr lang="en-US" sz="1200" i="1" dirty="0"/>
          </a:p>
          <a:p>
            <a:pPr algn="ctr"/>
            <a:r>
              <a:rPr lang="en-US" sz="1200" i="1" dirty="0"/>
              <a:t>with own tool set instances</a:t>
            </a:r>
            <a:endParaRPr lang="de-DE" i="1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EC72B72-71B8-471A-9D4F-E53F875945A4}"/>
              </a:ext>
            </a:extLst>
          </p:cNvPr>
          <p:cNvGrpSpPr/>
          <p:nvPr/>
        </p:nvGrpSpPr>
        <p:grpSpPr>
          <a:xfrm>
            <a:off x="3511284" y="5520881"/>
            <a:ext cx="1133858" cy="1133858"/>
            <a:chOff x="3745063" y="5550370"/>
            <a:chExt cx="1133858" cy="113385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B9C0E5-A619-4E9F-8517-E93C2778DCD2}"/>
                </a:ext>
              </a:extLst>
            </p:cNvPr>
            <p:cNvSpPr/>
            <p:nvPr/>
          </p:nvSpPr>
          <p:spPr>
            <a:xfrm>
              <a:off x="3745063" y="5550370"/>
              <a:ext cx="1133858" cy="11338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159B493-E901-4E91-9B1D-FF08533283DA}"/>
                </a:ext>
              </a:extLst>
            </p:cNvPr>
            <p:cNvSpPr txBox="1"/>
            <p:nvPr/>
          </p:nvSpPr>
          <p:spPr>
            <a:xfrm>
              <a:off x="3855072" y="5932633"/>
              <a:ext cx="91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Sources</a:t>
              </a:r>
              <a:endParaRPr lang="de-DE" dirty="0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520E2DC-0122-42DB-9924-84FB52364D3E}"/>
              </a:ext>
            </a:extLst>
          </p:cNvPr>
          <p:cNvSpPr txBox="1"/>
          <p:nvPr/>
        </p:nvSpPr>
        <p:spPr>
          <a:xfrm>
            <a:off x="8532035" y="4819661"/>
            <a:ext cx="3567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400" dirty="0"/>
              <a:t>All </a:t>
            </a:r>
            <a:r>
              <a:rPr lang="de-DE" sz="1400" dirty="0" err="1"/>
              <a:t>artefacts</a:t>
            </a:r>
            <a:r>
              <a:rPr lang="de-DE" sz="1400" dirty="0"/>
              <a:t> in </a:t>
            </a:r>
            <a:r>
              <a:rPr lang="de-DE" sz="1400" dirty="0" err="1"/>
              <a:t>repositories</a:t>
            </a:r>
            <a:endParaRPr lang="de-DE" sz="1400" dirty="0"/>
          </a:p>
          <a:p>
            <a:pPr marL="180975" indent="-180975"/>
            <a:r>
              <a:rPr lang="de-DE" sz="1400" dirty="0"/>
              <a:t>	(</a:t>
            </a:r>
            <a:r>
              <a:rPr lang="de-DE" sz="1400" dirty="0" err="1"/>
              <a:t>including</a:t>
            </a:r>
            <a:r>
              <a:rPr lang="de-DE" sz="1400" dirty="0"/>
              <a:t> </a:t>
            </a:r>
            <a:r>
              <a:rPr lang="de-DE" sz="1400" dirty="0" err="1"/>
              <a:t>installation</a:t>
            </a:r>
            <a:r>
              <a:rPr lang="de-DE" sz="1400" dirty="0"/>
              <a:t> </a:t>
            </a:r>
            <a:r>
              <a:rPr lang="de-DE" sz="1400" dirty="0" err="1"/>
              <a:t>rules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comp</a:t>
            </a:r>
            <a:r>
              <a:rPr lang="de-DE" sz="1400" dirty="0"/>
              <a:t> </a:t>
            </a:r>
            <a:r>
              <a:rPr lang="de-DE" sz="1400" dirty="0" err="1"/>
              <a:t>desc</a:t>
            </a:r>
            <a:r>
              <a:rPr lang="de-DE" sz="1400" dirty="0"/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400" dirty="0" err="1"/>
              <a:t>Component</a:t>
            </a:r>
            <a:r>
              <a:rPr lang="de-DE" sz="1400" dirty="0"/>
              <a:t> </a:t>
            </a:r>
            <a:r>
              <a:rPr lang="de-DE" sz="1400" dirty="0" err="1"/>
              <a:t>Descriptor</a:t>
            </a:r>
            <a:r>
              <a:rPr lang="de-DE" sz="1400" dirty="0"/>
              <a:t> </a:t>
            </a:r>
            <a:r>
              <a:rPr lang="de-DE" sz="1400" dirty="0" err="1"/>
              <a:t>describing</a:t>
            </a:r>
            <a:br>
              <a:rPr lang="de-DE" sz="1400" dirty="0"/>
            </a:br>
            <a:r>
              <a:rPr lang="de-DE" sz="1400" dirty="0" err="1"/>
              <a:t>artefact</a:t>
            </a:r>
            <a:r>
              <a:rPr lang="de-DE" sz="1400" dirty="0"/>
              <a:t> </a:t>
            </a:r>
            <a:r>
              <a:rPr lang="de-DE" sz="1400" dirty="0" err="1"/>
              <a:t>locations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component</a:t>
            </a:r>
            <a:r>
              <a:rPr lang="de-DE" sz="1400" dirty="0"/>
              <a:t> </a:t>
            </a:r>
            <a:r>
              <a:rPr lang="de-DE" sz="1400" dirty="0" err="1"/>
              <a:t>version</a:t>
            </a:r>
            <a:endParaRPr lang="de-DE" sz="14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400" dirty="0"/>
              <a:t>All </a:t>
            </a:r>
            <a:r>
              <a:rPr lang="de-DE" sz="1400" dirty="0" err="1"/>
              <a:t>processes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component</a:t>
            </a:r>
            <a:br>
              <a:rPr lang="de-DE" sz="1400" dirty="0"/>
            </a:br>
            <a:r>
              <a:rPr lang="de-DE" sz="1400" dirty="0" err="1"/>
              <a:t>descriptor</a:t>
            </a:r>
            <a:r>
              <a:rPr lang="de-DE" sz="1400" dirty="0"/>
              <a:t> </a:t>
            </a:r>
            <a:r>
              <a:rPr lang="de-DE" sz="1400" dirty="0" err="1"/>
              <a:t>content</a:t>
            </a:r>
            <a:endParaRPr lang="de-DE" sz="14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400" dirty="0"/>
              <a:t>Single </a:t>
            </a:r>
            <a:r>
              <a:rPr lang="de-DE" sz="1400" dirty="0" err="1"/>
              <a:t>point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truth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all </a:t>
            </a:r>
            <a:r>
              <a:rPr lang="de-DE" sz="1400" dirty="0" err="1"/>
              <a:t>processes</a:t>
            </a:r>
            <a:endParaRPr lang="de-DE" sz="14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400" dirty="0" err="1"/>
              <a:t>Self-descriptive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self-contained</a:t>
            </a:r>
            <a:r>
              <a:rPr lang="de-DE" sz="1400" dirty="0"/>
              <a:t> </a:t>
            </a:r>
            <a:r>
              <a:rPr lang="de-DE" sz="1400" dirty="0" err="1"/>
              <a:t>software</a:t>
            </a:r>
            <a:br>
              <a:rPr lang="de-DE" sz="1400" dirty="0"/>
            </a:br>
            <a:r>
              <a:rPr lang="de-DE" sz="1400" dirty="0" err="1"/>
              <a:t>description</a:t>
            </a:r>
            <a:endParaRPr lang="de-DE" sz="1400" dirty="0"/>
          </a:p>
          <a:p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FFBB1F3-BCE0-4FA1-8EFF-F96F7C4F4968}"/>
              </a:ext>
            </a:extLst>
          </p:cNvPr>
          <p:cNvSpPr/>
          <p:nvPr/>
        </p:nvSpPr>
        <p:spPr>
          <a:xfrm>
            <a:off x="4358955" y="796981"/>
            <a:ext cx="1133858" cy="11338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5E0B2B-7801-4162-8CC6-97331702B18E}"/>
              </a:ext>
            </a:extLst>
          </p:cNvPr>
          <p:cNvSpPr txBox="1"/>
          <p:nvPr/>
        </p:nvSpPr>
        <p:spPr>
          <a:xfrm>
            <a:off x="4510514" y="1040745"/>
            <a:ext cx="830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Dash-</a:t>
            </a:r>
          </a:p>
          <a:p>
            <a:pPr algn="ctr"/>
            <a:r>
              <a:rPr lang="de-DE" dirty="0"/>
              <a:t>Boards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20830C3-C5B5-4B97-8686-948BDCF927AC}"/>
              </a:ext>
            </a:extLst>
          </p:cNvPr>
          <p:cNvGrpSpPr/>
          <p:nvPr/>
        </p:nvGrpSpPr>
        <p:grpSpPr>
          <a:xfrm>
            <a:off x="1456724" y="5048390"/>
            <a:ext cx="1133858" cy="1133858"/>
            <a:chOff x="3745063" y="5550370"/>
            <a:chExt cx="1133858" cy="113385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1FAE648-EC9E-4A36-A0E1-6E4F331DA755}"/>
                </a:ext>
              </a:extLst>
            </p:cNvPr>
            <p:cNvSpPr/>
            <p:nvPr/>
          </p:nvSpPr>
          <p:spPr>
            <a:xfrm>
              <a:off x="3745063" y="5550370"/>
              <a:ext cx="1133858" cy="11338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3C69495-935C-412A-BE26-320E825E2277}"/>
                </a:ext>
              </a:extLst>
            </p:cNvPr>
            <p:cNvSpPr txBox="1"/>
            <p:nvPr/>
          </p:nvSpPr>
          <p:spPr>
            <a:xfrm>
              <a:off x="3823988" y="5613084"/>
              <a:ext cx="10268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Open</a:t>
              </a:r>
            </a:p>
            <a:p>
              <a:pPr algn="ctr"/>
              <a:r>
                <a:rPr lang="de-DE" dirty="0"/>
                <a:t>Source</a:t>
              </a:r>
            </a:p>
            <a:p>
              <a:pPr algn="ctr"/>
              <a:r>
                <a:rPr lang="de-DE" dirty="0" err="1"/>
                <a:t>Artefacts</a:t>
              </a:r>
              <a:endParaRPr lang="de-DE" dirty="0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7BDD4C4-0594-4368-84FC-4D07E1E978CC}"/>
              </a:ext>
            </a:extLst>
          </p:cNvPr>
          <p:cNvCxnSpPr>
            <a:cxnSpLocks/>
            <a:stCxn id="120" idx="6"/>
            <a:endCxn id="47" idx="1"/>
          </p:cNvCxnSpPr>
          <p:nvPr/>
        </p:nvCxnSpPr>
        <p:spPr>
          <a:xfrm flipV="1">
            <a:off x="2590582" y="5168992"/>
            <a:ext cx="1887697" cy="4463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Folded Corner 125">
            <a:extLst>
              <a:ext uri="{FF2B5EF4-FFF2-40B4-BE49-F238E27FC236}">
                <a16:creationId xmlns:a16="http://schemas.microsoft.com/office/drawing/2014/main" id="{BE01937F-F755-474C-85A3-5147FE62FC4B}"/>
              </a:ext>
            </a:extLst>
          </p:cNvPr>
          <p:cNvSpPr/>
          <p:nvPr/>
        </p:nvSpPr>
        <p:spPr>
          <a:xfrm>
            <a:off x="4004406" y="5639336"/>
            <a:ext cx="222828" cy="263808"/>
          </a:xfrm>
          <a:prstGeom prst="foldedCorner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019396D-897A-47F4-BD82-7345E46FA6EB}"/>
              </a:ext>
            </a:extLst>
          </p:cNvPr>
          <p:cNvSpPr/>
          <p:nvPr/>
        </p:nvSpPr>
        <p:spPr>
          <a:xfrm>
            <a:off x="8325975" y="3204235"/>
            <a:ext cx="857928" cy="85792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3FD97E-14CB-48F0-9980-36B3010C9383}"/>
              </a:ext>
            </a:extLst>
          </p:cNvPr>
          <p:cNvSpPr txBox="1"/>
          <p:nvPr/>
        </p:nvSpPr>
        <p:spPr>
          <a:xfrm>
            <a:off x="8325976" y="3295196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ECCN/</a:t>
            </a:r>
          </a:p>
          <a:p>
            <a:pPr algn="ctr"/>
            <a:r>
              <a:rPr lang="de-DE" dirty="0" err="1"/>
              <a:t>Signing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5B93-54DC-44DC-A4E9-B2730C2F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4B38-E8B5-48F9-9994-3642C2BE0938}" type="datetime1">
              <a:rPr lang="en-US" smtClean="0"/>
              <a:t>8/15/2022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894635-EB1F-428B-A035-3454695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B2E-96A3-4CA6-A234-FAC4D05EE814}" type="slidenum">
              <a:rPr lang="en-US" smtClean="0"/>
              <a:t>3</a:t>
            </a:fld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CB78AA96-1A1F-4B4F-AE6C-0809053487C5}"/>
              </a:ext>
            </a:extLst>
          </p:cNvPr>
          <p:cNvSpPr/>
          <p:nvPr/>
        </p:nvSpPr>
        <p:spPr>
          <a:xfrm>
            <a:off x="2451647" y="1517969"/>
            <a:ext cx="353255" cy="321110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D2F76A11-E7F1-40EC-A387-D46057FD238E}"/>
              </a:ext>
            </a:extLst>
          </p:cNvPr>
          <p:cNvSpPr/>
          <p:nvPr/>
        </p:nvSpPr>
        <p:spPr>
          <a:xfrm rot="17376451">
            <a:off x="3016851" y="1613021"/>
            <a:ext cx="107180" cy="397992"/>
          </a:xfrm>
          <a:prstGeom prst="up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493FB-E81F-4CED-96BD-D4E9C9C5BABF}"/>
              </a:ext>
            </a:extLst>
          </p:cNvPr>
          <p:cNvSpPr txBox="1"/>
          <p:nvPr/>
        </p:nvSpPr>
        <p:spPr>
          <a:xfrm>
            <a:off x="942555" y="1862886"/>
            <a:ext cx="18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externally stored</a:t>
            </a:r>
          </a:p>
          <a:p>
            <a:pPr algn="ctr"/>
            <a:r>
              <a:rPr lang="en-US" sz="1400" dirty="0"/>
              <a:t>additional information</a:t>
            </a:r>
          </a:p>
        </p:txBody>
      </p:sp>
      <p:sp>
        <p:nvSpPr>
          <p:cNvPr id="99" name="Arrow: Up-Down 98">
            <a:extLst>
              <a:ext uri="{FF2B5EF4-FFF2-40B4-BE49-F238E27FC236}">
                <a16:creationId xmlns:a16="http://schemas.microsoft.com/office/drawing/2014/main" id="{DACB9742-2566-4C79-8BCD-8790766A68EC}"/>
              </a:ext>
            </a:extLst>
          </p:cNvPr>
          <p:cNvSpPr/>
          <p:nvPr/>
        </p:nvSpPr>
        <p:spPr>
          <a:xfrm rot="15674490">
            <a:off x="3516700" y="977901"/>
            <a:ext cx="107180" cy="1011531"/>
          </a:xfrm>
          <a:prstGeom prst="up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D748AD-AE0C-4A23-BEDE-7AA32CC726B7}"/>
              </a:ext>
            </a:extLst>
          </p:cNvPr>
          <p:cNvSpPr txBox="1"/>
          <p:nvPr/>
        </p:nvSpPr>
        <p:spPr>
          <a:xfrm>
            <a:off x="8097350" y="831"/>
            <a:ext cx="40332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Component Model</a:t>
            </a:r>
          </a:p>
          <a:p>
            <a:pPr algn="ctr"/>
            <a:r>
              <a:rPr lang="en-US" sz="4000" i="1" dirty="0"/>
              <a:t>as Lingua Franca</a:t>
            </a:r>
          </a:p>
        </p:txBody>
      </p:sp>
    </p:spTree>
    <p:extLst>
      <p:ext uri="{BB962C8B-B14F-4D97-AF65-F5344CB8AC3E}">
        <p14:creationId xmlns:p14="http://schemas.microsoft.com/office/powerpoint/2010/main" val="29676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39F9D9-D2D6-4E87-8524-771100C73739}"/>
              </a:ext>
            </a:extLst>
          </p:cNvPr>
          <p:cNvCxnSpPr>
            <a:cxnSpLocks/>
            <a:endCxn id="117" idx="4"/>
          </p:cNvCxnSpPr>
          <p:nvPr/>
        </p:nvCxnSpPr>
        <p:spPr>
          <a:xfrm flipH="1" flipV="1">
            <a:off x="10190381" y="2011490"/>
            <a:ext cx="480720" cy="175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949CB31-5EDA-48CE-B897-48C1BAD9F199}"/>
              </a:ext>
            </a:extLst>
          </p:cNvPr>
          <p:cNvCxnSpPr>
            <a:cxnSpLocks/>
            <a:stCxn id="129" idx="0"/>
          </p:cNvCxnSpPr>
          <p:nvPr/>
        </p:nvCxnSpPr>
        <p:spPr>
          <a:xfrm flipV="1">
            <a:off x="10671101" y="2750957"/>
            <a:ext cx="907652" cy="10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81DE143-1742-4D1C-AAD4-BE88AB3DFF8B}"/>
              </a:ext>
            </a:extLst>
          </p:cNvPr>
          <p:cNvCxnSpPr>
            <a:cxnSpLocks/>
            <a:stCxn id="129" idx="0"/>
          </p:cNvCxnSpPr>
          <p:nvPr/>
        </p:nvCxnSpPr>
        <p:spPr>
          <a:xfrm flipH="1" flipV="1">
            <a:off x="9758080" y="2399418"/>
            <a:ext cx="913021" cy="142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A290AD2-EC54-43AB-8869-3EE159AB11DA}"/>
              </a:ext>
            </a:extLst>
          </p:cNvPr>
          <p:cNvCxnSpPr>
            <a:cxnSpLocks/>
            <a:stCxn id="129" idx="0"/>
          </p:cNvCxnSpPr>
          <p:nvPr/>
        </p:nvCxnSpPr>
        <p:spPr>
          <a:xfrm flipV="1">
            <a:off x="10671101" y="1723271"/>
            <a:ext cx="1008162" cy="20976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9EC65C6-4570-4C64-85D9-37D7C88431E3}"/>
              </a:ext>
            </a:extLst>
          </p:cNvPr>
          <p:cNvSpPr/>
          <p:nvPr/>
        </p:nvSpPr>
        <p:spPr>
          <a:xfrm>
            <a:off x="10537157" y="3820876"/>
            <a:ext cx="267888" cy="3164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DA77A9-DE40-4CA2-9F34-56859C984EF9}"/>
              </a:ext>
            </a:extLst>
          </p:cNvPr>
          <p:cNvSpPr/>
          <p:nvPr/>
        </p:nvSpPr>
        <p:spPr>
          <a:xfrm rot="16200000">
            <a:off x="5475187" y="3319803"/>
            <a:ext cx="6220551" cy="336857"/>
          </a:xfrm>
          <a:prstGeom prst="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5F2F3D-B249-459C-89C0-6A45D9233B6D}"/>
              </a:ext>
            </a:extLst>
          </p:cNvPr>
          <p:cNvCxnSpPr>
            <a:cxnSpLocks/>
            <a:stCxn id="90" idx="0"/>
            <a:endCxn id="41" idx="4"/>
          </p:cNvCxnSpPr>
          <p:nvPr/>
        </p:nvCxnSpPr>
        <p:spPr>
          <a:xfrm flipH="1" flipV="1">
            <a:off x="3644573" y="2537897"/>
            <a:ext cx="1348570" cy="134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01D6C2-FF3F-4A0E-A1E7-D4A181C1554C}"/>
              </a:ext>
            </a:extLst>
          </p:cNvPr>
          <p:cNvCxnSpPr>
            <a:cxnSpLocks/>
            <a:stCxn id="90" idx="0"/>
            <a:endCxn id="37" idx="4"/>
          </p:cNvCxnSpPr>
          <p:nvPr/>
        </p:nvCxnSpPr>
        <p:spPr>
          <a:xfrm flipH="1" flipV="1">
            <a:off x="1360477" y="2567906"/>
            <a:ext cx="3632666" cy="131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98E876-3E60-4712-BDDF-4CD4FB9ED2CF}"/>
              </a:ext>
            </a:extLst>
          </p:cNvPr>
          <p:cNvCxnSpPr>
            <a:cxnSpLocks/>
            <a:stCxn id="90" idx="0"/>
            <a:endCxn id="142" idx="2"/>
          </p:cNvCxnSpPr>
          <p:nvPr/>
        </p:nvCxnSpPr>
        <p:spPr>
          <a:xfrm flipV="1">
            <a:off x="4993143" y="3291003"/>
            <a:ext cx="1467058" cy="59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E5C86-A962-4267-AB8F-36D7C8A95D9F}"/>
              </a:ext>
            </a:extLst>
          </p:cNvPr>
          <p:cNvCxnSpPr>
            <a:cxnSpLocks/>
            <a:stCxn id="90" idx="0"/>
            <a:endCxn id="39" idx="4"/>
          </p:cNvCxnSpPr>
          <p:nvPr/>
        </p:nvCxnSpPr>
        <p:spPr>
          <a:xfrm flipH="1" flipV="1">
            <a:off x="4563848" y="1472947"/>
            <a:ext cx="429295" cy="241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BF2810A-FA4D-4354-B20C-EFF7A823E205}"/>
              </a:ext>
            </a:extLst>
          </p:cNvPr>
          <p:cNvSpPr/>
          <p:nvPr/>
        </p:nvSpPr>
        <p:spPr>
          <a:xfrm>
            <a:off x="333632" y="3651979"/>
            <a:ext cx="11524735" cy="336857"/>
          </a:xfrm>
          <a:prstGeom prst="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EA20D-DABA-47AA-9DE1-BDADD4E8C237}"/>
              </a:ext>
            </a:extLst>
          </p:cNvPr>
          <p:cNvSpPr txBox="1"/>
          <p:nvPr/>
        </p:nvSpPr>
        <p:spPr>
          <a:xfrm>
            <a:off x="6151218" y="4242942"/>
            <a:ext cx="22337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Artefacts described</a:t>
            </a:r>
          </a:p>
          <a:p>
            <a:pPr algn="ctr"/>
            <a:r>
              <a:rPr lang="en-US" dirty="0"/>
              <a:t>By Component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B3B7B-0789-4626-B573-6A75EEB19EDC}"/>
              </a:ext>
            </a:extLst>
          </p:cNvPr>
          <p:cNvSpPr txBox="1"/>
          <p:nvPr/>
        </p:nvSpPr>
        <p:spPr>
          <a:xfrm>
            <a:off x="5592172" y="5663586"/>
            <a:ext cx="232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Component Descriptor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06FCA6-9183-40B3-B67C-EDE8962317C6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5095442" y="4166974"/>
            <a:ext cx="496730" cy="168127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671AF14-4E79-4163-9C05-653F4BEF9D04}"/>
              </a:ext>
            </a:extLst>
          </p:cNvPr>
          <p:cNvGrpSpPr/>
          <p:nvPr/>
        </p:nvGrpSpPr>
        <p:grpSpPr>
          <a:xfrm>
            <a:off x="1576461" y="6017741"/>
            <a:ext cx="1857760" cy="580767"/>
            <a:chOff x="1576461" y="6017741"/>
            <a:chExt cx="1857760" cy="5807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A608C-E684-4BA5-A003-C18AFFB04E8F}"/>
                </a:ext>
              </a:extLst>
            </p:cNvPr>
            <p:cNvSpPr txBox="1"/>
            <p:nvPr/>
          </p:nvSpPr>
          <p:spPr>
            <a:xfrm>
              <a:off x="1779373" y="6123458"/>
              <a:ext cx="145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CC0EF8-F0E8-429B-943C-680A7CEEC8D1}"/>
                </a:ext>
              </a:extLst>
            </p:cNvPr>
            <p:cNvSpPr/>
            <p:nvPr/>
          </p:nvSpPr>
          <p:spPr>
            <a:xfrm>
              <a:off x="1576461" y="6017741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7CD33CD-6F3B-4C09-BEF8-70C963A8E7EF}"/>
              </a:ext>
            </a:extLst>
          </p:cNvPr>
          <p:cNvGrpSpPr/>
          <p:nvPr/>
        </p:nvGrpSpPr>
        <p:grpSpPr>
          <a:xfrm>
            <a:off x="2914360" y="5218336"/>
            <a:ext cx="1857760" cy="580767"/>
            <a:chOff x="2914360" y="5218336"/>
            <a:chExt cx="1857760" cy="58076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08667B-68E0-4F0F-B7B4-501F43A7950D}"/>
                </a:ext>
              </a:extLst>
            </p:cNvPr>
            <p:cNvSpPr txBox="1"/>
            <p:nvPr/>
          </p:nvSpPr>
          <p:spPr>
            <a:xfrm>
              <a:off x="3484369" y="532405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31BBFF-7C11-4BB1-96C5-E0C1B8EE0E13}"/>
                </a:ext>
              </a:extLst>
            </p:cNvPr>
            <p:cNvSpPr/>
            <p:nvPr/>
          </p:nvSpPr>
          <p:spPr>
            <a:xfrm>
              <a:off x="2914360" y="5218336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EB916C9-730C-43CE-B320-31DDB4A7434E}"/>
              </a:ext>
            </a:extLst>
          </p:cNvPr>
          <p:cNvSpPr txBox="1"/>
          <p:nvPr/>
        </p:nvSpPr>
        <p:spPr>
          <a:xfrm>
            <a:off x="719691" y="3640123"/>
            <a:ext cx="324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Uniform description of software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C577825-29E4-4DC1-8BB9-2906D2893DA2}"/>
              </a:ext>
            </a:extLst>
          </p:cNvPr>
          <p:cNvGrpSpPr/>
          <p:nvPr/>
        </p:nvGrpSpPr>
        <p:grpSpPr>
          <a:xfrm>
            <a:off x="431597" y="1935526"/>
            <a:ext cx="1857760" cy="646331"/>
            <a:chOff x="431597" y="1935526"/>
            <a:chExt cx="1857760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6E1DAB-CB99-4DB4-8A52-623134F97C8A}"/>
                </a:ext>
              </a:extLst>
            </p:cNvPr>
            <p:cNvSpPr txBox="1"/>
            <p:nvPr/>
          </p:nvSpPr>
          <p:spPr>
            <a:xfrm>
              <a:off x="623160" y="1935526"/>
              <a:ext cx="1474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Scanning</a:t>
              </a:r>
            </a:p>
            <a:p>
              <a:pPr algn="ctr"/>
              <a:r>
                <a:rPr lang="en-US" dirty="0"/>
                <a:t>Infrastructure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3E61AA-1D1D-41A8-BA07-36A51DF1B6D2}"/>
                </a:ext>
              </a:extLst>
            </p:cNvPr>
            <p:cNvSpPr/>
            <p:nvPr/>
          </p:nvSpPr>
          <p:spPr>
            <a:xfrm>
              <a:off x="431597" y="1987139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1BF113-4B0F-4B0D-9BB1-907A57BC7269}"/>
              </a:ext>
            </a:extLst>
          </p:cNvPr>
          <p:cNvGrpSpPr/>
          <p:nvPr/>
        </p:nvGrpSpPr>
        <p:grpSpPr>
          <a:xfrm>
            <a:off x="3634968" y="892180"/>
            <a:ext cx="1857760" cy="580767"/>
            <a:chOff x="3487566" y="925774"/>
            <a:chExt cx="1857760" cy="5807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2B0C19-FA98-40BF-9060-63287EF141DB}"/>
                </a:ext>
              </a:extLst>
            </p:cNvPr>
            <p:cNvSpPr txBox="1"/>
            <p:nvPr/>
          </p:nvSpPr>
          <p:spPr>
            <a:xfrm>
              <a:off x="3863667" y="1031491"/>
              <a:ext cx="1105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Reporting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5C0274-CAED-4DCA-8D64-66CC7E3995B6}"/>
                </a:ext>
              </a:extLst>
            </p:cNvPr>
            <p:cNvSpPr/>
            <p:nvPr/>
          </p:nvSpPr>
          <p:spPr>
            <a:xfrm>
              <a:off x="3487566" y="925774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8D95393-D0A3-44C3-B60E-D1614D798061}"/>
              </a:ext>
            </a:extLst>
          </p:cNvPr>
          <p:cNvGrpSpPr/>
          <p:nvPr/>
        </p:nvGrpSpPr>
        <p:grpSpPr>
          <a:xfrm>
            <a:off x="2715693" y="1957130"/>
            <a:ext cx="1857760" cy="580767"/>
            <a:chOff x="2715693" y="1957130"/>
            <a:chExt cx="1857760" cy="5807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BE1281-942E-439A-9DAA-2562B9AEBB40}"/>
                </a:ext>
              </a:extLst>
            </p:cNvPr>
            <p:cNvSpPr txBox="1"/>
            <p:nvPr/>
          </p:nvSpPr>
          <p:spPr>
            <a:xfrm>
              <a:off x="3000262" y="2062847"/>
              <a:ext cx="12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Assessment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A5A590-996D-465F-97D8-AAA8F63DB3D4}"/>
                </a:ext>
              </a:extLst>
            </p:cNvPr>
            <p:cNvSpPr/>
            <p:nvPr/>
          </p:nvSpPr>
          <p:spPr>
            <a:xfrm>
              <a:off x="2715693" y="1957130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140FDB6-68F1-4AC1-8417-BAE109CA5A45}"/>
              </a:ext>
            </a:extLst>
          </p:cNvPr>
          <p:cNvGrpSpPr/>
          <p:nvPr/>
        </p:nvGrpSpPr>
        <p:grpSpPr>
          <a:xfrm>
            <a:off x="9650039" y="2861552"/>
            <a:ext cx="1994263" cy="1994263"/>
            <a:chOff x="4942114" y="2788364"/>
            <a:chExt cx="1994263" cy="199426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0B75A8B-47EE-4393-A881-9E6DBAC3A584}"/>
                </a:ext>
              </a:extLst>
            </p:cNvPr>
            <p:cNvSpPr/>
            <p:nvPr/>
          </p:nvSpPr>
          <p:spPr>
            <a:xfrm>
              <a:off x="4942114" y="2788364"/>
              <a:ext cx="1994263" cy="1994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3DCDB9-9F4A-4FBE-9545-5FEC7C397627}"/>
                </a:ext>
              </a:extLst>
            </p:cNvPr>
            <p:cNvSpPr/>
            <p:nvPr/>
          </p:nvSpPr>
          <p:spPr>
            <a:xfrm>
              <a:off x="5429793" y="3276043"/>
              <a:ext cx="1018904" cy="10189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Folded Corner 44">
              <a:extLst>
                <a:ext uri="{FF2B5EF4-FFF2-40B4-BE49-F238E27FC236}">
                  <a16:creationId xmlns:a16="http://schemas.microsoft.com/office/drawing/2014/main" id="{9C11F5E7-E4CC-4CDC-A170-7A1AD77470AE}"/>
                </a:ext>
              </a:extLst>
            </p:cNvPr>
            <p:cNvSpPr/>
            <p:nvPr/>
          </p:nvSpPr>
          <p:spPr>
            <a:xfrm>
              <a:off x="5639891" y="3521687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Folded Corner 45">
              <a:extLst>
                <a:ext uri="{FF2B5EF4-FFF2-40B4-BE49-F238E27FC236}">
                  <a16:creationId xmlns:a16="http://schemas.microsoft.com/office/drawing/2014/main" id="{1B06AAE5-B05E-4C0E-8344-F07CE2003650}"/>
                </a:ext>
              </a:extLst>
            </p:cNvPr>
            <p:cNvSpPr/>
            <p:nvPr/>
          </p:nvSpPr>
          <p:spPr>
            <a:xfrm>
              <a:off x="5827831" y="3890908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Folded Corner 46">
              <a:extLst>
                <a:ext uri="{FF2B5EF4-FFF2-40B4-BE49-F238E27FC236}">
                  <a16:creationId xmlns:a16="http://schemas.microsoft.com/office/drawing/2014/main" id="{D074A5B2-C41F-4965-A3AF-A296512D547D}"/>
                </a:ext>
              </a:extLst>
            </p:cNvPr>
            <p:cNvSpPr/>
            <p:nvPr/>
          </p:nvSpPr>
          <p:spPr>
            <a:xfrm>
              <a:off x="6120494" y="3527852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0D9AF8C-DC74-4A8C-9975-AE6256876ABB}"/>
                </a:ext>
              </a:extLst>
            </p:cNvPr>
            <p:cNvSpPr/>
            <p:nvPr/>
          </p:nvSpPr>
          <p:spPr>
            <a:xfrm>
              <a:off x="5172018" y="3418467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6638424-67FE-45A3-BB10-A7867351CC1A}"/>
                </a:ext>
              </a:extLst>
            </p:cNvPr>
            <p:cNvSpPr/>
            <p:nvPr/>
          </p:nvSpPr>
          <p:spPr>
            <a:xfrm>
              <a:off x="5159585" y="3876429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5B34BE-28AB-47E2-9046-13F2F06062AD}"/>
                </a:ext>
              </a:extLst>
            </p:cNvPr>
            <p:cNvSpPr/>
            <p:nvPr/>
          </p:nvSpPr>
          <p:spPr>
            <a:xfrm>
              <a:off x="5609243" y="4349375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67C07C6-AA57-441C-A6EE-A8D5508BDF2E}"/>
                </a:ext>
              </a:extLst>
            </p:cNvPr>
            <p:cNvSpPr/>
            <p:nvPr/>
          </p:nvSpPr>
          <p:spPr>
            <a:xfrm>
              <a:off x="6418459" y="423834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2B2BD7-B985-4601-BD79-3A3928967CB5}"/>
                </a:ext>
              </a:extLst>
            </p:cNvPr>
            <p:cNvSpPr/>
            <p:nvPr/>
          </p:nvSpPr>
          <p:spPr>
            <a:xfrm>
              <a:off x="6506175" y="3418467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8892EE8-0619-4776-AC26-1578D3401476}"/>
                </a:ext>
              </a:extLst>
            </p:cNvPr>
            <p:cNvSpPr/>
            <p:nvPr/>
          </p:nvSpPr>
          <p:spPr>
            <a:xfrm>
              <a:off x="5751305" y="2942939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FAC5DE96-0AF9-49DF-82A7-B687888788C7}"/>
                </a:ext>
              </a:extLst>
            </p:cNvPr>
            <p:cNvCxnSpPr>
              <a:cxnSpLocks/>
              <a:stCxn id="45" idx="0"/>
              <a:endCxn id="48" idx="7"/>
            </p:cNvCxnSpPr>
            <p:nvPr/>
          </p:nvCxnSpPr>
          <p:spPr>
            <a:xfrm rot="16200000" flipV="1">
              <a:off x="5510201" y="3280582"/>
              <a:ext cx="73887" cy="408323"/>
            </a:xfrm>
            <a:prstGeom prst="curvedConnector3">
              <a:avLst>
                <a:gd name="adj1" fmla="val 4490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6E061192-0C42-498D-8D79-A08F52EC350F}"/>
                </a:ext>
              </a:extLst>
            </p:cNvPr>
            <p:cNvCxnSpPr>
              <a:cxnSpLocks/>
              <a:stCxn id="45" idx="2"/>
              <a:endCxn id="49" idx="6"/>
            </p:cNvCxnSpPr>
            <p:nvPr/>
          </p:nvCxnSpPr>
          <p:spPr>
            <a:xfrm rot="5400000">
              <a:off x="5460053" y="3685325"/>
              <a:ext cx="191083" cy="39142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ADF4BC54-7D75-4B8A-9DEF-F71A1825DCB9}"/>
                </a:ext>
              </a:extLst>
            </p:cNvPr>
            <p:cNvCxnSpPr>
              <a:cxnSpLocks/>
              <a:stCxn id="46" idx="2"/>
              <a:endCxn id="50" idx="6"/>
            </p:cNvCxnSpPr>
            <p:nvPr/>
          </p:nvCxnSpPr>
          <p:spPr>
            <a:xfrm rot="5400000">
              <a:off x="5726989" y="4237268"/>
              <a:ext cx="294808" cy="1297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CCE056A1-C79A-4F24-ACE6-3BA5A798CEE5}"/>
                </a:ext>
              </a:extLst>
            </p:cNvPr>
            <p:cNvCxnSpPr>
              <a:cxnSpLocks/>
              <a:stCxn id="45" idx="0"/>
              <a:endCxn id="53" idx="4"/>
            </p:cNvCxnSpPr>
            <p:nvPr/>
          </p:nvCxnSpPr>
          <p:spPr>
            <a:xfrm rot="5400000" flipH="1" flipV="1">
              <a:off x="5612154" y="3282388"/>
              <a:ext cx="378451" cy="1001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8BC4BED8-45F6-4178-8016-93CA3D23D8F5}"/>
                </a:ext>
              </a:extLst>
            </p:cNvPr>
            <p:cNvCxnSpPr>
              <a:stCxn id="47" idx="1"/>
              <a:endCxn id="45" idx="3"/>
            </p:cNvCxnSpPr>
            <p:nvPr/>
          </p:nvCxnSpPr>
          <p:spPr>
            <a:xfrm rot="10800000">
              <a:off x="5862720" y="3653592"/>
              <a:ext cx="257775" cy="61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5684EEF4-12EA-46B3-99F5-B772D54BF1A3}"/>
                </a:ext>
              </a:extLst>
            </p:cNvPr>
            <p:cNvCxnSpPr>
              <a:stCxn id="47" idx="1"/>
              <a:endCxn id="46" idx="0"/>
            </p:cNvCxnSpPr>
            <p:nvPr/>
          </p:nvCxnSpPr>
          <p:spPr>
            <a:xfrm rot="10800000" flipV="1">
              <a:off x="5939246" y="3659756"/>
              <a:ext cx="181249" cy="231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8A40AFFD-D58D-4266-AAC3-4FB3101FF55F}"/>
                </a:ext>
              </a:extLst>
            </p:cNvPr>
            <p:cNvCxnSpPr>
              <a:cxnSpLocks/>
              <a:stCxn id="47" idx="2"/>
              <a:endCxn id="51" idx="2"/>
            </p:cNvCxnSpPr>
            <p:nvPr/>
          </p:nvCxnSpPr>
          <p:spPr>
            <a:xfrm rot="16200000" flipH="1">
              <a:off x="6051768" y="3971799"/>
              <a:ext cx="546830" cy="1865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F476FBCA-0D7F-4E07-A867-DC635547D307}"/>
                </a:ext>
              </a:extLst>
            </p:cNvPr>
            <p:cNvCxnSpPr>
              <a:stCxn id="47" idx="0"/>
              <a:endCxn id="52" idx="1"/>
            </p:cNvCxnSpPr>
            <p:nvPr/>
          </p:nvCxnSpPr>
          <p:spPr>
            <a:xfrm rot="5400000" flipH="1" flipV="1">
              <a:off x="6343682" y="3336026"/>
              <a:ext cx="80052" cy="303600"/>
            </a:xfrm>
            <a:prstGeom prst="curvedConnector3">
              <a:avLst>
                <a:gd name="adj1" fmla="val 2699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402A788-5F0A-489F-A625-D1FFF5FD458B}"/>
              </a:ext>
            </a:extLst>
          </p:cNvPr>
          <p:cNvSpPr txBox="1"/>
          <p:nvPr/>
        </p:nvSpPr>
        <p:spPr>
          <a:xfrm>
            <a:off x="7180053" y="2302668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FA3ADCDA-3BF5-4EC1-854E-3DB52E824C17}"/>
              </a:ext>
            </a:extLst>
          </p:cNvPr>
          <p:cNvSpPr/>
          <p:nvPr/>
        </p:nvSpPr>
        <p:spPr>
          <a:xfrm>
            <a:off x="5709618" y="2802859"/>
            <a:ext cx="4135364" cy="1221354"/>
          </a:xfrm>
          <a:prstGeom prst="arc">
            <a:avLst>
              <a:gd name="adj1" fmla="val 11091599"/>
              <a:gd name="adj2" fmla="val 21323543"/>
            </a:avLst>
          </a:prstGeom>
          <a:ln w="730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7393913-8BFB-4276-8A43-CF554D223B41}"/>
              </a:ext>
            </a:extLst>
          </p:cNvPr>
          <p:cNvGrpSpPr/>
          <p:nvPr/>
        </p:nvGrpSpPr>
        <p:grpSpPr>
          <a:xfrm>
            <a:off x="5553255" y="1372027"/>
            <a:ext cx="1857760" cy="646331"/>
            <a:chOff x="5553255" y="1372027"/>
            <a:chExt cx="1857760" cy="64633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8FB9D1-EE4B-48FB-A85B-2B3C009B5248}"/>
                </a:ext>
              </a:extLst>
            </p:cNvPr>
            <p:cNvSpPr txBox="1"/>
            <p:nvPr/>
          </p:nvSpPr>
          <p:spPr>
            <a:xfrm>
              <a:off x="5773286" y="1372027"/>
              <a:ext cx="1443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Life-Cycle</a:t>
              </a:r>
            </a:p>
            <a:p>
              <a:pPr algn="ctr"/>
              <a:r>
                <a:rPr lang="en-US" dirty="0"/>
                <a:t>Management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3DE85A-9C94-4B47-B3A3-F4605A946390}"/>
                </a:ext>
              </a:extLst>
            </p:cNvPr>
            <p:cNvSpPr/>
            <p:nvPr/>
          </p:nvSpPr>
          <p:spPr>
            <a:xfrm>
              <a:off x="5553255" y="1404810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FB779DA-987C-4A01-BF89-8DB345A6F6C3}"/>
              </a:ext>
            </a:extLst>
          </p:cNvPr>
          <p:cNvGrpSpPr/>
          <p:nvPr/>
        </p:nvGrpSpPr>
        <p:grpSpPr>
          <a:xfrm>
            <a:off x="5553255" y="495424"/>
            <a:ext cx="2371314" cy="580767"/>
            <a:chOff x="5553255" y="495424"/>
            <a:chExt cx="2371314" cy="58076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AFFEC35-81EF-4050-8BD7-F121B0056E65}"/>
                </a:ext>
              </a:extLst>
            </p:cNvPr>
            <p:cNvSpPr/>
            <p:nvPr/>
          </p:nvSpPr>
          <p:spPr>
            <a:xfrm>
              <a:off x="5553255" y="495424"/>
              <a:ext cx="2371314" cy="58076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067826-3AA4-4F04-AC77-0B055C3C6A7A}"/>
                </a:ext>
              </a:extLst>
            </p:cNvPr>
            <p:cNvSpPr txBox="1"/>
            <p:nvPr/>
          </p:nvSpPr>
          <p:spPr>
            <a:xfrm>
              <a:off x="6143815" y="593574"/>
              <a:ext cx="1170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Landscape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C0EAEF-E18F-4B1F-98CC-A8B564AE84D2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6482135" y="1076191"/>
            <a:ext cx="256777" cy="32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7725BB-27D8-447A-A19D-CE119172FB78}"/>
              </a:ext>
            </a:extLst>
          </p:cNvPr>
          <p:cNvCxnSpPr>
            <a:stCxn id="34" idx="0"/>
            <a:endCxn id="4" idx="3"/>
          </p:cNvCxnSpPr>
          <p:nvPr/>
        </p:nvCxnSpPr>
        <p:spPr>
          <a:xfrm flipV="1">
            <a:off x="3843240" y="4634736"/>
            <a:ext cx="435710" cy="58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61E367-0F64-4373-B08B-58713E8AC68C}"/>
              </a:ext>
            </a:extLst>
          </p:cNvPr>
          <p:cNvCxnSpPr>
            <a:stCxn id="33" idx="0"/>
            <a:endCxn id="34" idx="3"/>
          </p:cNvCxnSpPr>
          <p:nvPr/>
        </p:nvCxnSpPr>
        <p:spPr>
          <a:xfrm flipV="1">
            <a:off x="2505341" y="5714052"/>
            <a:ext cx="681082" cy="30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6F7BE97-ED85-47D9-8B45-E7699E3B9124}"/>
              </a:ext>
            </a:extLst>
          </p:cNvPr>
          <p:cNvSpPr txBox="1"/>
          <p:nvPr/>
        </p:nvSpPr>
        <p:spPr>
          <a:xfrm>
            <a:off x="263341" y="84185"/>
            <a:ext cx="4777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Decoupling (Timely and Spatial)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797F8-12C5-4C8F-801F-706922E6D209}"/>
              </a:ext>
            </a:extLst>
          </p:cNvPr>
          <p:cNvGrpSpPr/>
          <p:nvPr/>
        </p:nvGrpSpPr>
        <p:grpSpPr>
          <a:xfrm>
            <a:off x="9261501" y="1397940"/>
            <a:ext cx="1857760" cy="646331"/>
            <a:chOff x="9261501" y="1397940"/>
            <a:chExt cx="1857760" cy="64633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1E19DBE-294E-4208-AC5A-9D7B7518545A}"/>
                </a:ext>
              </a:extLst>
            </p:cNvPr>
            <p:cNvSpPr txBox="1"/>
            <p:nvPr/>
          </p:nvSpPr>
          <p:spPr>
            <a:xfrm>
              <a:off x="9481532" y="1397940"/>
              <a:ext cx="1443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Life-Cycle</a:t>
              </a:r>
            </a:p>
            <a:p>
              <a:pPr algn="ctr"/>
              <a:r>
                <a:rPr lang="en-US" dirty="0"/>
                <a:t>Management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43AC0D4-BB5F-41C6-9FFA-401AD83D60B9}"/>
                </a:ext>
              </a:extLst>
            </p:cNvPr>
            <p:cNvSpPr/>
            <p:nvPr/>
          </p:nvSpPr>
          <p:spPr>
            <a:xfrm>
              <a:off x="9261501" y="1430723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CB9501E-FD31-4D48-A913-A970FA97C073}"/>
              </a:ext>
            </a:extLst>
          </p:cNvPr>
          <p:cNvGrpSpPr/>
          <p:nvPr/>
        </p:nvGrpSpPr>
        <p:grpSpPr>
          <a:xfrm>
            <a:off x="9261501" y="521337"/>
            <a:ext cx="2371314" cy="580767"/>
            <a:chOff x="9261501" y="521337"/>
            <a:chExt cx="2371314" cy="58076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48C9118-49EB-4C31-BA58-80C7387697B8}"/>
                </a:ext>
              </a:extLst>
            </p:cNvPr>
            <p:cNvSpPr/>
            <p:nvPr/>
          </p:nvSpPr>
          <p:spPr>
            <a:xfrm>
              <a:off x="9261501" y="521337"/>
              <a:ext cx="2371314" cy="58076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45A3BD6-714B-4D53-84B2-EF64CED7EB7E}"/>
                </a:ext>
              </a:extLst>
            </p:cNvPr>
            <p:cNvSpPr txBox="1"/>
            <p:nvPr/>
          </p:nvSpPr>
          <p:spPr>
            <a:xfrm>
              <a:off x="9852061" y="619487"/>
              <a:ext cx="1170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Landscape</a:t>
              </a: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A30F1A1-9598-481C-9D11-08BB945169F1}"/>
              </a:ext>
            </a:extLst>
          </p:cNvPr>
          <p:cNvCxnSpPr>
            <a:stCxn id="117" idx="0"/>
            <a:endCxn id="118" idx="2"/>
          </p:cNvCxnSpPr>
          <p:nvPr/>
        </p:nvCxnSpPr>
        <p:spPr>
          <a:xfrm flipV="1">
            <a:off x="10190381" y="1102104"/>
            <a:ext cx="256777" cy="32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2C79F4D-BA5F-4424-BBC7-B2C790F07206}"/>
              </a:ext>
            </a:extLst>
          </p:cNvPr>
          <p:cNvGrpSpPr/>
          <p:nvPr/>
        </p:nvGrpSpPr>
        <p:grpSpPr>
          <a:xfrm>
            <a:off x="9450403" y="5714052"/>
            <a:ext cx="1857760" cy="646331"/>
            <a:chOff x="9450403" y="5714052"/>
            <a:chExt cx="1857760" cy="64633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D148EF0-35DC-4371-B3A5-2DD3C3C14C0D}"/>
                </a:ext>
              </a:extLst>
            </p:cNvPr>
            <p:cNvSpPr txBox="1"/>
            <p:nvPr/>
          </p:nvSpPr>
          <p:spPr>
            <a:xfrm>
              <a:off x="9691348" y="5714052"/>
              <a:ext cx="1451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Additional</a:t>
              </a:r>
              <a:br>
                <a:rPr lang="en-US" dirty="0"/>
              </a:br>
              <a:r>
                <a:rPr lang="en-US" dirty="0"/>
                <a:t>Development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B4FD565-35C8-4365-B56C-D4C22779FF31}"/>
                </a:ext>
              </a:extLst>
            </p:cNvPr>
            <p:cNvSpPr/>
            <p:nvPr/>
          </p:nvSpPr>
          <p:spPr>
            <a:xfrm>
              <a:off x="9450403" y="5742534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91A160F-A826-4C62-AEBD-4E631893067D}"/>
              </a:ext>
            </a:extLst>
          </p:cNvPr>
          <p:cNvCxnSpPr>
            <a:cxnSpLocks/>
            <a:stCxn id="125" idx="0"/>
            <a:endCxn id="43" idx="4"/>
          </p:cNvCxnSpPr>
          <p:nvPr/>
        </p:nvCxnSpPr>
        <p:spPr>
          <a:xfrm flipV="1">
            <a:off x="10379283" y="4855815"/>
            <a:ext cx="267888" cy="88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9950446-3975-4E5F-BAB4-EC4E094A5C51}"/>
              </a:ext>
            </a:extLst>
          </p:cNvPr>
          <p:cNvSpPr txBox="1"/>
          <p:nvPr/>
        </p:nvSpPr>
        <p:spPr>
          <a:xfrm>
            <a:off x="973011" y="540143"/>
            <a:ext cx="16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dirty="0"/>
              <a:t>Environments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67C3C36-3112-4E37-A90A-B19D8C023EDB}"/>
              </a:ext>
            </a:extLst>
          </p:cNvPr>
          <p:cNvGrpSpPr/>
          <p:nvPr/>
        </p:nvGrpSpPr>
        <p:grpSpPr>
          <a:xfrm>
            <a:off x="6460201" y="3000619"/>
            <a:ext cx="1857760" cy="580767"/>
            <a:chOff x="6460201" y="3000619"/>
            <a:chExt cx="1857760" cy="580767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4717C92-A768-4763-9974-B12285E5FBE8}"/>
                </a:ext>
              </a:extLst>
            </p:cNvPr>
            <p:cNvSpPr/>
            <p:nvPr/>
          </p:nvSpPr>
          <p:spPr>
            <a:xfrm>
              <a:off x="6460201" y="3000619"/>
              <a:ext cx="1857760" cy="58076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EDC14CF-9D38-4EF8-8BF5-4FE29601DF8E}"/>
                </a:ext>
              </a:extLst>
            </p:cNvPr>
            <p:cNvSpPr txBox="1"/>
            <p:nvPr/>
          </p:nvSpPr>
          <p:spPr>
            <a:xfrm>
              <a:off x="6960118" y="3106336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Signing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D0A96BC-BC40-4532-9DC6-46C461E8F42A}"/>
              </a:ext>
            </a:extLst>
          </p:cNvPr>
          <p:cNvCxnSpPr>
            <a:cxnSpLocks/>
            <a:stCxn id="90" idx="0"/>
            <a:endCxn id="70" idx="4"/>
          </p:cNvCxnSpPr>
          <p:nvPr/>
        </p:nvCxnSpPr>
        <p:spPr>
          <a:xfrm flipV="1">
            <a:off x="4993143" y="1985577"/>
            <a:ext cx="1488992" cy="190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56FD5DB-D19F-4033-8213-1374980AFDE1}"/>
              </a:ext>
            </a:extLst>
          </p:cNvPr>
          <p:cNvSpPr/>
          <p:nvPr/>
        </p:nvSpPr>
        <p:spPr>
          <a:xfrm>
            <a:off x="4772569" y="3887010"/>
            <a:ext cx="441147" cy="3612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11A3DAD-E549-4309-982B-3A88344B43CD}"/>
              </a:ext>
            </a:extLst>
          </p:cNvPr>
          <p:cNvGrpSpPr/>
          <p:nvPr/>
        </p:nvGrpSpPr>
        <p:grpSpPr>
          <a:xfrm>
            <a:off x="3986897" y="2932526"/>
            <a:ext cx="1994263" cy="1994263"/>
            <a:chOff x="3986897" y="2932526"/>
            <a:chExt cx="1994263" cy="19942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C226E6-E217-4FB2-A23D-2662630DC236}"/>
                </a:ext>
              </a:extLst>
            </p:cNvPr>
            <p:cNvSpPr/>
            <p:nvPr/>
          </p:nvSpPr>
          <p:spPr>
            <a:xfrm>
              <a:off x="3986897" y="2932526"/>
              <a:ext cx="1994263" cy="19942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9E21AD-22CE-4928-9AD9-66B5824F2FA3}"/>
                </a:ext>
              </a:extLst>
            </p:cNvPr>
            <p:cNvSpPr/>
            <p:nvPr/>
          </p:nvSpPr>
          <p:spPr>
            <a:xfrm>
              <a:off x="4474576" y="3420205"/>
              <a:ext cx="1018904" cy="101890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2065DC3D-DA45-4207-B987-E51672745553}"/>
                </a:ext>
              </a:extLst>
            </p:cNvPr>
            <p:cNvSpPr/>
            <p:nvPr/>
          </p:nvSpPr>
          <p:spPr>
            <a:xfrm>
              <a:off x="4684674" y="3665849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1B689C41-7173-4F3B-8131-B75A61988166}"/>
                </a:ext>
              </a:extLst>
            </p:cNvPr>
            <p:cNvSpPr/>
            <p:nvPr/>
          </p:nvSpPr>
          <p:spPr>
            <a:xfrm>
              <a:off x="4872614" y="4035070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14B1D66A-5A79-4E4F-81E7-1296E059F61A}"/>
                </a:ext>
              </a:extLst>
            </p:cNvPr>
            <p:cNvSpPr/>
            <p:nvPr/>
          </p:nvSpPr>
          <p:spPr>
            <a:xfrm>
              <a:off x="5165277" y="3672014"/>
              <a:ext cx="222828" cy="263808"/>
            </a:xfrm>
            <a:prstGeom prst="foldedCorner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2CF189-54F6-4D47-8C68-D674E2B4832B}"/>
                </a:ext>
              </a:extLst>
            </p:cNvPr>
            <p:cNvSpPr/>
            <p:nvPr/>
          </p:nvSpPr>
          <p:spPr>
            <a:xfrm>
              <a:off x="4216801" y="3562629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DD52C6-1C6E-4C2D-89D8-58AD418C3C27}"/>
                </a:ext>
              </a:extLst>
            </p:cNvPr>
            <p:cNvSpPr/>
            <p:nvPr/>
          </p:nvSpPr>
          <p:spPr>
            <a:xfrm>
              <a:off x="4204368" y="402059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8E7CE8-2CA5-4298-88B4-33B44BB9DB3B}"/>
                </a:ext>
              </a:extLst>
            </p:cNvPr>
            <p:cNvSpPr/>
            <p:nvPr/>
          </p:nvSpPr>
          <p:spPr>
            <a:xfrm>
              <a:off x="4654026" y="4493537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AE0412-FEFF-47C8-A8CC-DD86867D8001}"/>
                </a:ext>
              </a:extLst>
            </p:cNvPr>
            <p:cNvSpPr/>
            <p:nvPr/>
          </p:nvSpPr>
          <p:spPr>
            <a:xfrm>
              <a:off x="5463242" y="4382503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880BF3-B6A4-4462-BEAA-611196A41677}"/>
                </a:ext>
              </a:extLst>
            </p:cNvPr>
            <p:cNvSpPr/>
            <p:nvPr/>
          </p:nvSpPr>
          <p:spPr>
            <a:xfrm>
              <a:off x="5550958" y="3562629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AC5851-2A65-4566-8DF9-D7DFCE605768}"/>
                </a:ext>
              </a:extLst>
            </p:cNvPr>
            <p:cNvSpPr/>
            <p:nvPr/>
          </p:nvSpPr>
          <p:spPr>
            <a:xfrm>
              <a:off x="4796088" y="3087101"/>
              <a:ext cx="200297" cy="20029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C4B84D17-C6E2-4C14-AABC-FDA0B5812150}"/>
                </a:ext>
              </a:extLst>
            </p:cNvPr>
            <p:cNvCxnSpPr>
              <a:cxnSpLocks/>
              <a:stCxn id="6" idx="0"/>
              <a:endCxn id="9" idx="7"/>
            </p:cNvCxnSpPr>
            <p:nvPr/>
          </p:nvCxnSpPr>
          <p:spPr>
            <a:xfrm rot="16200000" flipV="1">
              <a:off x="4554984" y="3424744"/>
              <a:ext cx="73887" cy="408323"/>
            </a:xfrm>
            <a:prstGeom prst="curvedConnector3">
              <a:avLst>
                <a:gd name="adj1" fmla="val 4490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626E9981-67B0-4C9F-9800-CC6ACC58AF1E}"/>
                </a:ext>
              </a:extLst>
            </p:cNvPr>
            <p:cNvCxnSpPr>
              <a:cxnSpLocks/>
              <a:stCxn id="6" idx="2"/>
              <a:endCxn id="10" idx="6"/>
            </p:cNvCxnSpPr>
            <p:nvPr/>
          </p:nvCxnSpPr>
          <p:spPr>
            <a:xfrm rot="5400000">
              <a:off x="4504836" y="3829487"/>
              <a:ext cx="191083" cy="39142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A4CAB68D-25BD-4A16-8AFF-FA1DC43E4BCE}"/>
                </a:ext>
              </a:extLst>
            </p:cNvPr>
            <p:cNvCxnSpPr>
              <a:cxnSpLocks/>
              <a:stCxn id="7" idx="2"/>
              <a:endCxn id="11" idx="6"/>
            </p:cNvCxnSpPr>
            <p:nvPr/>
          </p:nvCxnSpPr>
          <p:spPr>
            <a:xfrm rot="5400000">
              <a:off x="4771772" y="4381430"/>
              <a:ext cx="294808" cy="1297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89F705DB-99E5-410B-B212-2BAA7E4F298E}"/>
                </a:ext>
              </a:extLst>
            </p:cNvPr>
            <p:cNvCxnSpPr>
              <a:cxnSpLocks/>
              <a:stCxn id="6" idx="0"/>
              <a:endCxn id="14" idx="4"/>
            </p:cNvCxnSpPr>
            <p:nvPr/>
          </p:nvCxnSpPr>
          <p:spPr>
            <a:xfrm rot="5400000" flipH="1" flipV="1">
              <a:off x="4656937" y="3426550"/>
              <a:ext cx="378451" cy="1001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A9AA0231-F24A-4758-BFE2-E136A29BDACC}"/>
                </a:ext>
              </a:extLst>
            </p:cNvPr>
            <p:cNvCxnSpPr>
              <a:stCxn id="8" idx="1"/>
              <a:endCxn id="6" idx="3"/>
            </p:cNvCxnSpPr>
            <p:nvPr/>
          </p:nvCxnSpPr>
          <p:spPr>
            <a:xfrm rot="10800000">
              <a:off x="4907503" y="3797754"/>
              <a:ext cx="257775" cy="61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DA630E6F-118B-412D-AF4A-F668B488D632}"/>
                </a:ext>
              </a:extLst>
            </p:cNvPr>
            <p:cNvCxnSpPr>
              <a:stCxn id="8" idx="1"/>
              <a:endCxn id="7" idx="0"/>
            </p:cNvCxnSpPr>
            <p:nvPr/>
          </p:nvCxnSpPr>
          <p:spPr>
            <a:xfrm rot="10800000" flipV="1">
              <a:off x="4984029" y="3803918"/>
              <a:ext cx="181249" cy="23115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98C0E4F3-8639-4BCF-8A71-972F76F016D1}"/>
                </a:ext>
              </a:extLst>
            </p:cNvPr>
            <p:cNvCxnSpPr>
              <a:cxnSpLocks/>
              <a:stCxn id="8" idx="2"/>
              <a:endCxn id="12" idx="2"/>
            </p:cNvCxnSpPr>
            <p:nvPr/>
          </p:nvCxnSpPr>
          <p:spPr>
            <a:xfrm rot="16200000" flipH="1">
              <a:off x="5096551" y="4115961"/>
              <a:ext cx="546830" cy="1865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587A43E-6ABD-4086-A1F3-24F6A600ED9B}"/>
                </a:ext>
              </a:extLst>
            </p:cNvPr>
            <p:cNvCxnSpPr>
              <a:stCxn id="8" idx="0"/>
              <a:endCxn id="13" idx="1"/>
            </p:cNvCxnSpPr>
            <p:nvPr/>
          </p:nvCxnSpPr>
          <p:spPr>
            <a:xfrm rot="5400000" flipH="1" flipV="1">
              <a:off x="5388465" y="3480188"/>
              <a:ext cx="80052" cy="303600"/>
            </a:xfrm>
            <a:prstGeom prst="curvedConnector3">
              <a:avLst>
                <a:gd name="adj1" fmla="val 2699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1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05" grpId="0" animBg="1"/>
      <p:bldP spid="66" grpId="0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F9C80-55BB-4233-A81E-3670637504E2}"/>
              </a:ext>
            </a:extLst>
          </p:cNvPr>
          <p:cNvSpPr txBox="1"/>
          <p:nvPr/>
        </p:nvSpPr>
        <p:spPr>
          <a:xfrm>
            <a:off x="387450" y="1072226"/>
            <a:ext cx="114171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component</a:t>
            </a:r>
            <a:r>
              <a:rPr lang="en-US" dirty="0"/>
              <a:t> is a dedicated entity with a </a:t>
            </a:r>
            <a:r>
              <a:rPr lang="en-US" i="1" dirty="0">
                <a:solidFill>
                  <a:srgbClr val="FF0000"/>
                </a:solidFill>
              </a:rPr>
              <a:t>globally unique identity </a:t>
            </a:r>
            <a:r>
              <a:rPr lang="en-US" dirty="0"/>
              <a:t>representing a versioned set of artefacts</a:t>
            </a:r>
            <a:br>
              <a:rPr lang="en-US" dirty="0"/>
            </a:br>
            <a:r>
              <a:rPr lang="en-US" dirty="0"/>
              <a:t>with a dedicated meaning. Every version (artefact set) of a component is described by a </a:t>
            </a:r>
            <a:r>
              <a:rPr lang="en-US" i="1" dirty="0"/>
              <a:t>component descriptor</a:t>
            </a:r>
            <a:endParaRPr lang="en-US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component descriptor </a:t>
            </a:r>
            <a:r>
              <a:rPr lang="en-US" dirty="0"/>
              <a:t>has a </a:t>
            </a:r>
            <a:r>
              <a:rPr lang="en-US" i="1" dirty="0">
                <a:solidFill>
                  <a:srgbClr val="FF0000"/>
                </a:solidFill>
              </a:rPr>
              <a:t>location-agnostic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globally unique identity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dirty="0"/>
              <a:t>comprising of the </a:t>
            </a:r>
            <a:r>
              <a:rPr lang="en-US" i="1" dirty="0">
                <a:solidFill>
                  <a:srgbClr val="FF0000"/>
                </a:solidFill>
              </a:rPr>
              <a:t>component identity </a:t>
            </a:r>
            <a:r>
              <a:rPr lang="en-US" dirty="0"/>
              <a:t>and a </a:t>
            </a:r>
            <a:r>
              <a:rPr lang="en-US" i="1" dirty="0">
                <a:solidFill>
                  <a:srgbClr val="FF0000"/>
                </a:solidFill>
              </a:rPr>
              <a:t>version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dirty="0"/>
              <a:t>It describes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set of uniquely identified resources/</a:t>
            </a:r>
            <a:r>
              <a:rPr lang="en-US" dirty="0"/>
              <a:t>artefacts  (nothing else, no dependencies among artefacts or components)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the way </a:t>
            </a:r>
            <a:r>
              <a:rPr lang="en-US" dirty="0">
                <a:solidFill>
                  <a:srgbClr val="FF0000"/>
                </a:solidFill>
              </a:rPr>
              <a:t>how they can be accessed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arbitrary attributes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dirty="0"/>
              <a:t>It lives in arbitrary storage contexts (OCI Repo, Archive (CTF)) and is addressed in combination with the storage location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2FC3E7-355C-4D1A-B4E9-20C16DD48C4E}"/>
              </a:ext>
            </a:extLst>
          </p:cNvPr>
          <p:cNvSpPr txBox="1"/>
          <p:nvPr/>
        </p:nvSpPr>
        <p:spPr>
          <a:xfrm>
            <a:off x="2007637" y="98250"/>
            <a:ext cx="817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Components and Component Versions</a:t>
            </a:r>
          </a:p>
        </p:txBody>
      </p:sp>
    </p:spTree>
    <p:extLst>
      <p:ext uri="{BB962C8B-B14F-4D97-AF65-F5344CB8AC3E}">
        <p14:creationId xmlns:p14="http://schemas.microsoft.com/office/powerpoint/2010/main" val="24015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EA09C6-304F-4B18-BBEC-426176FEB9F9}"/>
              </a:ext>
            </a:extLst>
          </p:cNvPr>
          <p:cNvSpPr/>
          <p:nvPr/>
        </p:nvSpPr>
        <p:spPr>
          <a:xfrm>
            <a:off x="1858794" y="3301939"/>
            <a:ext cx="9782267" cy="521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9F5FE1DA-CD28-4B1B-B7CF-0F4DB8B97570}"/>
              </a:ext>
            </a:extLst>
          </p:cNvPr>
          <p:cNvSpPr/>
          <p:nvPr/>
        </p:nvSpPr>
        <p:spPr>
          <a:xfrm>
            <a:off x="1162126" y="4389286"/>
            <a:ext cx="1934678" cy="181917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48E0A-7A8F-4DE6-B8F4-51E589A8BA7A}"/>
              </a:ext>
            </a:extLst>
          </p:cNvPr>
          <p:cNvSpPr txBox="1"/>
          <p:nvPr/>
        </p:nvSpPr>
        <p:spPr>
          <a:xfrm>
            <a:off x="5898006" y="4188441"/>
            <a:ext cx="23208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Component Descriptor</a:t>
            </a:r>
          </a:p>
          <a:p>
            <a:pPr algn="ctr"/>
            <a:r>
              <a:rPr lang="en-US" dirty="0"/>
              <a:t>Access Method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RepoType</a:t>
            </a:r>
            <a:r>
              <a:rPr lang="en-US" sz="1400" dirty="0"/>
              <a:t> Implementation)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9C766-F844-4A9D-91DC-6696780F69C8}"/>
              </a:ext>
            </a:extLst>
          </p:cNvPr>
          <p:cNvSpPr txBox="1"/>
          <p:nvPr/>
        </p:nvSpPr>
        <p:spPr>
          <a:xfrm>
            <a:off x="1314596" y="4803989"/>
            <a:ext cx="1629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Local address</a:t>
            </a:r>
          </a:p>
          <a:p>
            <a:pPr algn="ctr"/>
            <a:r>
              <a:rPr lang="en-US" sz="1400" dirty="0"/>
              <a:t>derived from</a:t>
            </a:r>
          </a:p>
          <a:p>
            <a:pPr algn="ctr"/>
            <a:r>
              <a:rPr lang="en-US" sz="1400" dirty="0"/>
              <a:t>Component Version</a:t>
            </a:r>
          </a:p>
          <a:p>
            <a:pPr algn="ctr"/>
            <a:r>
              <a:rPr lang="en-US" sz="1400" dirty="0"/>
              <a:t>Identity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77A2D1-8261-4E96-A425-B05EF6F55C3C}"/>
              </a:ext>
            </a:extLst>
          </p:cNvPr>
          <p:cNvSpPr/>
          <p:nvPr/>
        </p:nvSpPr>
        <p:spPr>
          <a:xfrm>
            <a:off x="2055907" y="3333875"/>
            <a:ext cx="3513133" cy="4489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8B54A-6F76-4CF6-96C2-12DF1C9C7966}"/>
              </a:ext>
            </a:extLst>
          </p:cNvPr>
          <p:cNvSpPr/>
          <p:nvPr/>
        </p:nvSpPr>
        <p:spPr>
          <a:xfrm>
            <a:off x="2261775" y="3376216"/>
            <a:ext cx="1826664" cy="377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70E8F-81F9-405A-9E1F-1EDDD688155F}"/>
              </a:ext>
            </a:extLst>
          </p:cNvPr>
          <p:cNvSpPr txBox="1"/>
          <p:nvPr/>
        </p:nvSpPr>
        <p:spPr>
          <a:xfrm>
            <a:off x="1330880" y="4395234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8C6A-3647-488E-B8A7-5F0EF400A8BD}"/>
              </a:ext>
            </a:extLst>
          </p:cNvPr>
          <p:cNvSpPr txBox="1"/>
          <p:nvPr/>
        </p:nvSpPr>
        <p:spPr>
          <a:xfrm>
            <a:off x="2272305" y="3375649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B8970-1C4F-40A3-98DC-636852E9E353}"/>
              </a:ext>
            </a:extLst>
          </p:cNvPr>
          <p:cNvCxnSpPr>
            <a:cxnSpLocks/>
            <a:stCxn id="34" idx="2"/>
            <a:endCxn id="3" idx="1"/>
          </p:cNvCxnSpPr>
          <p:nvPr/>
        </p:nvCxnSpPr>
        <p:spPr>
          <a:xfrm>
            <a:off x="3812474" y="3782829"/>
            <a:ext cx="2085532" cy="83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94D82D-A3F1-4854-9A4A-217FCD09D470}"/>
              </a:ext>
            </a:extLst>
          </p:cNvPr>
          <p:cNvCxnSpPr>
            <a:cxnSpLocks/>
            <a:stCxn id="17" idx="0"/>
            <a:endCxn id="3" idx="1"/>
          </p:cNvCxnSpPr>
          <p:nvPr/>
        </p:nvCxnSpPr>
        <p:spPr>
          <a:xfrm flipV="1">
            <a:off x="3466477" y="4619328"/>
            <a:ext cx="2431529" cy="60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1C3B15-150D-4BB4-93DB-5F8FA01542C2}"/>
              </a:ext>
            </a:extLst>
          </p:cNvPr>
          <p:cNvSpPr txBox="1"/>
          <p:nvPr/>
        </p:nvSpPr>
        <p:spPr>
          <a:xfrm>
            <a:off x="9076903" y="3375649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Local Resource Identity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76A9ED-CBBC-464B-B29A-197ED158F977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8218898" y="4619328"/>
            <a:ext cx="681209" cy="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E4BDB3-30F0-4A6F-943F-B4E69F8D970B}"/>
              </a:ext>
            </a:extLst>
          </p:cNvPr>
          <p:cNvSpPr txBox="1"/>
          <p:nvPr/>
        </p:nvSpPr>
        <p:spPr>
          <a:xfrm>
            <a:off x="8900107" y="4084947"/>
            <a:ext cx="1900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Access Method</a:t>
            </a:r>
          </a:p>
          <a:p>
            <a:pPr algn="ctr"/>
            <a:r>
              <a:rPr lang="en-US" sz="1400" dirty="0"/>
              <a:t>(described in</a:t>
            </a:r>
          </a:p>
          <a:p>
            <a:pPr algn="ctr"/>
            <a:r>
              <a:rPr lang="en-US" sz="1400" dirty="0"/>
              <a:t>Component Descriptor)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9951A-CEBC-42A4-9218-B9337332CE4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730872" y="3744981"/>
            <a:ext cx="119495" cy="33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007442-1609-4AFC-9761-1AEB87CB3EA2}"/>
              </a:ext>
            </a:extLst>
          </p:cNvPr>
          <p:cNvSpPr txBox="1"/>
          <p:nvPr/>
        </p:nvSpPr>
        <p:spPr>
          <a:xfrm rot="5400000">
            <a:off x="2433213" y="5041815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Address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A86C7C-375A-43E0-9F7C-2B8EF226E062}"/>
              </a:ext>
            </a:extLst>
          </p:cNvPr>
          <p:cNvGrpSpPr/>
          <p:nvPr/>
        </p:nvGrpSpPr>
        <p:grpSpPr>
          <a:xfrm>
            <a:off x="2009968" y="5779419"/>
            <a:ext cx="238991" cy="374072"/>
            <a:chOff x="2391931" y="5770662"/>
            <a:chExt cx="238991" cy="374072"/>
          </a:xfrm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8F70710-8F18-4C83-9A0C-93869AA18C56}"/>
                </a:ext>
              </a:extLst>
            </p:cNvPr>
            <p:cNvSpPr/>
            <p:nvPr/>
          </p:nvSpPr>
          <p:spPr>
            <a:xfrm>
              <a:off x="2391931" y="5770662"/>
              <a:ext cx="238991" cy="374072"/>
            </a:xfrm>
            <a:prstGeom prst="foldedCorne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A2B63E-21F9-4B3E-8946-125AE7E993A3}"/>
                </a:ext>
              </a:extLst>
            </p:cNvPr>
            <p:cNvSpPr/>
            <p:nvPr/>
          </p:nvSpPr>
          <p:spPr>
            <a:xfrm>
              <a:off x="2462005" y="5847356"/>
              <a:ext cx="91263" cy="18466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6050170-B101-4C01-8B1B-8A15F2DD9680}"/>
              </a:ext>
            </a:extLst>
          </p:cNvPr>
          <p:cNvSpPr txBox="1"/>
          <p:nvPr/>
        </p:nvSpPr>
        <p:spPr>
          <a:xfrm>
            <a:off x="5775204" y="902491"/>
            <a:ext cx="18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Identity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E6FEC9-E06A-4DC1-A56A-E9299A35216B}"/>
              </a:ext>
            </a:extLst>
          </p:cNvPr>
          <p:cNvGrpSpPr/>
          <p:nvPr/>
        </p:nvGrpSpPr>
        <p:grpSpPr>
          <a:xfrm>
            <a:off x="5960565" y="5050215"/>
            <a:ext cx="2320892" cy="1177843"/>
            <a:chOff x="5960565" y="5050215"/>
            <a:chExt cx="2320892" cy="1177843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A6DD88B0-A41C-4837-90DC-9816C987CA19}"/>
                </a:ext>
              </a:extLst>
            </p:cNvPr>
            <p:cNvSpPr/>
            <p:nvPr/>
          </p:nvSpPr>
          <p:spPr>
            <a:xfrm>
              <a:off x="6938083" y="5331969"/>
              <a:ext cx="238991" cy="374072"/>
            </a:xfrm>
            <a:prstGeom prst="foldedCorne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5220AA-C25C-4C66-AE70-A7D66ECAA982}"/>
                </a:ext>
              </a:extLst>
            </p:cNvPr>
            <p:cNvCxnSpPr>
              <a:cxnSpLocks/>
              <a:stCxn id="3" idx="2"/>
              <a:endCxn id="14" idx="0"/>
            </p:cNvCxnSpPr>
            <p:nvPr/>
          </p:nvCxnSpPr>
          <p:spPr>
            <a:xfrm flipH="1">
              <a:off x="7057579" y="5050215"/>
              <a:ext cx="873" cy="28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555491-9566-40BB-9BDB-0DFC2111C93F}"/>
                </a:ext>
              </a:extLst>
            </p:cNvPr>
            <p:cNvSpPr/>
            <p:nvPr/>
          </p:nvSpPr>
          <p:spPr>
            <a:xfrm>
              <a:off x="6790853" y="5247067"/>
              <a:ext cx="533449" cy="54387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F60D81-6732-4CE8-B7E7-DCB72EDB33DD}"/>
                </a:ext>
              </a:extLst>
            </p:cNvPr>
            <p:cNvSpPr txBox="1"/>
            <p:nvPr/>
          </p:nvSpPr>
          <p:spPr>
            <a:xfrm>
              <a:off x="5960565" y="5858726"/>
              <a:ext cx="2320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 Descriptor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915B1A-CA80-4B51-A76C-70A161A03970}"/>
              </a:ext>
            </a:extLst>
          </p:cNvPr>
          <p:cNvGrpSpPr/>
          <p:nvPr/>
        </p:nvGrpSpPr>
        <p:grpSpPr>
          <a:xfrm>
            <a:off x="8484127" y="5162165"/>
            <a:ext cx="3421514" cy="1065893"/>
            <a:chOff x="8484127" y="5162165"/>
            <a:chExt cx="3421514" cy="106589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BE3616-AEED-4A39-B5A4-52B058F5FE9E}"/>
                </a:ext>
              </a:extLst>
            </p:cNvPr>
            <p:cNvSpPr/>
            <p:nvPr/>
          </p:nvSpPr>
          <p:spPr>
            <a:xfrm>
              <a:off x="9730872" y="5397088"/>
              <a:ext cx="238991" cy="30895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499F299-2133-4E62-9CA6-D39C66C51C5D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9850367" y="5162165"/>
              <a:ext cx="1" cy="23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0863B1-E295-4A05-9510-A2F69B56848D}"/>
                </a:ext>
              </a:extLst>
            </p:cNvPr>
            <p:cNvSpPr/>
            <p:nvPr/>
          </p:nvSpPr>
          <p:spPr>
            <a:xfrm>
              <a:off x="9586940" y="5291930"/>
              <a:ext cx="533449" cy="54387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7BE69B-AE26-44A6-BD34-FFEE66E10D77}"/>
                </a:ext>
              </a:extLst>
            </p:cNvPr>
            <p:cNvSpPr txBox="1"/>
            <p:nvPr/>
          </p:nvSpPr>
          <p:spPr>
            <a:xfrm>
              <a:off x="8484127" y="5858726"/>
              <a:ext cx="342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Concrete technical Artefact (BLOB)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4AC66E-4155-4683-A048-64341CA78AA1}"/>
              </a:ext>
            </a:extLst>
          </p:cNvPr>
          <p:cNvSpPr txBox="1"/>
          <p:nvPr/>
        </p:nvSpPr>
        <p:spPr>
          <a:xfrm>
            <a:off x="1858794" y="2544402"/>
            <a:ext cx="213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Identity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DE402-EA22-4EB1-B118-BAE38539EA07}"/>
              </a:ext>
            </a:extLst>
          </p:cNvPr>
          <p:cNvSpPr txBox="1"/>
          <p:nvPr/>
        </p:nvSpPr>
        <p:spPr>
          <a:xfrm>
            <a:off x="2702004" y="1563482"/>
            <a:ext cx="204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Version</a:t>
            </a:r>
          </a:p>
          <a:p>
            <a:pPr algn="ctr"/>
            <a:r>
              <a:rPr lang="en-US" dirty="0"/>
              <a:t>Identity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A028F1-C368-4AA4-A92C-CA0587CBF8EE}"/>
              </a:ext>
            </a:extLst>
          </p:cNvPr>
          <p:cNvSpPr txBox="1"/>
          <p:nvPr/>
        </p:nvSpPr>
        <p:spPr>
          <a:xfrm>
            <a:off x="4449189" y="3375649"/>
            <a:ext cx="111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Version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E6B9E7C-7688-488A-BBC9-B2713118E030}"/>
              </a:ext>
            </a:extLst>
          </p:cNvPr>
          <p:cNvSpPr/>
          <p:nvPr/>
        </p:nvSpPr>
        <p:spPr>
          <a:xfrm rot="5400000">
            <a:off x="2807603" y="1982105"/>
            <a:ext cx="342555" cy="2219115"/>
          </a:xfrm>
          <a:prstGeom prst="leftBrace">
            <a:avLst>
              <a:gd name="adj1" fmla="val 623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2069EBD-A074-4406-A7D5-B6F39D863D84}"/>
              </a:ext>
            </a:extLst>
          </p:cNvPr>
          <p:cNvSpPr/>
          <p:nvPr/>
        </p:nvSpPr>
        <p:spPr>
          <a:xfrm rot="5400000">
            <a:off x="3542639" y="547747"/>
            <a:ext cx="342555" cy="3710243"/>
          </a:xfrm>
          <a:prstGeom prst="leftBrace">
            <a:avLst>
              <a:gd name="adj1" fmla="val 623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19D4A28-F08D-487E-B866-450CB6E8BA9B}"/>
              </a:ext>
            </a:extLst>
          </p:cNvPr>
          <p:cNvSpPr/>
          <p:nvPr/>
        </p:nvSpPr>
        <p:spPr>
          <a:xfrm rot="5400000">
            <a:off x="6546685" y="-3393754"/>
            <a:ext cx="342555" cy="9718337"/>
          </a:xfrm>
          <a:prstGeom prst="leftBrace">
            <a:avLst>
              <a:gd name="adj1" fmla="val 623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71E717-A4A0-497B-A56E-12CE2832460C}"/>
              </a:ext>
            </a:extLst>
          </p:cNvPr>
          <p:cNvSpPr txBox="1"/>
          <p:nvPr/>
        </p:nvSpPr>
        <p:spPr>
          <a:xfrm>
            <a:off x="4352527" y="2820158"/>
            <a:ext cx="1313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 to</a:t>
            </a:r>
          </a:p>
          <a:p>
            <a:pPr algn="ctr"/>
            <a:r>
              <a:rPr lang="en-US" sz="1100" dirty="0"/>
              <a:t>component identity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2E90B9-6E5C-40F9-984A-B35BB0F4A249}"/>
              </a:ext>
            </a:extLst>
          </p:cNvPr>
          <p:cNvSpPr txBox="1"/>
          <p:nvPr/>
        </p:nvSpPr>
        <p:spPr>
          <a:xfrm>
            <a:off x="9459861" y="2814997"/>
            <a:ext cx="1763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 to</a:t>
            </a:r>
          </a:p>
          <a:p>
            <a:pPr algn="ctr"/>
            <a:r>
              <a:rPr lang="en-US" sz="1100" dirty="0"/>
              <a:t>component version identity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333294-2A98-45A0-8B3D-AA31F6870BAB}"/>
              </a:ext>
            </a:extLst>
          </p:cNvPr>
          <p:cNvSpPr txBox="1"/>
          <p:nvPr/>
        </p:nvSpPr>
        <p:spPr>
          <a:xfrm>
            <a:off x="352471" y="162947"/>
            <a:ext cx="639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Context, Identities and Access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C029C0-273E-452F-81F2-FDB952C960DC}"/>
              </a:ext>
            </a:extLst>
          </p:cNvPr>
          <p:cNvSpPr txBox="1"/>
          <p:nvPr/>
        </p:nvSpPr>
        <p:spPr>
          <a:xfrm>
            <a:off x="241090" y="3366170"/>
            <a:ext cx="1417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 defTabSz="179388">
              <a:buFont typeface="Arial" panose="020B0604020202020204" pitchFamily="34" charset="0"/>
              <a:buChar char="•"/>
            </a:pPr>
            <a:r>
              <a:rPr lang="en-US" sz="1400" dirty="0"/>
              <a:t>Globally unique</a:t>
            </a:r>
          </a:p>
          <a:p>
            <a:pPr marL="85725" indent="-85725" defTabSz="179388">
              <a:buFont typeface="Arial" panose="020B0604020202020204" pitchFamily="34" charset="0"/>
              <a:buChar char="•"/>
            </a:pPr>
            <a:r>
              <a:rPr lang="en-US" sz="1400" dirty="0" err="1"/>
              <a:t>Namespaced</a:t>
            </a:r>
            <a:endParaRPr lang="en-US" sz="1400" dirty="0"/>
          </a:p>
          <a:p>
            <a:pPr marL="85725" indent="-85725" defTabSz="179388">
              <a:buFont typeface="Arial" panose="020B0604020202020204" pitchFamily="34" charset="0"/>
              <a:buChar char="•"/>
            </a:pPr>
            <a:r>
              <a:rPr lang="en-US" sz="1400" dirty="0"/>
              <a:t>With leading</a:t>
            </a:r>
            <a:br>
              <a:rPr lang="en-US" sz="1400" dirty="0"/>
            </a:br>
            <a:r>
              <a:rPr lang="en-US" sz="1400" dirty="0"/>
              <a:t>DNS Part</a:t>
            </a:r>
          </a:p>
        </p:txBody>
      </p:sp>
      <p:sp>
        <p:nvSpPr>
          <p:cNvPr id="48" name="Thought Bubble: Cloud 47">
            <a:extLst>
              <a:ext uri="{FF2B5EF4-FFF2-40B4-BE49-F238E27FC236}">
                <a16:creationId xmlns:a16="http://schemas.microsoft.com/office/drawing/2014/main" id="{50EE5255-0558-4488-8638-ACE62E0D8274}"/>
              </a:ext>
            </a:extLst>
          </p:cNvPr>
          <p:cNvSpPr/>
          <p:nvPr/>
        </p:nvSpPr>
        <p:spPr>
          <a:xfrm>
            <a:off x="-8305" y="3240055"/>
            <a:ext cx="1703462" cy="1245448"/>
          </a:xfrm>
          <a:prstGeom prst="cloudCallout">
            <a:avLst>
              <a:gd name="adj1" fmla="val 75161"/>
              <a:gd name="adj2" fmla="val -1710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3" grpId="0"/>
      <p:bldP spid="4" grpId="0"/>
      <p:bldP spid="34" grpId="0" animBg="1"/>
      <p:bldP spid="35" grpId="0" animBg="1"/>
      <p:bldP spid="5" grpId="0"/>
      <p:bldP spid="6" grpId="0"/>
      <p:bldP spid="9" grpId="0"/>
      <p:bldP spid="11" grpId="0"/>
      <p:bldP spid="17" grpId="0"/>
      <p:bldP spid="24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6" grpId="0"/>
      <p:bldP spid="37" grpId="0"/>
      <p:bldP spid="43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005B5363-E1AC-4CD7-9490-4F3844EE2A9F}"/>
              </a:ext>
            </a:extLst>
          </p:cNvPr>
          <p:cNvSpPr/>
          <p:nvPr/>
        </p:nvSpPr>
        <p:spPr>
          <a:xfrm>
            <a:off x="398726" y="3734555"/>
            <a:ext cx="2604346" cy="2448863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1A3B7-6A47-413C-AC03-578624F86184}"/>
              </a:ext>
            </a:extLst>
          </p:cNvPr>
          <p:cNvSpPr txBox="1"/>
          <p:nvPr/>
        </p:nvSpPr>
        <p:spPr>
          <a:xfrm>
            <a:off x="593331" y="4535531"/>
            <a:ext cx="1756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Local address derived</a:t>
            </a:r>
          </a:p>
          <a:p>
            <a:pPr algn="ctr"/>
            <a:r>
              <a:rPr lang="en-US" sz="1400" dirty="0"/>
              <a:t>from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6C390-A2AB-4C1C-9109-A50162E1EB2E}"/>
              </a:ext>
            </a:extLst>
          </p:cNvPr>
          <p:cNvSpPr txBox="1"/>
          <p:nvPr/>
        </p:nvSpPr>
        <p:spPr>
          <a:xfrm>
            <a:off x="862496" y="3842064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C42D7-A16B-4CE8-BCA6-67D7BC1FF12F}"/>
              </a:ext>
            </a:extLst>
          </p:cNvPr>
          <p:cNvSpPr txBox="1"/>
          <p:nvPr/>
        </p:nvSpPr>
        <p:spPr>
          <a:xfrm rot="5400000">
            <a:off x="-663932" y="4774320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49690-C7D6-47B1-A0CE-8E574A01A550}"/>
              </a:ext>
            </a:extLst>
          </p:cNvPr>
          <p:cNvSpPr txBox="1"/>
          <p:nvPr/>
        </p:nvSpPr>
        <p:spPr>
          <a:xfrm>
            <a:off x="3559542" y="1220348"/>
            <a:ext cx="383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Identity: Component Identity +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06BE-820D-4745-AF4E-FA73A5BB5EC1}"/>
              </a:ext>
            </a:extLst>
          </p:cNvPr>
          <p:cNvSpPr txBox="1"/>
          <p:nvPr/>
        </p:nvSpPr>
        <p:spPr>
          <a:xfrm>
            <a:off x="309457" y="1717518"/>
            <a:ext cx="236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Typically derived from</a:t>
            </a:r>
          </a:p>
          <a:p>
            <a:pPr algn="ctr"/>
            <a:r>
              <a:rPr lang="en-US" i="1" dirty="0"/>
              <a:t>original source location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6965D54-02D4-4ED1-963D-0C92A370E3EB}"/>
              </a:ext>
            </a:extLst>
          </p:cNvPr>
          <p:cNvCxnSpPr>
            <a:stCxn id="16" idx="0"/>
            <a:endCxn id="14" idx="0"/>
          </p:cNvCxnSpPr>
          <p:nvPr/>
        </p:nvCxnSpPr>
        <p:spPr>
          <a:xfrm rot="5400000" flipH="1" flipV="1">
            <a:off x="3234800" y="-522492"/>
            <a:ext cx="497170" cy="3982850"/>
          </a:xfrm>
          <a:prstGeom prst="curvedConnector3">
            <a:avLst>
              <a:gd name="adj1" fmla="val 145980"/>
            </a:avLst>
          </a:prstGeom>
          <a:ln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D87CB4-D103-4EC3-9194-01178B87D526}"/>
              </a:ext>
            </a:extLst>
          </p:cNvPr>
          <p:cNvGrpSpPr/>
          <p:nvPr/>
        </p:nvGrpSpPr>
        <p:grpSpPr>
          <a:xfrm>
            <a:off x="2660085" y="1639745"/>
            <a:ext cx="3923118" cy="3583048"/>
            <a:chOff x="3182877" y="1874517"/>
            <a:chExt cx="3923118" cy="3583048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0838ECBC-E05C-4570-91AC-A6591A585BDB}"/>
                </a:ext>
              </a:extLst>
            </p:cNvPr>
            <p:cNvSpPr/>
            <p:nvPr/>
          </p:nvSpPr>
          <p:spPr>
            <a:xfrm>
              <a:off x="4652299" y="1874517"/>
              <a:ext cx="2453696" cy="3200084"/>
            </a:xfrm>
            <a:prstGeom prst="foldedCorne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748227-55A6-47F6-905D-A4F5707F875A}"/>
                </a:ext>
              </a:extLst>
            </p:cNvPr>
            <p:cNvCxnSpPr/>
            <p:nvPr/>
          </p:nvCxnSpPr>
          <p:spPr>
            <a:xfrm flipH="1">
              <a:off x="3182877" y="1874517"/>
              <a:ext cx="1459857" cy="324297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7683E5-02AC-465C-8F9B-6BFBDFD0B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648" y="5064737"/>
              <a:ext cx="1469381" cy="39282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69FFC8C-4487-41A7-A635-00D278CE05AF}"/>
              </a:ext>
            </a:extLst>
          </p:cNvPr>
          <p:cNvGrpSpPr/>
          <p:nvPr/>
        </p:nvGrpSpPr>
        <p:grpSpPr>
          <a:xfrm>
            <a:off x="5894510" y="2249888"/>
            <a:ext cx="4208549" cy="2473781"/>
            <a:chOff x="6417302" y="2484660"/>
            <a:chExt cx="4208549" cy="247378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D7F68A-95D8-4457-8F6A-F0AB6FAE2C57}"/>
                </a:ext>
              </a:extLst>
            </p:cNvPr>
            <p:cNvSpPr/>
            <p:nvPr/>
          </p:nvSpPr>
          <p:spPr>
            <a:xfrm>
              <a:off x="8725060" y="2487233"/>
              <a:ext cx="1900791" cy="24572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004603-878E-4AC3-9253-12CFB2A36EA0}"/>
                </a:ext>
              </a:extLst>
            </p:cNvPr>
            <p:cNvSpPr txBox="1"/>
            <p:nvPr/>
          </p:nvSpPr>
          <p:spPr>
            <a:xfrm>
              <a:off x="8725060" y="2708689"/>
              <a:ext cx="1708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Identity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D0D33C-E73D-4A2E-94AE-50FF063C6C32}"/>
                </a:ext>
              </a:extLst>
            </p:cNvPr>
            <p:cNvSpPr txBox="1"/>
            <p:nvPr/>
          </p:nvSpPr>
          <p:spPr>
            <a:xfrm>
              <a:off x="8725060" y="4361349"/>
              <a:ext cx="1118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Attributes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A3AFA3-97DA-4EC3-8888-9F85A23E481C}"/>
                </a:ext>
              </a:extLst>
            </p:cNvPr>
            <p:cNvSpPr txBox="1"/>
            <p:nvPr/>
          </p:nvSpPr>
          <p:spPr>
            <a:xfrm>
              <a:off x="8725060" y="3105092"/>
              <a:ext cx="1614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 Method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3EF212-389D-4D5C-940B-99CBB22C1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7302" y="2484660"/>
              <a:ext cx="2292692" cy="69734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2D8531-169D-4E3B-B479-9E82C8641E1E}"/>
                </a:ext>
              </a:extLst>
            </p:cNvPr>
            <p:cNvCxnSpPr>
              <a:cxnSpLocks/>
            </p:cNvCxnSpPr>
            <p:nvPr/>
          </p:nvCxnSpPr>
          <p:spPr>
            <a:xfrm>
              <a:off x="6455860" y="3501495"/>
              <a:ext cx="2350678" cy="145694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266DF7-3F89-45B7-8538-957C2DC1C161}"/>
              </a:ext>
            </a:extLst>
          </p:cNvPr>
          <p:cNvGrpSpPr/>
          <p:nvPr/>
        </p:nvGrpSpPr>
        <p:grpSpPr>
          <a:xfrm>
            <a:off x="1196991" y="4074068"/>
            <a:ext cx="8873305" cy="2181531"/>
            <a:chOff x="1719783" y="4308840"/>
            <a:chExt cx="8873305" cy="2181531"/>
          </a:xfrm>
        </p:grpSpPr>
        <p:sp>
          <p:nvSpPr>
            <p:cNvPr id="3" name="Rectangle: Folded Corner 2">
              <a:extLst>
                <a:ext uri="{FF2B5EF4-FFF2-40B4-BE49-F238E27FC236}">
                  <a16:creationId xmlns:a16="http://schemas.microsoft.com/office/drawing/2014/main" id="{C7E24526-5303-4338-A7E5-ED761C1264C0}"/>
                </a:ext>
              </a:extLst>
            </p:cNvPr>
            <p:cNvSpPr/>
            <p:nvPr/>
          </p:nvSpPr>
          <p:spPr>
            <a:xfrm>
              <a:off x="1719783" y="5877940"/>
              <a:ext cx="238991" cy="374072"/>
            </a:xfrm>
            <a:prstGeom prst="foldedCorne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399E84-6664-47C1-92AD-82BC46B711F3}"/>
                </a:ext>
              </a:extLst>
            </p:cNvPr>
            <p:cNvSpPr/>
            <p:nvPr/>
          </p:nvSpPr>
          <p:spPr>
            <a:xfrm>
              <a:off x="8692297" y="5266568"/>
              <a:ext cx="1900791" cy="1222745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F185C8-C9D3-44F3-B87F-430ABEE5FD1E}"/>
                </a:ext>
              </a:extLst>
            </p:cNvPr>
            <p:cNvSpPr txBox="1"/>
            <p:nvPr/>
          </p:nvSpPr>
          <p:spPr>
            <a:xfrm>
              <a:off x="8806538" y="5444055"/>
              <a:ext cx="1299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Identity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C79195-FD44-4537-A4D0-4194CE4C3052}"/>
                </a:ext>
              </a:extLst>
            </p:cNvPr>
            <p:cNvSpPr txBox="1"/>
            <p:nvPr/>
          </p:nvSpPr>
          <p:spPr>
            <a:xfrm>
              <a:off x="8725060" y="5935844"/>
              <a:ext cx="1299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Attributes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7D4D53AC-CFA6-48DF-A02B-D3B9143780A7}"/>
                </a:ext>
              </a:extLst>
            </p:cNvPr>
            <p:cNvCxnSpPr>
              <a:cxnSpLocks/>
              <a:stCxn id="31" idx="2"/>
              <a:endCxn id="3" idx="3"/>
            </p:cNvCxnSpPr>
            <p:nvPr/>
          </p:nvCxnSpPr>
          <p:spPr>
            <a:xfrm rot="5400000">
              <a:off x="5581780" y="2190381"/>
              <a:ext cx="251589" cy="7497600"/>
            </a:xfrm>
            <a:prstGeom prst="curved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04828D-2F37-4865-85F8-17DE995C3FE8}"/>
                </a:ext>
              </a:extLst>
            </p:cNvPr>
            <p:cNvCxnSpPr>
              <a:cxnSpLocks/>
            </p:cNvCxnSpPr>
            <p:nvPr/>
          </p:nvCxnSpPr>
          <p:spPr>
            <a:xfrm>
              <a:off x="5826388" y="4610612"/>
              <a:ext cx="2872391" cy="187975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5D5BA-F933-4A65-9AD9-27E514632888}"/>
                </a:ext>
              </a:extLst>
            </p:cNvPr>
            <p:cNvCxnSpPr>
              <a:cxnSpLocks/>
            </p:cNvCxnSpPr>
            <p:nvPr/>
          </p:nvCxnSpPr>
          <p:spPr>
            <a:xfrm>
              <a:off x="5816705" y="4308840"/>
              <a:ext cx="2875592" cy="9540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6C5FA1-ED59-4A84-A191-94081654F511}"/>
              </a:ext>
            </a:extLst>
          </p:cNvPr>
          <p:cNvSpPr txBox="1"/>
          <p:nvPr/>
        </p:nvSpPr>
        <p:spPr>
          <a:xfrm>
            <a:off x="4159692" y="1701220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B814D0-9AB8-4E05-8E69-62FFD09633A8}"/>
              </a:ext>
            </a:extLst>
          </p:cNvPr>
          <p:cNvSpPr txBox="1"/>
          <p:nvPr/>
        </p:nvSpPr>
        <p:spPr>
          <a:xfrm>
            <a:off x="4152438" y="4377109"/>
            <a:ext cx="116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3C4A1BF-F0AA-4C10-9D2C-DA99098F219D}"/>
              </a:ext>
            </a:extLst>
          </p:cNvPr>
          <p:cNvGrpSpPr/>
          <p:nvPr/>
        </p:nvGrpSpPr>
        <p:grpSpPr>
          <a:xfrm>
            <a:off x="4119942" y="3579723"/>
            <a:ext cx="2543902" cy="821838"/>
            <a:chOff x="4584207" y="3669402"/>
            <a:chExt cx="2543902" cy="8218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ECB2C9-F907-461D-AC46-4D709D312135}"/>
                </a:ext>
              </a:extLst>
            </p:cNvPr>
            <p:cNvSpPr txBox="1"/>
            <p:nvPr/>
          </p:nvSpPr>
          <p:spPr>
            <a:xfrm>
              <a:off x="4584207" y="3669402"/>
              <a:ext cx="2543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Aggregations (</a:t>
              </a:r>
              <a:r>
                <a:rPr lang="en-US" dirty="0" err="1"/>
                <a:t>CompRefs</a:t>
              </a:r>
              <a:r>
                <a:rPr lang="en-US" dirty="0"/>
                <a:t>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551256-5A09-4E61-AC50-B5B81504DE37}"/>
                </a:ext>
              </a:extLst>
            </p:cNvPr>
            <p:cNvSpPr/>
            <p:nvPr/>
          </p:nvSpPr>
          <p:spPr>
            <a:xfrm>
              <a:off x="5096392" y="4056331"/>
              <a:ext cx="238991" cy="308953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E264AA-442F-4F85-B765-A462A3DF8979}"/>
                </a:ext>
              </a:extLst>
            </p:cNvPr>
            <p:cNvSpPr/>
            <p:nvPr/>
          </p:nvSpPr>
          <p:spPr>
            <a:xfrm>
              <a:off x="5509422" y="4182287"/>
              <a:ext cx="238991" cy="308953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C916DF-C28E-4AF9-B201-DCA930CC270E}"/>
              </a:ext>
            </a:extLst>
          </p:cNvPr>
          <p:cNvGrpSpPr/>
          <p:nvPr/>
        </p:nvGrpSpPr>
        <p:grpSpPr>
          <a:xfrm>
            <a:off x="4159692" y="2629622"/>
            <a:ext cx="1737665" cy="798633"/>
            <a:chOff x="4623957" y="2719301"/>
            <a:chExt cx="1737665" cy="7986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D6E1E2-A354-4B9D-AAE1-589520E7D10D}"/>
                </a:ext>
              </a:extLst>
            </p:cNvPr>
            <p:cNvSpPr/>
            <p:nvPr/>
          </p:nvSpPr>
          <p:spPr>
            <a:xfrm>
              <a:off x="6122631" y="3054505"/>
              <a:ext cx="238991" cy="30895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327FC2-BB08-44A0-ABFF-F7D90947AD93}"/>
                </a:ext>
              </a:extLst>
            </p:cNvPr>
            <p:cNvSpPr txBox="1"/>
            <p:nvPr/>
          </p:nvSpPr>
          <p:spPr>
            <a:xfrm>
              <a:off x="4623957" y="2719301"/>
              <a:ext cx="11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082080-0AA5-4B2A-823F-511B604EA24C}"/>
                </a:ext>
              </a:extLst>
            </p:cNvPr>
            <p:cNvSpPr/>
            <p:nvPr/>
          </p:nvSpPr>
          <p:spPr>
            <a:xfrm>
              <a:off x="5528870" y="3208981"/>
              <a:ext cx="238991" cy="30895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9222FC-A8C6-4D59-B889-F4A809333B13}"/>
                </a:ext>
              </a:extLst>
            </p:cNvPr>
            <p:cNvSpPr/>
            <p:nvPr/>
          </p:nvSpPr>
          <p:spPr>
            <a:xfrm>
              <a:off x="4995134" y="3151355"/>
              <a:ext cx="238991" cy="30895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4669AB6-C796-425D-9871-4D8F042DBABD}"/>
              </a:ext>
            </a:extLst>
          </p:cNvPr>
          <p:cNvGrpSpPr/>
          <p:nvPr/>
        </p:nvGrpSpPr>
        <p:grpSpPr>
          <a:xfrm>
            <a:off x="4168024" y="1937775"/>
            <a:ext cx="1379575" cy="739425"/>
            <a:chOff x="4632289" y="2027454"/>
            <a:chExt cx="1379575" cy="7394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91D969-1C2C-4956-8110-87C370B63F93}"/>
                </a:ext>
              </a:extLst>
            </p:cNvPr>
            <p:cNvSpPr/>
            <p:nvPr/>
          </p:nvSpPr>
          <p:spPr>
            <a:xfrm>
              <a:off x="5215888" y="2410348"/>
              <a:ext cx="238991" cy="30895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E603A9-8CAE-4173-8A18-D8929003D4C3}"/>
                </a:ext>
              </a:extLst>
            </p:cNvPr>
            <p:cNvSpPr txBox="1"/>
            <p:nvPr/>
          </p:nvSpPr>
          <p:spPr>
            <a:xfrm>
              <a:off x="4632289" y="2027454"/>
              <a:ext cx="91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Sources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036071-D655-4A41-B49B-ADBE736A26B2}"/>
                </a:ext>
              </a:extLst>
            </p:cNvPr>
            <p:cNvSpPr/>
            <p:nvPr/>
          </p:nvSpPr>
          <p:spPr>
            <a:xfrm>
              <a:off x="5772873" y="2457926"/>
              <a:ext cx="238991" cy="30895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759D9A1-C649-426B-98BB-01671FB88C34}"/>
              </a:ext>
            </a:extLst>
          </p:cNvPr>
          <p:cNvSpPr txBox="1"/>
          <p:nvPr/>
        </p:nvSpPr>
        <p:spPr>
          <a:xfrm>
            <a:off x="2943419" y="0"/>
            <a:ext cx="50140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Component Descriptor</a:t>
            </a:r>
          </a:p>
          <a:p>
            <a:pPr algn="ctr"/>
            <a:r>
              <a:rPr lang="en-US" dirty="0"/>
              <a:t>(to describe a dedicated version of a component)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EBCECA5-2E9F-4E61-BE32-D54087922C25}"/>
              </a:ext>
            </a:extLst>
          </p:cNvPr>
          <p:cNvGrpSpPr/>
          <p:nvPr/>
        </p:nvGrpSpPr>
        <p:grpSpPr>
          <a:xfrm>
            <a:off x="2430865" y="4849803"/>
            <a:ext cx="238991" cy="374072"/>
            <a:chOff x="2391931" y="5770662"/>
            <a:chExt cx="238991" cy="374072"/>
          </a:xfrm>
        </p:grpSpPr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17E67920-422C-4416-BA64-786A55F0F69B}"/>
                </a:ext>
              </a:extLst>
            </p:cNvPr>
            <p:cNvSpPr/>
            <p:nvPr/>
          </p:nvSpPr>
          <p:spPr>
            <a:xfrm>
              <a:off x="2391931" y="5770662"/>
              <a:ext cx="238991" cy="374072"/>
            </a:xfrm>
            <a:prstGeom prst="foldedCorne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AAF1303-EC67-4800-ADC2-7E29ADE3EAD4}"/>
                </a:ext>
              </a:extLst>
            </p:cNvPr>
            <p:cNvSpPr/>
            <p:nvPr/>
          </p:nvSpPr>
          <p:spPr>
            <a:xfrm>
              <a:off x="2462005" y="5847356"/>
              <a:ext cx="91263" cy="18466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FCDEA8B-9F0C-497E-A5FD-C6455D3907AC}"/>
              </a:ext>
            </a:extLst>
          </p:cNvPr>
          <p:cNvSpPr txBox="1"/>
          <p:nvPr/>
        </p:nvSpPr>
        <p:spPr>
          <a:xfrm>
            <a:off x="7957420" y="508117"/>
            <a:ext cx="3394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higher-level </a:t>
            </a:r>
            <a:r>
              <a:rPr lang="en-US" i="1" dirty="0"/>
              <a:t>Model information</a:t>
            </a:r>
          </a:p>
          <a:p>
            <a:r>
              <a:rPr lang="en-US" dirty="0"/>
              <a:t>is </a:t>
            </a:r>
            <a:r>
              <a:rPr lang="en-US" i="1" dirty="0"/>
              <a:t>embedded as Resources</a:t>
            </a:r>
          </a:p>
          <a:p>
            <a:r>
              <a:rPr lang="en-US" dirty="0"/>
              <a:t>of a dedicated type</a:t>
            </a:r>
          </a:p>
          <a:p>
            <a:r>
              <a:rPr lang="en-US" dirty="0"/>
              <a:t>( i.e. Deployment model,</a:t>
            </a:r>
          </a:p>
          <a:p>
            <a:r>
              <a:rPr lang="en-US" dirty="0"/>
              <a:t>  Runtime Dependency Model)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E2EF96-2BB4-4157-88F0-4CEED32A118E}"/>
              </a:ext>
            </a:extLst>
          </p:cNvPr>
          <p:cNvSpPr txBox="1"/>
          <p:nvPr/>
        </p:nvSpPr>
        <p:spPr>
          <a:xfrm>
            <a:off x="2614507" y="5792876"/>
            <a:ext cx="5739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 component descriptor describes some kind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of filesystem structure with aggregations as folders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that can be accessed by any kind of tool in any environment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DFE43B-B9BD-4461-A4BE-815F165F8534}"/>
              </a:ext>
            </a:extLst>
          </p:cNvPr>
          <p:cNvGrpSpPr/>
          <p:nvPr/>
        </p:nvGrpSpPr>
        <p:grpSpPr>
          <a:xfrm>
            <a:off x="4119942" y="1701220"/>
            <a:ext cx="5790551" cy="4369184"/>
            <a:chOff x="4584207" y="1790899"/>
            <a:chExt cx="5790551" cy="436918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440054-CCAE-4952-B60F-175271052DA8}"/>
                </a:ext>
              </a:extLst>
            </p:cNvPr>
            <p:cNvSpPr txBox="1"/>
            <p:nvPr/>
          </p:nvSpPr>
          <p:spPr>
            <a:xfrm>
              <a:off x="4623957" y="2719301"/>
              <a:ext cx="113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737"/>
                  </a:solidFill>
                </a:rPr>
                <a:t>Resources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5B59A0-D515-4F8B-A82E-AEC9881DC5BD}"/>
                </a:ext>
              </a:extLst>
            </p:cNvPr>
            <p:cNvSpPr txBox="1"/>
            <p:nvPr/>
          </p:nvSpPr>
          <p:spPr>
            <a:xfrm>
              <a:off x="8666533" y="2563596"/>
              <a:ext cx="1708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737"/>
                  </a:solidFill>
                </a:rPr>
                <a:t>Relative Identity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CA164B9-7CA3-41C1-9E18-3A83BE9D0A67}"/>
                </a:ext>
              </a:extLst>
            </p:cNvPr>
            <p:cNvSpPr txBox="1"/>
            <p:nvPr/>
          </p:nvSpPr>
          <p:spPr>
            <a:xfrm>
              <a:off x="8666533" y="4216256"/>
              <a:ext cx="1118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737"/>
                  </a:solidFill>
                </a:rPr>
                <a:t>Attributes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CAAB8EF-DF0C-4052-8FD2-B9C88A02F6AE}"/>
                </a:ext>
              </a:extLst>
            </p:cNvPr>
            <p:cNvSpPr txBox="1"/>
            <p:nvPr/>
          </p:nvSpPr>
          <p:spPr>
            <a:xfrm>
              <a:off x="8748011" y="5298962"/>
              <a:ext cx="1299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6737"/>
                  </a:solidFill>
                </a:rPr>
                <a:t>Identity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0D0C8-51ED-4497-AE07-F3D5DA225842}"/>
                </a:ext>
              </a:extLst>
            </p:cNvPr>
            <p:cNvSpPr txBox="1"/>
            <p:nvPr/>
          </p:nvSpPr>
          <p:spPr>
            <a:xfrm>
              <a:off x="8666533" y="5790751"/>
              <a:ext cx="12996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6737"/>
                  </a:solidFill>
                </a:rPr>
                <a:t>Attributes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06B091-A0B1-4F7D-899A-969AB849B037}"/>
                </a:ext>
              </a:extLst>
            </p:cNvPr>
            <p:cNvSpPr txBox="1"/>
            <p:nvPr/>
          </p:nvSpPr>
          <p:spPr>
            <a:xfrm>
              <a:off x="4623957" y="1790899"/>
              <a:ext cx="1118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737"/>
                  </a:solidFill>
                </a:rPr>
                <a:t>Attributes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3E4E1A-A697-4C27-9AFD-AB56DA6D226C}"/>
                </a:ext>
              </a:extLst>
            </p:cNvPr>
            <p:cNvSpPr txBox="1"/>
            <p:nvPr/>
          </p:nvSpPr>
          <p:spPr>
            <a:xfrm>
              <a:off x="4584207" y="3669402"/>
              <a:ext cx="2543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737"/>
                  </a:solidFill>
                </a:rPr>
                <a:t>Aggregations (</a:t>
              </a:r>
              <a:r>
                <a:rPr lang="en-US" dirty="0" err="1">
                  <a:solidFill>
                    <a:srgbClr val="FF6737"/>
                  </a:solidFill>
                </a:rPr>
                <a:t>CompRefs</a:t>
              </a:r>
              <a:r>
                <a:rPr lang="en-US" dirty="0">
                  <a:solidFill>
                    <a:srgbClr val="FF6737"/>
                  </a:solidFill>
                </a:rPr>
                <a:t>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02089B-99BB-4457-A1E7-9CDD419504A0}"/>
                </a:ext>
              </a:extLst>
            </p:cNvPr>
            <p:cNvSpPr txBox="1"/>
            <p:nvPr/>
          </p:nvSpPr>
          <p:spPr>
            <a:xfrm>
              <a:off x="4632289" y="2027454"/>
              <a:ext cx="91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737"/>
                  </a:solidFill>
                </a:rPr>
                <a:t>Sources</a:t>
              </a:r>
            </a:p>
          </p:txBody>
        </p:sp>
      </p:grpSp>
      <p:sp>
        <p:nvSpPr>
          <p:cNvPr id="61" name="Cylinder 60">
            <a:extLst>
              <a:ext uri="{FF2B5EF4-FFF2-40B4-BE49-F238E27FC236}">
                <a16:creationId xmlns:a16="http://schemas.microsoft.com/office/drawing/2014/main" id="{E3CAE31A-D773-4DAA-9475-A9ABDFFA6179}"/>
              </a:ext>
            </a:extLst>
          </p:cNvPr>
          <p:cNvSpPr/>
          <p:nvPr/>
        </p:nvSpPr>
        <p:spPr>
          <a:xfrm>
            <a:off x="10858594" y="4125441"/>
            <a:ext cx="947108" cy="820181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C112EEE-BAAE-4CEA-8FAC-0B10384C15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9078" y="3422427"/>
            <a:ext cx="6452608" cy="1908784"/>
          </a:xfrm>
          <a:prstGeom prst="curvedConnector3">
            <a:avLst>
              <a:gd name="adj1" fmla="val 2556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D03603D-CD4F-4152-ADA5-AE1EFC3F8CE5}"/>
              </a:ext>
            </a:extLst>
          </p:cNvPr>
          <p:cNvSpPr txBox="1"/>
          <p:nvPr/>
        </p:nvSpPr>
        <p:spPr>
          <a:xfrm>
            <a:off x="8887782" y="3297222"/>
            <a:ext cx="91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Tx/>
              <a:buChar char="-"/>
            </a:pPr>
            <a:r>
              <a:rPr lang="en-US" sz="1200" dirty="0"/>
              <a:t>relative or</a:t>
            </a:r>
          </a:p>
          <a:p>
            <a:pPr marL="93663" indent="-93663">
              <a:buFontTx/>
              <a:buChar char="-"/>
            </a:pPr>
            <a:r>
              <a:rPr lang="en-US" sz="1200" dirty="0"/>
              <a:t>absolute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7468411-3CEE-4780-B9C7-7C669E1D3597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9762927" y="3663776"/>
            <a:ext cx="1095667" cy="871756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EC63D7F-C1B3-489C-B83F-113511821420}"/>
              </a:ext>
            </a:extLst>
          </p:cNvPr>
          <p:cNvSpPr/>
          <p:nvPr/>
        </p:nvSpPr>
        <p:spPr>
          <a:xfrm rot="2931987">
            <a:off x="2042173" y="4553212"/>
            <a:ext cx="692175" cy="1188620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118DBF-0EE5-42D6-96EE-3BAA5417395C}"/>
              </a:ext>
            </a:extLst>
          </p:cNvPr>
          <p:cNvSpPr txBox="1"/>
          <p:nvPr/>
        </p:nvSpPr>
        <p:spPr>
          <a:xfrm rot="21169089">
            <a:off x="3633977" y="5174013"/>
            <a:ext cx="265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Relative (stored along with the CD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CEC7C7-8AB2-47B6-B769-81D7B0DFC563}"/>
              </a:ext>
            </a:extLst>
          </p:cNvPr>
          <p:cNvSpPr txBox="1"/>
          <p:nvPr/>
        </p:nvSpPr>
        <p:spPr>
          <a:xfrm rot="1252292">
            <a:off x="10021922" y="3235301"/>
            <a:ext cx="1803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Absolute</a:t>
            </a:r>
          </a:p>
          <a:p>
            <a:pPr algn="ctr"/>
            <a:r>
              <a:rPr lang="en-US" sz="1400" i="1" dirty="0"/>
              <a:t> (external repo access)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EB7612-9EA4-4319-A806-A672E909AFB6}"/>
              </a:ext>
            </a:extLst>
          </p:cNvPr>
          <p:cNvSpPr/>
          <p:nvPr/>
        </p:nvSpPr>
        <p:spPr>
          <a:xfrm>
            <a:off x="2059326" y="5144009"/>
            <a:ext cx="238991" cy="3089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  <p:bldP spid="22" grpId="0"/>
      <p:bldP spid="85" grpId="0"/>
      <p:bldP spid="86" grpId="0"/>
      <p:bldP spid="61" grpId="0" animBg="1"/>
      <p:bldP spid="64" grpId="0"/>
      <p:bldP spid="41" grpId="0" animBg="1"/>
      <p:bldP spid="45" grpId="0"/>
      <p:bldP spid="80" grpId="0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7DA8D-A3EA-4687-B070-C4B7DA358F2E}"/>
              </a:ext>
            </a:extLst>
          </p:cNvPr>
          <p:cNvSpPr txBox="1"/>
          <p:nvPr/>
        </p:nvSpPr>
        <p:spPr>
          <a:xfrm>
            <a:off x="1158295" y="1556426"/>
            <a:ext cx="89188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uniquely identify semantic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(environment-specific) access the described content, comparable to a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technology-independent common lingua-franca to talk about and identify content</a:t>
            </a:r>
            <a:br>
              <a:rPr lang="en-US" dirty="0"/>
            </a:br>
            <a:r>
              <a:rPr lang="en-US" dirty="0"/>
              <a:t>(cooperation of different toolsets)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any toolset to separately store derived (dynamic) information with meaningful</a:t>
            </a:r>
            <a:br>
              <a:rPr lang="en-US" dirty="0"/>
            </a:br>
            <a:r>
              <a:rPr lang="en-US" dirty="0"/>
              <a:t>identities (compliance tools and reports, dashboards,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used as container to provide any kind of content and arbitrary model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technology-independent package, sign and transport any kind of content</a:t>
            </a:r>
            <a:br>
              <a:rPr lang="en-US" dirty="0"/>
            </a:br>
            <a:r>
              <a:rPr lang="en-US" dirty="0"/>
              <a:t>required for running a software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any content into any kind of fenced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9D67-382B-40B6-8D67-AFBC65175780}"/>
              </a:ext>
            </a:extLst>
          </p:cNvPr>
          <p:cNvSpPr txBox="1"/>
          <p:nvPr/>
        </p:nvSpPr>
        <p:spPr>
          <a:xfrm>
            <a:off x="2570532" y="112028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Component Model</a:t>
            </a:r>
          </a:p>
          <a:p>
            <a:pPr algn="ctr"/>
            <a:r>
              <a:rPr lang="en-US" sz="2000" dirty="0"/>
              <a:t>powered by component descriptor</a:t>
            </a:r>
          </a:p>
        </p:txBody>
      </p:sp>
    </p:spTree>
    <p:extLst>
      <p:ext uri="{BB962C8B-B14F-4D97-AF65-F5344CB8AC3E}">
        <p14:creationId xmlns:p14="http://schemas.microsoft.com/office/powerpoint/2010/main" val="175866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5ABEE8D-021A-4CE8-9ED8-4E800CFE0ABB}"/>
              </a:ext>
            </a:extLst>
          </p:cNvPr>
          <p:cNvGrpSpPr/>
          <p:nvPr/>
        </p:nvGrpSpPr>
        <p:grpSpPr>
          <a:xfrm>
            <a:off x="3776211" y="2502084"/>
            <a:ext cx="995657" cy="825669"/>
            <a:chOff x="3776211" y="2502084"/>
            <a:chExt cx="995657" cy="82566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9675B9-A330-4958-A861-14B734A7E5CA}"/>
                </a:ext>
              </a:extLst>
            </p:cNvPr>
            <p:cNvCxnSpPr/>
            <p:nvPr/>
          </p:nvCxnSpPr>
          <p:spPr>
            <a:xfrm flipH="1">
              <a:off x="3949430" y="2502084"/>
              <a:ext cx="653182" cy="82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502CAC-26CF-4F67-8E99-B16A3B56971A}"/>
                </a:ext>
              </a:extLst>
            </p:cNvPr>
            <p:cNvSpPr txBox="1"/>
            <p:nvPr/>
          </p:nvSpPr>
          <p:spPr>
            <a:xfrm>
              <a:off x="3776211" y="2735243"/>
              <a:ext cx="995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localized</a:t>
              </a:r>
            </a:p>
            <a:p>
              <a:pPr algn="ctr"/>
              <a:r>
                <a:rPr lang="en-US" sz="1200" dirty="0"/>
                <a:t>resource refs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C72A5C-00D1-4947-9A97-FD33B9D687B4}"/>
              </a:ext>
            </a:extLst>
          </p:cNvPr>
          <p:cNvGrpSpPr/>
          <p:nvPr/>
        </p:nvGrpSpPr>
        <p:grpSpPr>
          <a:xfrm>
            <a:off x="976655" y="4520372"/>
            <a:ext cx="2279892" cy="1800012"/>
            <a:chOff x="976655" y="4520372"/>
            <a:chExt cx="2279892" cy="18000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FF17B7-EDC3-4B13-89DA-C418425481D7}"/>
                </a:ext>
              </a:extLst>
            </p:cNvPr>
            <p:cNvSpPr/>
            <p:nvPr/>
          </p:nvSpPr>
          <p:spPr>
            <a:xfrm>
              <a:off x="996286" y="4520372"/>
              <a:ext cx="2260261" cy="18000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A2D2BC-4D1C-4FCD-8ACE-D73B929C791D}"/>
                </a:ext>
              </a:extLst>
            </p:cNvPr>
            <p:cNvSpPr txBox="1"/>
            <p:nvPr/>
          </p:nvSpPr>
          <p:spPr>
            <a:xfrm>
              <a:off x="976655" y="6025846"/>
              <a:ext cx="2011641" cy="264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Runtime</a:t>
              </a:r>
              <a:r>
                <a:rPr lang="de-DE" dirty="0"/>
                <a:t> </a:t>
              </a:r>
              <a:r>
                <a:rPr lang="de-DE" sz="1400" dirty="0"/>
                <a:t>(</a:t>
              </a:r>
              <a:r>
                <a:rPr lang="de-DE" sz="1400" dirty="0" err="1"/>
                <a:t>i.e.kubernetes</a:t>
              </a:r>
              <a:r>
                <a:rPr lang="de-DE" sz="1400" dirty="0"/>
                <a:t>)</a:t>
              </a:r>
              <a:endParaRPr lang="en-US" sz="1400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1A441A5-C5A5-48E8-9DD6-4F637FE8C053}"/>
              </a:ext>
            </a:extLst>
          </p:cNvPr>
          <p:cNvSpPr/>
          <p:nvPr/>
        </p:nvSpPr>
        <p:spPr>
          <a:xfrm>
            <a:off x="9213836" y="1842894"/>
            <a:ext cx="2711464" cy="464997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BE3FC0-D4BF-4723-B6CA-CC24A7A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9612"/>
          </a:xfrm>
        </p:spPr>
        <p:txBody>
          <a:bodyPr>
            <a:normAutofit fontScale="90000"/>
          </a:bodyPr>
          <a:lstStyle/>
          <a:p>
            <a:r>
              <a:rPr lang="de-DE" b="1" dirty="0" err="1"/>
              <a:t>Lifecycle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B7067-862E-4ED3-B2FE-2F30E38BA704}"/>
              </a:ext>
            </a:extLst>
          </p:cNvPr>
          <p:cNvSpPr/>
          <p:nvPr/>
        </p:nvSpPr>
        <p:spPr>
          <a:xfrm>
            <a:off x="5005136" y="20242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F373B1-C535-4A35-A2F7-0AA7E9113BA6}"/>
              </a:ext>
            </a:extLst>
          </p:cNvPr>
          <p:cNvSpPr txBox="1"/>
          <p:nvPr/>
        </p:nvSpPr>
        <p:spPr>
          <a:xfrm>
            <a:off x="4826478" y="1160562"/>
            <a:ext cx="23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OCI (</a:t>
            </a:r>
            <a:r>
              <a:rPr lang="de-DE" dirty="0" err="1"/>
              <a:t>Blob</a:t>
            </a:r>
            <a:r>
              <a:rPr lang="de-DE" dirty="0"/>
              <a:t>) </a:t>
            </a:r>
            <a:r>
              <a:rPr lang="de-DE" dirty="0" err="1"/>
              <a:t>Repositories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5F6338-814C-45A2-833E-BB75346E3113}"/>
              </a:ext>
            </a:extLst>
          </p:cNvPr>
          <p:cNvSpPr/>
          <p:nvPr/>
        </p:nvSpPr>
        <p:spPr>
          <a:xfrm>
            <a:off x="5876978" y="2024264"/>
            <a:ext cx="866275" cy="734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D7645-F460-47A6-9BF5-B06F46E2A429}"/>
              </a:ext>
            </a:extLst>
          </p:cNvPr>
          <p:cNvSpPr txBox="1"/>
          <p:nvPr/>
        </p:nvSpPr>
        <p:spPr>
          <a:xfrm>
            <a:off x="7917329" y="347071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build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CAA3C-4A48-4C5C-B461-BB723B7DECBA}"/>
              </a:ext>
            </a:extLst>
          </p:cNvPr>
          <p:cNvSpPr txBox="1"/>
          <p:nvPr/>
        </p:nvSpPr>
        <p:spPr>
          <a:xfrm>
            <a:off x="4991113" y="2091671"/>
            <a:ext cx="9316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Tx/>
              <a:buChar char="-"/>
            </a:pPr>
            <a:r>
              <a:rPr lang="de-DE" sz="1100" dirty="0" err="1"/>
              <a:t>Com</a:t>
            </a:r>
            <a:r>
              <a:rPr lang="en-US" sz="1100" dirty="0" err="1"/>
              <a:t>pDescs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AC79FA-C2C3-459C-8D5B-3F158FDA7C2E}"/>
              </a:ext>
            </a:extLst>
          </p:cNvPr>
          <p:cNvSpPr txBox="1"/>
          <p:nvPr/>
        </p:nvSpPr>
        <p:spPr>
          <a:xfrm>
            <a:off x="5973498" y="2162763"/>
            <a:ext cx="665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- Images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Blobs</a:t>
            </a:r>
            <a:endParaRPr lang="de-DE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F02B88-3381-4692-8A11-B407A499CEE7}"/>
              </a:ext>
            </a:extLst>
          </p:cNvPr>
          <p:cNvSpPr txBox="1"/>
          <p:nvPr/>
        </p:nvSpPr>
        <p:spPr>
          <a:xfrm>
            <a:off x="4960168" y="1649994"/>
            <a:ext cx="19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Landscape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738762-0C5B-4AC0-9B0F-6D0EAA68C371}"/>
              </a:ext>
            </a:extLst>
          </p:cNvPr>
          <p:cNvSpPr/>
          <p:nvPr/>
        </p:nvSpPr>
        <p:spPr>
          <a:xfrm>
            <a:off x="7802582" y="1263495"/>
            <a:ext cx="866275" cy="734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E8F01-C3C1-4B82-8D32-2BF1ADA4D49F}"/>
              </a:ext>
            </a:extLst>
          </p:cNvPr>
          <p:cNvSpPr txBox="1"/>
          <p:nvPr/>
        </p:nvSpPr>
        <p:spPr>
          <a:xfrm>
            <a:off x="7923220" y="1256429"/>
            <a:ext cx="628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Other</a:t>
            </a:r>
          </a:p>
          <a:p>
            <a:pPr algn="ctr"/>
            <a:r>
              <a:rPr lang="de-DE" sz="1400" dirty="0" err="1"/>
              <a:t>Dev</a:t>
            </a:r>
            <a:endParaRPr lang="de-DE" sz="1400" dirty="0"/>
          </a:p>
          <a:p>
            <a:pPr algn="ctr"/>
            <a:r>
              <a:rPr lang="de-DE" sz="1400" dirty="0" err="1"/>
              <a:t>Repos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396C72-5E55-4194-AED5-20284360526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56547" y="1834660"/>
            <a:ext cx="1703621" cy="1556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8CF153-2141-4CA0-A1B6-36758A79E456}"/>
              </a:ext>
            </a:extLst>
          </p:cNvPr>
          <p:cNvGrpSpPr/>
          <p:nvPr/>
        </p:nvGrpSpPr>
        <p:grpSpPr>
          <a:xfrm>
            <a:off x="976655" y="1665162"/>
            <a:ext cx="2279892" cy="2518171"/>
            <a:chOff x="976655" y="1665162"/>
            <a:chExt cx="2279892" cy="2518171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86C2824-3619-4AE6-9744-D6AD1E55E689}"/>
                </a:ext>
              </a:extLst>
            </p:cNvPr>
            <p:cNvSpPr/>
            <p:nvPr/>
          </p:nvSpPr>
          <p:spPr>
            <a:xfrm>
              <a:off x="1810597" y="3394511"/>
              <a:ext cx="900579" cy="6838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527CA1-3375-4D2D-A901-0678D4DBABE5}"/>
                </a:ext>
              </a:extLst>
            </p:cNvPr>
            <p:cNvSpPr/>
            <p:nvPr/>
          </p:nvSpPr>
          <p:spPr>
            <a:xfrm>
              <a:off x="996286" y="1666399"/>
              <a:ext cx="2260261" cy="25169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3175D5-F2F8-424A-908A-2A778CB74DF2}"/>
                </a:ext>
              </a:extLst>
            </p:cNvPr>
            <p:cNvSpPr txBox="1"/>
            <p:nvPr/>
          </p:nvSpPr>
          <p:spPr>
            <a:xfrm>
              <a:off x="976655" y="3771484"/>
              <a:ext cx="201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Runtime</a:t>
              </a:r>
              <a:r>
                <a:rPr lang="de-DE" dirty="0"/>
                <a:t> </a:t>
              </a:r>
              <a:r>
                <a:rPr lang="de-DE" sz="1400" dirty="0"/>
                <a:t>(</a:t>
              </a:r>
              <a:r>
                <a:rPr lang="de-DE" sz="1400" dirty="0" err="1"/>
                <a:t>i.e.kubernetes</a:t>
              </a:r>
              <a:r>
                <a:rPr lang="de-DE" sz="1400" dirty="0"/>
                <a:t>)</a:t>
              </a:r>
              <a:endParaRPr lang="en-US" sz="1400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C5AD894-34E6-4027-A59E-28C869CE3FFE}"/>
                </a:ext>
              </a:extLst>
            </p:cNvPr>
            <p:cNvGrpSpPr/>
            <p:nvPr/>
          </p:nvGrpSpPr>
          <p:grpSpPr>
            <a:xfrm>
              <a:off x="1690050" y="2341201"/>
              <a:ext cx="900579" cy="683811"/>
              <a:chOff x="4072242" y="2218535"/>
              <a:chExt cx="900579" cy="159109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6CF051-D119-4A5F-8A6F-B239DEEE4618}"/>
                  </a:ext>
                </a:extLst>
              </p:cNvPr>
              <p:cNvSpPr txBox="1"/>
              <p:nvPr/>
            </p:nvSpPr>
            <p:spPr>
              <a:xfrm>
                <a:off x="4166799" y="2239708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00" dirty="0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684A883-D9F9-495D-A1DA-D2819C702003}"/>
                  </a:ext>
                </a:extLst>
              </p:cNvPr>
              <p:cNvSpPr/>
              <p:nvPr/>
            </p:nvSpPr>
            <p:spPr>
              <a:xfrm>
                <a:off x="4072242" y="2218535"/>
                <a:ext cx="900579" cy="1591093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FB6AF3-771D-4CF7-9532-0EBE3DA0CBFE}"/>
                </a:ext>
              </a:extLst>
            </p:cNvPr>
            <p:cNvSpPr txBox="1"/>
            <p:nvPr/>
          </p:nvSpPr>
          <p:spPr>
            <a:xfrm>
              <a:off x="978619" y="1665162"/>
              <a:ext cx="22227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Installation Environment</a:t>
              </a:r>
            </a:p>
            <a:p>
              <a:r>
                <a:rPr lang="de-DE" sz="1400" dirty="0"/>
                <a:t>(i.e. </a:t>
              </a:r>
              <a:r>
                <a:rPr lang="de-DE" sz="1400" dirty="0" err="1"/>
                <a:t>landscaper</a:t>
              </a:r>
              <a:r>
                <a:rPr lang="de-DE" sz="1400" dirty="0"/>
                <a:t>)</a:t>
              </a:r>
              <a:endParaRPr lang="en-US" sz="1400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36D6FEF-1901-4D58-8345-3F9EDDBECEAA}"/>
              </a:ext>
            </a:extLst>
          </p:cNvPr>
          <p:cNvSpPr txBox="1"/>
          <p:nvPr/>
        </p:nvSpPr>
        <p:spPr>
          <a:xfrm>
            <a:off x="9424398" y="1160562"/>
            <a:ext cx="20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 </a:t>
            </a:r>
            <a:r>
              <a:rPr lang="de-DE" dirty="0" err="1"/>
              <a:t>Repositories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9AB4BC-423D-4E77-BDFE-89AE5A187DB2}"/>
              </a:ext>
            </a:extLst>
          </p:cNvPr>
          <p:cNvGrpSpPr/>
          <p:nvPr/>
        </p:nvGrpSpPr>
        <p:grpSpPr>
          <a:xfrm>
            <a:off x="5871411" y="2091671"/>
            <a:ext cx="5910100" cy="1663583"/>
            <a:chOff x="5871411" y="2091671"/>
            <a:chExt cx="5910100" cy="166358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F4C5FBA-1FCC-426E-B7AB-0D2DCBAF6E3B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 flipV="1">
              <a:off x="5871411" y="2091671"/>
              <a:ext cx="4174758" cy="820827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497D25C-4C7C-4FC9-86DA-0AC501BCD38C}"/>
                </a:ext>
              </a:extLst>
            </p:cNvPr>
            <p:cNvGrpSpPr/>
            <p:nvPr/>
          </p:nvGrpSpPr>
          <p:grpSpPr>
            <a:xfrm>
              <a:off x="9978327" y="2104584"/>
              <a:ext cx="1803184" cy="1650670"/>
              <a:chOff x="9978327" y="2417401"/>
              <a:chExt cx="1803184" cy="1650670"/>
            </a:xfrm>
          </p:grpSpPr>
          <p:sp>
            <p:nvSpPr>
              <p:cNvPr id="60" name="Rectangle: Folded Corner 59">
                <a:extLst>
                  <a:ext uri="{FF2B5EF4-FFF2-40B4-BE49-F238E27FC236}">
                    <a16:creationId xmlns:a16="http://schemas.microsoft.com/office/drawing/2014/main" id="{5EDAAEDC-ADFE-4F87-BBE6-CAC85EBC36B1}"/>
                  </a:ext>
                </a:extLst>
              </p:cNvPr>
              <p:cNvSpPr/>
              <p:nvPr/>
            </p:nvSpPr>
            <p:spPr>
              <a:xfrm>
                <a:off x="9978327" y="2417402"/>
                <a:ext cx="1803184" cy="1650669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62D574-DB3F-4870-8F41-AE3E3709658F}"/>
                  </a:ext>
                </a:extLst>
              </p:cNvPr>
              <p:cNvSpPr txBox="1"/>
              <p:nvPr/>
            </p:nvSpPr>
            <p:spPr>
              <a:xfrm>
                <a:off x="10046169" y="2417401"/>
                <a:ext cx="1638590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de-DE" sz="1000" dirty="0" err="1"/>
                  <a:t>blueprint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blueprint.yaml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data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	&lt;</a:t>
                </a:r>
                <a:r>
                  <a:rPr lang="de-DE" sz="1000" dirty="0" err="1"/>
                  <a:t>some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files</a:t>
                </a:r>
                <a:r>
                  <a:rPr lang="de-DE" sz="1000" dirty="0"/>
                  <a:t>&gt;</a:t>
                </a:r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 err="1"/>
                  <a:t>component-descriptor.yaml</a:t>
                </a: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r>
                  <a:rPr lang="de-DE" sz="1000" dirty="0"/>
                  <a:t>	</a:t>
                </a:r>
                <a:r>
                  <a:rPr lang="de-DE" sz="1000" dirty="0" err="1"/>
                  <a:t>resource</a:t>
                </a:r>
                <a:r>
                  <a:rPr lang="de-DE" sz="1000" dirty="0"/>
                  <a:t>: </a:t>
                </a:r>
                <a:r>
                  <a:rPr lang="de-DE" sz="1000" dirty="0" err="1"/>
                  <a:t>blueprint</a:t>
                </a:r>
                <a:r>
                  <a:rPr lang="de-DE" sz="1000" dirty="0"/>
                  <a:t> </a:t>
                </a:r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  <a:p>
                <a:pPr defTabSz="179388">
                  <a:lnSpc>
                    <a:spcPct val="90000"/>
                  </a:lnSpc>
                </a:pPr>
                <a:endParaRPr lang="de-DE" sz="1000" dirty="0"/>
              </a:p>
            </p:txBody>
          </p:sp>
          <p:sp>
            <p:nvSpPr>
              <p:cNvPr id="62" name="Scroll: Vertical 61">
                <a:extLst>
                  <a:ext uri="{FF2B5EF4-FFF2-40B4-BE49-F238E27FC236}">
                    <a16:creationId xmlns:a16="http://schemas.microsoft.com/office/drawing/2014/main" id="{14A41EF5-C525-44A8-8D91-FCF1AFB0E7F9}"/>
                  </a:ext>
                </a:extLst>
              </p:cNvPr>
              <p:cNvSpPr/>
              <p:nvPr/>
            </p:nvSpPr>
            <p:spPr>
              <a:xfrm>
                <a:off x="10234885" y="3459993"/>
                <a:ext cx="1278934" cy="361154"/>
              </a:xfrm>
              <a:prstGeom prst="verticalScroll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AE50B-B2F2-4DFB-83A8-A2117F20CEFD}"/>
                </a:ext>
              </a:extLst>
            </p:cNvPr>
            <p:cNvSpPr/>
            <p:nvPr/>
          </p:nvSpPr>
          <p:spPr>
            <a:xfrm>
              <a:off x="9932134" y="2115908"/>
              <a:ext cx="569387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└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  ├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│   └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├</a:t>
              </a:r>
            </a:p>
            <a:p>
              <a:pPr>
                <a:lnSpc>
                  <a:spcPct val="90000"/>
                </a:lnSpc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3" name="Rectangle: Folded Corner 62">
            <a:extLst>
              <a:ext uri="{FF2B5EF4-FFF2-40B4-BE49-F238E27FC236}">
                <a16:creationId xmlns:a16="http://schemas.microsoft.com/office/drawing/2014/main" id="{4277BA39-0A81-467C-A577-4BB1FFD1B2AE}"/>
              </a:ext>
            </a:extLst>
          </p:cNvPr>
          <p:cNvSpPr/>
          <p:nvPr/>
        </p:nvSpPr>
        <p:spPr>
          <a:xfrm>
            <a:off x="10008269" y="4154521"/>
            <a:ext cx="1773243" cy="217960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E2034-7CF4-4560-B65C-D71C40DDDBE0}"/>
              </a:ext>
            </a:extLst>
          </p:cNvPr>
          <p:cNvSpPr txBox="1"/>
          <p:nvPr/>
        </p:nvSpPr>
        <p:spPr>
          <a:xfrm>
            <a:off x="9978327" y="4183333"/>
            <a:ext cx="19007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1000" dirty="0" err="1"/>
              <a:t>component-descriptor.yaml</a:t>
            </a: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>
              <a:lnSpc>
                <a:spcPct val="90000"/>
              </a:lnSpc>
            </a:pP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resources</a:t>
            </a:r>
            <a:r>
              <a:rPr lang="de-DE" sz="1000" dirty="0"/>
              <a:t>: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name</a:t>
            </a:r>
            <a:r>
              <a:rPr lang="de-DE" sz="1000" dirty="0"/>
              <a:t>, </a:t>
            </a:r>
            <a:r>
              <a:rPr lang="de-DE" sz="1000" dirty="0" err="1"/>
              <a:t>access</a:t>
            </a:r>
            <a:r>
              <a:rPr lang="de-DE" sz="1000" dirty="0"/>
              <a:t>, type&gt;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 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externalResources</a:t>
            </a: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name</a:t>
            </a:r>
            <a:r>
              <a:rPr lang="de-DE" sz="1000" dirty="0"/>
              <a:t>, </a:t>
            </a:r>
            <a:r>
              <a:rPr lang="de-DE" sz="1000" dirty="0" err="1"/>
              <a:t>access</a:t>
            </a:r>
            <a:r>
              <a:rPr lang="de-DE" sz="1000" dirty="0"/>
              <a:t>, type&gt;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</a:t>
            </a:r>
            <a:r>
              <a:rPr lang="de-DE" sz="1000" dirty="0" err="1"/>
              <a:t>dependencies</a:t>
            </a:r>
            <a:endParaRPr lang="de-DE" sz="1000" dirty="0"/>
          </a:p>
          <a:p>
            <a:pPr defTabSz="266700">
              <a:lnSpc>
                <a:spcPct val="90000"/>
              </a:lnSpc>
            </a:pPr>
            <a:r>
              <a:rPr lang="de-DE" sz="1000" dirty="0"/>
              <a:t>	- &lt;</a:t>
            </a:r>
            <a:r>
              <a:rPr lang="de-DE" sz="1000" dirty="0" err="1"/>
              <a:t>component</a:t>
            </a:r>
            <a:r>
              <a:rPr lang="de-DE" sz="1000" dirty="0"/>
              <a:t>&gt; (</a:t>
            </a:r>
            <a:r>
              <a:rPr lang="de-DE" sz="1000" dirty="0" err="1"/>
              <a:t>url</a:t>
            </a:r>
            <a:r>
              <a:rPr lang="de-DE" sz="1000" dirty="0"/>
              <a:t>/</a:t>
            </a:r>
            <a:r>
              <a:rPr lang="de-DE" sz="1000" dirty="0" err="1"/>
              <a:t>uri</a:t>
            </a:r>
            <a:r>
              <a:rPr lang="de-DE" sz="1000" dirty="0"/>
              <a:t>)</a:t>
            </a:r>
          </a:p>
          <a:p>
            <a:pPr defTabSz="266700">
              <a:lnSpc>
                <a:spcPct val="90000"/>
              </a:lnSpc>
            </a:pPr>
            <a:r>
              <a:rPr lang="de-DE" sz="1000" dirty="0"/>
              <a:t>	-</a:t>
            </a:r>
          </a:p>
          <a:p>
            <a:pPr defTabSz="179388">
              <a:lnSpc>
                <a:spcPct val="90000"/>
              </a:lnSpc>
            </a:pPr>
            <a:endParaRPr lang="de-DE" sz="1000" dirty="0"/>
          </a:p>
          <a:p>
            <a:pPr defTabSz="179388">
              <a:lnSpc>
                <a:spcPct val="90000"/>
              </a:lnSpc>
            </a:pPr>
            <a:r>
              <a:rPr lang="de-DE" sz="1000" dirty="0"/>
              <a:t>…</a:t>
            </a:r>
          </a:p>
        </p:txBody>
      </p:sp>
      <p:sp>
        <p:nvSpPr>
          <p:cNvPr id="65" name="Scroll: Vertical 64">
            <a:extLst>
              <a:ext uri="{FF2B5EF4-FFF2-40B4-BE49-F238E27FC236}">
                <a16:creationId xmlns:a16="http://schemas.microsoft.com/office/drawing/2014/main" id="{36648052-B2C1-442A-994C-1AF314B8D885}"/>
              </a:ext>
            </a:extLst>
          </p:cNvPr>
          <p:cNvSpPr/>
          <p:nvPr/>
        </p:nvSpPr>
        <p:spPr>
          <a:xfrm>
            <a:off x="10040075" y="4508425"/>
            <a:ext cx="1741436" cy="1558483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E7D2B4-265F-40CF-B61A-775297F0AC9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6743253" y="2391753"/>
            <a:ext cx="3596490" cy="243742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56D2565-BA90-4365-916A-74A4CADC37F3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5871411" y="2391753"/>
            <a:ext cx="4363474" cy="289591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53713-DE63-41A2-B738-037637FBB176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551982" y="1625761"/>
            <a:ext cx="2285843" cy="353678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15BB-85FA-44BC-A78C-4D219B28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7F0-3AA2-4FE9-99B7-DF8C131FC5E2}" type="datetime5">
              <a:rPr lang="en-US" smtClean="0"/>
              <a:t>15-Aug-22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A3CD-2F57-4D66-952A-D7FBAD9C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0827-E296-4ECE-9612-17CC21E2B923}" type="slidenum">
              <a:rPr lang="en-US" smtClean="0"/>
              <a:t>9</a:t>
            </a:fld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48063D-E306-4D5B-B1BA-E2C9AF540CB5}"/>
              </a:ext>
            </a:extLst>
          </p:cNvPr>
          <p:cNvCxnSpPr>
            <a:endCxn id="2" idx="1"/>
          </p:cNvCxnSpPr>
          <p:nvPr/>
        </p:nvCxnSpPr>
        <p:spPr>
          <a:xfrm flipV="1">
            <a:off x="2333625" y="2391753"/>
            <a:ext cx="2671511" cy="20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B17D7D3-7A3F-45B6-85E6-72B164FAC56E}"/>
              </a:ext>
            </a:extLst>
          </p:cNvPr>
          <p:cNvSpPr txBox="1"/>
          <p:nvPr/>
        </p:nvSpPr>
        <p:spPr>
          <a:xfrm>
            <a:off x="1784607" y="5009472"/>
            <a:ext cx="184731" cy="7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5CA370-7181-4332-889D-B399D79964F8}"/>
              </a:ext>
            </a:extLst>
          </p:cNvPr>
          <p:cNvSpPr/>
          <p:nvPr/>
        </p:nvSpPr>
        <p:spPr>
          <a:xfrm>
            <a:off x="1373106" y="4779210"/>
            <a:ext cx="900579" cy="4890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78A44ED-7877-4A8F-9548-22CEC48514F9}"/>
              </a:ext>
            </a:extLst>
          </p:cNvPr>
          <p:cNvSpPr/>
          <p:nvPr/>
        </p:nvSpPr>
        <p:spPr>
          <a:xfrm>
            <a:off x="2126416" y="5386126"/>
            <a:ext cx="900579" cy="4890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05227B4-828A-48A2-BECC-FE44E8925F98}"/>
              </a:ext>
            </a:extLst>
          </p:cNvPr>
          <p:cNvCxnSpPr>
            <a:stCxn id="96" idx="3"/>
          </p:cNvCxnSpPr>
          <p:nvPr/>
        </p:nvCxnSpPr>
        <p:spPr>
          <a:xfrm flipH="1">
            <a:off x="2273685" y="2683107"/>
            <a:ext cx="316944" cy="2340621"/>
          </a:xfrm>
          <a:prstGeom prst="curvedConnector3">
            <a:avLst>
              <a:gd name="adj1" fmla="val -305385"/>
            </a:avLst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0E324BB-67D8-4BED-8FED-A805EC8B5BDD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2590629" y="2683107"/>
            <a:ext cx="436366" cy="2947537"/>
          </a:xfrm>
          <a:prstGeom prst="curvedConnector3">
            <a:avLst>
              <a:gd name="adj1" fmla="val 252703"/>
            </a:avLst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9C89FE-4A87-4800-B63C-6784CEB2DD3A}"/>
              </a:ext>
            </a:extLst>
          </p:cNvPr>
          <p:cNvSpPr txBox="1"/>
          <p:nvPr/>
        </p:nvSpPr>
        <p:spPr>
          <a:xfrm rot="3173128">
            <a:off x="3051937" y="3160265"/>
            <a:ext cx="102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Installs/</a:t>
            </a:r>
          </a:p>
          <a:p>
            <a:r>
              <a:rPr lang="en-US" dirty="0">
                <a:solidFill>
                  <a:srgbClr val="00B0F0"/>
                </a:solidFill>
              </a:rPr>
              <a:t>manages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C63547-6556-468E-B73C-EB92348F0790}"/>
              </a:ext>
            </a:extLst>
          </p:cNvPr>
          <p:cNvCxnSpPr>
            <a:cxnSpLocks/>
            <a:stCxn id="76" idx="7"/>
            <a:endCxn id="80" idx="2"/>
          </p:cNvCxnSpPr>
          <p:nvPr/>
        </p:nvCxnSpPr>
        <p:spPr>
          <a:xfrm flipV="1">
            <a:off x="2895108" y="2759242"/>
            <a:ext cx="3415008" cy="269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74931E-66AE-4C62-9A9E-7B779B9D0132}"/>
              </a:ext>
            </a:extLst>
          </p:cNvPr>
          <p:cNvSpPr txBox="1"/>
          <p:nvPr/>
        </p:nvSpPr>
        <p:spPr>
          <a:xfrm rot="19320648">
            <a:off x="2879414" y="4038342"/>
            <a:ext cx="3895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737"/>
                </a:solidFill>
              </a:rPr>
              <a:t>environment-local consumption (i.e. images)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CD80C-2C2E-4993-9BCD-D027B1FC9638}"/>
              </a:ext>
            </a:extLst>
          </p:cNvPr>
          <p:cNvSpPr txBox="1"/>
          <p:nvPr/>
        </p:nvSpPr>
        <p:spPr>
          <a:xfrm>
            <a:off x="3138619" y="2115838"/>
            <a:ext cx="16081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access installation</a:t>
            </a:r>
          </a:p>
          <a:p>
            <a:pPr algn="ctr"/>
            <a:r>
              <a:rPr lang="en-US" sz="1100" dirty="0"/>
              <a:t>description and artefacts</a:t>
            </a:r>
          </a:p>
        </p:txBody>
      </p:sp>
    </p:spTree>
    <p:extLst>
      <p:ext uri="{BB962C8B-B14F-4D97-AF65-F5344CB8AC3E}">
        <p14:creationId xmlns:p14="http://schemas.microsoft.com/office/powerpoint/2010/main" val="14298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21" grpId="0"/>
      <p:bldP spid="27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2.3.1.59737</Revision>
</Application>
</file>

<file path=customXml/item2.xml><?xml version="1.0" encoding="utf-8"?>
<Application xmlns="http://www.sap.com/cof/ao/powerpoint/application">
  <com.sap.ip.bi.pioneer>
    <Version>4</Version>
    <AAO_Revision>2.3.1.59737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1519D609-B737-4611-B397-E5AD5343687E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681BFB13-C0FD-4300-AFF7-550CF4CED8DE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1474</Words>
  <Application>Microsoft Office PowerPoint</Application>
  <PresentationFormat>Widescreen</PresentationFormat>
  <Paragraphs>524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(CNUDIE) Component Model in a Nutshell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Lifecycle</vt:lpstr>
      <vt:lpstr>Delivery and Transportation</vt:lpstr>
      <vt:lpstr>Delivery and Transportation</vt:lpstr>
      <vt:lpstr>High Level Services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Descriptor in a Nutshell</dc:title>
  <dc:creator>Krueger, Uwe</dc:creator>
  <cp:lastModifiedBy>Uwe</cp:lastModifiedBy>
  <cp:revision>106</cp:revision>
  <dcterms:created xsi:type="dcterms:W3CDTF">2021-10-28T10:36:57Z</dcterms:created>
  <dcterms:modified xsi:type="dcterms:W3CDTF">2022-08-15T14:14:54Z</dcterms:modified>
</cp:coreProperties>
</file>