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Gill Sans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g29jBAGEXpCXMeCM6M657hxkzw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regular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Gill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8aa0623b4_3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a8aa0623b4_3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8aa0623b4_2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a8aa0623b4_2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8aa0623b4_3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a8aa0623b4_3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8aa0623b4_3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a8aa0623b4_3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a8aa0623b4_3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8aa0623b4_3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a8aa0623b4_3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a8aa0623b4_3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8aa0623b4_2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a8aa0623b4_2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8aa0623b4_2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a8aa0623b4_2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561df5dd9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a561df5dd9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8aa0623b4_2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a8aa0623b4_2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8aa0623b4_3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a8aa0623b4_3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8aa0623b4_2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a8aa0623b4_2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745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745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745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5"/>
          <p:cNvSpPr txBox="1"/>
          <p:nvPr>
            <p:ph idx="1" type="body"/>
          </p:nvPr>
        </p:nvSpPr>
        <p:spPr>
          <a:xfrm rot="5400000">
            <a:off x="4545009" y="324171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745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1" type="body"/>
          </p:nvPr>
        </p:nvSpPr>
        <p:spPr>
          <a:xfrm rot="5400000">
            <a:off x="2838640" y="329755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745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745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7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7" name="Google Shape;37;p17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8" name="Google Shape;38;p1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1" type="ftr"/>
          </p:nvPr>
        </p:nvSpPr>
        <p:spPr>
          <a:xfrm>
            <a:off x="808523" y="6236208"/>
            <a:ext cx="510372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745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745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4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2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24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" name="Google Shape;52;p2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1" type="ftr"/>
          </p:nvPr>
        </p:nvSpPr>
        <p:spPr>
          <a:xfrm>
            <a:off x="804672" y="6236208"/>
            <a:ext cx="5167503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745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745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3" name="Google Shape;63;p1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745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2" name="Google Shape;72;p2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745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2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745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dk1"/>
          </a:solidFill>
          <a:ln cap="sq" cmpd="sng" w="31750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745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2" name="Google Shape;32;p1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745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javatpoint.com/types-of-databases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mongodb.com/nosql-explained/nosql-vs-sql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>
            <p:ph type="ctrTitle"/>
          </p:nvPr>
        </p:nvSpPr>
        <p:spPr>
          <a:xfrm>
            <a:off x="1600200" y="2310769"/>
            <a:ext cx="8991600" cy="1645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IN"/>
              <a:t>WEBMONK (COURSE DAY - 10)</a:t>
            </a:r>
            <a:endParaRPr/>
          </a:p>
        </p:txBody>
      </p:sp>
      <p:sp>
        <p:nvSpPr>
          <p:cNvPr id="109" name="Google Shape;109;p1"/>
          <p:cNvSpPr txBox="1"/>
          <p:nvPr>
            <p:ph idx="1" type="subTitle"/>
          </p:nvPr>
        </p:nvSpPr>
        <p:spPr>
          <a:xfrm>
            <a:off x="2695200" y="4046400"/>
            <a:ext cx="6801600" cy="22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IN" sz="1500"/>
              <a:t>Topics covered: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IN"/>
              <a:t>* what is database &amp; its types?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IN"/>
              <a:t>* SQL vs NOSQL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IN"/>
              <a:t>* More on NOSQL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IN"/>
              <a:t>* MongoDB basics</a:t>
            </a:r>
            <a:endParaRPr/>
          </a:p>
        </p:txBody>
      </p:sp>
      <p:sp>
        <p:nvSpPr>
          <p:cNvPr id="110" name="Google Shape;110;p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8aa0623b4_3_17"/>
          <p:cNvSpPr txBox="1"/>
          <p:nvPr>
            <p:ph type="title"/>
          </p:nvPr>
        </p:nvSpPr>
        <p:spPr>
          <a:xfrm>
            <a:off x="2231111" y="698717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/>
              <a:t>MONGO STRUCTURE &amp; ARCHITECTURE</a:t>
            </a:r>
            <a:endParaRPr/>
          </a:p>
        </p:txBody>
      </p:sp>
      <p:sp>
        <p:nvSpPr>
          <p:cNvPr id="174" name="Google Shape;174;ga8aa0623b4_3_17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pic>
        <p:nvPicPr>
          <p:cNvPr id="175" name="Google Shape;175;ga8aa0623b4_3_17"/>
          <p:cNvPicPr preferRelativeResize="0"/>
          <p:nvPr/>
        </p:nvPicPr>
        <p:blipFill rotWithShape="1">
          <a:blip r:embed="rId3">
            <a:alphaModFix amt="80000"/>
          </a:blip>
          <a:srcRect b="0" l="0" r="0" t="0"/>
          <a:stretch/>
        </p:blipFill>
        <p:spPr>
          <a:xfrm>
            <a:off x="1100775" y="2039725"/>
            <a:ext cx="4848275" cy="392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a8aa0623b4_3_17"/>
          <p:cNvPicPr preferRelativeResize="0"/>
          <p:nvPr/>
        </p:nvPicPr>
        <p:blipFill rotWithShape="1">
          <a:blip r:embed="rId4">
            <a:alphaModFix amt="95000"/>
          </a:blip>
          <a:srcRect b="0" l="0" r="0" t="0"/>
          <a:stretch/>
        </p:blipFill>
        <p:spPr>
          <a:xfrm>
            <a:off x="6101450" y="2039725"/>
            <a:ext cx="5192401" cy="392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8aa0623b4_2_55"/>
          <p:cNvSpPr txBox="1"/>
          <p:nvPr>
            <p:ph type="title"/>
          </p:nvPr>
        </p:nvSpPr>
        <p:spPr>
          <a:xfrm>
            <a:off x="2231111" y="2834692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/>
              <a:t>SOME CRUD WITH MONGODB**</a:t>
            </a:r>
            <a:endParaRPr/>
          </a:p>
        </p:txBody>
      </p:sp>
      <p:sp>
        <p:nvSpPr>
          <p:cNvPr id="182" name="Google Shape;182;ga8aa0623b4_2_55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sp>
        <p:nvSpPr>
          <p:cNvPr id="183" name="Google Shape;183;ga8aa0623b4_2_55"/>
          <p:cNvSpPr txBox="1"/>
          <p:nvPr>
            <p:ph idx="11" type="ftr"/>
          </p:nvPr>
        </p:nvSpPr>
        <p:spPr>
          <a:xfrm>
            <a:off x="7501500" y="4242650"/>
            <a:ext cx="2459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** Please refer to attached pdf for details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8aa0623b4_3_28"/>
          <p:cNvSpPr txBox="1"/>
          <p:nvPr>
            <p:ph type="title"/>
          </p:nvPr>
        </p:nvSpPr>
        <p:spPr>
          <a:xfrm>
            <a:off x="846351" y="955850"/>
            <a:ext cx="4494900" cy="1134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 sz="2800"/>
              <a:t>WHAT IS _id?</a:t>
            </a:r>
            <a:endParaRPr/>
          </a:p>
        </p:txBody>
      </p:sp>
      <p:sp>
        <p:nvSpPr>
          <p:cNvPr id="189" name="Google Shape;189;ga8aa0623b4_3_28"/>
          <p:cNvSpPr txBox="1"/>
          <p:nvPr>
            <p:ph idx="1" type="body"/>
          </p:nvPr>
        </p:nvSpPr>
        <p:spPr>
          <a:xfrm>
            <a:off x="846350" y="2621625"/>
            <a:ext cx="4494900" cy="26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IN" sz="1800"/>
              <a:t>* Mandatory document field.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IN" sz="1800"/>
              <a:t>* Can be assigned manually.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IN" sz="1800"/>
              <a:t>* Will be created automatically if not assigned manually (recommended)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</p:txBody>
      </p:sp>
      <p:sp>
        <p:nvSpPr>
          <p:cNvPr id="190" name="Google Shape;190;ga8aa0623b4_3_28"/>
          <p:cNvSpPr txBox="1"/>
          <p:nvPr>
            <p:ph idx="11" type="ftr"/>
          </p:nvPr>
        </p:nvSpPr>
        <p:spPr>
          <a:xfrm>
            <a:off x="808523" y="6236208"/>
            <a:ext cx="51036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pic>
        <p:nvPicPr>
          <p:cNvPr id="191" name="Google Shape;191;ga8aa0623b4_3_28"/>
          <p:cNvPicPr preferRelativeResize="0"/>
          <p:nvPr/>
        </p:nvPicPr>
        <p:blipFill rotWithShape="1">
          <a:blip r:embed="rId3">
            <a:alphaModFix amt="80000"/>
          </a:blip>
          <a:srcRect b="0" l="0" r="0" t="0"/>
          <a:stretch/>
        </p:blipFill>
        <p:spPr>
          <a:xfrm>
            <a:off x="6193100" y="2960037"/>
            <a:ext cx="5908849" cy="189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8aa0623b4_3_43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UPDATE</a:t>
            </a:r>
            <a:endParaRPr/>
          </a:p>
        </p:txBody>
      </p:sp>
      <p:pic>
        <p:nvPicPr>
          <p:cNvPr id="198" name="Google Shape;198;ga8aa0623b4_3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5100" y="2487367"/>
            <a:ext cx="6781800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8aa0623b4_3_51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SKIP &amp; LIMIT</a:t>
            </a:r>
            <a:endParaRPr/>
          </a:p>
        </p:txBody>
      </p:sp>
      <p:sp>
        <p:nvSpPr>
          <p:cNvPr id="205" name="Google Shape;205;ga8aa0623b4_3_51"/>
          <p:cNvSpPr txBox="1"/>
          <p:nvPr>
            <p:ph idx="1" type="body"/>
          </p:nvPr>
        </p:nvSpPr>
        <p:spPr>
          <a:xfrm>
            <a:off x="995525" y="2475875"/>
            <a:ext cx="5021700" cy="3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The Limit() Method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To limit the records in MongoDB, you need to use limit() method. The method accepts one number type argument, which is the number of documents that you want to be displayed.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/>
              <a:t>The basic syntax of limit() method is as follows −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/>
              <a:t>&gt; db.COLLECTION_NAME.find().limit(NUMBER)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/>
              <a:t>&gt; db.mycol.find({},{"title":1,_id:0}).limit(2)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 sz="1500"/>
              <a:t>If you don't specify the number argument in limit() method then it will display all documents from the collection.</a:t>
            </a:r>
            <a:endParaRPr sz="1500"/>
          </a:p>
        </p:txBody>
      </p:sp>
      <p:sp>
        <p:nvSpPr>
          <p:cNvPr id="206" name="Google Shape;206;ga8aa0623b4_3_51"/>
          <p:cNvSpPr txBox="1"/>
          <p:nvPr>
            <p:ph idx="1" type="body"/>
          </p:nvPr>
        </p:nvSpPr>
        <p:spPr>
          <a:xfrm>
            <a:off x="6495775" y="2475875"/>
            <a:ext cx="5021700" cy="3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MongoDB Skip() Method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Apart from limit() method, there is one more method skip() which also accepts number type argument and is used to skip the number of documents.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The basic syntax of skip() method is as follows −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/>
              <a:t>&gt;db.COLLECTION_NAME.find().limit(NUMBER).skip(NUMBER)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&gt;db.mycol.find({},{"title":1,_id:0}).limit(1).skip(1)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IN"/>
              <a:t>DATABASE &amp; ITS TYPES</a:t>
            </a:r>
            <a:endParaRPr/>
          </a:p>
        </p:txBody>
      </p:sp>
      <p:sp>
        <p:nvSpPr>
          <p:cNvPr id="116" name="Google Shape;116;p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>
            <p:ph type="title"/>
          </p:nvPr>
        </p:nvSpPr>
        <p:spPr>
          <a:xfrm>
            <a:off x="808526" y="1011225"/>
            <a:ext cx="4494900" cy="1134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/>
              <a:t>DATABASE &amp; ITS TYPES</a:t>
            </a:r>
            <a:endParaRPr/>
          </a:p>
        </p:txBody>
      </p:sp>
      <p:sp>
        <p:nvSpPr>
          <p:cNvPr id="122" name="Google Shape;122;p3"/>
          <p:cNvSpPr txBox="1"/>
          <p:nvPr>
            <p:ph idx="1" type="body"/>
          </p:nvPr>
        </p:nvSpPr>
        <p:spPr>
          <a:xfrm>
            <a:off x="808525" y="2704402"/>
            <a:ext cx="4494900" cy="26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IN" sz="1800"/>
              <a:t>a database is an organized collection of structured information, or data, typically stored electronically in a computer system. A database is usually controlled by a database management system (DBMS). Together, the data and the DBMS, along with the applications that are associated with them, are referred to as a database system, often shortened to just database.</a:t>
            </a:r>
            <a:endParaRPr sz="1800"/>
          </a:p>
        </p:txBody>
      </p:sp>
      <p:sp>
        <p:nvSpPr>
          <p:cNvPr id="123" name="Google Shape;123;p3"/>
          <p:cNvSpPr txBox="1"/>
          <p:nvPr>
            <p:ph idx="11" type="ftr"/>
          </p:nvPr>
        </p:nvSpPr>
        <p:spPr>
          <a:xfrm>
            <a:off x="808523" y="6236208"/>
            <a:ext cx="510372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pic>
        <p:nvPicPr>
          <p:cNvPr id="124" name="Google Shape;124;p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28171"/>
          <a:stretch/>
        </p:blipFill>
        <p:spPr>
          <a:xfrm>
            <a:off x="6246400" y="2472888"/>
            <a:ext cx="5856850" cy="191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8aa0623b4_2_5"/>
          <p:cNvSpPr txBox="1"/>
          <p:nvPr>
            <p:ph type="title"/>
          </p:nvPr>
        </p:nvSpPr>
        <p:spPr>
          <a:xfrm>
            <a:off x="1600200" y="2386744"/>
            <a:ext cx="8991600" cy="1645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IN"/>
              <a:t>SQL VS NOSQL</a:t>
            </a:r>
            <a:endParaRPr/>
          </a:p>
        </p:txBody>
      </p:sp>
      <p:sp>
        <p:nvSpPr>
          <p:cNvPr id="130" name="Google Shape;130;ga8aa0623b4_2_5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8aa0623b4_2_10"/>
          <p:cNvSpPr txBox="1"/>
          <p:nvPr>
            <p:ph type="title"/>
          </p:nvPr>
        </p:nvSpPr>
        <p:spPr>
          <a:xfrm>
            <a:off x="808526" y="593275"/>
            <a:ext cx="4494900" cy="1134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/>
              <a:t>SQL VS NOSQL</a:t>
            </a:r>
            <a:endParaRPr/>
          </a:p>
        </p:txBody>
      </p:sp>
      <p:sp>
        <p:nvSpPr>
          <p:cNvPr id="136" name="Google Shape;136;ga8aa0623b4_2_10"/>
          <p:cNvSpPr txBox="1"/>
          <p:nvPr>
            <p:ph idx="1" type="body"/>
          </p:nvPr>
        </p:nvSpPr>
        <p:spPr>
          <a:xfrm>
            <a:off x="443875" y="1908075"/>
            <a:ext cx="5224200" cy="42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1" lang="en-IN" sz="1800">
                <a:solidFill>
                  <a:srgbClr val="FFFFFF"/>
                </a:solidFill>
              </a:rPr>
              <a:t>* </a:t>
            </a:r>
            <a:r>
              <a:rPr b="1" lang="en-IN" sz="1800">
                <a:solidFill>
                  <a:srgbClr val="FF9900"/>
                </a:solidFill>
              </a:rPr>
              <a:t>SQL </a:t>
            </a:r>
            <a:r>
              <a:rPr lang="en-IN" sz="1800"/>
              <a:t>databases are relational, </a:t>
            </a:r>
            <a:r>
              <a:rPr b="1" lang="en-IN" sz="1800">
                <a:solidFill>
                  <a:srgbClr val="FF9900"/>
                </a:solidFill>
              </a:rPr>
              <a:t>NoSQL</a:t>
            </a:r>
            <a:r>
              <a:rPr b="1" lang="en-IN" sz="1800">
                <a:solidFill>
                  <a:srgbClr val="FFFF00"/>
                </a:solidFill>
              </a:rPr>
              <a:t> </a:t>
            </a:r>
            <a:r>
              <a:rPr lang="en-IN" sz="1800"/>
              <a:t>are non-relational.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1" lang="en-IN" sz="1800">
                <a:solidFill>
                  <a:schemeClr val="lt1"/>
                </a:solidFill>
              </a:rPr>
              <a:t>* </a:t>
            </a:r>
            <a:r>
              <a:rPr b="1" lang="en-IN" sz="1800">
                <a:solidFill>
                  <a:srgbClr val="FF9900"/>
                </a:solidFill>
              </a:rPr>
              <a:t>SQL</a:t>
            </a:r>
            <a:r>
              <a:rPr b="1" lang="en-IN" sz="1800">
                <a:solidFill>
                  <a:srgbClr val="FFFF00"/>
                </a:solidFill>
              </a:rPr>
              <a:t> </a:t>
            </a:r>
            <a:r>
              <a:rPr lang="en-IN" sz="1800"/>
              <a:t>databases use structured query language and have a predefined schema. </a:t>
            </a:r>
            <a:r>
              <a:rPr b="1" lang="en-IN" sz="1800">
                <a:solidFill>
                  <a:srgbClr val="FF9900"/>
                </a:solidFill>
              </a:rPr>
              <a:t>NoSQL</a:t>
            </a:r>
            <a:r>
              <a:rPr lang="en-IN" sz="1800"/>
              <a:t> databases have dynamic schemas for unstructured data.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1" lang="en-IN" sz="1800">
                <a:solidFill>
                  <a:schemeClr val="lt1"/>
                </a:solidFill>
              </a:rPr>
              <a:t>* </a:t>
            </a:r>
            <a:r>
              <a:rPr b="1" lang="en-IN" sz="1800">
                <a:solidFill>
                  <a:srgbClr val="FF9900"/>
                </a:solidFill>
              </a:rPr>
              <a:t>SQL</a:t>
            </a:r>
            <a:r>
              <a:rPr b="1" lang="en-IN" sz="1800">
                <a:solidFill>
                  <a:srgbClr val="FFFF00"/>
                </a:solidFill>
              </a:rPr>
              <a:t> </a:t>
            </a:r>
            <a:r>
              <a:rPr lang="en-IN" sz="1800"/>
              <a:t>databases are vertically scalable, </a:t>
            </a:r>
            <a:r>
              <a:rPr b="1" lang="en-IN" sz="1800">
                <a:solidFill>
                  <a:srgbClr val="FF9900"/>
                </a:solidFill>
              </a:rPr>
              <a:t>NoSQL</a:t>
            </a:r>
            <a:r>
              <a:rPr lang="en-IN" sz="1800"/>
              <a:t> databases are horizontally scalable.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1" lang="en-IN" sz="1800">
                <a:solidFill>
                  <a:schemeClr val="lt1"/>
                </a:solidFill>
              </a:rPr>
              <a:t>* </a:t>
            </a:r>
            <a:r>
              <a:rPr b="1" lang="en-IN" sz="1800">
                <a:solidFill>
                  <a:srgbClr val="FF9900"/>
                </a:solidFill>
              </a:rPr>
              <a:t>SQL</a:t>
            </a:r>
            <a:r>
              <a:rPr b="1" lang="en-IN" sz="1800">
                <a:solidFill>
                  <a:srgbClr val="FFFF00"/>
                </a:solidFill>
              </a:rPr>
              <a:t> </a:t>
            </a:r>
            <a:r>
              <a:rPr lang="en-IN" sz="1800"/>
              <a:t>databases are table based, while </a:t>
            </a:r>
            <a:r>
              <a:rPr b="1" lang="en-IN" sz="1800">
                <a:solidFill>
                  <a:srgbClr val="FF9900"/>
                </a:solidFill>
              </a:rPr>
              <a:t>NoSQL</a:t>
            </a:r>
            <a:r>
              <a:rPr lang="en-IN" sz="1800"/>
              <a:t> databases are document, key-value, graph or wide-column stores.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1" lang="en-IN" sz="1800">
                <a:solidFill>
                  <a:schemeClr val="lt1"/>
                </a:solidFill>
              </a:rPr>
              <a:t>* </a:t>
            </a:r>
            <a:r>
              <a:rPr b="1" lang="en-IN" sz="1800">
                <a:solidFill>
                  <a:srgbClr val="FF9900"/>
                </a:solidFill>
              </a:rPr>
              <a:t>SQL</a:t>
            </a:r>
            <a:r>
              <a:rPr b="1" lang="en-IN" sz="1800">
                <a:solidFill>
                  <a:srgbClr val="FFFF00"/>
                </a:solidFill>
              </a:rPr>
              <a:t> </a:t>
            </a:r>
            <a:r>
              <a:rPr lang="en-IN" sz="1800"/>
              <a:t>databases are better for multi-row transactions, </a:t>
            </a:r>
            <a:r>
              <a:rPr b="1" lang="en-IN" sz="1800">
                <a:solidFill>
                  <a:srgbClr val="FF9900"/>
                </a:solidFill>
              </a:rPr>
              <a:t>NoSQL</a:t>
            </a:r>
            <a:r>
              <a:rPr lang="en-IN" sz="1800"/>
              <a:t> are better for unstructured data like documents or JSON.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800"/>
          </a:p>
        </p:txBody>
      </p:sp>
      <p:sp>
        <p:nvSpPr>
          <p:cNvPr id="137" name="Google Shape;137;ga8aa0623b4_2_10"/>
          <p:cNvSpPr txBox="1"/>
          <p:nvPr>
            <p:ph idx="11" type="ftr"/>
          </p:nvPr>
        </p:nvSpPr>
        <p:spPr>
          <a:xfrm>
            <a:off x="808523" y="6236208"/>
            <a:ext cx="51036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pic>
        <p:nvPicPr>
          <p:cNvPr id="138" name="Google Shape;138;ga8aa0623b4_2_1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484" r="475" t="0"/>
          <a:stretch/>
        </p:blipFill>
        <p:spPr>
          <a:xfrm>
            <a:off x="6240575" y="1946350"/>
            <a:ext cx="5853651" cy="320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561df5dd9_0_7"/>
          <p:cNvSpPr txBox="1"/>
          <p:nvPr>
            <p:ph type="title"/>
          </p:nvPr>
        </p:nvSpPr>
        <p:spPr>
          <a:xfrm>
            <a:off x="1600200" y="2386744"/>
            <a:ext cx="8991600" cy="1645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IN"/>
              <a:t>MONGODB BASICS</a:t>
            </a:r>
            <a:endParaRPr/>
          </a:p>
        </p:txBody>
      </p:sp>
      <p:sp>
        <p:nvSpPr>
          <p:cNvPr id="144" name="Google Shape;144;ga561df5dd9_0_7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8aa0623b4_2_90"/>
          <p:cNvSpPr txBox="1"/>
          <p:nvPr>
            <p:ph type="title"/>
          </p:nvPr>
        </p:nvSpPr>
        <p:spPr>
          <a:xfrm>
            <a:off x="846351" y="1060350"/>
            <a:ext cx="4494900" cy="1134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/>
              <a:t>WHAT IS MONGODB?</a:t>
            </a:r>
            <a:endParaRPr/>
          </a:p>
        </p:txBody>
      </p:sp>
      <p:sp>
        <p:nvSpPr>
          <p:cNvPr id="150" name="Google Shape;150;ga8aa0623b4_2_90"/>
          <p:cNvSpPr txBox="1"/>
          <p:nvPr>
            <p:ph idx="1" type="body"/>
          </p:nvPr>
        </p:nvSpPr>
        <p:spPr>
          <a:xfrm>
            <a:off x="846350" y="2816500"/>
            <a:ext cx="4494900" cy="26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IN" sz="1800"/>
              <a:t>* MongoDB is a cross-platform document-oriented database program.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IN" sz="1800"/>
              <a:t>* Classified as a NoSQL database program, MongoDB uses JSON-like documents with optional schemas.</a:t>
            </a:r>
            <a:endParaRPr sz="1800"/>
          </a:p>
        </p:txBody>
      </p:sp>
      <p:sp>
        <p:nvSpPr>
          <p:cNvPr id="151" name="Google Shape;151;ga8aa0623b4_2_90"/>
          <p:cNvSpPr txBox="1"/>
          <p:nvPr>
            <p:ph idx="11" type="ftr"/>
          </p:nvPr>
        </p:nvSpPr>
        <p:spPr>
          <a:xfrm>
            <a:off x="808523" y="6236208"/>
            <a:ext cx="51036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pic>
        <p:nvPicPr>
          <p:cNvPr id="152" name="Google Shape;152;ga8aa0623b4_2_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4200" y="2816502"/>
            <a:ext cx="5643001" cy="225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8aa0623b4_3_7"/>
          <p:cNvSpPr txBox="1"/>
          <p:nvPr>
            <p:ph type="title"/>
          </p:nvPr>
        </p:nvSpPr>
        <p:spPr>
          <a:xfrm>
            <a:off x="846351" y="699400"/>
            <a:ext cx="4494900" cy="1134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JSON VS BSON</a:t>
            </a:r>
            <a:endParaRPr/>
          </a:p>
        </p:txBody>
      </p:sp>
      <p:sp>
        <p:nvSpPr>
          <p:cNvPr id="158" name="Google Shape;158;ga8aa0623b4_3_7"/>
          <p:cNvSpPr txBox="1"/>
          <p:nvPr>
            <p:ph idx="1" type="body"/>
          </p:nvPr>
        </p:nvSpPr>
        <p:spPr>
          <a:xfrm>
            <a:off x="436925" y="2327150"/>
            <a:ext cx="5300400" cy="3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IN" sz="1800"/>
              <a:t>* JSON a.k.a JavaScript Object Notation is an open standard file format, and data interchange format, that uses human-readable text to store and transmit data objects consisting of attribute–value pairs and array data types.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IN" sz="1800"/>
              <a:t>*  BSON is a computer data interchange format. The name "BSON" is based on the term JSON and stands for "Binary JSON". It is a binary form for representing simple or complex data structures including associative arrays, integer indexed arrays, and a suite of fundamental scalar types. BSON originated in 2009 at MongoDB.</a:t>
            </a:r>
            <a:endParaRPr sz="1800"/>
          </a:p>
        </p:txBody>
      </p:sp>
      <p:sp>
        <p:nvSpPr>
          <p:cNvPr id="159" name="Google Shape;159;ga8aa0623b4_3_7"/>
          <p:cNvSpPr txBox="1"/>
          <p:nvPr>
            <p:ph idx="11" type="ftr"/>
          </p:nvPr>
        </p:nvSpPr>
        <p:spPr>
          <a:xfrm>
            <a:off x="808523" y="6236208"/>
            <a:ext cx="51036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pic>
        <p:nvPicPr>
          <p:cNvPr id="160" name="Google Shape;160;ga8aa0623b4_3_7"/>
          <p:cNvPicPr preferRelativeResize="0"/>
          <p:nvPr/>
        </p:nvPicPr>
        <p:blipFill rotWithShape="1">
          <a:blip r:embed="rId3">
            <a:alphaModFix/>
          </a:blip>
          <a:srcRect b="45286" l="52998" r="0" t="0"/>
          <a:stretch/>
        </p:blipFill>
        <p:spPr>
          <a:xfrm>
            <a:off x="7630700" y="1115025"/>
            <a:ext cx="3111024" cy="16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a8aa0623b4_3_7"/>
          <p:cNvPicPr preferRelativeResize="0"/>
          <p:nvPr/>
        </p:nvPicPr>
        <p:blipFill rotWithShape="1">
          <a:blip r:embed="rId4">
            <a:alphaModFix/>
          </a:blip>
          <a:srcRect b="0" l="45166" r="0" t="0"/>
          <a:stretch/>
        </p:blipFill>
        <p:spPr>
          <a:xfrm>
            <a:off x="7630700" y="3572875"/>
            <a:ext cx="3111026" cy="2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8aa0623b4_2_25"/>
          <p:cNvSpPr txBox="1"/>
          <p:nvPr>
            <p:ph type="title"/>
          </p:nvPr>
        </p:nvSpPr>
        <p:spPr>
          <a:xfrm>
            <a:off x="2231111" y="698717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/>
              <a:t>CONVERSION</a:t>
            </a:r>
            <a:endParaRPr/>
          </a:p>
        </p:txBody>
      </p:sp>
      <p:sp>
        <p:nvSpPr>
          <p:cNvPr id="167" name="Google Shape;167;ga8aa0623b4_2_25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pic>
        <p:nvPicPr>
          <p:cNvPr id="168" name="Google Shape;168;ga8aa0623b4_2_25"/>
          <p:cNvPicPr preferRelativeResize="0"/>
          <p:nvPr/>
        </p:nvPicPr>
        <p:blipFill rotWithShape="1">
          <a:blip r:embed="rId3">
            <a:alphaModFix amt="90000"/>
          </a:blip>
          <a:srcRect b="0" l="0" r="0" t="0"/>
          <a:stretch/>
        </p:blipFill>
        <p:spPr>
          <a:xfrm>
            <a:off x="2481238" y="2078125"/>
            <a:ext cx="7229524" cy="380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