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mBkswDgFCdxnqqz8WMuGrftJ8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aa0623b4_3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a8aa0623b4_3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8aa0623b4_2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a8aa0623b4_2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8aa0623b4_3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a8aa0623b4_3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aa0623b4_3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a8aa0623b4_3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a8aa0623b4_3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aa0623b4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a8aa0623b4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aa0623b4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a8aa0623b4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61df5d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a561df5d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aa0623b4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a8aa0623b4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8aa0623b4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a8aa0623b4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aa0623b4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a8aa0623b4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745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avatpoint.com/types-of-database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ongodb.com/nosql-explained/nosql-vs-sql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10769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- 10)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046400"/>
            <a:ext cx="68016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database &amp; its types?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SQL vs NOSQL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More on NOSQL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MongoDB basics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MongoDB CRUD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aa0623b4_3_17"/>
          <p:cNvSpPr txBox="1"/>
          <p:nvPr>
            <p:ph type="title"/>
          </p:nvPr>
        </p:nvSpPr>
        <p:spPr>
          <a:xfrm>
            <a:off x="2231111" y="6987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MONGO STRUCTURE &amp; ARCHITECTURE</a:t>
            </a:r>
            <a:endParaRPr/>
          </a:p>
        </p:txBody>
      </p:sp>
      <p:sp>
        <p:nvSpPr>
          <p:cNvPr id="174" name="Google Shape;174;ga8aa0623b4_3_1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75" name="Google Shape;175;ga8aa0623b4_3_17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1100775" y="2039725"/>
            <a:ext cx="4848275" cy="392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a8aa0623b4_3_17"/>
          <p:cNvPicPr preferRelativeResize="0"/>
          <p:nvPr/>
        </p:nvPicPr>
        <p:blipFill rotWithShape="1">
          <a:blip r:embed="rId4">
            <a:alphaModFix amt="95000"/>
          </a:blip>
          <a:srcRect b="0" l="0" r="0" t="0"/>
          <a:stretch/>
        </p:blipFill>
        <p:spPr>
          <a:xfrm>
            <a:off x="6101450" y="2039725"/>
            <a:ext cx="5192401" cy="39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8aa0623b4_2_55"/>
          <p:cNvSpPr txBox="1"/>
          <p:nvPr>
            <p:ph type="title"/>
          </p:nvPr>
        </p:nvSpPr>
        <p:spPr>
          <a:xfrm>
            <a:off x="2231111" y="283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SOME CRUD WITH MONGODB**</a:t>
            </a:r>
            <a:endParaRPr/>
          </a:p>
        </p:txBody>
      </p:sp>
      <p:sp>
        <p:nvSpPr>
          <p:cNvPr id="182" name="Google Shape;182;ga8aa0623b4_2_5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83" name="Google Shape;183;ga8aa0623b4_2_55"/>
          <p:cNvSpPr txBox="1"/>
          <p:nvPr>
            <p:ph idx="11" type="ftr"/>
          </p:nvPr>
        </p:nvSpPr>
        <p:spPr>
          <a:xfrm>
            <a:off x="7501500" y="4242650"/>
            <a:ext cx="2459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** Please refer to attached pdf for details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8aa0623b4_3_28"/>
          <p:cNvSpPr txBox="1"/>
          <p:nvPr>
            <p:ph type="title"/>
          </p:nvPr>
        </p:nvSpPr>
        <p:spPr>
          <a:xfrm>
            <a:off x="846351" y="9558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 sz="2800"/>
              <a:t>WHAT IS _id?</a:t>
            </a:r>
            <a:endParaRPr/>
          </a:p>
        </p:txBody>
      </p:sp>
      <p:sp>
        <p:nvSpPr>
          <p:cNvPr id="189" name="Google Shape;189;ga8aa0623b4_3_28"/>
          <p:cNvSpPr txBox="1"/>
          <p:nvPr>
            <p:ph idx="1" type="body"/>
          </p:nvPr>
        </p:nvSpPr>
        <p:spPr>
          <a:xfrm>
            <a:off x="846350" y="2621625"/>
            <a:ext cx="44949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Mandatory document field.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Can be assigned manually.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Will be created automatically if not assigned manually (recommended)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90" name="Google Shape;190;ga8aa0623b4_3_28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91" name="Google Shape;191;ga8aa0623b4_3_28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6193100" y="2960037"/>
            <a:ext cx="5908849" cy="18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aa0623b4_3_43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UPDATE</a:t>
            </a:r>
            <a:endParaRPr/>
          </a:p>
        </p:txBody>
      </p:sp>
      <p:pic>
        <p:nvPicPr>
          <p:cNvPr id="198" name="Google Shape;198;ga8aa0623b4_3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2487367"/>
            <a:ext cx="67818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DATABASE &amp; ITS TYPES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08526" y="1011225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DATABASE &amp; ITS TYPES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08525" y="2704402"/>
            <a:ext cx="44949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a database is an organized collection of structured information, or data, typically stored electronically in a computer system. A database is usually controlled by a database management system (DBMS). Together, the data and the DBMS, along with the applications that are associated with them, are referred to as a database system, often shortened to just database.</a:t>
            </a:r>
            <a:endParaRPr sz="1800"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24" name="Google Shape;124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28171"/>
          <a:stretch/>
        </p:blipFill>
        <p:spPr>
          <a:xfrm>
            <a:off x="6246400" y="2472888"/>
            <a:ext cx="5856850" cy="1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aa0623b4_2_5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SQL VS NOSQL</a:t>
            </a:r>
            <a:endParaRPr/>
          </a:p>
        </p:txBody>
      </p:sp>
      <p:sp>
        <p:nvSpPr>
          <p:cNvPr id="130" name="Google Shape;130;ga8aa0623b4_2_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aa0623b4_2_10"/>
          <p:cNvSpPr txBox="1"/>
          <p:nvPr>
            <p:ph type="title"/>
          </p:nvPr>
        </p:nvSpPr>
        <p:spPr>
          <a:xfrm>
            <a:off x="808526" y="593275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SQL VS NOSQL</a:t>
            </a:r>
            <a:endParaRPr/>
          </a:p>
        </p:txBody>
      </p:sp>
      <p:sp>
        <p:nvSpPr>
          <p:cNvPr id="136" name="Google Shape;136;ga8aa0623b4_2_10"/>
          <p:cNvSpPr txBox="1"/>
          <p:nvPr>
            <p:ph idx="1" type="body"/>
          </p:nvPr>
        </p:nvSpPr>
        <p:spPr>
          <a:xfrm>
            <a:off x="443875" y="1908075"/>
            <a:ext cx="5224200" cy="4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rgbClr val="FFFFFF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 </a:t>
            </a:r>
            <a:r>
              <a:rPr lang="en-IN" sz="1800"/>
              <a:t>databases are relational,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are non-relational.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use structured query language and have a predefined schema.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databases have dynamic schemas for unstructured data.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are vertically scalable,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databases are horizontally scalable.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are table based, while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databases are document, key-value, graph or wide-column stores.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-IN" sz="1800">
                <a:solidFill>
                  <a:schemeClr val="lt1"/>
                </a:solidFill>
              </a:rPr>
              <a:t>* </a:t>
            </a:r>
            <a:r>
              <a:rPr b="1" lang="en-IN" sz="1800">
                <a:solidFill>
                  <a:srgbClr val="FF9900"/>
                </a:solidFill>
              </a:rPr>
              <a:t>SQL</a:t>
            </a:r>
            <a:r>
              <a:rPr b="1" lang="en-IN" sz="1800">
                <a:solidFill>
                  <a:srgbClr val="FFFF00"/>
                </a:solidFill>
              </a:rPr>
              <a:t> </a:t>
            </a:r>
            <a:r>
              <a:rPr lang="en-IN" sz="1800"/>
              <a:t>databases are better for multi-row transactions, </a:t>
            </a:r>
            <a:r>
              <a:rPr b="1" lang="en-IN" sz="1800">
                <a:solidFill>
                  <a:srgbClr val="FF9900"/>
                </a:solidFill>
              </a:rPr>
              <a:t>NoSQL</a:t>
            </a:r>
            <a:r>
              <a:rPr lang="en-IN" sz="1800"/>
              <a:t> are better for unstructured data like documents or JSON.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800"/>
          </a:p>
        </p:txBody>
      </p:sp>
      <p:sp>
        <p:nvSpPr>
          <p:cNvPr id="137" name="Google Shape;137;ga8aa0623b4_2_10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38" name="Google Shape;138;ga8aa0623b4_2_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484" r="475" t="0"/>
          <a:stretch/>
        </p:blipFill>
        <p:spPr>
          <a:xfrm>
            <a:off x="6240575" y="1946350"/>
            <a:ext cx="5853651" cy="32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61df5dd9_0_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MONGODB BASICS</a:t>
            </a:r>
            <a:endParaRPr/>
          </a:p>
        </p:txBody>
      </p:sp>
      <p:sp>
        <p:nvSpPr>
          <p:cNvPr id="144" name="Google Shape;144;ga561df5dd9_0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aa0623b4_2_90"/>
          <p:cNvSpPr txBox="1"/>
          <p:nvPr>
            <p:ph type="title"/>
          </p:nvPr>
        </p:nvSpPr>
        <p:spPr>
          <a:xfrm>
            <a:off x="846351" y="10603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WHAT IS MONGODB?</a:t>
            </a:r>
            <a:endParaRPr/>
          </a:p>
        </p:txBody>
      </p:sp>
      <p:sp>
        <p:nvSpPr>
          <p:cNvPr id="150" name="Google Shape;150;ga8aa0623b4_2_90"/>
          <p:cNvSpPr txBox="1"/>
          <p:nvPr>
            <p:ph idx="1" type="body"/>
          </p:nvPr>
        </p:nvSpPr>
        <p:spPr>
          <a:xfrm>
            <a:off x="846350" y="2816500"/>
            <a:ext cx="44949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MongoDB is a cross-platform document-oriented database program.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Classified as a NoSQL database program, MongoDB uses JSON-like documents with optional schemas.</a:t>
            </a:r>
            <a:endParaRPr sz="1800"/>
          </a:p>
        </p:txBody>
      </p:sp>
      <p:sp>
        <p:nvSpPr>
          <p:cNvPr id="151" name="Google Shape;151;ga8aa0623b4_2_90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52" name="Google Shape;152;ga8aa0623b4_2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200" y="2816502"/>
            <a:ext cx="5643001" cy="2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aa0623b4_3_7"/>
          <p:cNvSpPr txBox="1"/>
          <p:nvPr>
            <p:ph type="title"/>
          </p:nvPr>
        </p:nvSpPr>
        <p:spPr>
          <a:xfrm>
            <a:off x="846351" y="69940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JSON VS BSON</a:t>
            </a:r>
            <a:endParaRPr/>
          </a:p>
        </p:txBody>
      </p:sp>
      <p:sp>
        <p:nvSpPr>
          <p:cNvPr id="158" name="Google Shape;158;ga8aa0623b4_3_7"/>
          <p:cNvSpPr txBox="1"/>
          <p:nvPr>
            <p:ph idx="1" type="body"/>
          </p:nvPr>
        </p:nvSpPr>
        <p:spPr>
          <a:xfrm>
            <a:off x="436925" y="2327150"/>
            <a:ext cx="53004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JSON a.k.a JavaScript Object Notation is an open standard file format, and data interchange format, that uses human-readable text to store and transmit data objects consisting of attribute–value pairs and array data types.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IN" sz="1800"/>
              <a:t>*  BSON is a computer data interchange format. The name "BSON" is based on the term JSON and stands for "Binary JSON". It is a binary form for representing simple or complex data structures including associative arrays, integer indexed arrays, and a suite of fundamental scalar types. BSON originated in 2009 at MongoDB.</a:t>
            </a:r>
            <a:endParaRPr sz="1800"/>
          </a:p>
        </p:txBody>
      </p:sp>
      <p:sp>
        <p:nvSpPr>
          <p:cNvPr id="159" name="Google Shape;159;ga8aa0623b4_3_7"/>
          <p:cNvSpPr txBox="1"/>
          <p:nvPr>
            <p:ph idx="11" type="ftr"/>
          </p:nvPr>
        </p:nvSpPr>
        <p:spPr>
          <a:xfrm>
            <a:off x="808523" y="6236208"/>
            <a:ext cx="51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60" name="Google Shape;160;ga8aa0623b4_3_7"/>
          <p:cNvPicPr preferRelativeResize="0"/>
          <p:nvPr/>
        </p:nvPicPr>
        <p:blipFill rotWithShape="1">
          <a:blip r:embed="rId3">
            <a:alphaModFix/>
          </a:blip>
          <a:srcRect b="45286" l="52998" r="0" t="0"/>
          <a:stretch/>
        </p:blipFill>
        <p:spPr>
          <a:xfrm>
            <a:off x="7630700" y="1115025"/>
            <a:ext cx="3111024" cy="1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a8aa0623b4_3_7"/>
          <p:cNvPicPr preferRelativeResize="0"/>
          <p:nvPr/>
        </p:nvPicPr>
        <p:blipFill rotWithShape="1">
          <a:blip r:embed="rId4">
            <a:alphaModFix/>
          </a:blip>
          <a:srcRect b="0" l="45166" r="0" t="0"/>
          <a:stretch/>
        </p:blipFill>
        <p:spPr>
          <a:xfrm>
            <a:off x="7630700" y="3572875"/>
            <a:ext cx="3111026" cy="2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aa0623b4_2_25"/>
          <p:cNvSpPr txBox="1"/>
          <p:nvPr>
            <p:ph type="title"/>
          </p:nvPr>
        </p:nvSpPr>
        <p:spPr>
          <a:xfrm>
            <a:off x="2231111" y="6987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CONVERSION</a:t>
            </a:r>
            <a:endParaRPr/>
          </a:p>
        </p:txBody>
      </p:sp>
      <p:sp>
        <p:nvSpPr>
          <p:cNvPr id="167" name="Google Shape;167;ga8aa0623b4_2_2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pic>
        <p:nvPicPr>
          <p:cNvPr id="168" name="Google Shape;168;ga8aa0623b4_2_2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2481238" y="2078125"/>
            <a:ext cx="7229524" cy="38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