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Gill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1e6fqIl3GOAv+aSp3rses4nl1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font" Target="fonts/GillSans-bold.fntdata"/><Relationship Id="rId14" Type="http://schemas.openxmlformats.org/officeDocument/2006/relationships/font" Target="fonts/GillSans-regular.fntdata"/><Relationship Id="rId16"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8aa0623b4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a8aa0623b4_3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a8aa0623b4_3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851581db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a851581db4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a851581db4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c7ed6d3be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ac7ed6d3be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851581db4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a851581db4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ga851581db4_0_136"/>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a851581db4_0_136"/>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a851581db4_0_13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a851581db4_0_136"/>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5" name="Shape 115"/>
        <p:cNvGrpSpPr/>
        <p:nvPr/>
      </p:nvGrpSpPr>
      <p:grpSpPr>
        <a:xfrm>
          <a:off x="0" y="0"/>
          <a:ext cx="0" cy="0"/>
          <a:chOff x="0" y="0"/>
          <a:chExt cx="0" cy="0"/>
        </a:xfrm>
      </p:grpSpPr>
      <p:sp>
        <p:nvSpPr>
          <p:cNvPr id="116" name="Google Shape;116;ga851581db4_0_130"/>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a851581db4_0_130"/>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18" name="Google Shape;118;ga851581db4_0_130"/>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ga851581db4_0_13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a851581db4_0_130"/>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ga851581db4_0_14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a851581db4_0_141"/>
          <p:cNvSpPr txBox="1"/>
          <p:nvPr>
            <p:ph type="title"/>
          </p:nvPr>
        </p:nvSpPr>
        <p:spPr>
          <a:xfrm>
            <a:off x="808523" y="2243828"/>
            <a:ext cx="4494900" cy="1134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ga851581db4_0_141"/>
          <p:cNvSpPr/>
          <p:nvPr>
            <p:ph idx="2" type="pic"/>
          </p:nvPr>
        </p:nvSpPr>
        <p:spPr>
          <a:xfrm>
            <a:off x="6095999" y="0"/>
            <a:ext cx="6102000"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125" name="Google Shape;125;ga851581db4_0_141"/>
          <p:cNvSpPr txBox="1"/>
          <p:nvPr>
            <p:ph idx="1" type="body"/>
          </p:nvPr>
        </p:nvSpPr>
        <p:spPr>
          <a:xfrm>
            <a:off x="1115568" y="3549918"/>
            <a:ext cx="3794700" cy="2193900"/>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126" name="Google Shape;126;ga851581db4_0_14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a851581db4_0_14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a851581db4_0_141"/>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29" name="Shape 129"/>
        <p:cNvGrpSpPr/>
        <p:nvPr/>
      </p:nvGrpSpPr>
      <p:grpSpPr>
        <a:xfrm>
          <a:off x="0" y="0"/>
          <a:ext cx="0" cy="0"/>
          <a:chOff x="0" y="0"/>
          <a:chExt cx="0" cy="0"/>
        </a:xfrm>
      </p:grpSpPr>
      <p:sp>
        <p:nvSpPr>
          <p:cNvPr id="130" name="Google Shape;130;ga851581db4_0_149"/>
          <p:cNvSpPr txBox="1"/>
          <p:nvPr>
            <p:ph type="ctr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a851581db4_0_149"/>
          <p:cNvSpPr txBox="1"/>
          <p:nvPr>
            <p:ph idx="1" type="subTitle"/>
          </p:nvPr>
        </p:nvSpPr>
        <p:spPr>
          <a:xfrm>
            <a:off x="2695194" y="4352544"/>
            <a:ext cx="6801600" cy="12399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32" name="Google Shape;132;ga851581db4_0_149"/>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a851581db4_0_14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a851581db4_0_149"/>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35" name="Shape 135"/>
        <p:cNvGrpSpPr/>
        <p:nvPr/>
      </p:nvGrpSpPr>
      <p:grpSpPr>
        <a:xfrm>
          <a:off x="0" y="0"/>
          <a:ext cx="0" cy="0"/>
          <a:chOff x="0" y="0"/>
          <a:chExt cx="0" cy="0"/>
        </a:xfrm>
      </p:grpSpPr>
      <p:sp>
        <p:nvSpPr>
          <p:cNvPr id="136" name="Google Shape;136;ga851581db4_0_15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a851581db4_0_155"/>
          <p:cNvSpPr txBox="1"/>
          <p:nvPr>
            <p:ph idx="1" type="body"/>
          </p:nvPr>
        </p:nvSpPr>
        <p:spPr>
          <a:xfrm>
            <a:off x="2695194" y="4352465"/>
            <a:ext cx="6801600" cy="1265100"/>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138" name="Google Shape;138;ga851581db4_0_155"/>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ga851581db4_0_15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a851581db4_0_155"/>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1" name="Shape 141"/>
        <p:cNvGrpSpPr/>
        <p:nvPr/>
      </p:nvGrpSpPr>
      <p:grpSpPr>
        <a:xfrm>
          <a:off x="0" y="0"/>
          <a:ext cx="0" cy="0"/>
          <a:chOff x="0" y="0"/>
          <a:chExt cx="0" cy="0"/>
        </a:xfrm>
      </p:grpSpPr>
      <p:sp>
        <p:nvSpPr>
          <p:cNvPr id="142" name="Google Shape;142;ga851581db4_0_161"/>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a851581db4_0_161"/>
          <p:cNvSpPr txBox="1"/>
          <p:nvPr>
            <p:ph idx="1" type="body"/>
          </p:nvPr>
        </p:nvSpPr>
        <p:spPr>
          <a:xfrm>
            <a:off x="1581912" y="2638044"/>
            <a:ext cx="4271700" cy="310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4" name="Google Shape;144;ga851581db4_0_161"/>
          <p:cNvSpPr txBox="1"/>
          <p:nvPr>
            <p:ph idx="2" type="body"/>
          </p:nvPr>
        </p:nvSpPr>
        <p:spPr>
          <a:xfrm>
            <a:off x="6338315" y="2638044"/>
            <a:ext cx="4270200" cy="310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5" name="Google Shape;145;ga851581db4_0_16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a851581db4_0_16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ga851581db4_0_161"/>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ga851581db4_0_168"/>
          <p:cNvSpPr txBox="1"/>
          <p:nvPr>
            <p:ph idx="1" type="body"/>
          </p:nvPr>
        </p:nvSpPr>
        <p:spPr>
          <a:xfrm>
            <a:off x="1583436" y="2313433"/>
            <a:ext cx="4270200" cy="704100"/>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150" name="Google Shape;150;ga851581db4_0_168"/>
          <p:cNvSpPr txBox="1"/>
          <p:nvPr>
            <p:ph idx="2" type="body"/>
          </p:nvPr>
        </p:nvSpPr>
        <p:spPr>
          <a:xfrm>
            <a:off x="1583436" y="3143250"/>
            <a:ext cx="4270200" cy="259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1" name="Google Shape;151;ga851581db4_0_168"/>
          <p:cNvSpPr txBox="1"/>
          <p:nvPr>
            <p:ph idx="3" type="body"/>
          </p:nvPr>
        </p:nvSpPr>
        <p:spPr>
          <a:xfrm>
            <a:off x="6338316" y="3143250"/>
            <a:ext cx="4253400" cy="259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2" name="Google Shape;152;ga851581db4_0_168"/>
          <p:cNvSpPr txBox="1"/>
          <p:nvPr>
            <p:ph idx="4" type="body"/>
          </p:nvPr>
        </p:nvSpPr>
        <p:spPr>
          <a:xfrm>
            <a:off x="6338316" y="2313433"/>
            <a:ext cx="4270200" cy="704100"/>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153" name="Google Shape;153;ga851581db4_0_168"/>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a851581db4_0_16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ga851581db4_0_168"/>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156" name="Google Shape;156;ga851581db4_0_168"/>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ga851581db4_0_177"/>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a851581db4_0_17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a851581db4_0_177"/>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1" name="Shape 161"/>
        <p:cNvGrpSpPr/>
        <p:nvPr/>
      </p:nvGrpSpPr>
      <p:grpSpPr>
        <a:xfrm>
          <a:off x="0" y="0"/>
          <a:ext cx="0" cy="0"/>
          <a:chOff x="0" y="0"/>
          <a:chExt cx="0" cy="0"/>
        </a:xfrm>
      </p:grpSpPr>
      <p:sp>
        <p:nvSpPr>
          <p:cNvPr id="162" name="Google Shape;162;ga851581db4_0_18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a851581db4_0_181"/>
          <p:cNvSpPr txBox="1"/>
          <p:nvPr>
            <p:ph type="title"/>
          </p:nvPr>
        </p:nvSpPr>
        <p:spPr>
          <a:xfrm>
            <a:off x="804672" y="2243828"/>
            <a:ext cx="4486800" cy="11415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a851581db4_0_181"/>
          <p:cNvSpPr txBox="1"/>
          <p:nvPr>
            <p:ph idx="1" type="body"/>
          </p:nvPr>
        </p:nvSpPr>
        <p:spPr>
          <a:xfrm>
            <a:off x="6736080" y="804672"/>
            <a:ext cx="4815900" cy="5248800"/>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165" name="Google Shape;165;ga851581db4_0_181"/>
          <p:cNvSpPr txBox="1"/>
          <p:nvPr>
            <p:ph idx="2" type="body"/>
          </p:nvPr>
        </p:nvSpPr>
        <p:spPr>
          <a:xfrm>
            <a:off x="1115568" y="3549918"/>
            <a:ext cx="3794700" cy="2193900"/>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166" name="Google Shape;166;ga851581db4_0_18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ga851581db4_0_181"/>
          <p:cNvSpPr txBox="1"/>
          <p:nvPr>
            <p:ph idx="11" type="ftr"/>
          </p:nvPr>
        </p:nvSpPr>
        <p:spPr>
          <a:xfrm>
            <a:off x="804672" y="6236208"/>
            <a:ext cx="51675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ga851581db4_0_181"/>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sp>
        <p:nvSpPr>
          <p:cNvPr id="170" name="Google Shape;170;ga851581db4_0_189"/>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ga851581db4_0_189"/>
          <p:cNvSpPr txBox="1"/>
          <p:nvPr>
            <p:ph idx="1" type="body"/>
          </p:nvPr>
        </p:nvSpPr>
        <p:spPr>
          <a:xfrm rot="5400000">
            <a:off x="4544964" y="324144"/>
            <a:ext cx="3102000" cy="772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72" name="Google Shape;172;ga851581db4_0_189"/>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ga851581db4_0_18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ga851581db4_0_189"/>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5" name="Shape 175"/>
        <p:cNvGrpSpPr/>
        <p:nvPr/>
      </p:nvGrpSpPr>
      <p:grpSpPr>
        <a:xfrm>
          <a:off x="0" y="0"/>
          <a:ext cx="0" cy="0"/>
          <a:chOff x="0" y="0"/>
          <a:chExt cx="0" cy="0"/>
        </a:xfrm>
      </p:grpSpPr>
      <p:sp>
        <p:nvSpPr>
          <p:cNvPr id="176" name="Google Shape;176;ga851581db4_0_195"/>
          <p:cNvSpPr txBox="1"/>
          <p:nvPr>
            <p:ph type="title"/>
          </p:nvPr>
        </p:nvSpPr>
        <p:spPr>
          <a:xfrm rot="5400000">
            <a:off x="6810570" y="2779710"/>
            <a:ext cx="4983600" cy="12987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ga851581db4_0_195"/>
          <p:cNvSpPr txBox="1"/>
          <p:nvPr>
            <p:ph idx="1" type="body"/>
          </p:nvPr>
        </p:nvSpPr>
        <p:spPr>
          <a:xfrm rot="5400000">
            <a:off x="2838525" y="329760"/>
            <a:ext cx="4983600" cy="6198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78" name="Google Shape;178;ga851581db4_0_195"/>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ga851581db4_0_19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ga851581db4_0_195"/>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43" name="Google Shape;43;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44" name="Google Shape;44;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6666"/>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ga851581db4_0_124"/>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ga851581db4_0_124"/>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107" name="Google Shape;107;ga851581db4_0_124"/>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08" name="Google Shape;108;ga851581db4_0_12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09" name="Google Shape;109;ga851581db4_0_124"/>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
          <p:cNvSpPr txBox="1"/>
          <p:nvPr>
            <p:ph type="ctrTitle"/>
          </p:nvPr>
        </p:nvSpPr>
        <p:spPr>
          <a:xfrm>
            <a:off x="1600200" y="231076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- 17)</a:t>
            </a:r>
            <a:endParaRPr/>
          </a:p>
        </p:txBody>
      </p:sp>
      <p:sp>
        <p:nvSpPr>
          <p:cNvPr id="186" name="Google Shape;186;p1"/>
          <p:cNvSpPr txBox="1"/>
          <p:nvPr>
            <p:ph idx="1" type="subTitle"/>
          </p:nvPr>
        </p:nvSpPr>
        <p:spPr>
          <a:xfrm>
            <a:off x="2695200" y="4792150"/>
            <a:ext cx="6801600" cy="1498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What is State Management? </a:t>
            </a:r>
            <a:endParaRPr/>
          </a:p>
          <a:p>
            <a:pPr indent="0" lvl="0" marL="0" rtl="0" algn="ctr">
              <a:lnSpc>
                <a:spcPct val="90000"/>
              </a:lnSpc>
              <a:spcBef>
                <a:spcPts val="1000"/>
              </a:spcBef>
              <a:spcAft>
                <a:spcPts val="0"/>
              </a:spcAft>
              <a:buSzPts val="2000"/>
              <a:buNone/>
            </a:pPr>
            <a:r>
              <a:rPr lang="en-IN"/>
              <a:t>* Actions, Dispatch, State, Mutations Redux</a:t>
            </a:r>
            <a:endParaRPr/>
          </a:p>
        </p:txBody>
      </p:sp>
      <p:sp>
        <p:nvSpPr>
          <p:cNvPr id="187" name="Google Shape;187;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91" name="Shape 191"/>
        <p:cNvGrpSpPr/>
        <p:nvPr/>
      </p:nvGrpSpPr>
      <p:grpSpPr>
        <a:xfrm>
          <a:off x="0" y="0"/>
          <a:ext cx="0" cy="0"/>
          <a:chOff x="0" y="0"/>
          <a:chExt cx="0" cy="0"/>
        </a:xfrm>
      </p:grpSpPr>
      <p:sp>
        <p:nvSpPr>
          <p:cNvPr id="192" name="Google Shape;192;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WHAT IS STATE MANAGEMENT?</a:t>
            </a:r>
            <a:endParaRPr/>
          </a:p>
        </p:txBody>
      </p:sp>
      <p:sp>
        <p:nvSpPr>
          <p:cNvPr id="193" name="Google Shape;193;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a8aa0623b4_3_51"/>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800"/>
              <a:buNone/>
            </a:pPr>
            <a:r>
              <a:rPr lang="en-IN"/>
              <a:t>STATE MANAGEMENT</a:t>
            </a:r>
            <a:endParaRPr/>
          </a:p>
        </p:txBody>
      </p:sp>
      <p:sp>
        <p:nvSpPr>
          <p:cNvPr id="200" name="Google Shape;200;ga8aa0623b4_3_51"/>
          <p:cNvSpPr txBox="1"/>
          <p:nvPr>
            <p:ph idx="1" type="body"/>
          </p:nvPr>
        </p:nvSpPr>
        <p:spPr>
          <a:xfrm>
            <a:off x="2231100" y="2952747"/>
            <a:ext cx="7729800" cy="2553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state-management is the implementation of a design pattern, with the help of this design pattern we can synchronize the state of the application throughout all components of the application. This design pattern makes the implementation of services and handling of data coming from the database very easy.</a:t>
            </a:r>
            <a:endParaRPr/>
          </a:p>
          <a:p>
            <a:pPr indent="0" lvl="0" marL="0" rtl="0" algn="l">
              <a:lnSpc>
                <a:spcPct val="100000"/>
              </a:lnSpc>
              <a:spcBef>
                <a:spcPts val="1000"/>
              </a:spcBef>
              <a:spcAft>
                <a:spcPts val="0"/>
              </a:spcAft>
              <a:buSzPts val="1800"/>
              <a:buNone/>
            </a:pPr>
            <a:r>
              <a:rPr lang="en-IN"/>
              <a:t>	</a:t>
            </a:r>
            <a:endParaRPr/>
          </a:p>
          <a:p>
            <a:pPr indent="45720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201" name="Google Shape;201;ga8aa0623b4_3_5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ph type="title"/>
          </p:nvPr>
        </p:nvSpPr>
        <p:spPr>
          <a:xfrm>
            <a:off x="808526" y="2151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WHAT &amp; WHY REDUX</a:t>
            </a:r>
            <a:endParaRPr/>
          </a:p>
        </p:txBody>
      </p:sp>
      <p:sp>
        <p:nvSpPr>
          <p:cNvPr id="207" name="Google Shape;207;p3"/>
          <p:cNvSpPr txBox="1"/>
          <p:nvPr>
            <p:ph idx="1" type="body"/>
          </p:nvPr>
        </p:nvSpPr>
        <p:spPr>
          <a:xfrm>
            <a:off x="808525" y="1656975"/>
            <a:ext cx="4494900" cy="441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redux is an open-source JavaScript library for managing application state.</a:t>
            </a:r>
            <a:endParaRPr sz="1800"/>
          </a:p>
          <a:p>
            <a:pPr indent="0" lvl="0" marL="0" rtl="0" algn="l">
              <a:lnSpc>
                <a:spcPct val="100000"/>
              </a:lnSpc>
              <a:spcBef>
                <a:spcPts val="1000"/>
              </a:spcBef>
              <a:spcAft>
                <a:spcPts val="0"/>
              </a:spcAft>
              <a:buSzPts val="1100"/>
              <a:buNone/>
            </a:pPr>
            <a:r>
              <a:rPr lang="en-IN" sz="1800"/>
              <a:t>* managing state in JavaScript applications is very challenging</a:t>
            </a:r>
            <a:endParaRPr sz="1800"/>
          </a:p>
          <a:p>
            <a:pPr indent="0" lvl="0" marL="0" rtl="0" algn="l">
              <a:lnSpc>
                <a:spcPct val="100000"/>
              </a:lnSpc>
              <a:spcBef>
                <a:spcPts val="1000"/>
              </a:spcBef>
              <a:spcAft>
                <a:spcPts val="0"/>
              </a:spcAft>
              <a:buSzPts val="1100"/>
              <a:buNone/>
            </a:pPr>
            <a:r>
              <a:rPr lang="en-IN" sz="1800"/>
              <a:t>* redux employs a predictable state container to simplify state management​</a:t>
            </a:r>
            <a:endParaRPr sz="1800"/>
          </a:p>
          <a:p>
            <a:pPr indent="0" lvl="0" marL="0" rtl="0" algn="l">
              <a:lnSpc>
                <a:spcPct val="100000"/>
              </a:lnSpc>
              <a:spcBef>
                <a:spcPts val="1000"/>
              </a:spcBef>
              <a:spcAft>
                <a:spcPts val="0"/>
              </a:spcAft>
              <a:buSzPts val="1100"/>
              <a:buNone/>
            </a:pPr>
            <a:r>
              <a:rPr lang="en-IN" sz="1800"/>
              <a:t>* execution of an application is an initial state followed by a series of actions​</a:t>
            </a:r>
            <a:endParaRPr sz="1800"/>
          </a:p>
          <a:p>
            <a:pPr indent="0" lvl="0" marL="0" rtl="0" algn="l">
              <a:lnSpc>
                <a:spcPct val="100000"/>
              </a:lnSpc>
              <a:spcBef>
                <a:spcPts val="1000"/>
              </a:spcBef>
              <a:spcAft>
                <a:spcPts val="0"/>
              </a:spcAft>
              <a:buSzPts val="1100"/>
              <a:buNone/>
            </a:pPr>
            <a:r>
              <a:rPr lang="en-IN" sz="1800"/>
              <a:t>* each action reduces the state to a new predictable state, to which the application user interface transitions.</a:t>
            </a:r>
            <a:endParaRPr sz="1800"/>
          </a:p>
        </p:txBody>
      </p:sp>
      <p:sp>
        <p:nvSpPr>
          <p:cNvPr id="208" name="Google Shape;208;p3"/>
          <p:cNvSpPr txBox="1"/>
          <p:nvPr>
            <p:ph idx="11" type="ftr"/>
          </p:nvPr>
        </p:nvSpPr>
        <p:spPr>
          <a:xfrm>
            <a:off x="808525" y="6393124"/>
            <a:ext cx="5103600" cy="351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09" name="Google Shape;209;p3"/>
          <p:cNvPicPr preferRelativeResize="0"/>
          <p:nvPr/>
        </p:nvPicPr>
        <p:blipFill rotWithShape="1">
          <a:blip r:embed="rId3">
            <a:alphaModFix/>
          </a:blip>
          <a:srcRect b="0" l="0" r="0" t="0"/>
          <a:stretch/>
        </p:blipFill>
        <p:spPr>
          <a:xfrm>
            <a:off x="6205225" y="1907750"/>
            <a:ext cx="5873724" cy="345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a851581db4_0_15"/>
          <p:cNvSpPr txBox="1"/>
          <p:nvPr>
            <p:ph type="title"/>
          </p:nvPr>
        </p:nvSpPr>
        <p:spPr>
          <a:xfrm>
            <a:off x="2231111" y="9419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100"/>
              <a:buNone/>
            </a:pPr>
            <a:r>
              <a:rPr lang="en-IN"/>
              <a:t>3 PRINCIPLES OF REDUX</a:t>
            </a:r>
            <a:endParaRPr/>
          </a:p>
        </p:txBody>
      </p:sp>
      <p:sp>
        <p:nvSpPr>
          <p:cNvPr id="216" name="Google Shape;216;ga851581db4_0_15"/>
          <p:cNvSpPr txBox="1"/>
          <p:nvPr>
            <p:ph idx="1" type="body"/>
          </p:nvPr>
        </p:nvSpPr>
        <p:spPr>
          <a:xfrm>
            <a:off x="2231100" y="2952747"/>
            <a:ext cx="7729800" cy="2553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IN"/>
              <a:t>To enable state changes to be predictable, the following constraints applied to state changes​</a:t>
            </a:r>
            <a:endParaRPr/>
          </a:p>
          <a:p>
            <a:pPr indent="0" lvl="0" marL="0" rtl="0" algn="l">
              <a:lnSpc>
                <a:spcPct val="100000"/>
              </a:lnSpc>
              <a:spcBef>
                <a:spcPts val="1000"/>
              </a:spcBef>
              <a:spcAft>
                <a:spcPts val="0"/>
              </a:spcAft>
              <a:buClr>
                <a:schemeClr val="dk1"/>
              </a:buClr>
              <a:buSzPts val="1100"/>
              <a:buFont typeface="Arial"/>
              <a:buNone/>
            </a:pPr>
            <a:r>
              <a:rPr lang="en-IN"/>
              <a:t>* Single Source of Truth​</a:t>
            </a:r>
            <a:endParaRPr/>
          </a:p>
          <a:p>
            <a:pPr indent="0" lvl="0" marL="0" rtl="0" algn="l">
              <a:lnSpc>
                <a:spcPct val="100000"/>
              </a:lnSpc>
              <a:spcBef>
                <a:spcPts val="1000"/>
              </a:spcBef>
              <a:spcAft>
                <a:spcPts val="0"/>
              </a:spcAft>
              <a:buClr>
                <a:schemeClr val="dk1"/>
              </a:buClr>
              <a:buSzPts val="1100"/>
              <a:buFont typeface="Arial"/>
              <a:buNone/>
            </a:pPr>
            <a:r>
              <a:rPr lang="en-IN"/>
              <a:t>* State is Read-Only​</a:t>
            </a:r>
            <a:endParaRPr/>
          </a:p>
          <a:p>
            <a:pPr indent="0" lvl="0" marL="0" rtl="0" algn="l">
              <a:lnSpc>
                <a:spcPct val="100000"/>
              </a:lnSpc>
              <a:spcBef>
                <a:spcPts val="1000"/>
              </a:spcBef>
              <a:spcAft>
                <a:spcPts val="0"/>
              </a:spcAft>
              <a:buSzPts val="1100"/>
              <a:buNone/>
            </a:pPr>
            <a:r>
              <a:rPr lang="en-IN"/>
              <a:t>* Changes are made with Pure Functions​</a:t>
            </a:r>
            <a:endParaRPr/>
          </a:p>
        </p:txBody>
      </p:sp>
      <p:sp>
        <p:nvSpPr>
          <p:cNvPr id="217" name="Google Shape;217;ga851581db4_0_1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ac7ed6d3be_1_15"/>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HOW REDUX WITH REACT WORK?</a:t>
            </a:r>
            <a:endParaRPr/>
          </a:p>
        </p:txBody>
      </p:sp>
      <p:sp>
        <p:nvSpPr>
          <p:cNvPr id="223" name="Google Shape;223;gac7ed6d3be_1_15"/>
          <p:cNvSpPr txBox="1"/>
          <p:nvPr>
            <p:ph idx="1" type="body"/>
          </p:nvPr>
        </p:nvSpPr>
        <p:spPr>
          <a:xfrm>
            <a:off x="808525" y="2407200"/>
            <a:ext cx="4494900" cy="3674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 An action is dispatched when a user interacts with the application.</a:t>
            </a:r>
            <a:endParaRPr sz="1800"/>
          </a:p>
          <a:p>
            <a:pPr indent="0" lvl="0" marL="0" rtl="0" algn="l">
              <a:lnSpc>
                <a:spcPct val="100000"/>
              </a:lnSpc>
              <a:spcBef>
                <a:spcPts val="1000"/>
              </a:spcBef>
              <a:spcAft>
                <a:spcPts val="0"/>
              </a:spcAft>
              <a:buClr>
                <a:schemeClr val="dk1"/>
              </a:buClr>
              <a:buSzPts val="1100"/>
              <a:buFont typeface="Arial"/>
              <a:buNone/>
            </a:pPr>
            <a:r>
              <a:rPr lang="en-IN" sz="1800"/>
              <a:t>* The root reducer function is called with the current state and the dispatched action. The root reducer may divide the task among smaller reducer functions, which ultimately returns a new state.</a:t>
            </a:r>
            <a:endParaRPr sz="1800"/>
          </a:p>
          <a:p>
            <a:pPr indent="0" lvl="0" marL="0" rtl="0" algn="l">
              <a:lnSpc>
                <a:spcPct val="100000"/>
              </a:lnSpc>
              <a:spcBef>
                <a:spcPts val="1000"/>
              </a:spcBef>
              <a:spcAft>
                <a:spcPts val="0"/>
              </a:spcAft>
              <a:buClr>
                <a:schemeClr val="dk1"/>
              </a:buClr>
              <a:buSzPts val="1100"/>
              <a:buFont typeface="Arial"/>
              <a:buNone/>
            </a:pPr>
            <a:r>
              <a:rPr lang="en-IN" sz="1800"/>
              <a:t>* The store notifies the view by executing their callback functions.</a:t>
            </a:r>
            <a:endParaRPr sz="1800"/>
          </a:p>
          <a:p>
            <a:pPr indent="0" lvl="0" marL="0" rtl="0" algn="l">
              <a:lnSpc>
                <a:spcPct val="100000"/>
              </a:lnSpc>
              <a:spcBef>
                <a:spcPts val="1000"/>
              </a:spcBef>
              <a:spcAft>
                <a:spcPts val="0"/>
              </a:spcAft>
              <a:buClr>
                <a:schemeClr val="dk1"/>
              </a:buClr>
              <a:buSzPts val="1100"/>
              <a:buFont typeface="Arial"/>
              <a:buNone/>
            </a:pPr>
            <a:r>
              <a:rPr lang="en-IN" sz="1800"/>
              <a:t>* The view can retrieve updated state and re-render again.</a:t>
            </a:r>
            <a:endParaRPr sz="1800"/>
          </a:p>
          <a:p>
            <a:pPr indent="0" lvl="0" marL="0" rtl="0" algn="l">
              <a:lnSpc>
                <a:spcPct val="100000"/>
              </a:lnSpc>
              <a:spcBef>
                <a:spcPts val="1000"/>
              </a:spcBef>
              <a:spcAft>
                <a:spcPts val="0"/>
              </a:spcAft>
              <a:buSzPts val="1100"/>
              <a:buNone/>
            </a:pPr>
            <a:r>
              <a:t/>
            </a:r>
            <a:endParaRPr sz="1800"/>
          </a:p>
        </p:txBody>
      </p:sp>
      <p:sp>
        <p:nvSpPr>
          <p:cNvPr id="224" name="Google Shape;224;gac7ed6d3be_1_1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25" name="Google Shape;225;gac7ed6d3be_1_15"/>
          <p:cNvPicPr preferRelativeResize="0"/>
          <p:nvPr/>
        </p:nvPicPr>
        <p:blipFill>
          <a:blip r:embed="rId3">
            <a:alphaModFix/>
          </a:blip>
          <a:stretch>
            <a:fillRect/>
          </a:stretch>
        </p:blipFill>
        <p:spPr>
          <a:xfrm>
            <a:off x="5608226" y="1553925"/>
            <a:ext cx="6583776" cy="4444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a851581db4_0_119"/>
          <p:cNvSpPr txBox="1"/>
          <p:nvPr>
            <p:ph type="title"/>
          </p:nvPr>
        </p:nvSpPr>
        <p:spPr>
          <a:xfrm>
            <a:off x="1824437" y="2834640"/>
            <a:ext cx="85431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LET’S DIVE INTO CODE, </a:t>
            </a:r>
            <a:r>
              <a:rPr b="1" lang="en-IN"/>
              <a:t>SHALL WE</a:t>
            </a:r>
            <a:r>
              <a:rPr lang="en-IN"/>
              <a:t>?</a:t>
            </a:r>
            <a:endParaRPr/>
          </a:p>
        </p:txBody>
      </p:sp>
      <p:sp>
        <p:nvSpPr>
          <p:cNvPr id="231" name="Google Shape;231;ga851581db4_0_11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