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sUjYRFbNSBRU8qoo190USLRV5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8"/>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29"/>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9"/>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9"/>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88" name="Google Shape;88;p29"/>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9" name="Google Shape;89;p2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9"/>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9"/>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0"/>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0"/>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3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0"/>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1"/>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1"/>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3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9"/>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21"/>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6" name="Google Shape;36;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2"/>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2"/>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43" name="Google Shape;43;p22"/>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44" name="Google Shape;44;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3"/>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9" name="Google Shape;49;p23"/>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0" name="Google Shape;50;p23"/>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23"/>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2" name="Google Shape;52;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23"/>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4"/>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1" name="Shape 61"/>
        <p:cNvGrpSpPr/>
        <p:nvPr/>
      </p:nvGrpSpPr>
      <p:grpSpPr>
        <a:xfrm>
          <a:off x="0" y="0"/>
          <a:ext cx="0" cy="0"/>
          <a:chOff x="0" y="0"/>
          <a:chExt cx="0" cy="0"/>
        </a:xfrm>
      </p:grpSpPr>
      <p:sp>
        <p:nvSpPr>
          <p:cNvPr id="62" name="Google Shape;62;p2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64" name="Google Shape;64;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67" name="Shape 67"/>
        <p:cNvGrpSpPr/>
        <p:nvPr/>
      </p:nvGrpSpPr>
      <p:grpSpPr>
        <a:xfrm>
          <a:off x="0" y="0"/>
          <a:ext cx="0" cy="0"/>
          <a:chOff x="0" y="0"/>
          <a:chExt cx="0" cy="0"/>
        </a:xfrm>
      </p:grpSpPr>
      <p:sp>
        <p:nvSpPr>
          <p:cNvPr id="68" name="Google Shape;68;p26"/>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0" name="Google Shape;70;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27"/>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7"/>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6" name="Google Shape;76;p27"/>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7" name="Google Shape;77;p2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7"/>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20"/>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2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20"/>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US"/>
              <a:t>WEBMONK (COURSE DAY - 4)</a:t>
            </a:r>
            <a:endParaRPr/>
          </a:p>
        </p:txBody>
      </p:sp>
      <p:sp>
        <p:nvSpPr>
          <p:cNvPr id="109" name="Google Shape;109;p1"/>
          <p:cNvSpPr txBox="1"/>
          <p:nvPr>
            <p:ph idx="1" type="subTitle"/>
          </p:nvPr>
        </p:nvSpPr>
        <p:spPr>
          <a:xfrm>
            <a:off x="2695200" y="4540351"/>
            <a:ext cx="6801600" cy="1751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US" sz="1500"/>
              <a:t>Topics covered:</a:t>
            </a:r>
            <a:endParaRPr sz="1500"/>
          </a:p>
          <a:p>
            <a:pPr indent="0" lvl="0" marL="0" rtl="0" algn="ctr">
              <a:lnSpc>
                <a:spcPct val="90000"/>
              </a:lnSpc>
              <a:spcBef>
                <a:spcPts val="1000"/>
              </a:spcBef>
              <a:spcAft>
                <a:spcPts val="0"/>
              </a:spcAft>
              <a:buSzPts val="2000"/>
              <a:buNone/>
            </a:pPr>
            <a:r>
              <a:rPr lang="en-US"/>
              <a:t>* Introduction &amp; Brief History</a:t>
            </a:r>
            <a:endParaRPr/>
          </a:p>
          <a:p>
            <a:pPr indent="0" lvl="0" marL="0" rtl="0" algn="ctr">
              <a:lnSpc>
                <a:spcPct val="90000"/>
              </a:lnSpc>
              <a:spcBef>
                <a:spcPts val="1000"/>
              </a:spcBef>
              <a:spcAft>
                <a:spcPts val="0"/>
              </a:spcAft>
              <a:buSzPts val="2000"/>
              <a:buNone/>
            </a:pPr>
            <a:r>
              <a:rPr lang="en-US"/>
              <a:t>* JS (ES 6+): Place Javascript Code, Defining Variables, Function and Scope, Javascript Types, Array, Objects.</a:t>
            </a:r>
            <a:endParaRPr/>
          </a:p>
        </p:txBody>
      </p:sp>
      <p:sp>
        <p:nvSpPr>
          <p:cNvPr id="110" name="Google Shape;110;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idx="1" type="body"/>
          </p:nvPr>
        </p:nvSpPr>
        <p:spPr>
          <a:xfrm>
            <a:off x="663875" y="2580575"/>
            <a:ext cx="5263200" cy="34704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300"/>
              </a:spcBef>
              <a:spcAft>
                <a:spcPts val="0"/>
              </a:spcAft>
              <a:buSzPts val="1800"/>
              <a:buChar char="•"/>
            </a:pPr>
            <a:r>
              <a:rPr lang="en-US"/>
              <a:t>array is a special data structure to store ordered collections.</a:t>
            </a:r>
            <a:endParaRPr/>
          </a:p>
          <a:p>
            <a:pPr indent="-228600" lvl="1" marL="457200" rtl="0" algn="l">
              <a:lnSpc>
                <a:spcPct val="115000"/>
              </a:lnSpc>
              <a:spcBef>
                <a:spcPts val="0"/>
              </a:spcBef>
              <a:spcAft>
                <a:spcPts val="0"/>
              </a:spcAft>
              <a:buSzPts val="1800"/>
              <a:buChar char="•"/>
            </a:pPr>
            <a:r>
              <a:rPr lang="en-US"/>
              <a:t>let arr = new Array();</a:t>
            </a:r>
            <a:endParaRPr/>
          </a:p>
          <a:p>
            <a:pPr indent="-228600" lvl="1" marL="457200" rtl="0" algn="l">
              <a:lnSpc>
                <a:spcPct val="115000"/>
              </a:lnSpc>
              <a:spcBef>
                <a:spcPts val="0"/>
              </a:spcBef>
              <a:spcAft>
                <a:spcPts val="0"/>
              </a:spcAft>
              <a:buSzPts val="1800"/>
              <a:buChar char="•"/>
            </a:pPr>
            <a:r>
              <a:rPr lang="en-US"/>
              <a:t>let arr = [];</a:t>
            </a:r>
            <a:endParaRPr/>
          </a:p>
          <a:p>
            <a:pPr indent="-228600" lvl="0" marL="228600" rtl="0" algn="l">
              <a:lnSpc>
                <a:spcPct val="115000"/>
              </a:lnSpc>
              <a:spcBef>
                <a:spcPts val="0"/>
              </a:spcBef>
              <a:spcAft>
                <a:spcPts val="0"/>
              </a:spcAft>
              <a:buSzPts val="1800"/>
              <a:buChar char="•"/>
            </a:pPr>
            <a:r>
              <a:rPr lang="en-US"/>
              <a:t>let’s dive in some common functions of arrays:</a:t>
            </a:r>
            <a:endParaRPr/>
          </a:p>
          <a:p>
            <a:pPr indent="-228600" lvl="1" marL="457200" rtl="0" algn="l">
              <a:lnSpc>
                <a:spcPct val="115000"/>
              </a:lnSpc>
              <a:spcBef>
                <a:spcPts val="0"/>
              </a:spcBef>
              <a:spcAft>
                <a:spcPts val="0"/>
              </a:spcAft>
              <a:buSzPts val="1800"/>
              <a:buChar char="•"/>
            </a:pPr>
            <a:r>
              <a:rPr lang="en-US"/>
              <a:t>push</a:t>
            </a:r>
            <a:endParaRPr/>
          </a:p>
          <a:p>
            <a:pPr indent="-228600" lvl="1" marL="457200" rtl="0" algn="l">
              <a:lnSpc>
                <a:spcPct val="115000"/>
              </a:lnSpc>
              <a:spcBef>
                <a:spcPts val="0"/>
              </a:spcBef>
              <a:spcAft>
                <a:spcPts val="0"/>
              </a:spcAft>
              <a:buSzPts val="1800"/>
              <a:buChar char="•"/>
            </a:pPr>
            <a:r>
              <a:rPr lang="en-US"/>
              <a:t>pop</a:t>
            </a:r>
            <a:endParaRPr/>
          </a:p>
          <a:p>
            <a:pPr indent="-228600" lvl="1" marL="457200" rtl="0" algn="l">
              <a:lnSpc>
                <a:spcPct val="115000"/>
              </a:lnSpc>
              <a:spcBef>
                <a:spcPts val="0"/>
              </a:spcBef>
              <a:spcAft>
                <a:spcPts val="0"/>
              </a:spcAft>
              <a:buSzPts val="1800"/>
              <a:buChar char="•"/>
            </a:pPr>
            <a:r>
              <a:rPr lang="en-US"/>
              <a:t>shift</a:t>
            </a:r>
            <a:endParaRPr/>
          </a:p>
          <a:p>
            <a:pPr indent="-228600" lvl="1" marL="457200" rtl="0" algn="l">
              <a:lnSpc>
                <a:spcPct val="115000"/>
              </a:lnSpc>
              <a:spcBef>
                <a:spcPts val="0"/>
              </a:spcBef>
              <a:spcAft>
                <a:spcPts val="0"/>
              </a:spcAft>
              <a:buSzPts val="1800"/>
              <a:buChar char="•"/>
            </a:pPr>
            <a:r>
              <a:rPr lang="en-US"/>
              <a:t>unshift</a:t>
            </a:r>
            <a:endParaRPr/>
          </a:p>
          <a:p>
            <a:pPr indent="-228600" lvl="1" marL="457200" rtl="0" algn="l">
              <a:lnSpc>
                <a:spcPct val="115000"/>
              </a:lnSpc>
              <a:spcBef>
                <a:spcPts val="0"/>
              </a:spcBef>
              <a:spcAft>
                <a:spcPts val="0"/>
              </a:spcAft>
              <a:buSzPts val="1800"/>
              <a:buChar char="•"/>
            </a:pPr>
            <a:r>
              <a:rPr lang="en-US"/>
              <a:t>length</a:t>
            </a:r>
            <a:endParaRPr/>
          </a:p>
          <a:p>
            <a:pPr indent="-228600" lvl="1" marL="457200" rtl="0" algn="l">
              <a:lnSpc>
                <a:spcPct val="115000"/>
              </a:lnSpc>
              <a:spcBef>
                <a:spcPts val="0"/>
              </a:spcBef>
              <a:spcAft>
                <a:spcPts val="0"/>
              </a:spcAft>
              <a:buSzPts val="1800"/>
              <a:buChar char="•"/>
            </a:pPr>
            <a:r>
              <a:rPr lang="en-US"/>
              <a:t>delete</a:t>
            </a:r>
            <a:endParaRPr/>
          </a:p>
        </p:txBody>
      </p:sp>
      <p:sp>
        <p:nvSpPr>
          <p:cNvPr id="171" name="Google Shape;171;p1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72" name="Google Shape;172;p10"/>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ARRAY &amp; OBJECTS</a:t>
            </a:r>
            <a:endParaRPr/>
          </a:p>
        </p:txBody>
      </p:sp>
      <p:sp>
        <p:nvSpPr>
          <p:cNvPr id="173" name="Google Shape;173;p10"/>
          <p:cNvSpPr txBox="1"/>
          <p:nvPr>
            <p:ph idx="1" type="body"/>
          </p:nvPr>
        </p:nvSpPr>
        <p:spPr>
          <a:xfrm>
            <a:off x="5927075" y="2580575"/>
            <a:ext cx="5263200" cy="34704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300"/>
              </a:spcBef>
              <a:spcAft>
                <a:spcPts val="0"/>
              </a:spcAft>
              <a:buSzPts val="1800"/>
              <a:buChar char="•"/>
            </a:pPr>
            <a:r>
              <a:rPr lang="en-US"/>
              <a:t>objects are used to store keyed collections of various data and more complex entities.</a:t>
            </a:r>
            <a:endParaRPr/>
          </a:p>
          <a:p>
            <a:pPr indent="-228600" lvl="1" marL="457200" rtl="0" algn="l">
              <a:lnSpc>
                <a:spcPct val="115000"/>
              </a:lnSpc>
              <a:spcBef>
                <a:spcPts val="0"/>
              </a:spcBef>
              <a:spcAft>
                <a:spcPts val="0"/>
              </a:spcAft>
              <a:buSzPts val="1800"/>
              <a:buChar char="•"/>
            </a:pPr>
            <a:r>
              <a:rPr lang="en-US"/>
              <a:t>let obj = new Object();</a:t>
            </a:r>
            <a:endParaRPr/>
          </a:p>
          <a:p>
            <a:pPr indent="-228600" lvl="1" marL="457200" rtl="0" algn="l">
              <a:lnSpc>
                <a:spcPct val="115000"/>
              </a:lnSpc>
              <a:spcBef>
                <a:spcPts val="0"/>
              </a:spcBef>
              <a:spcAft>
                <a:spcPts val="0"/>
              </a:spcAft>
              <a:buSzPts val="1800"/>
              <a:buChar char="•"/>
            </a:pPr>
            <a:r>
              <a:rPr lang="en-US"/>
              <a:t>let obj = {};</a:t>
            </a:r>
            <a:endParaRPr/>
          </a:p>
          <a:p>
            <a:pPr indent="-228600" lvl="0" marL="228600" rtl="0" algn="l">
              <a:lnSpc>
                <a:spcPct val="115000"/>
              </a:lnSpc>
              <a:spcBef>
                <a:spcPts val="0"/>
              </a:spcBef>
              <a:spcAft>
                <a:spcPts val="0"/>
              </a:spcAft>
              <a:buSzPts val="1800"/>
              <a:buChar char="•"/>
            </a:pPr>
            <a:r>
              <a:rPr lang="en-US"/>
              <a:t>let’s dive in some common functions of arrays:</a:t>
            </a:r>
            <a:endParaRPr/>
          </a:p>
          <a:p>
            <a:pPr indent="-228600" lvl="1" marL="457200" rtl="0" algn="l">
              <a:lnSpc>
                <a:spcPct val="115000"/>
              </a:lnSpc>
              <a:spcBef>
                <a:spcPts val="0"/>
              </a:spcBef>
              <a:spcAft>
                <a:spcPts val="0"/>
              </a:spcAft>
              <a:buSzPts val="1800"/>
              <a:buChar char="•"/>
            </a:pPr>
            <a:r>
              <a:rPr lang="en-US"/>
              <a:t>delete</a:t>
            </a:r>
            <a:endParaRPr/>
          </a:p>
          <a:p>
            <a:pPr indent="-228600" lvl="1" marL="457200" rtl="0" algn="l">
              <a:lnSpc>
                <a:spcPct val="115000"/>
              </a:lnSpc>
              <a:spcBef>
                <a:spcPts val="0"/>
              </a:spcBef>
              <a:spcAft>
                <a:spcPts val="0"/>
              </a:spcAft>
              <a:buSzPts val="1800"/>
              <a:buChar char="•"/>
            </a:pPr>
            <a:r>
              <a:rPr lang="en-US"/>
              <a:t>how to get keys</a:t>
            </a:r>
            <a:endParaRPr/>
          </a:p>
          <a:p>
            <a:pPr indent="-228600" lvl="1" marL="457200" rtl="0" algn="l">
              <a:lnSpc>
                <a:spcPct val="115000"/>
              </a:lnSpc>
              <a:spcBef>
                <a:spcPts val="0"/>
              </a:spcBef>
              <a:spcAft>
                <a:spcPts val="0"/>
              </a:spcAft>
              <a:buSzPts val="1800"/>
              <a:buChar char="•"/>
            </a:pPr>
            <a:r>
              <a:rPr lang="en-US"/>
              <a:t>how to get values</a:t>
            </a:r>
            <a:endParaRPr/>
          </a:p>
          <a:p>
            <a:pPr indent="-228600" lvl="1" marL="457200" rtl="0" algn="l">
              <a:lnSpc>
                <a:spcPct val="115000"/>
              </a:lnSpc>
              <a:spcBef>
                <a:spcPts val="0"/>
              </a:spcBef>
              <a:spcAft>
                <a:spcPts val="0"/>
              </a:spcAft>
              <a:buSzPts val="1800"/>
              <a:buChar char="•"/>
            </a:pPr>
            <a:r>
              <a:rPr lang="en-US"/>
              <a:t>for..in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idx="1" type="body"/>
          </p:nvPr>
        </p:nvSpPr>
        <p:spPr>
          <a:xfrm>
            <a:off x="2231100" y="2373700"/>
            <a:ext cx="7729800" cy="341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US"/>
              <a:t>the following math operations are supported:</a:t>
            </a:r>
            <a:endParaRPr/>
          </a:p>
          <a:p>
            <a:pPr indent="-342900" lvl="0" marL="457200" rtl="0" algn="l">
              <a:lnSpc>
                <a:spcPct val="100000"/>
              </a:lnSpc>
              <a:spcBef>
                <a:spcPts val="1000"/>
              </a:spcBef>
              <a:spcAft>
                <a:spcPts val="0"/>
              </a:spcAft>
              <a:buSzPts val="1800"/>
              <a:buChar char="•"/>
            </a:pPr>
            <a:r>
              <a:rPr lang="en-US"/>
              <a:t>addition +,</a:t>
            </a:r>
            <a:endParaRPr/>
          </a:p>
          <a:p>
            <a:pPr indent="-342900" lvl="0" marL="457200" rtl="0" algn="l">
              <a:lnSpc>
                <a:spcPct val="100000"/>
              </a:lnSpc>
              <a:spcBef>
                <a:spcPts val="0"/>
              </a:spcBef>
              <a:spcAft>
                <a:spcPts val="0"/>
              </a:spcAft>
              <a:buSzPts val="1800"/>
              <a:buChar char="•"/>
            </a:pPr>
            <a:r>
              <a:rPr lang="en-US"/>
              <a:t>subtraction -,</a:t>
            </a:r>
            <a:endParaRPr/>
          </a:p>
          <a:p>
            <a:pPr indent="-342900" lvl="0" marL="457200" rtl="0" algn="l">
              <a:lnSpc>
                <a:spcPct val="100000"/>
              </a:lnSpc>
              <a:spcBef>
                <a:spcPts val="0"/>
              </a:spcBef>
              <a:spcAft>
                <a:spcPts val="0"/>
              </a:spcAft>
              <a:buSzPts val="1800"/>
              <a:buChar char="•"/>
            </a:pPr>
            <a:r>
              <a:rPr lang="en-US"/>
              <a:t>multiplication *,</a:t>
            </a:r>
            <a:endParaRPr/>
          </a:p>
          <a:p>
            <a:pPr indent="-342900" lvl="0" marL="457200" rtl="0" algn="l">
              <a:lnSpc>
                <a:spcPct val="100000"/>
              </a:lnSpc>
              <a:spcBef>
                <a:spcPts val="0"/>
              </a:spcBef>
              <a:spcAft>
                <a:spcPts val="0"/>
              </a:spcAft>
              <a:buSzPts val="1800"/>
              <a:buChar char="•"/>
            </a:pPr>
            <a:r>
              <a:rPr lang="en-US"/>
              <a:t>division /,</a:t>
            </a:r>
            <a:endParaRPr/>
          </a:p>
          <a:p>
            <a:pPr indent="-342900" lvl="0" marL="457200" rtl="0" algn="l">
              <a:lnSpc>
                <a:spcPct val="100000"/>
              </a:lnSpc>
              <a:spcBef>
                <a:spcPts val="0"/>
              </a:spcBef>
              <a:spcAft>
                <a:spcPts val="0"/>
              </a:spcAft>
              <a:buSzPts val="1800"/>
              <a:buChar char="•"/>
            </a:pPr>
            <a:r>
              <a:rPr lang="en-US"/>
              <a:t>remainder %,</a:t>
            </a:r>
            <a:endParaRPr/>
          </a:p>
          <a:p>
            <a:pPr indent="-342900" lvl="0" marL="457200" rtl="0" algn="l">
              <a:lnSpc>
                <a:spcPct val="100000"/>
              </a:lnSpc>
              <a:spcBef>
                <a:spcPts val="0"/>
              </a:spcBef>
              <a:spcAft>
                <a:spcPts val="0"/>
              </a:spcAft>
              <a:buSzPts val="1800"/>
              <a:buChar char="•"/>
            </a:pPr>
            <a:r>
              <a:rPr lang="en-US"/>
              <a:t>exponentiation **. - </a:t>
            </a:r>
            <a:r>
              <a:rPr lang="en-US" sz="1400"/>
              <a:t>The exponentiation operator a ** b multiplies a by itself b times.</a:t>
            </a:r>
            <a:endParaRPr sz="1400"/>
          </a:p>
          <a:p>
            <a:pPr indent="-317500" lvl="0" marL="457200" rtl="0" algn="l">
              <a:lnSpc>
                <a:spcPct val="100000"/>
              </a:lnSpc>
              <a:spcBef>
                <a:spcPts val="0"/>
              </a:spcBef>
              <a:spcAft>
                <a:spcPts val="0"/>
              </a:spcAft>
              <a:buSzPts val="1400"/>
              <a:buChar char="•"/>
            </a:pPr>
            <a:r>
              <a:rPr lang="en-US" sz="1400"/>
              <a:t>=</a:t>
            </a:r>
            <a:endParaRPr sz="1400"/>
          </a:p>
          <a:p>
            <a:pPr indent="-317500" lvl="0" marL="457200" rtl="0" algn="l">
              <a:lnSpc>
                <a:spcPct val="100000"/>
              </a:lnSpc>
              <a:spcBef>
                <a:spcPts val="0"/>
              </a:spcBef>
              <a:spcAft>
                <a:spcPts val="0"/>
              </a:spcAft>
              <a:buSzPts val="1400"/>
              <a:buChar char="•"/>
            </a:pPr>
            <a:r>
              <a:rPr lang="en-US" sz="1400"/>
              <a:t>== &amp; ===</a:t>
            </a:r>
            <a:endParaRPr sz="1400"/>
          </a:p>
          <a:p>
            <a:pPr indent="-317500" lvl="0" marL="457200" rtl="0" algn="l">
              <a:lnSpc>
                <a:spcPct val="100000"/>
              </a:lnSpc>
              <a:spcBef>
                <a:spcPts val="0"/>
              </a:spcBef>
              <a:spcAft>
                <a:spcPts val="0"/>
              </a:spcAft>
              <a:buSzPts val="1400"/>
              <a:buChar char="•"/>
            </a:pPr>
            <a:r>
              <a:rPr lang="en-US" sz="1400"/>
              <a:t>&gt;= , &lt;=</a:t>
            </a:r>
            <a:endParaRPr sz="1400"/>
          </a:p>
          <a:p>
            <a:pPr indent="-317500" lvl="0" marL="457200" rtl="0" algn="l">
              <a:lnSpc>
                <a:spcPct val="100000"/>
              </a:lnSpc>
              <a:spcBef>
                <a:spcPts val="0"/>
              </a:spcBef>
              <a:spcAft>
                <a:spcPts val="0"/>
              </a:spcAft>
              <a:buSzPts val="1400"/>
              <a:buChar char="•"/>
            </a:pPr>
            <a:r>
              <a:rPr lang="en-US" sz="1400"/>
              <a:t>!=, !==,</a:t>
            </a:r>
            <a:endParaRPr sz="1400"/>
          </a:p>
          <a:p>
            <a:pPr indent="-317500" lvl="0" marL="457200" rtl="0" algn="l">
              <a:lnSpc>
                <a:spcPct val="100000"/>
              </a:lnSpc>
              <a:spcBef>
                <a:spcPts val="0"/>
              </a:spcBef>
              <a:spcAft>
                <a:spcPts val="0"/>
              </a:spcAft>
              <a:buSzPts val="1400"/>
              <a:buChar char="•"/>
            </a:pPr>
            <a:r>
              <a:rPr lang="en-US" sz="1400"/>
              <a:t>|| , &amp;&amp; </a:t>
            </a:r>
            <a:endParaRPr sz="1400"/>
          </a:p>
        </p:txBody>
      </p:sp>
      <p:sp>
        <p:nvSpPr>
          <p:cNvPr id="179" name="Google Shape;179;p14"/>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80" name="Google Shape;180;p14"/>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OPERATORS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86" name="Google Shape;186;p12"/>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CONDITIONAL BRANCHING</a:t>
            </a:r>
            <a:endParaRPr/>
          </a:p>
        </p:txBody>
      </p:sp>
      <p:sp>
        <p:nvSpPr>
          <p:cNvPr id="187" name="Google Shape;187;p12"/>
          <p:cNvSpPr txBox="1"/>
          <p:nvPr/>
        </p:nvSpPr>
        <p:spPr>
          <a:xfrm>
            <a:off x="2344650" y="2452525"/>
            <a:ext cx="7616100" cy="30000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15000"/>
              </a:lnSpc>
              <a:spcBef>
                <a:spcPts val="1300"/>
              </a:spcBef>
              <a:spcAft>
                <a:spcPts val="0"/>
              </a:spcAft>
              <a:buClr>
                <a:schemeClr val="accent2"/>
              </a:buClr>
              <a:buSzPts val="1800"/>
              <a:buFont typeface="Arial"/>
              <a:buChar char="•"/>
            </a:pPr>
            <a:r>
              <a:rPr b="0" i="0" lang="en-US" sz="1800" u="none" cap="none" strike="noStrike">
                <a:solidFill>
                  <a:srgbClr val="262626"/>
                </a:solidFill>
                <a:latin typeface="Gill Sans"/>
                <a:ea typeface="Gill Sans"/>
                <a:cs typeface="Gill Sans"/>
                <a:sym typeface="Gill Sans"/>
              </a:rPr>
              <a:t>let’s dive into some code to look at:</a:t>
            </a:r>
            <a:endParaRPr b="0" i="0" sz="1800" u="none" cap="none" strike="noStrike">
              <a:solidFill>
                <a:srgbClr val="262626"/>
              </a:solidFill>
              <a:latin typeface="Gill Sans"/>
              <a:ea typeface="Gill Sans"/>
              <a:cs typeface="Gill Sans"/>
              <a:sym typeface="Gill Sans"/>
            </a:endParaRPr>
          </a:p>
          <a:p>
            <a:pPr indent="-228600" lvl="1" marL="457200" marR="0" rtl="0" algn="l">
              <a:lnSpc>
                <a:spcPct val="115000"/>
              </a:lnSpc>
              <a:spcBef>
                <a:spcPts val="0"/>
              </a:spcBef>
              <a:spcAft>
                <a:spcPts val="0"/>
              </a:spcAft>
              <a:buClr>
                <a:schemeClr val="accent2"/>
              </a:buClr>
              <a:buSzPts val="1800"/>
              <a:buFont typeface="Arial"/>
              <a:buChar char="•"/>
            </a:pPr>
            <a:r>
              <a:rPr b="0" i="0" lang="en-US" sz="1600" u="none" cap="none" strike="noStrike">
                <a:solidFill>
                  <a:srgbClr val="262626"/>
                </a:solidFill>
                <a:latin typeface="Gill Sans"/>
                <a:ea typeface="Gill Sans"/>
                <a:cs typeface="Gill Sans"/>
                <a:sym typeface="Gill Sans"/>
              </a:rPr>
              <a:t>if</a:t>
            </a:r>
            <a:endParaRPr b="0" i="0" sz="1600" u="none" cap="none" strike="noStrike">
              <a:solidFill>
                <a:srgbClr val="262626"/>
              </a:solidFill>
              <a:latin typeface="Gill Sans"/>
              <a:ea typeface="Gill Sans"/>
              <a:cs typeface="Gill Sans"/>
              <a:sym typeface="Gill Sans"/>
            </a:endParaRPr>
          </a:p>
          <a:p>
            <a:pPr indent="-228600" lvl="1" marL="457200" marR="0" rtl="0" algn="l">
              <a:lnSpc>
                <a:spcPct val="115000"/>
              </a:lnSpc>
              <a:spcBef>
                <a:spcPts val="0"/>
              </a:spcBef>
              <a:spcAft>
                <a:spcPts val="0"/>
              </a:spcAft>
              <a:buClr>
                <a:schemeClr val="accent2"/>
              </a:buClr>
              <a:buSzPts val="1800"/>
              <a:buFont typeface="Arial"/>
              <a:buChar char="•"/>
            </a:pPr>
            <a:r>
              <a:rPr b="0" i="0" lang="en-US" sz="1600" u="none" cap="none" strike="noStrike">
                <a:solidFill>
                  <a:srgbClr val="262626"/>
                </a:solidFill>
                <a:latin typeface="Gill Sans"/>
                <a:ea typeface="Gill Sans"/>
                <a:cs typeface="Gill Sans"/>
                <a:sym typeface="Gill Sans"/>
              </a:rPr>
              <a:t>else if</a:t>
            </a:r>
            <a:endParaRPr b="0" i="0" sz="1600" u="none" cap="none" strike="noStrike">
              <a:solidFill>
                <a:srgbClr val="262626"/>
              </a:solidFill>
              <a:latin typeface="Gill Sans"/>
              <a:ea typeface="Gill Sans"/>
              <a:cs typeface="Gill Sans"/>
              <a:sym typeface="Gill Sans"/>
            </a:endParaRPr>
          </a:p>
          <a:p>
            <a:pPr indent="-228600" lvl="1" marL="457200" marR="0" rtl="0" algn="l">
              <a:lnSpc>
                <a:spcPct val="115000"/>
              </a:lnSpc>
              <a:spcBef>
                <a:spcPts val="0"/>
              </a:spcBef>
              <a:spcAft>
                <a:spcPts val="0"/>
              </a:spcAft>
              <a:buClr>
                <a:schemeClr val="accent2"/>
              </a:buClr>
              <a:buSzPts val="1800"/>
              <a:buFont typeface="Arial"/>
              <a:buChar char="•"/>
            </a:pPr>
            <a:r>
              <a:rPr b="0" i="0" lang="en-US" sz="1600" u="none" cap="none" strike="noStrike">
                <a:solidFill>
                  <a:srgbClr val="262626"/>
                </a:solidFill>
                <a:latin typeface="Gill Sans"/>
                <a:ea typeface="Gill Sans"/>
                <a:cs typeface="Gill Sans"/>
                <a:sym typeface="Gill Sans"/>
              </a:rPr>
              <a:t>else</a:t>
            </a:r>
            <a:endParaRPr b="0" i="0" sz="1600" u="none" cap="none" strike="noStrike">
              <a:solidFill>
                <a:srgbClr val="262626"/>
              </a:solidFill>
              <a:latin typeface="Gill Sans"/>
              <a:ea typeface="Gill Sans"/>
              <a:cs typeface="Gill Sans"/>
              <a:sym typeface="Gill Sans"/>
            </a:endParaRPr>
          </a:p>
          <a:p>
            <a:pPr indent="-228600" lvl="1" marL="457200" marR="0" rtl="0" algn="l">
              <a:lnSpc>
                <a:spcPct val="115000"/>
              </a:lnSpc>
              <a:spcBef>
                <a:spcPts val="0"/>
              </a:spcBef>
              <a:spcAft>
                <a:spcPts val="0"/>
              </a:spcAft>
              <a:buClr>
                <a:schemeClr val="accent2"/>
              </a:buClr>
              <a:buSzPts val="1800"/>
              <a:buFont typeface="Arial"/>
              <a:buChar char="•"/>
            </a:pPr>
            <a:r>
              <a:rPr b="0" i="0" lang="en-US" sz="1600" u="none" cap="none" strike="noStrike">
                <a:solidFill>
                  <a:srgbClr val="262626"/>
                </a:solidFill>
                <a:latin typeface="Gill Sans"/>
                <a:ea typeface="Gill Sans"/>
                <a:cs typeface="Gill Sans"/>
                <a:sym typeface="Gill Sans"/>
              </a:rPr>
              <a:t>switch</a:t>
            </a:r>
            <a:endParaRPr b="0" i="0" sz="1600" u="none" cap="none" strike="noStrike">
              <a:solidFill>
                <a:srgbClr val="262626"/>
              </a:solidFill>
              <a:latin typeface="Gill Sans"/>
              <a:ea typeface="Gill Sans"/>
              <a:cs typeface="Gill Sans"/>
              <a:sym typeface="Gill Sans"/>
            </a:endParaRPr>
          </a:p>
          <a:p>
            <a:pPr indent="-228600" lvl="1" marL="457200" marR="0" rtl="0" algn="l">
              <a:lnSpc>
                <a:spcPct val="115000"/>
              </a:lnSpc>
              <a:spcBef>
                <a:spcPts val="0"/>
              </a:spcBef>
              <a:spcAft>
                <a:spcPts val="0"/>
              </a:spcAft>
              <a:buClr>
                <a:schemeClr val="accent2"/>
              </a:buClr>
              <a:buSzPts val="1800"/>
              <a:buFont typeface="Arial"/>
              <a:buChar char="•"/>
            </a:pPr>
            <a:r>
              <a:rPr b="0" i="0" lang="en-US" sz="1600" u="none" cap="none" strike="noStrike">
                <a:solidFill>
                  <a:srgbClr val="262626"/>
                </a:solidFill>
                <a:latin typeface="Gill Sans"/>
                <a:ea typeface="Gill Sans"/>
                <a:cs typeface="Gill Sans"/>
                <a:sym typeface="Gill Sans"/>
              </a:rPr>
              <a:t>ternary</a:t>
            </a:r>
            <a:endParaRPr b="0" i="0" sz="1600" u="none" cap="none" strike="noStrike">
              <a:solidFill>
                <a:srgbClr val="262626"/>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idx="1" type="body"/>
          </p:nvPr>
        </p:nvSpPr>
        <p:spPr>
          <a:xfrm>
            <a:off x="2231100" y="2532650"/>
            <a:ext cx="7729800" cy="28842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300"/>
              </a:spcBef>
              <a:spcAft>
                <a:spcPts val="0"/>
              </a:spcAft>
              <a:buSzPts val="1800"/>
              <a:buChar char="•"/>
            </a:pPr>
            <a:r>
              <a:rPr lang="en-US"/>
              <a:t>let’s dive into some code to look at:</a:t>
            </a:r>
            <a:endParaRPr/>
          </a:p>
          <a:p>
            <a:pPr indent="-228600" lvl="1" marL="457200" rtl="0" algn="l">
              <a:lnSpc>
                <a:spcPct val="115000"/>
              </a:lnSpc>
              <a:spcBef>
                <a:spcPts val="0"/>
              </a:spcBef>
              <a:spcAft>
                <a:spcPts val="0"/>
              </a:spcAft>
              <a:buSzPts val="1800"/>
              <a:buChar char="•"/>
            </a:pPr>
            <a:r>
              <a:rPr lang="en-US"/>
              <a:t>while</a:t>
            </a:r>
            <a:endParaRPr/>
          </a:p>
          <a:p>
            <a:pPr indent="-228600" lvl="1" marL="457200" rtl="0" algn="l">
              <a:lnSpc>
                <a:spcPct val="115000"/>
              </a:lnSpc>
              <a:spcBef>
                <a:spcPts val="0"/>
              </a:spcBef>
              <a:spcAft>
                <a:spcPts val="0"/>
              </a:spcAft>
              <a:buSzPts val="1800"/>
              <a:buChar char="•"/>
            </a:pPr>
            <a:r>
              <a:rPr lang="en-US"/>
              <a:t>do-while</a:t>
            </a:r>
            <a:endParaRPr/>
          </a:p>
          <a:p>
            <a:pPr indent="-228600" lvl="1" marL="457200" rtl="0" algn="l">
              <a:lnSpc>
                <a:spcPct val="115000"/>
              </a:lnSpc>
              <a:spcBef>
                <a:spcPts val="0"/>
              </a:spcBef>
              <a:spcAft>
                <a:spcPts val="0"/>
              </a:spcAft>
              <a:buSzPts val="1800"/>
              <a:buChar char="•"/>
            </a:pPr>
            <a:r>
              <a:rPr lang="en-US"/>
              <a:t>for &amp; its various types</a:t>
            </a:r>
            <a:endParaRPr/>
          </a:p>
          <a:p>
            <a:pPr indent="-228600" lvl="2" marL="685800" rtl="0" algn="l">
              <a:lnSpc>
                <a:spcPct val="115000"/>
              </a:lnSpc>
              <a:spcBef>
                <a:spcPts val="0"/>
              </a:spcBef>
              <a:spcAft>
                <a:spcPts val="0"/>
              </a:spcAft>
              <a:buSzPts val="1800"/>
              <a:buChar char="•"/>
            </a:pPr>
            <a:r>
              <a:rPr lang="en-US"/>
              <a:t>why not to use for..in for arrays:</a:t>
            </a:r>
            <a:endParaRPr/>
          </a:p>
          <a:p>
            <a:pPr indent="-215900" lvl="3" marL="914400" rtl="0" algn="l">
              <a:lnSpc>
                <a:spcPct val="100000"/>
              </a:lnSpc>
              <a:spcBef>
                <a:spcPts val="1000"/>
              </a:spcBef>
              <a:spcAft>
                <a:spcPts val="0"/>
              </a:spcAft>
              <a:buSzPts val="1600"/>
              <a:buChar char="•"/>
            </a:pPr>
            <a:r>
              <a:rPr lang="en-US" sz="1400"/>
              <a:t>iterates over all properties</a:t>
            </a:r>
            <a:endParaRPr sz="1400"/>
          </a:p>
          <a:p>
            <a:pPr indent="-215900" lvl="3" marL="914400" rtl="0" algn="l">
              <a:lnSpc>
                <a:spcPct val="115000"/>
              </a:lnSpc>
              <a:spcBef>
                <a:spcPts val="0"/>
              </a:spcBef>
              <a:spcAft>
                <a:spcPts val="0"/>
              </a:spcAft>
              <a:buSzPts val="1600"/>
              <a:buChar char="•"/>
            </a:pPr>
            <a:r>
              <a:rPr lang="en-US" sz="1400"/>
              <a:t>optimized for generic objects, not arrays, and thus is 10-100 times slower</a:t>
            </a:r>
            <a:endParaRPr sz="1400"/>
          </a:p>
          <a:p>
            <a:pPr indent="-228600" lvl="1" marL="457200" rtl="0" algn="l">
              <a:lnSpc>
                <a:spcPct val="115000"/>
              </a:lnSpc>
              <a:spcBef>
                <a:spcPts val="0"/>
              </a:spcBef>
              <a:spcAft>
                <a:spcPts val="0"/>
              </a:spcAft>
              <a:buSzPts val="1800"/>
              <a:buChar char="•"/>
            </a:pPr>
            <a:r>
              <a:rPr lang="en-US"/>
              <a:t>break</a:t>
            </a:r>
            <a:endParaRPr/>
          </a:p>
          <a:p>
            <a:pPr indent="-228600" lvl="1" marL="457200" rtl="0" algn="l">
              <a:lnSpc>
                <a:spcPct val="115000"/>
              </a:lnSpc>
              <a:spcBef>
                <a:spcPts val="0"/>
              </a:spcBef>
              <a:spcAft>
                <a:spcPts val="0"/>
              </a:spcAft>
              <a:buSzPts val="1800"/>
              <a:buChar char="•"/>
            </a:pPr>
            <a:r>
              <a:rPr lang="en-US"/>
              <a:t>continue</a:t>
            </a:r>
            <a:endParaRPr/>
          </a:p>
        </p:txBody>
      </p:sp>
      <p:sp>
        <p:nvSpPr>
          <p:cNvPr id="193" name="Google Shape;193;p1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94" name="Google Shape;194;p11"/>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LOOPS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US"/>
              <a:t>INTRODUCTION &amp; BRIEF HISTORY</a:t>
            </a:r>
            <a:endParaRPr/>
          </a:p>
        </p:txBody>
      </p:sp>
      <p:sp>
        <p:nvSpPr>
          <p:cNvPr id="116" name="Google Shape;116;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INTRODUCTION</a:t>
            </a:r>
            <a:endParaRPr/>
          </a:p>
        </p:txBody>
      </p:sp>
      <p:sp>
        <p:nvSpPr>
          <p:cNvPr id="122" name="Google Shape;122;p3"/>
          <p:cNvSpPr txBox="1"/>
          <p:nvPr>
            <p:ph idx="1" type="body"/>
          </p:nvPr>
        </p:nvSpPr>
        <p:spPr>
          <a:xfrm>
            <a:off x="2231125" y="2638052"/>
            <a:ext cx="7729800" cy="31164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JavaScript is a scripting language that is one of the three core languages used to develop websites. whereas HTML and CSS give a website structure and style, JavaScript lets you add functionality and behaviors to your website, allowing your website’s visitors to interact with content in many imaginative ways.</a:t>
            </a:r>
            <a:endParaRPr/>
          </a:p>
          <a:p>
            <a:pPr indent="-228600" lvl="0" marL="228600" rtl="0" algn="l">
              <a:lnSpc>
                <a:spcPct val="100000"/>
              </a:lnSpc>
              <a:spcBef>
                <a:spcPts val="1000"/>
              </a:spcBef>
              <a:spcAft>
                <a:spcPts val="0"/>
              </a:spcAft>
              <a:buSzPts val="1800"/>
              <a:buChar char="•"/>
            </a:pPr>
            <a:r>
              <a:rPr lang="en-US"/>
              <a:t>JavaScript is primarily a client-side language, meaning it runs on your computer within your browser. however, the introduction of Node.js has allowed JavaScript to also execute code on servers.</a:t>
            </a:r>
            <a:endParaRPr/>
          </a:p>
        </p:txBody>
      </p:sp>
      <p:sp>
        <p:nvSpPr>
          <p:cNvPr id="123" name="Google Shape;123;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BRIEF HISTORY</a:t>
            </a:r>
            <a:endParaRPr/>
          </a:p>
        </p:txBody>
      </p:sp>
      <p:sp>
        <p:nvSpPr>
          <p:cNvPr id="129" name="Google Shape;129;p4"/>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pic>
        <p:nvPicPr>
          <p:cNvPr id="130" name="Google Shape;130;p4"/>
          <p:cNvPicPr preferRelativeResize="0"/>
          <p:nvPr/>
        </p:nvPicPr>
        <p:blipFill rotWithShape="1">
          <a:blip r:embed="rId3">
            <a:alphaModFix/>
          </a:blip>
          <a:srcRect b="0" l="0" r="0" t="0"/>
          <a:stretch/>
        </p:blipFill>
        <p:spPr>
          <a:xfrm>
            <a:off x="838200" y="2524125"/>
            <a:ext cx="10515600" cy="1809750"/>
          </a:xfrm>
          <a:prstGeom prst="rect">
            <a:avLst/>
          </a:prstGeom>
          <a:noFill/>
          <a:ln>
            <a:noFill/>
          </a:ln>
        </p:spPr>
      </p:pic>
      <p:sp>
        <p:nvSpPr>
          <p:cNvPr id="131" name="Google Shape;131;p4"/>
          <p:cNvSpPr txBox="1"/>
          <p:nvPr/>
        </p:nvSpPr>
        <p:spPr>
          <a:xfrm>
            <a:off x="883375" y="4416850"/>
            <a:ext cx="10419900" cy="17763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00000"/>
              </a:lnSpc>
              <a:spcBef>
                <a:spcPts val="1000"/>
              </a:spcBef>
              <a:spcAft>
                <a:spcPts val="0"/>
              </a:spcAft>
              <a:buClr>
                <a:schemeClr val="accent2"/>
              </a:buClr>
              <a:buSzPts val="1800"/>
              <a:buFont typeface="Arial"/>
              <a:buChar char="•"/>
            </a:pPr>
            <a:r>
              <a:rPr b="0" i="0" lang="en-US" sz="1800" u="none" cap="none" strike="noStrike">
                <a:solidFill>
                  <a:srgbClr val="262626"/>
                </a:solidFill>
                <a:latin typeface="Gill Sans"/>
                <a:ea typeface="Gill Sans"/>
                <a:cs typeface="Gill Sans"/>
                <a:sym typeface="Gill Sans"/>
              </a:rPr>
              <a:t>JavaScript was created by Brendan Eich in 1995 during his time at Netscape Communications.</a:t>
            </a:r>
            <a:endParaRPr b="0" i="0" sz="1800" u="none" cap="none" strike="noStrike">
              <a:solidFill>
                <a:srgbClr val="262626"/>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800"/>
              <a:buFont typeface="Arial"/>
              <a:buChar char="•"/>
            </a:pPr>
            <a:r>
              <a:rPr b="0" i="0" lang="en-US" sz="1800" u="none" cap="none" strike="noStrike">
                <a:solidFill>
                  <a:srgbClr val="262626"/>
                </a:solidFill>
                <a:latin typeface="Gill Sans"/>
                <a:ea typeface="Gill Sans"/>
                <a:cs typeface="Gill Sans"/>
                <a:sym typeface="Gill Sans"/>
              </a:rPr>
              <a:t>Netscape started a standardization process &amp; submitted document to ECMA International in an effort to prevent Microsoft gaining control of the JavaScript language. they also partnered with Sun to leverage their shared interest in breaking the Microsoft monopoly.</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35" name="Shape 135"/>
        <p:cNvGrpSpPr/>
        <p:nvPr/>
      </p:nvGrpSpPr>
      <p:grpSpPr>
        <a:xfrm>
          <a:off x="0" y="0"/>
          <a:ext cx="0" cy="0"/>
          <a:chOff x="0" y="0"/>
          <a:chExt cx="0" cy="0"/>
        </a:xfrm>
      </p:grpSpPr>
      <p:sp>
        <p:nvSpPr>
          <p:cNvPr id="136" name="Google Shape;136;p5"/>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US"/>
              <a:t>JS (ES 6+)</a:t>
            </a:r>
            <a:endParaRPr/>
          </a:p>
        </p:txBody>
      </p:sp>
      <p:sp>
        <p:nvSpPr>
          <p:cNvPr id="137" name="Google Shape;137;p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idx="1" type="body"/>
          </p:nvPr>
        </p:nvSpPr>
        <p:spPr>
          <a:xfrm>
            <a:off x="2231125" y="2260151"/>
            <a:ext cx="7729800" cy="3747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a:t>the HTML &lt;script&gt; tag is used to define a client-side script (JavaScript).</a:t>
            </a:r>
            <a:endParaRPr/>
          </a:p>
          <a:p>
            <a:pPr indent="-342900" lvl="0" marL="457200" rtl="0" algn="l">
              <a:lnSpc>
                <a:spcPct val="100000"/>
              </a:lnSpc>
              <a:spcBef>
                <a:spcPts val="0"/>
              </a:spcBef>
              <a:spcAft>
                <a:spcPts val="0"/>
              </a:spcAft>
              <a:buSzPts val="1800"/>
              <a:buChar char="•"/>
            </a:pPr>
            <a:r>
              <a:rPr lang="en-US"/>
              <a:t>the &lt;script&gt; element either contains script statements, or it points to an external script file through the src attribute.</a:t>
            </a:r>
            <a:endParaRPr/>
          </a:p>
          <a:p>
            <a:pPr indent="0" lvl="0" marL="457200" rtl="0" algn="l">
              <a:lnSpc>
                <a:spcPct val="100000"/>
              </a:lnSpc>
              <a:spcBef>
                <a:spcPts val="1000"/>
              </a:spcBef>
              <a:spcAft>
                <a:spcPts val="0"/>
              </a:spcAft>
              <a:buSzPts val="1800"/>
              <a:buNone/>
            </a:pPr>
            <a:r>
              <a:rPr lang="en-US"/>
              <a:t>eg: </a:t>
            </a:r>
            <a:endParaRPr/>
          </a:p>
          <a:p>
            <a:pPr indent="0" lvl="0" marL="457200" rtl="0" algn="l">
              <a:lnSpc>
                <a:spcPct val="100000"/>
              </a:lnSpc>
              <a:spcBef>
                <a:spcPts val="1000"/>
              </a:spcBef>
              <a:spcAft>
                <a:spcPts val="0"/>
              </a:spcAft>
              <a:buClr>
                <a:schemeClr val="dk1"/>
              </a:buClr>
              <a:buSzPts val="1100"/>
              <a:buFont typeface="Arial"/>
              <a:buNone/>
            </a:pPr>
            <a:r>
              <a:rPr lang="en-US" sz="1250">
                <a:solidFill>
                  <a:srgbClr val="0000CD"/>
                </a:solidFill>
                <a:latin typeface="Courier New"/>
                <a:ea typeface="Courier New"/>
                <a:cs typeface="Courier New"/>
                <a:sym typeface="Courier New"/>
              </a:rPr>
              <a:t>&lt;</a:t>
            </a:r>
            <a:r>
              <a:rPr b="1" lang="en-US" sz="1250">
                <a:solidFill>
                  <a:srgbClr val="A52A2A"/>
                </a:solidFill>
                <a:latin typeface="Courier New"/>
                <a:ea typeface="Courier New"/>
                <a:cs typeface="Courier New"/>
                <a:sym typeface="Courier New"/>
              </a:rPr>
              <a:t>script</a:t>
            </a:r>
            <a:r>
              <a:rPr lang="en-US" sz="1250">
                <a:solidFill>
                  <a:srgbClr val="0000CD"/>
                </a:solidFill>
                <a:latin typeface="Courier New"/>
                <a:ea typeface="Courier New"/>
                <a:cs typeface="Courier New"/>
                <a:sym typeface="Courier New"/>
              </a:rPr>
              <a:t>&gt;</a:t>
            </a:r>
            <a:endParaRPr sz="1250">
              <a:solidFill>
                <a:srgbClr val="0000CD"/>
              </a:solidFill>
              <a:latin typeface="Courier New"/>
              <a:ea typeface="Courier New"/>
              <a:cs typeface="Courier New"/>
              <a:sym typeface="Courier New"/>
            </a:endParaRPr>
          </a:p>
          <a:p>
            <a:pPr indent="457200" lvl="0" marL="457200" rtl="0" algn="l">
              <a:lnSpc>
                <a:spcPct val="100000"/>
              </a:lnSpc>
              <a:spcBef>
                <a:spcPts val="1000"/>
              </a:spcBef>
              <a:spcAft>
                <a:spcPts val="0"/>
              </a:spcAft>
              <a:buClr>
                <a:schemeClr val="dk1"/>
              </a:buClr>
              <a:buSzPts val="1100"/>
              <a:buFont typeface="Arial"/>
              <a:buNone/>
            </a:pPr>
            <a:r>
              <a:rPr b="1" lang="en-US" sz="1250">
                <a:solidFill>
                  <a:schemeClr val="dk1"/>
                </a:solidFill>
                <a:latin typeface="Courier New"/>
                <a:ea typeface="Courier New"/>
                <a:cs typeface="Courier New"/>
                <a:sym typeface="Courier New"/>
              </a:rPr>
              <a:t>alert(</a:t>
            </a:r>
            <a:r>
              <a:rPr b="1" lang="en-US" sz="1250">
                <a:solidFill>
                  <a:srgbClr val="A52A2A"/>
                </a:solidFill>
                <a:latin typeface="Courier New"/>
                <a:ea typeface="Courier New"/>
                <a:cs typeface="Courier New"/>
                <a:sym typeface="Courier New"/>
              </a:rPr>
              <a:t>"Hello JavaScript!")</a:t>
            </a:r>
            <a:r>
              <a:rPr lang="en-US" sz="1250">
                <a:solidFill>
                  <a:schemeClr val="dk1"/>
                </a:solidFill>
                <a:latin typeface="Courier New"/>
                <a:ea typeface="Courier New"/>
                <a:cs typeface="Courier New"/>
                <a:sym typeface="Courier New"/>
              </a:rPr>
              <a:t>;</a:t>
            </a:r>
            <a:endParaRPr sz="1250">
              <a:solidFill>
                <a:schemeClr val="dk1"/>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1250">
                <a:solidFill>
                  <a:srgbClr val="0000CD"/>
                </a:solidFill>
                <a:latin typeface="Courier New"/>
                <a:ea typeface="Courier New"/>
                <a:cs typeface="Courier New"/>
                <a:sym typeface="Courier New"/>
              </a:rPr>
              <a:t>&lt;</a:t>
            </a:r>
            <a:r>
              <a:rPr lang="en-US" sz="1250">
                <a:solidFill>
                  <a:srgbClr val="A52A2A"/>
                </a:solidFill>
                <a:latin typeface="Courier New"/>
                <a:ea typeface="Courier New"/>
                <a:cs typeface="Courier New"/>
                <a:sym typeface="Courier New"/>
              </a:rPr>
              <a:t>/</a:t>
            </a:r>
            <a:r>
              <a:rPr b="1" lang="en-US" sz="1250">
                <a:solidFill>
                  <a:srgbClr val="A52A2A"/>
                </a:solidFill>
                <a:latin typeface="Courier New"/>
                <a:ea typeface="Courier New"/>
                <a:cs typeface="Courier New"/>
                <a:sym typeface="Courier New"/>
              </a:rPr>
              <a:t>script</a:t>
            </a:r>
            <a:r>
              <a:rPr lang="en-US" sz="1250">
                <a:solidFill>
                  <a:srgbClr val="0000CD"/>
                </a:solidFill>
                <a:latin typeface="Courier New"/>
                <a:ea typeface="Courier New"/>
                <a:cs typeface="Courier New"/>
                <a:sym typeface="Courier New"/>
              </a:rPr>
              <a:t>&gt;</a:t>
            </a:r>
            <a:endParaRPr sz="1250">
              <a:solidFill>
                <a:srgbClr val="0000C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1250">
                <a:solidFill>
                  <a:srgbClr val="0000CD"/>
                </a:solidFill>
                <a:latin typeface="Courier New"/>
                <a:ea typeface="Courier New"/>
                <a:cs typeface="Courier New"/>
                <a:sym typeface="Courier New"/>
              </a:rPr>
              <a:t>or,</a:t>
            </a:r>
            <a:endParaRPr sz="1250">
              <a:solidFill>
                <a:srgbClr val="0000C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b="1" lang="en-US" sz="1250">
                <a:solidFill>
                  <a:srgbClr val="0000CD"/>
                </a:solidFill>
                <a:latin typeface="Courier New"/>
                <a:ea typeface="Courier New"/>
                <a:cs typeface="Courier New"/>
                <a:sym typeface="Courier New"/>
              </a:rPr>
              <a:t>&lt;</a:t>
            </a:r>
            <a:r>
              <a:rPr b="1" lang="en-US" sz="1250">
                <a:solidFill>
                  <a:srgbClr val="A52A2A"/>
                </a:solidFill>
                <a:latin typeface="Courier New"/>
                <a:ea typeface="Courier New"/>
                <a:cs typeface="Courier New"/>
                <a:sym typeface="Courier New"/>
              </a:rPr>
              <a:t>script</a:t>
            </a:r>
            <a:r>
              <a:rPr b="1" lang="en-US" sz="1250">
                <a:solidFill>
                  <a:srgbClr val="FF0000"/>
                </a:solidFill>
                <a:latin typeface="Courier New"/>
                <a:ea typeface="Courier New"/>
                <a:cs typeface="Courier New"/>
                <a:sym typeface="Courier New"/>
              </a:rPr>
              <a:t> src</a:t>
            </a:r>
            <a:r>
              <a:rPr b="1" lang="en-US" sz="1250">
                <a:solidFill>
                  <a:srgbClr val="0000CD"/>
                </a:solidFill>
                <a:latin typeface="Courier New"/>
                <a:ea typeface="Courier New"/>
                <a:cs typeface="Courier New"/>
                <a:sym typeface="Courier New"/>
              </a:rPr>
              <a:t>="myscripts.js"&gt;&lt;</a:t>
            </a:r>
            <a:r>
              <a:rPr b="1" lang="en-US" sz="1250">
                <a:solidFill>
                  <a:srgbClr val="A52A2A"/>
                </a:solidFill>
                <a:latin typeface="Courier New"/>
                <a:ea typeface="Courier New"/>
                <a:cs typeface="Courier New"/>
                <a:sym typeface="Courier New"/>
              </a:rPr>
              <a:t>/script</a:t>
            </a:r>
            <a:r>
              <a:rPr b="1" lang="en-US" sz="1250">
                <a:solidFill>
                  <a:srgbClr val="0000CD"/>
                </a:solidFill>
                <a:latin typeface="Courier New"/>
                <a:ea typeface="Courier New"/>
                <a:cs typeface="Courier New"/>
                <a:sym typeface="Courier New"/>
              </a:rPr>
              <a:t>&gt;</a:t>
            </a:r>
            <a:endParaRPr b="1" sz="1350">
              <a:solidFill>
                <a:srgbClr val="0000CD"/>
              </a:solidFill>
              <a:latin typeface="Courier New"/>
              <a:ea typeface="Courier New"/>
              <a:cs typeface="Courier New"/>
              <a:sym typeface="Courier New"/>
            </a:endParaRPr>
          </a:p>
        </p:txBody>
      </p:sp>
      <p:sp>
        <p:nvSpPr>
          <p:cNvPr id="143" name="Google Shape;143;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44" name="Google Shape;144;p6"/>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THE HTML &lt;script&gt; TAG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DEFINING VARIABLES</a:t>
            </a:r>
            <a:endParaRPr/>
          </a:p>
        </p:txBody>
      </p:sp>
      <p:sp>
        <p:nvSpPr>
          <p:cNvPr id="150" name="Google Shape;150;p7"/>
          <p:cNvSpPr txBox="1"/>
          <p:nvPr>
            <p:ph idx="1" type="body"/>
          </p:nvPr>
        </p:nvSpPr>
        <p:spPr>
          <a:xfrm>
            <a:off x="786150" y="2469650"/>
            <a:ext cx="10619700" cy="3609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a variable is a “named storage” for data. we can use variables to store goodies, visitors, and other data.</a:t>
            </a:r>
            <a:endParaRPr/>
          </a:p>
          <a:p>
            <a:pPr indent="-228600" lvl="0" marL="228600" rtl="0" algn="l">
              <a:lnSpc>
                <a:spcPct val="100000"/>
              </a:lnSpc>
              <a:spcBef>
                <a:spcPts val="1000"/>
              </a:spcBef>
              <a:spcAft>
                <a:spcPts val="0"/>
              </a:spcAft>
              <a:buSzPts val="1800"/>
              <a:buChar char="•"/>
            </a:pPr>
            <a:r>
              <a:rPr lang="en-US"/>
              <a:t>to create a variable in JavaScript, use the </a:t>
            </a:r>
            <a:r>
              <a:rPr b="1" lang="en-US"/>
              <a:t>let </a:t>
            </a:r>
            <a:r>
              <a:rPr lang="en-US"/>
              <a:t>keyword.</a:t>
            </a:r>
            <a:endParaRPr/>
          </a:p>
          <a:p>
            <a:pPr indent="-228600" lvl="0" marL="228600" rtl="0" algn="l">
              <a:lnSpc>
                <a:spcPct val="100000"/>
              </a:lnSpc>
              <a:spcBef>
                <a:spcPts val="1000"/>
              </a:spcBef>
              <a:spcAft>
                <a:spcPts val="0"/>
              </a:spcAft>
              <a:buSzPts val="1800"/>
              <a:buChar char="•"/>
            </a:pPr>
            <a:r>
              <a:rPr lang="en-US"/>
              <a:t>variables declared using </a:t>
            </a:r>
            <a:r>
              <a:rPr b="1" lang="en-US"/>
              <a:t>const </a:t>
            </a:r>
            <a:r>
              <a:rPr lang="en-US"/>
              <a:t>are called “constants”. they cannot be reassigned. an attempt to do so would cause an error.</a:t>
            </a:r>
            <a:endParaRPr/>
          </a:p>
          <a:p>
            <a:pPr indent="-228600" lvl="0" marL="228600" rtl="0" algn="l">
              <a:lnSpc>
                <a:spcPct val="100000"/>
              </a:lnSpc>
              <a:spcBef>
                <a:spcPts val="1000"/>
              </a:spcBef>
              <a:spcAft>
                <a:spcPts val="0"/>
              </a:spcAft>
              <a:buSzPts val="1800"/>
              <a:buChar char="•"/>
            </a:pPr>
            <a:r>
              <a:rPr b="1" lang="en-US"/>
              <a:t>var</a:t>
            </a:r>
            <a:r>
              <a:rPr lang="en-US"/>
              <a:t> is an old-school variable declaration. normally we don’t use it at all as:</a:t>
            </a:r>
            <a:endParaRPr/>
          </a:p>
          <a:p>
            <a:pPr indent="-228600" lvl="1" marL="457200" rtl="0" algn="l">
              <a:lnSpc>
                <a:spcPct val="100000"/>
              </a:lnSpc>
              <a:spcBef>
                <a:spcPts val="1000"/>
              </a:spcBef>
              <a:spcAft>
                <a:spcPts val="0"/>
              </a:spcAft>
              <a:buSzPts val="1800"/>
              <a:buChar char="•"/>
            </a:pPr>
            <a:r>
              <a:rPr lang="en-US"/>
              <a:t>var variables have no block scope, they are either function-scoped or global-scoped.</a:t>
            </a:r>
            <a:endParaRPr/>
          </a:p>
          <a:p>
            <a:pPr indent="-228600" lvl="1" marL="457200" rtl="0" algn="l">
              <a:lnSpc>
                <a:spcPct val="100000"/>
              </a:lnSpc>
              <a:spcBef>
                <a:spcPts val="1000"/>
              </a:spcBef>
              <a:spcAft>
                <a:spcPts val="0"/>
              </a:spcAft>
              <a:buSzPts val="1800"/>
              <a:buChar char="•"/>
            </a:pPr>
            <a:r>
              <a:rPr lang="en-US"/>
              <a:t>var tolerates re-declarations.</a:t>
            </a:r>
            <a:endParaRPr/>
          </a:p>
          <a:p>
            <a:pPr indent="-228600" lvl="1" marL="457200" rtl="0" algn="l">
              <a:lnSpc>
                <a:spcPct val="100000"/>
              </a:lnSpc>
              <a:spcBef>
                <a:spcPts val="1000"/>
              </a:spcBef>
              <a:spcAft>
                <a:spcPts val="0"/>
              </a:spcAft>
              <a:buSzPts val="1800"/>
              <a:buChar char="•"/>
            </a:pPr>
            <a:r>
              <a:rPr lang="en-US"/>
              <a:t>var variables can be declared below their use.</a:t>
            </a:r>
            <a:endParaRPr/>
          </a:p>
          <a:p>
            <a:pPr indent="-228600" lvl="1" marL="457200" rtl="0" algn="l">
              <a:lnSpc>
                <a:spcPct val="100000"/>
              </a:lnSpc>
              <a:spcBef>
                <a:spcPts val="1000"/>
              </a:spcBef>
              <a:spcAft>
                <a:spcPts val="0"/>
              </a:spcAft>
              <a:buSzPts val="1800"/>
              <a:buChar char="•"/>
            </a:pPr>
            <a:r>
              <a:rPr lang="en-US"/>
              <a:t>among other things</a:t>
            </a:r>
            <a:endParaRPr/>
          </a:p>
          <a:p>
            <a:pPr indent="0" lvl="0" marL="457200" rtl="0" algn="l">
              <a:lnSpc>
                <a:spcPct val="100000"/>
              </a:lnSpc>
              <a:spcBef>
                <a:spcPts val="1000"/>
              </a:spcBef>
              <a:spcAft>
                <a:spcPts val="0"/>
              </a:spcAft>
              <a:buSzPts val="1800"/>
              <a:buNone/>
            </a:pPr>
            <a:r>
              <a:t/>
            </a:r>
            <a:endParaRPr/>
          </a:p>
        </p:txBody>
      </p:sp>
      <p:sp>
        <p:nvSpPr>
          <p:cNvPr id="151" name="Google Shape;151;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2231136" y="4725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DATA TYPES</a:t>
            </a:r>
            <a:endParaRPr/>
          </a:p>
        </p:txBody>
      </p:sp>
      <p:sp>
        <p:nvSpPr>
          <p:cNvPr id="157" name="Google Shape;157;p8"/>
          <p:cNvSpPr txBox="1"/>
          <p:nvPr>
            <p:ph idx="1" type="body"/>
          </p:nvPr>
        </p:nvSpPr>
        <p:spPr>
          <a:xfrm>
            <a:off x="1346725" y="1941700"/>
            <a:ext cx="9498600" cy="40140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a value in JavaScript is always of a certain type. for example, a string or a number.</a:t>
            </a:r>
            <a:endParaRPr/>
          </a:p>
          <a:p>
            <a:pPr indent="-228600" lvl="0" marL="228600" rtl="0" algn="l">
              <a:lnSpc>
                <a:spcPct val="100000"/>
              </a:lnSpc>
              <a:spcBef>
                <a:spcPts val="1000"/>
              </a:spcBef>
              <a:spcAft>
                <a:spcPts val="0"/>
              </a:spcAft>
              <a:buSzPts val="1800"/>
              <a:buChar char="•"/>
            </a:pPr>
            <a:r>
              <a:rPr lang="en-US"/>
              <a:t>there are 8 basic data types in JavaScript.</a:t>
            </a:r>
            <a:endParaRPr/>
          </a:p>
          <a:p>
            <a:pPr indent="-215900" lvl="1" marL="457200" rtl="0" algn="l">
              <a:lnSpc>
                <a:spcPct val="100000"/>
              </a:lnSpc>
              <a:spcBef>
                <a:spcPts val="1000"/>
              </a:spcBef>
              <a:spcAft>
                <a:spcPts val="0"/>
              </a:spcAft>
              <a:buSzPts val="1600"/>
              <a:buChar char="•"/>
            </a:pPr>
            <a:r>
              <a:rPr b="1" lang="en-US" sz="1600"/>
              <a:t>number</a:t>
            </a:r>
            <a:r>
              <a:rPr lang="en-US" sz="1600"/>
              <a:t> for numbers of any kind: integer or floating-point, integers are limited by ±(253-1).</a:t>
            </a:r>
            <a:endParaRPr sz="1600"/>
          </a:p>
          <a:p>
            <a:pPr indent="-215900" lvl="1" marL="457200" rtl="0" algn="l">
              <a:lnSpc>
                <a:spcPct val="100000"/>
              </a:lnSpc>
              <a:spcBef>
                <a:spcPts val="1000"/>
              </a:spcBef>
              <a:spcAft>
                <a:spcPts val="0"/>
              </a:spcAft>
              <a:buSzPts val="1600"/>
              <a:buChar char="•"/>
            </a:pPr>
            <a:r>
              <a:rPr b="1" lang="en-US" sz="1600"/>
              <a:t>string </a:t>
            </a:r>
            <a:r>
              <a:rPr lang="en-US" sz="1600"/>
              <a:t>for strings. A string may have zero or more characters, there’s no separate single-character type.</a:t>
            </a:r>
            <a:endParaRPr sz="1600"/>
          </a:p>
          <a:p>
            <a:pPr indent="-215900" lvl="1" marL="457200" rtl="0" algn="l">
              <a:lnSpc>
                <a:spcPct val="100000"/>
              </a:lnSpc>
              <a:spcBef>
                <a:spcPts val="1000"/>
              </a:spcBef>
              <a:spcAft>
                <a:spcPts val="0"/>
              </a:spcAft>
              <a:buSzPts val="1600"/>
              <a:buChar char="•"/>
            </a:pPr>
            <a:r>
              <a:rPr b="1" lang="en-US" sz="1600"/>
              <a:t>boolean </a:t>
            </a:r>
            <a:r>
              <a:rPr lang="en-US" sz="1600"/>
              <a:t>for true/false.</a:t>
            </a:r>
            <a:endParaRPr sz="1600"/>
          </a:p>
          <a:p>
            <a:pPr indent="-215900" lvl="1" marL="457200" rtl="0" algn="l">
              <a:lnSpc>
                <a:spcPct val="100000"/>
              </a:lnSpc>
              <a:spcBef>
                <a:spcPts val="1000"/>
              </a:spcBef>
              <a:spcAft>
                <a:spcPts val="0"/>
              </a:spcAft>
              <a:buSzPts val="1600"/>
              <a:buChar char="•"/>
            </a:pPr>
            <a:r>
              <a:rPr b="1" lang="en-US" sz="1600"/>
              <a:t>null </a:t>
            </a:r>
            <a:r>
              <a:rPr lang="en-US" sz="1600"/>
              <a:t>for unknown values – a standalone type that has a single value null.</a:t>
            </a:r>
            <a:endParaRPr sz="1600"/>
          </a:p>
          <a:p>
            <a:pPr indent="-215900" lvl="1" marL="457200" rtl="0" algn="l">
              <a:lnSpc>
                <a:spcPct val="100000"/>
              </a:lnSpc>
              <a:spcBef>
                <a:spcPts val="1000"/>
              </a:spcBef>
              <a:spcAft>
                <a:spcPts val="0"/>
              </a:spcAft>
              <a:buSzPts val="1600"/>
              <a:buChar char="•"/>
            </a:pPr>
            <a:r>
              <a:rPr b="1" lang="en-US" sz="1600"/>
              <a:t>undefined </a:t>
            </a:r>
            <a:r>
              <a:rPr lang="en-US" sz="1600"/>
              <a:t>for unassigned values – a standalone type that has a single value undefined.</a:t>
            </a:r>
            <a:endParaRPr sz="1600"/>
          </a:p>
          <a:p>
            <a:pPr indent="-215900" lvl="1" marL="457200" rtl="0" algn="l">
              <a:lnSpc>
                <a:spcPct val="100000"/>
              </a:lnSpc>
              <a:spcBef>
                <a:spcPts val="1000"/>
              </a:spcBef>
              <a:spcAft>
                <a:spcPts val="0"/>
              </a:spcAft>
              <a:buSzPts val="1600"/>
              <a:buChar char="•"/>
            </a:pPr>
            <a:r>
              <a:rPr b="1" lang="en-US" sz="1600"/>
              <a:t>object </a:t>
            </a:r>
            <a:r>
              <a:rPr lang="en-US" sz="1600"/>
              <a:t>for more complex data structures.</a:t>
            </a:r>
            <a:endParaRPr sz="1600"/>
          </a:p>
        </p:txBody>
      </p:sp>
      <p:sp>
        <p:nvSpPr>
          <p:cNvPr id="158" name="Google Shape;158;p8"/>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idx="1" type="body"/>
          </p:nvPr>
        </p:nvSpPr>
        <p:spPr>
          <a:xfrm>
            <a:off x="2231100" y="2532650"/>
            <a:ext cx="7729800" cy="28842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the typeof operator allows us to see which type is stored in a variable.</a:t>
            </a:r>
            <a:endParaRPr/>
          </a:p>
          <a:p>
            <a:pPr indent="-228600" lvl="0" marL="228600" rtl="0" algn="l">
              <a:lnSpc>
                <a:spcPct val="100000"/>
              </a:lnSpc>
              <a:spcBef>
                <a:spcPts val="1000"/>
              </a:spcBef>
              <a:spcAft>
                <a:spcPts val="0"/>
              </a:spcAft>
              <a:buSzPts val="1800"/>
              <a:buChar char="•"/>
            </a:pPr>
            <a:r>
              <a:rPr lang="en-US"/>
              <a:t>two forms: typeof x or typeof(x).</a:t>
            </a:r>
            <a:endParaRPr/>
          </a:p>
          <a:p>
            <a:pPr indent="-228600" lvl="0" marL="228600" rtl="0" algn="l">
              <a:lnSpc>
                <a:spcPct val="100000"/>
              </a:lnSpc>
              <a:spcBef>
                <a:spcPts val="1000"/>
              </a:spcBef>
              <a:spcAft>
                <a:spcPts val="0"/>
              </a:spcAft>
              <a:buSzPts val="1800"/>
              <a:buChar char="•"/>
            </a:pPr>
            <a:r>
              <a:rPr lang="en-US"/>
              <a:t>returns a string with the name of the type, like "string".</a:t>
            </a:r>
            <a:endParaRPr/>
          </a:p>
          <a:p>
            <a:pPr indent="-228600" lvl="0" marL="228600" rtl="0" algn="l">
              <a:lnSpc>
                <a:spcPct val="100000"/>
              </a:lnSpc>
              <a:spcBef>
                <a:spcPts val="1000"/>
              </a:spcBef>
              <a:spcAft>
                <a:spcPts val="0"/>
              </a:spcAft>
              <a:buSzPts val="1800"/>
              <a:buChar char="•"/>
            </a:pPr>
            <a:r>
              <a:rPr lang="en-US"/>
              <a:t>for null returns "object" – this is an error in the language, it’s not actually an object.</a:t>
            </a:r>
            <a:endParaRPr/>
          </a:p>
        </p:txBody>
      </p:sp>
      <p:sp>
        <p:nvSpPr>
          <p:cNvPr id="164" name="Google Shape;164;p9"/>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65" name="Google Shape;165;p9"/>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MORE ON DATA TYPES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