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hRBjekzdOOejcaXPTiNqCRyJj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561df5dd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a561df5dd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561df5dd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a561df5dd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3f24c780a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53f24c780a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4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4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3" name="Google Shape;63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HTTP/Statu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WEBMONK (COURSE DAY - 7)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695200" y="4390600"/>
            <a:ext cx="6801600" cy="1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IN" sz="1500"/>
              <a:t>Topics covered: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what is API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 * stateless &amp; </a:t>
            </a:r>
            <a:r>
              <a:rPr lang="en-IN"/>
              <a:t>stateful</a:t>
            </a:r>
            <a:r>
              <a:rPr lang="en-IN"/>
              <a:t> API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HTTP verbs</a:t>
            </a:r>
            <a:endParaRPr/>
          </a:p>
        </p:txBody>
      </p:sp>
      <p:sp>
        <p:nvSpPr>
          <p:cNvPr id="110" name="Google Shape;110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WHAT IS API ❓</a:t>
            </a:r>
            <a:endParaRPr/>
          </a:p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808526" y="811750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808475" y="2076050"/>
            <a:ext cx="4494900" cy="4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IN" sz="1800"/>
              <a:t>* </a:t>
            </a:r>
            <a:r>
              <a:rPr lang="en-IN" sz="1800"/>
              <a:t>API stands for application programming interface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IN" sz="1800"/>
              <a:t>* </a:t>
            </a:r>
            <a:r>
              <a:rPr lang="en-IN" sz="1800"/>
              <a:t>An API is defined as a specification of possible interactions with a software component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IN" sz="1800"/>
              <a:t>* </a:t>
            </a:r>
            <a:r>
              <a:rPr lang="en-IN" sz="1800"/>
              <a:t>Web services were originally designed to communicate using SOAP (Simple Object Access Protocol), a messaging protocol that sends XML documents over HTTP. Today, however, most web-based APIs use REST—Representational State Transfer—as an architectural style with JSON document format.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3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425" y="1627972"/>
            <a:ext cx="5465675" cy="3959578"/>
          </a:xfrm>
          <a:prstGeom prst="rect">
            <a:avLst/>
          </a:prstGeom>
          <a:noFill/>
          <a:ln cap="flat" cmpd="sng" w="2540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561df5dd9_0_0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STATELESS vs STATEFUL APIS</a:t>
            </a:r>
            <a:endParaRPr/>
          </a:p>
        </p:txBody>
      </p:sp>
      <p:sp>
        <p:nvSpPr>
          <p:cNvPr id="130" name="Google Shape;130;ga561df5dd9_0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36" name="Google Shape;136;p4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 amt="87000"/>
          </a:blip>
          <a:srcRect b="2105" l="0" r="0" t="5931"/>
          <a:stretch/>
        </p:blipFill>
        <p:spPr>
          <a:xfrm>
            <a:off x="2516763" y="2406750"/>
            <a:ext cx="7158525" cy="38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561df5dd9_0_7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HTTP VERBS</a:t>
            </a:r>
            <a:endParaRPr/>
          </a:p>
        </p:txBody>
      </p:sp>
      <p:sp>
        <p:nvSpPr>
          <p:cNvPr id="143" name="Google Shape;143;ga561df5dd9_0_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HTTP VERBS</a:t>
            </a:r>
            <a:endParaRPr/>
          </a:p>
        </p:txBody>
      </p:sp>
      <p:sp>
        <p:nvSpPr>
          <p:cNvPr id="149" name="Google Shape;149;p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2231136" y="2868706"/>
            <a:ext cx="7729800" cy="33244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</a:t>
            </a:r>
            <a:r>
              <a:rPr lang="en-IN" sz="1800">
                <a:latin typeface="Gill Sans"/>
                <a:ea typeface="Gill Sans"/>
                <a:cs typeface="Gill Sans"/>
                <a:sym typeface="Gill Sans"/>
              </a:rPr>
              <a:t>HTTP: A client-server communications protocol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</a:t>
            </a:r>
            <a:r>
              <a:rPr lang="en-IN" sz="1800">
                <a:latin typeface="Gill Sans"/>
                <a:ea typeface="Gill Sans"/>
                <a:cs typeface="Gill Sans"/>
                <a:sym typeface="Gill Sans"/>
              </a:rPr>
              <a:t>mostly used HTTP verbs</a:t>
            </a: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</a:t>
            </a:r>
            <a:r>
              <a:rPr lang="en-IN" sz="1800">
                <a:latin typeface="Gill Sans"/>
                <a:ea typeface="Gill Sans"/>
                <a:cs typeface="Gill Sans"/>
                <a:sym typeface="Gill Sans"/>
              </a:rPr>
              <a:t>GET - read resources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</a:t>
            </a:r>
            <a:r>
              <a:rPr lang="en-IN" sz="1800">
                <a:latin typeface="Gill Sans"/>
                <a:ea typeface="Gill Sans"/>
                <a:cs typeface="Gill Sans"/>
                <a:sym typeface="Gill Sans"/>
              </a:rPr>
              <a:t>POST - create resources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Gill Sans"/>
                <a:ea typeface="Gill Sans"/>
                <a:cs typeface="Gill Sans"/>
                <a:sym typeface="Gill Sans"/>
              </a:rPr>
              <a:t>* PUT - update/replace resources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Gill Sans"/>
                <a:ea typeface="Gill Sans"/>
                <a:cs typeface="Gill Sans"/>
                <a:sym typeface="Gill Sans"/>
              </a:rPr>
              <a:t>* PATCH - update/modify resources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Gill Sans"/>
                <a:ea typeface="Gill Sans"/>
                <a:cs typeface="Gill Sans"/>
                <a:sym typeface="Gill Sans"/>
              </a:rPr>
              <a:t>* DELETE - delete resources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Gill Sans"/>
                <a:ea typeface="Gill Sans"/>
                <a:cs typeface="Gill Sans"/>
                <a:sym typeface="Gill Sans"/>
              </a:rPr>
              <a:t>* OPTIONS - describe the communication options for the target resource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3f24c780a_1_7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HTTP RESPONSE CODE</a:t>
            </a:r>
            <a:endParaRPr/>
          </a:p>
        </p:txBody>
      </p:sp>
      <p:sp>
        <p:nvSpPr>
          <p:cNvPr id="156" name="Google Shape;156;g53f24c780a_1_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57" name="Google Shape;157;g53f24c780a_1_7">
            <a:hlinkClick r:id="rId3"/>
          </p:cNvPr>
          <p:cNvPicPr preferRelativeResize="0"/>
          <p:nvPr/>
        </p:nvPicPr>
        <p:blipFill rotWithShape="1">
          <a:blip r:embed="rId4">
            <a:alphaModFix amt="87000"/>
          </a:blip>
          <a:srcRect b="0" l="0" r="0" t="0"/>
          <a:stretch/>
        </p:blipFill>
        <p:spPr>
          <a:xfrm>
            <a:off x="1079388" y="2643738"/>
            <a:ext cx="3193375" cy="34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53f24c780a_1_7"/>
          <p:cNvPicPr preferRelativeResize="0"/>
          <p:nvPr/>
        </p:nvPicPr>
        <p:blipFill rotWithShape="1">
          <a:blip r:embed="rId5">
            <a:alphaModFix amt="87000"/>
          </a:blip>
          <a:srcRect b="0" l="0" r="0" t="0"/>
          <a:stretch/>
        </p:blipFill>
        <p:spPr>
          <a:xfrm>
            <a:off x="4651700" y="3169350"/>
            <a:ext cx="6462849" cy="23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