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oDeKNOtq/sUmCV629xdt7m2yN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GillSans-regular.fntdata"/><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561df5d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a561df5d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6a02e6ac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a6a02e6ac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561df5dd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a561df5dd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6a02e6ac1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a6a02e6ac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6a02e6ac1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a6a02e6ac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37" name="Google Shape;37;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8235"/>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medium.com/@rohit_/ssr-vs-csr-the-ever-on-going-debate-e124021bbdb6"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- 8)</a:t>
            </a:r>
            <a:endParaRPr/>
          </a:p>
        </p:txBody>
      </p:sp>
      <p:sp>
        <p:nvSpPr>
          <p:cNvPr id="109" name="Google Shape;109;p1"/>
          <p:cNvSpPr txBox="1"/>
          <p:nvPr>
            <p:ph idx="1" type="subTitle"/>
          </p:nvPr>
        </p:nvSpPr>
        <p:spPr>
          <a:xfrm>
            <a:off x="2695200" y="4390600"/>
            <a:ext cx="6801600" cy="190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a:t>* Server side rendering (SSR)</a:t>
            </a:r>
            <a:endParaRPr/>
          </a:p>
          <a:p>
            <a:pPr indent="0" lvl="0" marL="0" rtl="0" algn="ctr">
              <a:lnSpc>
                <a:spcPct val="90000"/>
              </a:lnSpc>
              <a:spcBef>
                <a:spcPts val="1000"/>
              </a:spcBef>
              <a:spcAft>
                <a:spcPts val="0"/>
              </a:spcAft>
              <a:buSzPts val="2000"/>
              <a:buNone/>
            </a:pPr>
            <a:r>
              <a:rPr lang="en-IN"/>
              <a:t> * Client side rendering (CSR)</a:t>
            </a:r>
            <a:endParaRPr/>
          </a:p>
          <a:p>
            <a:pPr indent="0" lvl="0" marL="0" rtl="0" algn="ctr">
              <a:lnSpc>
                <a:spcPct val="90000"/>
              </a:lnSpc>
              <a:spcBef>
                <a:spcPts val="1000"/>
              </a:spcBef>
              <a:spcAft>
                <a:spcPts val="0"/>
              </a:spcAft>
              <a:buSzPts val="2000"/>
              <a:buNone/>
            </a:pPr>
            <a:r>
              <a:rPr lang="en-IN"/>
              <a:t>* SSR vs CSR</a:t>
            </a:r>
            <a:endParaRPr/>
          </a:p>
          <a:p>
            <a:pPr indent="0" lvl="0" marL="0" rtl="0" algn="ctr">
              <a:lnSpc>
                <a:spcPct val="90000"/>
              </a:lnSpc>
              <a:spcBef>
                <a:spcPts val="1000"/>
              </a:spcBef>
              <a:spcAft>
                <a:spcPts val="0"/>
              </a:spcAft>
              <a:buSzPts val="2000"/>
              <a:buNone/>
            </a:pPr>
            <a:r>
              <a:rPr lang="en-IN"/>
              <a:t>* JWT authentication</a:t>
            </a:r>
            <a:endParaRPr/>
          </a:p>
        </p:txBody>
      </p:sp>
      <p:sp>
        <p:nvSpPr>
          <p:cNvPr id="110" name="Google Shape;110;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SERVER SIDE RENDERING (SSR)</a:t>
            </a:r>
            <a:endParaRPr/>
          </a:p>
        </p:txBody>
      </p:sp>
      <p:sp>
        <p:nvSpPr>
          <p:cNvPr id="116" name="Google Shape;116;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808526" y="8117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INTRODUCTION</a:t>
            </a:r>
            <a:endParaRPr/>
          </a:p>
        </p:txBody>
      </p:sp>
      <p:sp>
        <p:nvSpPr>
          <p:cNvPr id="122" name="Google Shape;122;p3"/>
          <p:cNvSpPr txBox="1"/>
          <p:nvPr>
            <p:ph idx="1" type="body"/>
          </p:nvPr>
        </p:nvSpPr>
        <p:spPr>
          <a:xfrm>
            <a:off x="808525" y="2704402"/>
            <a:ext cx="4494900" cy="2662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IN" sz="1800"/>
              <a:t>* Server-side rendering (SSR), is the ability of an application of building the web-page on the server instead of building &amp; rendering it in the browser</a:t>
            </a:r>
            <a:endParaRPr sz="1800"/>
          </a:p>
          <a:p>
            <a:pPr indent="0" lvl="0" marL="0" rtl="0" algn="l">
              <a:lnSpc>
                <a:spcPct val="100000"/>
              </a:lnSpc>
              <a:spcBef>
                <a:spcPts val="1000"/>
              </a:spcBef>
              <a:spcAft>
                <a:spcPts val="0"/>
              </a:spcAft>
              <a:buSzPts val="1100"/>
              <a:buNone/>
            </a:pPr>
            <a:r>
              <a:rPr lang="en-IN" sz="1800"/>
              <a:t>* Server-side sends a fully rendered page to the client</a:t>
            </a:r>
            <a:endParaRPr sz="1800"/>
          </a:p>
          <a:p>
            <a:pPr indent="0" lvl="0" marL="0" rtl="0" algn="l">
              <a:lnSpc>
                <a:spcPct val="100000"/>
              </a:lnSpc>
              <a:spcBef>
                <a:spcPts val="1000"/>
              </a:spcBef>
              <a:spcAft>
                <a:spcPts val="0"/>
              </a:spcAft>
              <a:buSzPts val="1100"/>
              <a:buNone/>
            </a:pPr>
            <a:r>
              <a:rPr lang="en-IN" sz="1800"/>
              <a:t>* Ex: Ejs, Nuxt.js, Next.js, JSP etc.</a:t>
            </a:r>
            <a:endParaRPr sz="1800"/>
          </a:p>
        </p:txBody>
      </p:sp>
      <p:sp>
        <p:nvSpPr>
          <p:cNvPr id="123" name="Google Shape;123;p3"/>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24" name="Google Shape;124;p3"/>
          <p:cNvPicPr preferRelativeResize="0"/>
          <p:nvPr/>
        </p:nvPicPr>
        <p:blipFill rotWithShape="1">
          <a:blip r:embed="rId3">
            <a:alphaModFix/>
          </a:blip>
          <a:srcRect b="0" l="852" r="0" t="6173"/>
          <a:stretch/>
        </p:blipFill>
        <p:spPr>
          <a:xfrm>
            <a:off x="6354575" y="1946350"/>
            <a:ext cx="5505725" cy="3738775"/>
          </a:xfrm>
          <a:prstGeom prst="rect">
            <a:avLst/>
          </a:prstGeom>
          <a:noFill/>
          <a:ln cap="flat" cmpd="sng" w="25400">
            <a:solidFill>
              <a:srgbClr val="79851C"/>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28" name="Shape 128"/>
        <p:cNvGrpSpPr/>
        <p:nvPr/>
      </p:nvGrpSpPr>
      <p:grpSpPr>
        <a:xfrm>
          <a:off x="0" y="0"/>
          <a:ext cx="0" cy="0"/>
          <a:chOff x="0" y="0"/>
          <a:chExt cx="0" cy="0"/>
        </a:xfrm>
      </p:grpSpPr>
      <p:sp>
        <p:nvSpPr>
          <p:cNvPr id="129" name="Google Shape;129;ga561df5dd9_0_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CLIENT SIDE RENDERING (CSR)</a:t>
            </a:r>
            <a:endParaRPr/>
          </a:p>
        </p:txBody>
      </p:sp>
      <p:sp>
        <p:nvSpPr>
          <p:cNvPr id="130" name="Google Shape;130;ga561df5dd9_0_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a6a02e6ac1_0_10"/>
          <p:cNvSpPr txBox="1"/>
          <p:nvPr>
            <p:ph type="title"/>
          </p:nvPr>
        </p:nvSpPr>
        <p:spPr>
          <a:xfrm>
            <a:off x="808526" y="8117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INTRODUCTION</a:t>
            </a:r>
            <a:endParaRPr/>
          </a:p>
        </p:txBody>
      </p:sp>
      <p:sp>
        <p:nvSpPr>
          <p:cNvPr id="136" name="Google Shape;136;ga6a02e6ac1_0_10"/>
          <p:cNvSpPr txBox="1"/>
          <p:nvPr>
            <p:ph idx="1" type="body"/>
          </p:nvPr>
        </p:nvSpPr>
        <p:spPr>
          <a:xfrm>
            <a:off x="808525" y="2334800"/>
            <a:ext cx="4494900" cy="373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 Client Side Rendering (CSR) </a:t>
            </a:r>
            <a:r>
              <a:rPr lang="en-IN" sz="1800">
                <a:solidFill>
                  <a:schemeClr val="lt1"/>
                </a:solidFill>
              </a:rPr>
              <a:t>is the ability of an application of</a:t>
            </a:r>
            <a:r>
              <a:rPr lang="en-IN" sz="1800"/>
              <a:t> rendering the content in the browser using JavaScript. So instead of getting all of the content from the HTML document itself, browser get a bare-bones HTML document with a JavaScript file that render the rest of the site in the browser.</a:t>
            </a:r>
            <a:endParaRPr sz="1800"/>
          </a:p>
          <a:p>
            <a:pPr indent="0" lvl="0" marL="0" rtl="0" algn="l">
              <a:lnSpc>
                <a:spcPct val="100000"/>
              </a:lnSpc>
              <a:spcBef>
                <a:spcPts val="1000"/>
              </a:spcBef>
              <a:spcAft>
                <a:spcPts val="0"/>
              </a:spcAft>
              <a:buSzPts val="1100"/>
              <a:buNone/>
            </a:pPr>
            <a:r>
              <a:rPr lang="en-IN" sz="1800"/>
              <a:t>* CSR </a:t>
            </a:r>
            <a:r>
              <a:rPr lang="en-IN" sz="1800"/>
              <a:t>is a relatively new approach to rendering websites as JavaScript got more powerful and extensive.</a:t>
            </a:r>
            <a:endParaRPr sz="1800"/>
          </a:p>
          <a:p>
            <a:pPr indent="0" lvl="0" marL="0" rtl="0" algn="l">
              <a:lnSpc>
                <a:spcPct val="100000"/>
              </a:lnSpc>
              <a:spcBef>
                <a:spcPts val="1000"/>
              </a:spcBef>
              <a:spcAft>
                <a:spcPts val="0"/>
              </a:spcAft>
              <a:buSzPts val="1100"/>
              <a:buNone/>
            </a:pPr>
            <a:r>
              <a:rPr lang="en-IN" sz="1800"/>
              <a:t>* Ex: React.js, Vue.js, Angular</a:t>
            </a:r>
            <a:endParaRPr sz="1800"/>
          </a:p>
        </p:txBody>
      </p:sp>
      <p:sp>
        <p:nvSpPr>
          <p:cNvPr id="137" name="Google Shape;137;ga6a02e6ac1_0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38" name="Google Shape;138;ga6a02e6ac1_0_10"/>
          <p:cNvPicPr preferRelativeResize="0"/>
          <p:nvPr/>
        </p:nvPicPr>
        <p:blipFill>
          <a:blip r:embed="rId3">
            <a:alphaModFix/>
          </a:blip>
          <a:stretch>
            <a:fillRect/>
          </a:stretch>
        </p:blipFill>
        <p:spPr>
          <a:xfrm>
            <a:off x="6288050" y="1949700"/>
            <a:ext cx="5541074" cy="3732100"/>
          </a:xfrm>
          <a:prstGeom prst="rect">
            <a:avLst/>
          </a:prstGeom>
          <a:noFill/>
          <a:ln cap="flat" cmpd="sng" w="25400">
            <a:solidFill>
              <a:srgbClr val="79851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42" name="Shape 142"/>
        <p:cNvGrpSpPr/>
        <p:nvPr/>
      </p:nvGrpSpPr>
      <p:grpSpPr>
        <a:xfrm>
          <a:off x="0" y="0"/>
          <a:ext cx="0" cy="0"/>
          <a:chOff x="0" y="0"/>
          <a:chExt cx="0" cy="0"/>
        </a:xfrm>
      </p:grpSpPr>
      <p:sp>
        <p:nvSpPr>
          <p:cNvPr id="143" name="Google Shape;143;ga561df5dd9_0_7"/>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SSR vs CSR</a:t>
            </a:r>
            <a:endParaRPr/>
          </a:p>
        </p:txBody>
      </p:sp>
      <p:sp>
        <p:nvSpPr>
          <p:cNvPr id="144" name="Google Shape;144;ga561df5dd9_0_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SSR vs CSR</a:t>
            </a:r>
            <a:endParaRPr/>
          </a:p>
        </p:txBody>
      </p:sp>
      <p:sp>
        <p:nvSpPr>
          <p:cNvPr id="150" name="Google Shape;150;p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1" name="Google Shape;151;p5">
            <a:hlinkClick r:id="rId3"/>
          </p:cNvPr>
          <p:cNvPicPr preferRelativeResize="0"/>
          <p:nvPr/>
        </p:nvPicPr>
        <p:blipFill>
          <a:blip r:embed="rId4">
            <a:alphaModFix amt="92000"/>
          </a:blip>
          <a:stretch>
            <a:fillRect/>
          </a:stretch>
        </p:blipFill>
        <p:spPr>
          <a:xfrm>
            <a:off x="2038913" y="2363475"/>
            <a:ext cx="8114175" cy="383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55" name="Shape 155"/>
        <p:cNvGrpSpPr/>
        <p:nvPr/>
      </p:nvGrpSpPr>
      <p:grpSpPr>
        <a:xfrm>
          <a:off x="0" y="0"/>
          <a:ext cx="0" cy="0"/>
          <a:chOff x="0" y="0"/>
          <a:chExt cx="0" cy="0"/>
        </a:xfrm>
      </p:grpSpPr>
      <p:sp>
        <p:nvSpPr>
          <p:cNvPr id="156" name="Google Shape;156;ga6a02e6ac1_0_23"/>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JSON WEB TOKEN (JWT)</a:t>
            </a:r>
            <a:endParaRPr/>
          </a:p>
        </p:txBody>
      </p:sp>
      <p:sp>
        <p:nvSpPr>
          <p:cNvPr id="157" name="Google Shape;157;ga6a02e6ac1_0_2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a6a02e6ac1_0_28"/>
          <p:cNvSpPr txBox="1"/>
          <p:nvPr>
            <p:ph type="title"/>
          </p:nvPr>
        </p:nvSpPr>
        <p:spPr>
          <a:xfrm>
            <a:off x="2231111" y="69871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JWT</a:t>
            </a:r>
            <a:endParaRPr/>
          </a:p>
        </p:txBody>
      </p:sp>
      <p:sp>
        <p:nvSpPr>
          <p:cNvPr id="163" name="Google Shape;163;ga6a02e6ac1_0_2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64" name="Google Shape;164;ga6a02e6ac1_0_28"/>
          <p:cNvSpPr txBox="1"/>
          <p:nvPr>
            <p:ph idx="1" type="body"/>
          </p:nvPr>
        </p:nvSpPr>
        <p:spPr>
          <a:xfrm>
            <a:off x="1472400" y="2099200"/>
            <a:ext cx="9247200" cy="4023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 JSON Web Token (JWT) is an open standard that defines a compact and self-contained way for securely transmitting information between parties as a JSON object.</a:t>
            </a:r>
            <a:endParaRPr/>
          </a:p>
          <a:p>
            <a:pPr indent="0" lvl="0" marL="0" rtl="0" algn="l">
              <a:spcBef>
                <a:spcPts val="1000"/>
              </a:spcBef>
              <a:spcAft>
                <a:spcPts val="0"/>
              </a:spcAft>
              <a:buNone/>
            </a:pPr>
            <a:r>
              <a:rPr lang="en-IN"/>
              <a:t>* Here are some scenarios where JSON Web Tokens are useful:</a:t>
            </a:r>
            <a:endParaRPr/>
          </a:p>
          <a:p>
            <a:pPr indent="457200" lvl="0" marL="0" rtl="0" algn="l">
              <a:spcBef>
                <a:spcPts val="1000"/>
              </a:spcBef>
              <a:spcAft>
                <a:spcPts val="0"/>
              </a:spcAft>
              <a:buClr>
                <a:schemeClr val="dk1"/>
              </a:buClr>
              <a:buSzPts val="1100"/>
              <a:buFont typeface="Arial"/>
              <a:buNone/>
            </a:pPr>
            <a:r>
              <a:rPr lang="en-IN"/>
              <a:t>* Authorization: 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sub-domains.</a:t>
            </a:r>
            <a:endParaRPr/>
          </a:p>
          <a:p>
            <a:pPr indent="457200" lvl="0" marL="0" rtl="0" algn="l">
              <a:spcBef>
                <a:spcPts val="1000"/>
              </a:spcBef>
              <a:spcAft>
                <a:spcPts val="0"/>
              </a:spcAft>
              <a:buNone/>
            </a:pPr>
            <a:r>
              <a:rPr lang="en-IN"/>
              <a:t>* Information Exchange: JSON Web Tokens are a good way of securely transmitting information between parties. Because JWTs can be signed—for example, using public/private key pairs—you can be sure the senders are who they say they are. Additionally, as the signature is calculated using the header and the payload, you can also verify that the content hasn't been tampered with.</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