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tB7cZSyk+HKKACqtVR2QKJ95J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GillSans-regular.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9d392b277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a9d392b277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9d392b277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a9d392b277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d392b277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a9d392b277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9d392b277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a9d392b277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9d392b277_1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a9d392b277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9d392b277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a9d392b27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9d392b277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a9d392b27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9d392b277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a9d392b277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9d392b277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a9d392b277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9d392b277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a9d392b27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9d392b277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a9d392b277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8aa0623b4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a8aa0623b4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aa0623b4_2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a8aa0623b4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561df5dd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a561df5d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6a02e6ac1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a6a02e6ac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561df5dd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a561df5dd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8aa0623b4_2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a8aa0623b4_2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37" name="Google Shape;37;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101941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- 12)</a:t>
            </a:r>
            <a:endParaRPr/>
          </a:p>
        </p:txBody>
      </p:sp>
      <p:sp>
        <p:nvSpPr>
          <p:cNvPr id="109" name="Google Shape;109;p1"/>
          <p:cNvSpPr txBox="1"/>
          <p:nvPr>
            <p:ph idx="1" type="subTitle"/>
          </p:nvPr>
        </p:nvSpPr>
        <p:spPr>
          <a:xfrm>
            <a:off x="2695200" y="2764100"/>
            <a:ext cx="6801600" cy="3526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sz="1800"/>
              <a:t>* What is React</a:t>
            </a:r>
            <a:endParaRPr sz="1800"/>
          </a:p>
          <a:p>
            <a:pPr indent="0" lvl="0" marL="0" rtl="0" algn="ctr">
              <a:lnSpc>
                <a:spcPct val="90000"/>
              </a:lnSpc>
              <a:spcBef>
                <a:spcPts val="1000"/>
              </a:spcBef>
              <a:spcAft>
                <a:spcPts val="0"/>
              </a:spcAft>
              <a:buSzPts val="2000"/>
              <a:buNone/>
            </a:pPr>
            <a:r>
              <a:rPr lang="en-IN" sz="1800"/>
              <a:t>* Single Page Application(SPA) vs Multi Page Application(MPA) </a:t>
            </a:r>
            <a:endParaRPr sz="1800"/>
          </a:p>
          <a:p>
            <a:pPr indent="0" lvl="0" marL="0" rtl="0" algn="ctr">
              <a:lnSpc>
                <a:spcPct val="90000"/>
              </a:lnSpc>
              <a:spcBef>
                <a:spcPts val="1000"/>
              </a:spcBef>
              <a:spcAft>
                <a:spcPts val="0"/>
              </a:spcAft>
              <a:buSzPts val="2000"/>
              <a:buNone/>
            </a:pPr>
            <a:r>
              <a:rPr lang="en-IN" sz="1800"/>
              <a:t>* React CLI Tool</a:t>
            </a:r>
            <a:endParaRPr sz="1800"/>
          </a:p>
          <a:p>
            <a:pPr indent="0" lvl="0" marL="0" rtl="0" algn="ctr">
              <a:lnSpc>
                <a:spcPct val="90000"/>
              </a:lnSpc>
              <a:spcBef>
                <a:spcPts val="1000"/>
              </a:spcBef>
              <a:spcAft>
                <a:spcPts val="0"/>
              </a:spcAft>
              <a:buSzPts val="2000"/>
              <a:buNone/>
            </a:pPr>
            <a:r>
              <a:rPr lang="en-IN" sz="1800"/>
              <a:t>* Component &amp; Component Architecture</a:t>
            </a:r>
            <a:endParaRPr sz="1800"/>
          </a:p>
          <a:p>
            <a:pPr indent="0" lvl="0" marL="0" rtl="0" algn="ctr">
              <a:lnSpc>
                <a:spcPct val="90000"/>
              </a:lnSpc>
              <a:spcBef>
                <a:spcPts val="1000"/>
              </a:spcBef>
              <a:spcAft>
                <a:spcPts val="0"/>
              </a:spcAft>
              <a:buSzPts val="2000"/>
              <a:buNone/>
            </a:pPr>
            <a:r>
              <a:rPr lang="en-IN" sz="1800"/>
              <a:t>* React Internal</a:t>
            </a:r>
            <a:endParaRPr sz="1800"/>
          </a:p>
          <a:p>
            <a:pPr indent="0" lvl="0" marL="0" rtl="0" algn="ctr">
              <a:lnSpc>
                <a:spcPct val="90000"/>
              </a:lnSpc>
              <a:spcBef>
                <a:spcPts val="1000"/>
              </a:spcBef>
              <a:spcAft>
                <a:spcPts val="0"/>
              </a:spcAft>
              <a:buSzPts val="2000"/>
              <a:buNone/>
            </a:pPr>
            <a:r>
              <a:rPr lang="en-IN" sz="1800"/>
              <a:t>* Babel, Webpack</a:t>
            </a:r>
            <a:endParaRPr sz="1800"/>
          </a:p>
          <a:p>
            <a:pPr indent="0" lvl="0" marL="0" rtl="0" algn="ctr">
              <a:lnSpc>
                <a:spcPct val="90000"/>
              </a:lnSpc>
              <a:spcBef>
                <a:spcPts val="1000"/>
              </a:spcBef>
              <a:spcAft>
                <a:spcPts val="0"/>
              </a:spcAft>
              <a:buSzPts val="2000"/>
              <a:buNone/>
            </a:pPr>
            <a:r>
              <a:rPr lang="en-IN" sz="1800"/>
              <a:t>* JSX</a:t>
            </a:r>
            <a:endParaRPr sz="1800"/>
          </a:p>
          <a:p>
            <a:pPr indent="0" lvl="0" marL="0" rtl="0" algn="ctr">
              <a:lnSpc>
                <a:spcPct val="90000"/>
              </a:lnSpc>
              <a:spcBef>
                <a:spcPts val="1000"/>
              </a:spcBef>
              <a:spcAft>
                <a:spcPts val="0"/>
              </a:spcAft>
              <a:buSzPts val="2000"/>
              <a:buNone/>
            </a:pPr>
            <a:r>
              <a:rPr lang="en-IN" sz="1800"/>
              <a:t>* Lifecycle methods</a:t>
            </a:r>
            <a:endParaRPr sz="1800"/>
          </a:p>
          <a:p>
            <a:pPr indent="0" lvl="0" marL="0" rtl="0" algn="ctr">
              <a:lnSpc>
                <a:spcPct val="90000"/>
              </a:lnSpc>
              <a:spcBef>
                <a:spcPts val="1000"/>
              </a:spcBef>
              <a:spcAft>
                <a:spcPts val="0"/>
              </a:spcAft>
              <a:buSzPts val="2000"/>
              <a:buNone/>
            </a:pPr>
            <a:r>
              <a:rPr lang="en-IN" sz="1800"/>
              <a:t>* Props &amp; State</a:t>
            </a:r>
            <a:endParaRPr sz="1800"/>
          </a:p>
        </p:txBody>
      </p:sp>
      <p:sp>
        <p:nvSpPr>
          <p:cNvPr id="110" name="Google Shape;110;p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9d392b277_1_7"/>
          <p:cNvSpPr txBox="1"/>
          <p:nvPr>
            <p:ph type="title"/>
          </p:nvPr>
        </p:nvSpPr>
        <p:spPr>
          <a:xfrm>
            <a:off x="2231100" y="999825"/>
            <a:ext cx="7729800" cy="12261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COMPONENT ARCHITECTURE?</a:t>
            </a:r>
            <a:endParaRPr/>
          </a:p>
        </p:txBody>
      </p:sp>
      <p:sp>
        <p:nvSpPr>
          <p:cNvPr id="172" name="Google Shape;172;ga9d392b277_1_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73" name="Google Shape;173;ga9d392b277_1_7"/>
          <p:cNvSpPr txBox="1"/>
          <p:nvPr>
            <p:ph idx="1" type="body"/>
          </p:nvPr>
        </p:nvSpPr>
        <p:spPr>
          <a:xfrm>
            <a:off x="2231100" y="2612125"/>
            <a:ext cx="7729800" cy="252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IN"/>
              <a:t>Let’s look at some examples &amp; learn about this.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77" name="Shape 177"/>
        <p:cNvGrpSpPr/>
        <p:nvPr/>
      </p:nvGrpSpPr>
      <p:grpSpPr>
        <a:xfrm>
          <a:off x="0" y="0"/>
          <a:ext cx="0" cy="0"/>
          <a:chOff x="0" y="0"/>
          <a:chExt cx="0" cy="0"/>
        </a:xfrm>
      </p:grpSpPr>
      <p:sp>
        <p:nvSpPr>
          <p:cNvPr id="178" name="Google Shape;178;ga9d392b277_1_13"/>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REACT INTERNALS</a:t>
            </a:r>
            <a:endParaRPr/>
          </a:p>
        </p:txBody>
      </p:sp>
      <p:sp>
        <p:nvSpPr>
          <p:cNvPr id="179" name="Google Shape;179;ga9d392b277_1_1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a9d392b277_1_24"/>
          <p:cNvSpPr txBox="1"/>
          <p:nvPr>
            <p:ph type="title"/>
          </p:nvPr>
        </p:nvSpPr>
        <p:spPr>
          <a:xfrm>
            <a:off x="2231111" y="54456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REACT INTERNALS</a:t>
            </a:r>
            <a:endParaRPr/>
          </a:p>
        </p:txBody>
      </p:sp>
      <p:sp>
        <p:nvSpPr>
          <p:cNvPr id="185" name="Google Shape;185;ga9d392b277_1_2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86" name="Google Shape;186;ga9d392b277_1_24"/>
          <p:cNvPicPr preferRelativeResize="0"/>
          <p:nvPr/>
        </p:nvPicPr>
        <p:blipFill>
          <a:blip r:embed="rId3">
            <a:alphaModFix amt="90000"/>
          </a:blip>
          <a:stretch>
            <a:fillRect/>
          </a:stretch>
        </p:blipFill>
        <p:spPr>
          <a:xfrm>
            <a:off x="625575" y="1837026"/>
            <a:ext cx="4385700" cy="4204100"/>
          </a:xfrm>
          <a:prstGeom prst="rect">
            <a:avLst/>
          </a:prstGeom>
          <a:noFill/>
          <a:ln>
            <a:noFill/>
          </a:ln>
        </p:spPr>
      </p:pic>
      <p:pic>
        <p:nvPicPr>
          <p:cNvPr id="187" name="Google Shape;187;ga9d392b277_1_24"/>
          <p:cNvPicPr preferRelativeResize="0"/>
          <p:nvPr/>
        </p:nvPicPr>
        <p:blipFill>
          <a:blip r:embed="rId4">
            <a:alphaModFix amt="90000"/>
          </a:blip>
          <a:stretch>
            <a:fillRect/>
          </a:stretch>
        </p:blipFill>
        <p:spPr>
          <a:xfrm>
            <a:off x="6266975" y="1885575"/>
            <a:ext cx="4636474" cy="419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91" name="Shape 191"/>
        <p:cNvGrpSpPr/>
        <p:nvPr/>
      </p:nvGrpSpPr>
      <p:grpSpPr>
        <a:xfrm>
          <a:off x="0" y="0"/>
          <a:ext cx="0" cy="0"/>
          <a:chOff x="0" y="0"/>
          <a:chExt cx="0" cy="0"/>
        </a:xfrm>
      </p:grpSpPr>
      <p:sp>
        <p:nvSpPr>
          <p:cNvPr id="192" name="Google Shape;192;ga9d392b277_1_31"/>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BABEL &amp; WEBPACK</a:t>
            </a:r>
            <a:endParaRPr/>
          </a:p>
        </p:txBody>
      </p:sp>
      <p:sp>
        <p:nvSpPr>
          <p:cNvPr id="193" name="Google Shape;193;ga9d392b277_1_3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a9d392b277_1_36"/>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BABEL &amp; WEBPACK</a:t>
            </a:r>
            <a:endParaRPr/>
          </a:p>
        </p:txBody>
      </p:sp>
      <p:sp>
        <p:nvSpPr>
          <p:cNvPr id="199" name="Google Shape;199;ga9d392b277_1_36"/>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200" name="Google Shape;200;ga9d392b277_1_36"/>
          <p:cNvSpPr txBox="1"/>
          <p:nvPr>
            <p:ph idx="2" type="body"/>
          </p:nvPr>
        </p:nvSpPr>
        <p:spPr>
          <a:xfrm>
            <a:off x="1583425" y="2645052"/>
            <a:ext cx="4270200" cy="3481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a</a:t>
            </a:r>
            <a:r>
              <a:rPr lang="en-IN"/>
              <a:t>ll the great features of ES6 come with one big problem — majority of browsers do not fully support them. That’s when Babel comes to play. </a:t>
            </a:r>
            <a:r>
              <a:rPr b="1" lang="en-IN">
                <a:solidFill>
                  <a:srgbClr val="DD7E6B"/>
                </a:solidFill>
              </a:rPr>
              <a:t>Babel </a:t>
            </a:r>
            <a:r>
              <a:rPr lang="en-IN"/>
              <a:t>is a JS transpiler that converts new JS code into old ones. It is a very flexible tool in terms of transpiling. One can easily add presets such as es2015, es2016, es2017, or env; so that Babel compiles them to ES5.</a:t>
            </a:r>
            <a:endParaRPr/>
          </a:p>
        </p:txBody>
      </p:sp>
      <p:sp>
        <p:nvSpPr>
          <p:cNvPr id="201" name="Google Shape;201;ga9d392b277_1_36"/>
          <p:cNvSpPr txBox="1"/>
          <p:nvPr>
            <p:ph idx="3" type="body"/>
          </p:nvPr>
        </p:nvSpPr>
        <p:spPr>
          <a:xfrm>
            <a:off x="6338325" y="2644950"/>
            <a:ext cx="4253400" cy="3481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a:solidFill>
                  <a:srgbClr val="DD7E6B"/>
                </a:solidFill>
              </a:rPr>
              <a:t>Webpack</a:t>
            </a:r>
            <a:r>
              <a:rPr lang="en-IN"/>
              <a:t> is a modular build tool that has two sets of functionality — Loaders and Plugins. Loaders transform the source code of a module. For example, style-loader adds CSS to DOM using style tags. sass-loader compiles SASS files to CSS. babel-loader transpiles JS code given the presets. Plugins are the core of Webpack. They can do things that loaders can’t. For example, there is a plugin called UglifyJS that minifies and uglifies the output of webpack.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205" name="Shape 205"/>
        <p:cNvGrpSpPr/>
        <p:nvPr/>
      </p:nvGrpSpPr>
      <p:grpSpPr>
        <a:xfrm>
          <a:off x="0" y="0"/>
          <a:ext cx="0" cy="0"/>
          <a:chOff x="0" y="0"/>
          <a:chExt cx="0" cy="0"/>
        </a:xfrm>
      </p:grpSpPr>
      <p:sp>
        <p:nvSpPr>
          <p:cNvPr id="206" name="Google Shape;206;ga9d392b277_0_21"/>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JSX</a:t>
            </a:r>
            <a:endParaRPr/>
          </a:p>
        </p:txBody>
      </p:sp>
      <p:sp>
        <p:nvSpPr>
          <p:cNvPr id="207" name="Google Shape;207;ga9d392b277_0_2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a9d392b277_0_26"/>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JSX?</a:t>
            </a:r>
            <a:endParaRPr/>
          </a:p>
        </p:txBody>
      </p:sp>
      <p:sp>
        <p:nvSpPr>
          <p:cNvPr id="213" name="Google Shape;213;ga9d392b277_0_26"/>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214" name="Google Shape;214;ga9d392b277_0_26"/>
          <p:cNvSpPr txBox="1"/>
          <p:nvPr>
            <p:ph idx="2" type="body"/>
          </p:nvPr>
        </p:nvSpPr>
        <p:spPr>
          <a:xfrm>
            <a:off x="2231125" y="2771100"/>
            <a:ext cx="7729800" cy="335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 JSX comes with the full power of JavaScript.</a:t>
            </a:r>
            <a:endParaRPr/>
          </a:p>
          <a:p>
            <a:pPr indent="0" lvl="0" marL="0" rtl="0" algn="l">
              <a:spcBef>
                <a:spcPts val="1000"/>
              </a:spcBef>
              <a:spcAft>
                <a:spcPts val="0"/>
              </a:spcAft>
              <a:buNone/>
            </a:pPr>
            <a:r>
              <a:rPr lang="en-IN"/>
              <a:t>* JSX produces React “elements”.</a:t>
            </a:r>
            <a:endParaRPr/>
          </a:p>
          <a:p>
            <a:pPr indent="0" lvl="0" marL="0" rtl="0" algn="l">
              <a:spcBef>
                <a:spcPts val="1000"/>
              </a:spcBef>
              <a:spcAft>
                <a:spcPts val="0"/>
              </a:spcAft>
              <a:buNone/>
            </a:pPr>
            <a:r>
              <a:rPr lang="en-IN"/>
              <a:t>* you can put any valid JavaScript expression inside the curly braces in JSX.</a:t>
            </a:r>
            <a:endParaRPr/>
          </a:p>
          <a:p>
            <a:pPr indent="0" lvl="0" marL="0" rtl="0" algn="l">
              <a:spcBef>
                <a:spcPts val="1000"/>
              </a:spcBef>
              <a:spcAft>
                <a:spcPts val="0"/>
              </a:spcAft>
              <a:buNone/>
            </a:pPr>
            <a:r>
              <a:rPr lang="en-IN"/>
              <a:t>* after compilation, JSX expressions become regular JavaScript function calls and evaluate to JavaScript objects.</a:t>
            </a:r>
            <a:endParaRPr/>
          </a:p>
          <a:p>
            <a:pPr indent="0" lvl="0" marL="0" rtl="0" algn="l">
              <a:spcBef>
                <a:spcPts val="1000"/>
              </a:spcBef>
              <a:spcAft>
                <a:spcPts val="0"/>
              </a:spcAft>
              <a:buNone/>
            </a:pPr>
            <a:r>
              <a:rPr lang="en-IN"/>
              <a:t>* since JSX is closer to JavaScript than to HTML, React DOM uses camelCase property naming convention instead of HTML attribute names.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a9d392b277_1_47"/>
          <p:cNvSpPr txBox="1"/>
          <p:nvPr>
            <p:ph type="title"/>
          </p:nvPr>
        </p:nvSpPr>
        <p:spPr>
          <a:xfrm>
            <a:off x="2310611" y="59644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LIFECYCLE HOOK?</a:t>
            </a:r>
            <a:endParaRPr/>
          </a:p>
        </p:txBody>
      </p:sp>
      <p:sp>
        <p:nvSpPr>
          <p:cNvPr id="220" name="Google Shape;220;ga9d392b277_1_4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221" name="Google Shape;221;ga9d392b277_1_47"/>
          <p:cNvPicPr preferRelativeResize="0"/>
          <p:nvPr/>
        </p:nvPicPr>
        <p:blipFill>
          <a:blip r:embed="rId3">
            <a:alphaModFix/>
          </a:blip>
          <a:stretch>
            <a:fillRect/>
          </a:stretch>
        </p:blipFill>
        <p:spPr>
          <a:xfrm>
            <a:off x="1151261" y="1984262"/>
            <a:ext cx="9889475" cy="385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225" name="Shape 225"/>
        <p:cNvGrpSpPr/>
        <p:nvPr/>
      </p:nvGrpSpPr>
      <p:grpSpPr>
        <a:xfrm>
          <a:off x="0" y="0"/>
          <a:ext cx="0" cy="0"/>
          <a:chOff x="0" y="0"/>
          <a:chExt cx="0" cy="0"/>
        </a:xfrm>
      </p:grpSpPr>
      <p:sp>
        <p:nvSpPr>
          <p:cNvPr id="226" name="Google Shape;226;ga9d392b277_0_4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STATE &amp; PROPS</a:t>
            </a:r>
            <a:endParaRPr/>
          </a:p>
        </p:txBody>
      </p:sp>
      <p:sp>
        <p:nvSpPr>
          <p:cNvPr id="227" name="Google Shape;227;ga9d392b277_0_4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a9d392b277_0_62"/>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STATE?</a:t>
            </a:r>
            <a:endParaRPr/>
          </a:p>
        </p:txBody>
      </p:sp>
      <p:sp>
        <p:nvSpPr>
          <p:cNvPr id="233" name="Google Shape;233;ga9d392b277_0_6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234" name="Google Shape;234;ga9d392b277_0_62"/>
          <p:cNvSpPr txBox="1"/>
          <p:nvPr>
            <p:ph idx="2" type="body"/>
          </p:nvPr>
        </p:nvSpPr>
        <p:spPr>
          <a:xfrm>
            <a:off x="2231125" y="2771100"/>
            <a:ext cx="7729800" cy="335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 r</a:t>
            </a:r>
            <a:r>
              <a:rPr lang="en-IN"/>
              <a:t>eact components can be made dynamic by adding state to it.</a:t>
            </a:r>
            <a:endParaRPr/>
          </a:p>
          <a:p>
            <a:pPr indent="0" lvl="0" marL="0" rtl="0" algn="l">
              <a:spcBef>
                <a:spcPts val="1000"/>
              </a:spcBef>
              <a:spcAft>
                <a:spcPts val="0"/>
              </a:spcAft>
              <a:buNone/>
            </a:pPr>
            <a:r>
              <a:rPr lang="en-IN"/>
              <a:t>* s</a:t>
            </a:r>
            <a:r>
              <a:rPr lang="en-IN"/>
              <a:t>tate is used when component needs to change independently of its parent.</a:t>
            </a:r>
            <a:endParaRPr/>
          </a:p>
          <a:p>
            <a:pPr indent="0" lvl="0" marL="0" rtl="0" algn="l">
              <a:spcBef>
                <a:spcPts val="1000"/>
              </a:spcBef>
              <a:spcAft>
                <a:spcPts val="0"/>
              </a:spcAft>
              <a:buNone/>
            </a:pPr>
            <a:r>
              <a:rPr lang="en-IN"/>
              <a:t>* c</a:t>
            </a:r>
            <a:r>
              <a:rPr lang="en-IN"/>
              <a:t>hanges to state also trigger an UI update.</a:t>
            </a:r>
            <a:endParaRPr/>
          </a:p>
          <a:p>
            <a:pPr indent="0" lvl="0" marL="0" rtl="0" algn="l">
              <a:spcBef>
                <a:spcPts val="1000"/>
              </a:spcBef>
              <a:spcAft>
                <a:spcPts val="0"/>
              </a:spcAft>
              <a:buNone/>
            </a:pPr>
            <a:r>
              <a:rPr lang="en-IN"/>
              <a:t>* r</a:t>
            </a:r>
            <a:r>
              <a:rPr lang="en-IN"/>
              <a:t>eact component’s state can be updated using setState() with an object map of keys which can be updated with new values. Keys that are not provided will not be affected.</a:t>
            </a:r>
            <a:endParaRPr/>
          </a:p>
          <a:p>
            <a:pPr indent="0" lvl="0" marL="0" rtl="0" algn="l">
              <a:spcBef>
                <a:spcPts val="1000"/>
              </a:spcBef>
              <a:spcAft>
                <a:spcPts val="0"/>
              </a:spcAft>
              <a:buNone/>
            </a:pPr>
            <a:r>
              <a:rPr lang="en-IN"/>
              <a:t>* setState() merges the new state with the old state.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WHAT IS REACT?</a:t>
            </a:r>
            <a:endParaRPr/>
          </a:p>
        </p:txBody>
      </p:sp>
      <p:sp>
        <p:nvSpPr>
          <p:cNvPr id="116" name="Google Shape;116;p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a9d392b277_0_45"/>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PROPS?</a:t>
            </a:r>
            <a:endParaRPr/>
          </a:p>
        </p:txBody>
      </p:sp>
      <p:sp>
        <p:nvSpPr>
          <p:cNvPr id="240" name="Google Shape;240;ga9d392b277_0_4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241" name="Google Shape;241;ga9d392b277_0_45"/>
          <p:cNvSpPr txBox="1"/>
          <p:nvPr>
            <p:ph idx="2" type="body"/>
          </p:nvPr>
        </p:nvSpPr>
        <p:spPr>
          <a:xfrm>
            <a:off x="2231125" y="2771100"/>
            <a:ext cx="7729800" cy="2766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 p</a:t>
            </a:r>
            <a:r>
              <a:rPr lang="en-IN"/>
              <a:t>rops allow you to pass data from a parent (wrapping) component to a child (embedded) component</a:t>
            </a:r>
            <a:endParaRPr/>
          </a:p>
          <a:p>
            <a:pPr indent="0" lvl="0" marL="0" rtl="0" algn="l">
              <a:spcBef>
                <a:spcPts val="1000"/>
              </a:spcBef>
              <a:spcAft>
                <a:spcPts val="0"/>
              </a:spcAft>
              <a:buNone/>
            </a:pPr>
            <a:r>
              <a:rPr lang="en-IN"/>
              <a:t>* o</a:t>
            </a:r>
            <a:r>
              <a:rPr lang="en-IN"/>
              <a:t>nly changes in props and/or state trigger React to re-render your components and potentially update the DOM in the browser.</a:t>
            </a:r>
            <a:endParaRPr/>
          </a:p>
          <a:p>
            <a:pPr indent="0" lvl="0" marL="0" rtl="0" algn="l">
              <a:spcBef>
                <a:spcPts val="1000"/>
              </a:spcBef>
              <a:spcAft>
                <a:spcPts val="0"/>
              </a:spcAft>
              <a:buNone/>
            </a:pPr>
            <a:r>
              <a:rPr lang="en-IN"/>
              <a:t>* p</a:t>
            </a:r>
            <a:r>
              <a:rPr lang="en-IN"/>
              <a:t>rops are considered “immutable”</a:t>
            </a:r>
            <a:endParaRPr/>
          </a:p>
          <a:p>
            <a:pPr indent="0" lvl="0" marL="0" rtl="0" algn="l">
              <a:spcBef>
                <a:spcPts val="1000"/>
              </a:spcBef>
              <a:spcAft>
                <a:spcPts val="0"/>
              </a:spcAft>
              <a:buNone/>
            </a:pPr>
            <a:r>
              <a:rPr lang="en-IN"/>
              <a:t>* p</a:t>
            </a:r>
            <a:r>
              <a:rPr lang="en-IN"/>
              <a:t>rops are supplied as attribute to components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WHAT IS REACT?</a:t>
            </a:r>
            <a:endParaRPr/>
          </a:p>
        </p:txBody>
      </p:sp>
      <p:sp>
        <p:nvSpPr>
          <p:cNvPr id="122" name="Google Shape;122;p3"/>
          <p:cNvSpPr txBox="1"/>
          <p:nvPr>
            <p:ph idx="1" type="body"/>
          </p:nvPr>
        </p:nvSpPr>
        <p:spPr>
          <a:xfrm>
            <a:off x="808525" y="2704402"/>
            <a:ext cx="4494900" cy="2662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React is an open-source, front end, JavaScript library for building user interfaces or UI components. It is maintained by Facebook and a community of individual developers and companies.</a:t>
            </a:r>
            <a:endParaRPr sz="1800"/>
          </a:p>
        </p:txBody>
      </p:sp>
      <p:sp>
        <p:nvSpPr>
          <p:cNvPr id="123" name="Google Shape;123;p3"/>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24" name="Google Shape;124;p3"/>
          <p:cNvPicPr preferRelativeResize="0"/>
          <p:nvPr/>
        </p:nvPicPr>
        <p:blipFill rotWithShape="1">
          <a:blip r:embed="rId3">
            <a:alphaModFix amt="75000"/>
          </a:blip>
          <a:srcRect b="0" l="0" r="0" t="0"/>
          <a:stretch/>
        </p:blipFill>
        <p:spPr>
          <a:xfrm>
            <a:off x="7133450" y="1168325"/>
            <a:ext cx="4056000" cy="445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28" name="Shape 128"/>
        <p:cNvGrpSpPr/>
        <p:nvPr/>
      </p:nvGrpSpPr>
      <p:grpSpPr>
        <a:xfrm>
          <a:off x="0" y="0"/>
          <a:ext cx="0" cy="0"/>
          <a:chOff x="0" y="0"/>
          <a:chExt cx="0" cy="0"/>
        </a:xfrm>
      </p:grpSpPr>
      <p:sp>
        <p:nvSpPr>
          <p:cNvPr id="129" name="Google Shape;129;ga8aa0623b4_2_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SINGLE PAGE APPLICATION VS MULTI PAGE APPLICATION</a:t>
            </a:r>
            <a:endParaRPr/>
          </a:p>
        </p:txBody>
      </p:sp>
      <p:sp>
        <p:nvSpPr>
          <p:cNvPr id="130" name="Google Shape;130;ga8aa0623b4_2_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a8aa0623b4_2_10"/>
          <p:cNvSpPr txBox="1"/>
          <p:nvPr>
            <p:ph type="title"/>
          </p:nvPr>
        </p:nvSpPr>
        <p:spPr>
          <a:xfrm>
            <a:off x="808526" y="29515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SPA VS MPA</a:t>
            </a:r>
            <a:endParaRPr/>
          </a:p>
        </p:txBody>
      </p:sp>
      <p:sp>
        <p:nvSpPr>
          <p:cNvPr id="136" name="Google Shape;136;ga8aa0623b4_2_10"/>
          <p:cNvSpPr txBox="1"/>
          <p:nvPr>
            <p:ph idx="1" type="body"/>
          </p:nvPr>
        </p:nvSpPr>
        <p:spPr>
          <a:xfrm>
            <a:off x="325075" y="1510825"/>
            <a:ext cx="5461800" cy="464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500"/>
              <a:buNone/>
            </a:pPr>
            <a:r>
              <a:rPr lang="en-IN" sz="1800"/>
              <a:t>* a Single-page Application is a type of web application loaded from one page, and all user interaction with this service is carried out, using one screen (page).</a:t>
            </a:r>
            <a:endParaRPr sz="1800"/>
          </a:p>
          <a:p>
            <a:pPr indent="0" lvl="0" marL="0" rtl="0" algn="l">
              <a:lnSpc>
                <a:spcPct val="100000"/>
              </a:lnSpc>
              <a:spcBef>
                <a:spcPts val="1000"/>
              </a:spcBef>
              <a:spcAft>
                <a:spcPts val="0"/>
              </a:spcAft>
              <a:buSzPts val="1500"/>
              <a:buNone/>
            </a:pPr>
            <a:r>
              <a:rPr lang="en-IN" sz="1800"/>
              <a:t>* a Multi-page Application is a web application consisting of a large number of pages completely refreshed every time when data changes on them. Any data change or data transfer to the server leads to a new page displayed in the browser.</a:t>
            </a:r>
            <a:endParaRPr sz="1800"/>
          </a:p>
          <a:p>
            <a:pPr indent="0" lvl="0" marL="0" rtl="0" algn="l">
              <a:lnSpc>
                <a:spcPct val="100000"/>
              </a:lnSpc>
              <a:spcBef>
                <a:spcPts val="1000"/>
              </a:spcBef>
              <a:spcAft>
                <a:spcPts val="0"/>
              </a:spcAft>
              <a:buSzPts val="1500"/>
              <a:buNone/>
            </a:pPr>
            <a:r>
              <a:rPr lang="en-IN" sz="1800"/>
              <a:t>* none of the architectures discussed above is flawless – they both have pros and cons. SPA wins in terms of speed and code reusability, which can be applied to develop your mobile app, but it has deficiencies in SEO optimization. Using an MPA will help you rank higher in Google, and is more scalable but much slower than SPA’s.</a:t>
            </a:r>
            <a:endParaRPr sz="1800"/>
          </a:p>
        </p:txBody>
      </p:sp>
      <p:sp>
        <p:nvSpPr>
          <p:cNvPr id="137" name="Google Shape;137;ga8aa0623b4_2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38" name="Google Shape;138;ga8aa0623b4_2_10"/>
          <p:cNvPicPr preferRelativeResize="0"/>
          <p:nvPr/>
        </p:nvPicPr>
        <p:blipFill>
          <a:blip r:embed="rId3">
            <a:alphaModFix/>
          </a:blip>
          <a:stretch>
            <a:fillRect/>
          </a:stretch>
        </p:blipFill>
        <p:spPr>
          <a:xfrm>
            <a:off x="6351625" y="555275"/>
            <a:ext cx="5161226" cy="2961575"/>
          </a:xfrm>
          <a:prstGeom prst="rect">
            <a:avLst/>
          </a:prstGeom>
          <a:noFill/>
          <a:ln>
            <a:noFill/>
          </a:ln>
        </p:spPr>
      </p:pic>
      <p:pic>
        <p:nvPicPr>
          <p:cNvPr id="139" name="Google Shape;139;ga8aa0623b4_2_10"/>
          <p:cNvPicPr preferRelativeResize="0"/>
          <p:nvPr/>
        </p:nvPicPr>
        <p:blipFill rotWithShape="1">
          <a:blip r:embed="rId4">
            <a:alphaModFix/>
          </a:blip>
          <a:srcRect b="0" l="0" r="-1224" t="0"/>
          <a:stretch/>
        </p:blipFill>
        <p:spPr>
          <a:xfrm>
            <a:off x="6351625" y="3699325"/>
            <a:ext cx="5224201" cy="303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43" name="Shape 143"/>
        <p:cNvGrpSpPr/>
        <p:nvPr/>
      </p:nvGrpSpPr>
      <p:grpSpPr>
        <a:xfrm>
          <a:off x="0" y="0"/>
          <a:ext cx="0" cy="0"/>
          <a:chOff x="0" y="0"/>
          <a:chExt cx="0" cy="0"/>
        </a:xfrm>
      </p:grpSpPr>
      <p:sp>
        <p:nvSpPr>
          <p:cNvPr id="144" name="Google Shape;144;ga561df5dd9_0_0"/>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REACT CLI TOOL</a:t>
            </a:r>
            <a:endParaRPr/>
          </a:p>
        </p:txBody>
      </p:sp>
      <p:sp>
        <p:nvSpPr>
          <p:cNvPr id="145" name="Google Shape;145;ga561df5dd9_0_0"/>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6a02e6ac1_0_10"/>
          <p:cNvSpPr txBox="1"/>
          <p:nvPr>
            <p:ph type="title"/>
          </p:nvPr>
        </p:nvSpPr>
        <p:spPr>
          <a:xfrm>
            <a:off x="846351" y="1527600"/>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REACT CLI</a:t>
            </a:r>
            <a:endParaRPr/>
          </a:p>
        </p:txBody>
      </p:sp>
      <p:sp>
        <p:nvSpPr>
          <p:cNvPr id="151" name="Google Shape;151;ga6a02e6ac1_0_10"/>
          <p:cNvSpPr txBox="1"/>
          <p:nvPr>
            <p:ph idx="1" type="body"/>
          </p:nvPr>
        </p:nvSpPr>
        <p:spPr>
          <a:xfrm>
            <a:off x="846350" y="3179850"/>
            <a:ext cx="4494900" cy="194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to get started with React, install the React CLI Tool (create react app)</a:t>
            </a:r>
            <a:endParaRPr sz="1800"/>
          </a:p>
          <a:p>
            <a:pPr indent="0" lvl="0" marL="0" rtl="0" algn="l">
              <a:lnSpc>
                <a:spcPct val="100000"/>
              </a:lnSpc>
              <a:spcBef>
                <a:spcPts val="1000"/>
              </a:spcBef>
              <a:spcAft>
                <a:spcPts val="0"/>
              </a:spcAft>
              <a:buSzPts val="1100"/>
              <a:buNone/>
            </a:pPr>
            <a:r>
              <a:rPr lang="en-IN" sz="1800"/>
              <a:t>let’s run the following command to create new project:</a:t>
            </a:r>
            <a:endParaRPr sz="1800"/>
          </a:p>
          <a:p>
            <a:pPr indent="0" lvl="0" marL="0" rtl="0" algn="l">
              <a:lnSpc>
                <a:spcPct val="100000"/>
              </a:lnSpc>
              <a:spcBef>
                <a:spcPts val="1000"/>
              </a:spcBef>
              <a:spcAft>
                <a:spcPts val="0"/>
              </a:spcAft>
              <a:buSzPts val="1100"/>
              <a:buNone/>
            </a:pPr>
            <a:r>
              <a:t/>
            </a:r>
            <a:endParaRPr sz="1800"/>
          </a:p>
        </p:txBody>
      </p:sp>
      <p:sp>
        <p:nvSpPr>
          <p:cNvPr id="152" name="Google Shape;152;ga6a02e6ac1_0_10"/>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3" name="Google Shape;153;ga6a02e6ac1_0_10"/>
          <p:cNvPicPr preferRelativeResize="0"/>
          <p:nvPr/>
        </p:nvPicPr>
        <p:blipFill rotWithShape="1">
          <a:blip r:embed="rId3">
            <a:alphaModFix amt="80000"/>
          </a:blip>
          <a:srcRect b="0" l="8667" r="0" t="0"/>
          <a:stretch/>
        </p:blipFill>
        <p:spPr>
          <a:xfrm>
            <a:off x="6839000" y="2457325"/>
            <a:ext cx="4936326" cy="266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57" name="Shape 157"/>
        <p:cNvGrpSpPr/>
        <p:nvPr/>
      </p:nvGrpSpPr>
      <p:grpSpPr>
        <a:xfrm>
          <a:off x="0" y="0"/>
          <a:ext cx="0" cy="0"/>
          <a:chOff x="0" y="0"/>
          <a:chExt cx="0" cy="0"/>
        </a:xfrm>
      </p:grpSpPr>
      <p:sp>
        <p:nvSpPr>
          <p:cNvPr id="158" name="Google Shape;158;ga561df5dd9_0_7"/>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COMPONENT &amp; COMPONENT ARCHITECTURE</a:t>
            </a:r>
            <a:endParaRPr/>
          </a:p>
        </p:txBody>
      </p:sp>
      <p:sp>
        <p:nvSpPr>
          <p:cNvPr id="159" name="Google Shape;159;ga561df5dd9_0_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a8aa0623b4_2_62"/>
          <p:cNvSpPr txBox="1"/>
          <p:nvPr>
            <p:ph type="title"/>
          </p:nvPr>
        </p:nvSpPr>
        <p:spPr>
          <a:xfrm>
            <a:off x="2231100" y="999825"/>
            <a:ext cx="7729800" cy="12261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chemeClr val="dk1"/>
              </a:buClr>
              <a:buSzPts val="1100"/>
              <a:buFont typeface="Arial"/>
              <a:buNone/>
            </a:pPr>
            <a:r>
              <a:rPr lang="en-IN"/>
              <a:t>WHAT IS COMPONENT?</a:t>
            </a:r>
            <a:endParaRPr/>
          </a:p>
        </p:txBody>
      </p:sp>
      <p:sp>
        <p:nvSpPr>
          <p:cNvPr id="165" name="Google Shape;165;ga8aa0623b4_2_6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
        <p:nvSpPr>
          <p:cNvPr id="166" name="Google Shape;166;ga8aa0623b4_2_62"/>
          <p:cNvSpPr txBox="1"/>
          <p:nvPr>
            <p:ph idx="1" type="body"/>
          </p:nvPr>
        </p:nvSpPr>
        <p:spPr>
          <a:xfrm>
            <a:off x="2231100" y="2612125"/>
            <a:ext cx="7729800" cy="252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IN"/>
              <a:t>* c</a:t>
            </a:r>
            <a:r>
              <a:rPr lang="en-IN"/>
              <a:t>omponents are the core building block of React apps.</a:t>
            </a:r>
            <a:endParaRPr/>
          </a:p>
          <a:p>
            <a:pPr indent="0" lvl="0" marL="0" rtl="0" algn="l">
              <a:lnSpc>
                <a:spcPct val="100000"/>
              </a:lnSpc>
              <a:spcBef>
                <a:spcPts val="1000"/>
              </a:spcBef>
              <a:spcAft>
                <a:spcPts val="0"/>
              </a:spcAft>
              <a:buNone/>
            </a:pPr>
            <a:r>
              <a:rPr lang="en-IN"/>
              <a:t>* a typical React app is a component tree having one root component ("App") and then a potentially infinite amount of nested child components.</a:t>
            </a:r>
            <a:endParaRPr/>
          </a:p>
          <a:p>
            <a:pPr indent="0" lvl="0" marL="0" rtl="0" algn="l">
              <a:lnSpc>
                <a:spcPct val="100000"/>
              </a:lnSpc>
              <a:spcBef>
                <a:spcPts val="1000"/>
              </a:spcBef>
              <a:spcAft>
                <a:spcPts val="0"/>
              </a:spcAft>
              <a:buNone/>
            </a:pPr>
            <a:r>
              <a:rPr lang="en-IN"/>
              <a:t>* each component needs to return/ render some JSX code</a:t>
            </a:r>
            <a:endParaRPr/>
          </a:p>
          <a:p>
            <a:pPr indent="0" lvl="0" marL="0" rtl="0" algn="l">
              <a:lnSpc>
                <a:spcPct val="100000"/>
              </a:lnSpc>
              <a:spcBef>
                <a:spcPts val="1000"/>
              </a:spcBef>
              <a:spcAft>
                <a:spcPts val="0"/>
              </a:spcAft>
              <a:buNone/>
            </a:pPr>
            <a:r>
              <a:rPr lang="en-IN"/>
              <a:t>* React should render to the real DOM in the end.</a:t>
            </a:r>
            <a:endParaRPr/>
          </a:p>
          <a:p>
            <a:pPr indent="0" lvl="0" marL="0" rtl="0" algn="l">
              <a:lnSpc>
                <a:spcPct val="100000"/>
              </a:lnSpc>
              <a:spcBef>
                <a:spcPts val="1000"/>
              </a:spcBef>
              <a:spcAft>
                <a:spcPts val="0"/>
              </a:spcAft>
              <a:buNone/>
            </a:pPr>
            <a:r>
              <a:rPr lang="en-IN"/>
              <a:t>* components can be nested inside other components.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